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305" r:id="rId5"/>
    <p:sldId id="304" r:id="rId6"/>
    <p:sldId id="303" r:id="rId7"/>
    <p:sldId id="312" r:id="rId8"/>
    <p:sldId id="306" r:id="rId9"/>
    <p:sldId id="313" r:id="rId10"/>
    <p:sldId id="314" r:id="rId11"/>
    <p:sldId id="307" r:id="rId12"/>
    <p:sldId id="308" r:id="rId13"/>
    <p:sldId id="315" r:id="rId14"/>
    <p:sldId id="310" r:id="rId15"/>
    <p:sldId id="311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C2BD-9438-4E90-BDA0-7D322FAECB84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F5F82-24B1-493A-90CB-7DCCB35D9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6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5F82-24B1-493A-90CB-7DCCB35D9B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5F82-24B1-493A-90CB-7DCCB35D9B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6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5F82-24B1-493A-90CB-7DCCB35D9B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2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54" y="479425"/>
            <a:ext cx="9632950" cy="5800266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6279691"/>
            <a:ext cx="12192000" cy="578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9340947" y="6311555"/>
            <a:ext cx="262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红星数坊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bigdata@chinaredstar.com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8853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5" y="0"/>
            <a:ext cx="634860" cy="688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115865" y="6027003"/>
            <a:ext cx="307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红星数坊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bigdata@chinaredstar.com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"/>
            <a:ext cx="1307637" cy="14181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681161"/>
            <a:ext cx="12192000" cy="2827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1681161"/>
            <a:ext cx="2827635" cy="2827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993680" y="2712863"/>
            <a:ext cx="6415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模型第一阶段成果展示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3291" y="10360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变量的筛选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90" y="708014"/>
            <a:ext cx="7308242" cy="58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8609" y="2285366"/>
            <a:ext cx="505966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租金定价模型结果展示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8860" y="2849245"/>
            <a:ext cx="67214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80335" y="3169285"/>
            <a:ext cx="5067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年租金预测交叉检验结果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年第一季度租金预测结果展示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问题与改进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2688609" y="1692322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年租金预测交叉检验结果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48504"/>
              </p:ext>
            </p:extLst>
          </p:nvPr>
        </p:nvGraphicFramePr>
        <p:xfrm>
          <a:off x="477673" y="1405722"/>
          <a:ext cx="8311485" cy="4260746"/>
        </p:xfrm>
        <a:graphic>
          <a:graphicData uri="http://schemas.openxmlformats.org/drawingml/2006/table">
            <a:tbl>
              <a:tblPr/>
              <a:tblGrid>
                <a:gridCol w="1185925"/>
                <a:gridCol w="1180921"/>
                <a:gridCol w="960750"/>
                <a:gridCol w="960750"/>
                <a:gridCol w="960750"/>
                <a:gridCol w="960750"/>
                <a:gridCol w="960750"/>
                <a:gridCol w="1140889"/>
              </a:tblGrid>
              <a:tr h="570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误差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随机森林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神经网络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ridge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elastic net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-5%~5%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5%~10%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10%~15%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15%~20%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达标商场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66714"/>
              </p:ext>
            </p:extLst>
          </p:nvPr>
        </p:nvGraphicFramePr>
        <p:xfrm>
          <a:off x="9424632" y="1405715"/>
          <a:ext cx="2107725" cy="4244456"/>
        </p:xfrm>
        <a:graphic>
          <a:graphicData uri="http://schemas.openxmlformats.org/drawingml/2006/table">
            <a:tbl>
              <a:tblPr/>
              <a:tblGrid>
                <a:gridCol w="2107725"/>
              </a:tblGrid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初步融合结果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363570" y="5862434"/>
            <a:ext cx="64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家商场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2014~2016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年数据训练模型，并使用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年数据进行验证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3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154" y="118997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年一季度租金预测结果展示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58570"/>
              </p:ext>
            </p:extLst>
          </p:nvPr>
        </p:nvGraphicFramePr>
        <p:xfrm>
          <a:off x="959966" y="1097283"/>
          <a:ext cx="10223849" cy="4909626"/>
        </p:xfrm>
        <a:graphic>
          <a:graphicData uri="http://schemas.openxmlformats.org/drawingml/2006/table">
            <a:tbl>
              <a:tblPr/>
              <a:tblGrid>
                <a:gridCol w="2668691"/>
                <a:gridCol w="2226978"/>
                <a:gridCol w="2470840"/>
                <a:gridCol w="2857340"/>
              </a:tblGrid>
              <a:tr h="410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商场名称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预测租金（万）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实际租金（万）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误差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南京卡子门商场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芜湖明辉商场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杭州古墩商场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苏州园区商场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常州常武商场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无锡锡山商场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上海真北商场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上海汶水商场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上海浦东沪南商场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上海吴中路商场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5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问题与改进（重视模型但不是只有模型）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745" y="1050583"/>
            <a:ext cx="7597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大连华南商场部分租金数据没有上线，系统租金偏低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昆明广福路商场由于公司编码改变，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月以前的租金数据缺失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兰州高新商场、曲靖翠峰商场、深圳香蜜湖商场租金数据缺失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8134613" y="1702558"/>
            <a:ext cx="559558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46778" y="1604580"/>
            <a:ext cx="183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使用合同数据预估每年租金收入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5052" y="146608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745" y="2918733"/>
            <a:ext cx="7597253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开业年限较短的商场租金预估偏差较大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31248" y="3075879"/>
            <a:ext cx="559558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03899" y="2991075"/>
            <a:ext cx="3926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不断加入新的数据，对商场单独聚类并研究租金变化规律，或引入新模型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3530" y="2880417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2174" y="5439777"/>
            <a:ext cx="583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针对每个商场的模型训练情况设计不同的模型融合方案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745" y="516277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2174" y="4633078"/>
            <a:ext cx="5000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通过商场聚类和特征工程不断调试优化单模型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745" y="435607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04379" y="4633078"/>
            <a:ext cx="3661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通过对比其他商场看租金潜力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03899" y="5439777"/>
            <a:ext cx="407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对于有问题商场，人为察看问题所在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174" y="3914405"/>
            <a:ext cx="4160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查阅中外论文文章寻找更多解决方案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23530" y="432493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23529" y="5094743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5745" y="361160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42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421" y="4099683"/>
            <a:ext cx="4824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全部成熟商场可使用租金定价模型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22647" y="2147549"/>
            <a:ext cx="7022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预测结果用以</a:t>
            </a:r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支持一展一价与</a:t>
            </a:r>
            <a:r>
              <a:rPr lang="en-US" altLang="zh-CN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年年度预算测算</a:t>
            </a: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7913" y="2161766"/>
            <a:ext cx="3421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用以支持商场画像</a:t>
            </a: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36979" y="3324933"/>
            <a:ext cx="1079537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09935" y="3172248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20404" y="3184613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386869" y="3203377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41342" y="3172248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46663" y="2784143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/>
                </a:solidFill>
              </a:rPr>
              <a:t>5.28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34302" y="2787990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6.22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347614" y="2803267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7.27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0355240" y="2784143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8.24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95834" y="4083358"/>
            <a:ext cx="4872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模型用以支持试点新商场租金定价</a:t>
            </a: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>
            <a:stCxn id="22" idx="4"/>
            <a:endCxn id="5" idx="0"/>
          </p:cNvCxnSpPr>
          <p:nvPr/>
        </p:nvCxnSpPr>
        <p:spPr>
          <a:xfrm>
            <a:off x="1166884" y="3480180"/>
            <a:ext cx="1422779" cy="619503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0"/>
            <a:endCxn id="12" idx="2"/>
          </p:cNvCxnSpPr>
          <p:nvPr/>
        </p:nvCxnSpPr>
        <p:spPr>
          <a:xfrm flipH="1" flipV="1">
            <a:off x="8433925" y="2609214"/>
            <a:ext cx="1764366" cy="563034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3" idx="2"/>
            <a:endCxn id="23" idx="0"/>
          </p:cNvCxnSpPr>
          <p:nvPr/>
        </p:nvCxnSpPr>
        <p:spPr>
          <a:xfrm>
            <a:off x="2588880" y="2623431"/>
            <a:ext cx="1588473" cy="561182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4" idx="4"/>
            <a:endCxn id="30" idx="0"/>
          </p:cNvCxnSpPr>
          <p:nvPr/>
        </p:nvCxnSpPr>
        <p:spPr>
          <a:xfrm>
            <a:off x="6543818" y="3511309"/>
            <a:ext cx="1788141" cy="572049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115865" y="6027003"/>
            <a:ext cx="307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红星数坊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bigdata@chinaredstar.com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"/>
            <a:ext cx="1307637" cy="14181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955409"/>
            <a:ext cx="12192000" cy="2827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755063" y="2080976"/>
            <a:ext cx="3967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红星数坊</a:t>
            </a:r>
          </a:p>
          <a:p>
            <a:pPr algn="ctr"/>
            <a:endParaRPr lang="zh-CN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0924" y="4050848"/>
            <a:ext cx="6619164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25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移动端访问：龙眼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数坊</a:t>
            </a:r>
          </a:p>
          <a:p>
            <a:pPr algn="ctr" fontAlgn="auto">
              <a:lnSpc>
                <a:spcPts val="25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端访问：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https://rs-data.mmall.com/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6115" y="3218180"/>
            <a:ext cx="49307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集团统一报表平台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934268" y="2337347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</a:p>
        </p:txBody>
      </p:sp>
      <p:sp>
        <p:nvSpPr>
          <p:cNvPr id="33" name="矩形 32"/>
          <p:cNvSpPr/>
          <p:nvPr/>
        </p:nvSpPr>
        <p:spPr>
          <a:xfrm>
            <a:off x="2934268" y="3197156"/>
            <a:ext cx="1821796" cy="454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</a:p>
        </p:txBody>
      </p:sp>
      <p:sp>
        <p:nvSpPr>
          <p:cNvPr id="34" name="矩形 33"/>
          <p:cNvSpPr/>
          <p:nvPr/>
        </p:nvSpPr>
        <p:spPr>
          <a:xfrm>
            <a:off x="2934268" y="4022021"/>
            <a:ext cx="1821796" cy="454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61462" y="3011035"/>
            <a:ext cx="369125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租金定价模型特征体系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61462" y="2176646"/>
            <a:ext cx="369125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定价方案选择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61462" y="3837169"/>
            <a:ext cx="369125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租金定价模型结果展示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091344" y="2739890"/>
            <a:ext cx="35394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091344" y="3545058"/>
            <a:ext cx="4671634" cy="20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091344" y="4318782"/>
            <a:ext cx="4671634" cy="62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8609" y="2285366"/>
            <a:ext cx="505966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定价方案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8860" y="2849245"/>
            <a:ext cx="67214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80335" y="3169285"/>
            <a:ext cx="506793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定价方案选择</a:t>
            </a:r>
          </a:p>
        </p:txBody>
      </p:sp>
      <p:sp>
        <p:nvSpPr>
          <p:cNvPr id="6" name="矩形 5"/>
          <p:cNvSpPr/>
          <p:nvPr/>
        </p:nvSpPr>
        <p:spPr>
          <a:xfrm>
            <a:off x="2688609" y="1692322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租金定价方案选择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662" y="911791"/>
            <a:ext cx="30989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租金水平类比法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保本保利定价法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投资收益分析法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自身成本定价法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特征价格法</a:t>
            </a:r>
          </a:p>
        </p:txBody>
      </p:sp>
      <p:sp>
        <p:nvSpPr>
          <p:cNvPr id="7" name="矩形 6"/>
          <p:cNvSpPr/>
          <p:nvPr/>
        </p:nvSpPr>
        <p:spPr>
          <a:xfrm>
            <a:off x="3749510" y="1279549"/>
            <a:ext cx="857169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通过考虑区域内其他对手的租金以及商圈的整体水平估计租金</a:t>
            </a:r>
          </a:p>
        </p:txBody>
      </p:sp>
      <p:sp>
        <p:nvSpPr>
          <p:cNvPr id="5" name="矩形 4"/>
          <p:cNvSpPr/>
          <p:nvPr/>
        </p:nvSpPr>
        <p:spPr>
          <a:xfrm>
            <a:off x="3749510" y="2013276"/>
            <a:ext cx="82932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以厂商的租金承受能力为基础，分析典型业种在一定成本下的损益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平衡点，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只有多数厂商能够赢利，购物中心才能稳定与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9510" y="3026758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以目前的销售水平推算预期实现的租金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9510" y="3929195"/>
            <a:ext cx="841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以项目的投资成本为基础，按静态回报率推算项目租金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9510" y="4804805"/>
            <a:ext cx="837382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把商铺看作商品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根据商品及其环境的各项特性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区位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经济指标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内部结构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价格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租金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进行数学建模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0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8609" y="2285366"/>
            <a:ext cx="505966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租金定价模型特征体系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8860" y="2849245"/>
            <a:ext cx="67214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80335" y="3169285"/>
            <a:ext cx="50679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租金定价模型特征选择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特征变量数据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特征变量数据来源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模型使用及自动化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变量的筛选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8609" y="1692322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7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定价模型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41252"/>
              </p:ext>
            </p:extLst>
          </p:nvPr>
        </p:nvGraphicFramePr>
        <p:xfrm>
          <a:off x="442416" y="1170532"/>
          <a:ext cx="5576248" cy="28214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31542"/>
                <a:gridCol w="1064526"/>
                <a:gridCol w="3480180"/>
              </a:tblGrid>
              <a:tr h="2564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特征变量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变量的量化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649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商场属性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实租面积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开业年限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开业年限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经营状况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下单客户数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丰富程度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家具品牌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数、家具实租面积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建材品牌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数、建材实租面积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软装品牌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数、软装实租面积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进口品牌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数、进口实租面积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新业态品牌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数、新业态实租面积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品牌总数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49693"/>
              </p:ext>
            </p:extLst>
          </p:nvPr>
        </p:nvGraphicFramePr>
        <p:xfrm>
          <a:off x="6261593" y="1173701"/>
          <a:ext cx="5571017" cy="4408234"/>
        </p:xfrm>
        <a:graphic>
          <a:graphicData uri="http://schemas.openxmlformats.org/drawingml/2006/table">
            <a:tbl>
              <a:tblPr/>
              <a:tblGrid>
                <a:gridCol w="1026311"/>
                <a:gridCol w="1105469"/>
                <a:gridCol w="3439237"/>
              </a:tblGrid>
              <a:tr h="273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特征变量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变量的量化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5633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区位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交通条件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与高速路距离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与最近道路距离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便利性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与地铁距离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商圈因素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距离最近商圈距离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米内商圈数目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与区域中心距离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住宅因素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公里内小区数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公里内小区数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统计覆盖率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公里内高于一万元住宅比例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公里内高于五万元住宅比例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公里内住房均价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公里内住房均价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10684"/>
              </p:ext>
            </p:extLst>
          </p:nvPr>
        </p:nvGraphicFramePr>
        <p:xfrm>
          <a:off x="444304" y="4294400"/>
          <a:ext cx="5574359" cy="1273713"/>
        </p:xfrm>
        <a:graphic>
          <a:graphicData uri="http://schemas.openxmlformats.org/drawingml/2006/table">
            <a:tbl>
              <a:tblPr/>
              <a:tblGrid>
                <a:gridCol w="1043302"/>
                <a:gridCol w="1078173"/>
                <a:gridCol w="3452884"/>
              </a:tblGrid>
              <a:tr h="232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特征变量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变量的量化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5093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邻里环境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经济水平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人口结构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人口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工资水平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人均可支配收入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特征变量数据积累（数据收集手段增多以及高度自动化）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3216" y="1704071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6107" y="1934904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63216" y="740434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46107" y="971267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2804" y="1720658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9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5695" y="1951491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2804" y="757021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5695" y="987854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541242" y="2942398"/>
            <a:ext cx="1132764" cy="79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5883" y="279503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大城市少量商圈数据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6143" y="2887362"/>
            <a:ext cx="3671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全国各城市大量商</a:t>
            </a:r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43943" y="4521640"/>
            <a:ext cx="1305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十万</a:t>
            </a:r>
          </a:p>
        </p:txBody>
      </p:sp>
      <p:sp>
        <p:nvSpPr>
          <p:cNvPr id="10" name="矩形 9"/>
          <p:cNvSpPr/>
          <p:nvPr/>
        </p:nvSpPr>
        <p:spPr>
          <a:xfrm>
            <a:off x="8946107" y="373932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余条高速数据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6788" y="373932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</a:t>
            </a:r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40838" y="4539862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5B9BD5">
                    <a:lumMod val="20000"/>
                    <a:lumOff val="80000"/>
                  </a:srgbClr>
                </a:solidFill>
              </a:rPr>
              <a:t>无</a:t>
            </a:r>
          </a:p>
        </p:txBody>
      </p:sp>
      <p:sp>
        <p:nvSpPr>
          <p:cNvPr id="19" name="矩形 18"/>
          <p:cNvSpPr/>
          <p:nvPr/>
        </p:nvSpPr>
        <p:spPr>
          <a:xfrm>
            <a:off x="2134621" y="45636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43943" y="3616211"/>
            <a:ext cx="1305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1000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49140" y="4521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66158" y="5200712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</a:t>
            </a:r>
            <a:r>
              <a:rPr lang="en-US" altLang="zh-CN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个别功能的使用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10373" y="520071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高德，谷歌，腾讯，有道，网易</a:t>
            </a:r>
            <a:endParaRPr lang="en-US" altLang="zh-CN" sz="2400" b="1" dirty="0" smtClean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各精致功能的使用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2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特征变量数据来源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7236" y="968324"/>
            <a:ext cx="1800000" cy="51258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商场属性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1243" y="2813700"/>
            <a:ext cx="479816" cy="213797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招商数据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7363" y="2826323"/>
            <a:ext cx="479816" cy="21253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43379" y="2868967"/>
            <a:ext cx="479816" cy="208270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城市统计年鉴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84884" y="2815649"/>
            <a:ext cx="479815" cy="213602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商场基本信息数据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02435" y="968324"/>
            <a:ext cx="1800000" cy="51258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邻里环境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44801" y="968324"/>
            <a:ext cx="1800000" cy="51258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区位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40743" y="2830322"/>
            <a:ext cx="490946" cy="212135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城市统计公报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05862" y="2826325"/>
            <a:ext cx="479816" cy="21253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谷歌百度地图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8616" y="2826324"/>
            <a:ext cx="479816" cy="21253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大众点评网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7249" y="2826325"/>
            <a:ext cx="479816" cy="21253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社区数字化数据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>
            <a:stCxn id="7" idx="2"/>
            <a:endCxn id="8" idx="0"/>
          </p:cNvCxnSpPr>
          <p:nvPr/>
        </p:nvCxnSpPr>
        <p:spPr>
          <a:xfrm flipH="1">
            <a:off x="2751151" y="1480909"/>
            <a:ext cx="956085" cy="13327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17" idx="0"/>
          </p:cNvCxnSpPr>
          <p:nvPr/>
        </p:nvCxnSpPr>
        <p:spPr>
          <a:xfrm>
            <a:off x="3707236" y="1480909"/>
            <a:ext cx="1017556" cy="13347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2"/>
            <a:endCxn id="11" idx="0"/>
          </p:cNvCxnSpPr>
          <p:nvPr/>
        </p:nvCxnSpPr>
        <p:spPr>
          <a:xfrm>
            <a:off x="3707236" y="1480909"/>
            <a:ext cx="30035" cy="13454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2"/>
            <a:endCxn id="25" idx="0"/>
          </p:cNvCxnSpPr>
          <p:nvPr/>
        </p:nvCxnSpPr>
        <p:spPr>
          <a:xfrm>
            <a:off x="6544801" y="1480909"/>
            <a:ext cx="1083723" cy="13454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0"/>
            <a:endCxn id="19" idx="2"/>
          </p:cNvCxnSpPr>
          <p:nvPr/>
        </p:nvCxnSpPr>
        <p:spPr>
          <a:xfrm flipV="1">
            <a:off x="5687157" y="1480909"/>
            <a:ext cx="857644" cy="1345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4" idx="0"/>
            <a:endCxn id="19" idx="2"/>
          </p:cNvCxnSpPr>
          <p:nvPr/>
        </p:nvCxnSpPr>
        <p:spPr>
          <a:xfrm flipH="1" flipV="1">
            <a:off x="6544801" y="1480909"/>
            <a:ext cx="100969" cy="1345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2"/>
            <a:endCxn id="21" idx="0"/>
          </p:cNvCxnSpPr>
          <p:nvPr/>
        </p:nvCxnSpPr>
        <p:spPr>
          <a:xfrm>
            <a:off x="9202435" y="1480909"/>
            <a:ext cx="783781" cy="13494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2" idx="0"/>
            <a:endCxn id="18" idx="2"/>
          </p:cNvCxnSpPr>
          <p:nvPr/>
        </p:nvCxnSpPr>
        <p:spPr>
          <a:xfrm flipV="1">
            <a:off x="8583287" y="1480909"/>
            <a:ext cx="619148" cy="13880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16214" y="2308555"/>
            <a:ext cx="3390614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内部数据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1473" y="2308555"/>
            <a:ext cx="3849979" cy="36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部数据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585115" y="1647544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427784" y="1647544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 rot="1480727">
            <a:off x="3018810" y="1605473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 rot="20040846">
            <a:off x="4171458" y="1606200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 rot="1480727">
            <a:off x="5913521" y="1605473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 rot="20040846">
            <a:off x="6957638" y="1609375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 rot="19793360">
            <a:off x="9535655" y="1543316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人工采集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 rot="1534347">
            <a:off x="8623140" y="1527566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人工采集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275305" y="5322553"/>
            <a:ext cx="56699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807236" y="5436103"/>
            <a:ext cx="1828800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结构化数据统计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866915" y="5436103"/>
            <a:ext cx="142585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数据规范化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6523648" y="5436103"/>
            <a:ext cx="146441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8256108" y="5426750"/>
            <a:ext cx="1975581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 flipV="1">
            <a:off x="2040180" y="5137839"/>
            <a:ext cx="9009241" cy="210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275305" y="1903680"/>
            <a:ext cx="566998" cy="205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4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21" y="13090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模型使用及自动化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8231" y="1942277"/>
            <a:ext cx="1828800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7910" y="1942277"/>
            <a:ext cx="142585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4643" y="1942277"/>
            <a:ext cx="146441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GBM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7103" y="1932924"/>
            <a:ext cx="1975581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神经网格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9653" y="3670341"/>
            <a:ext cx="3849979" cy="36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模型高度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</a:p>
        </p:txBody>
      </p:sp>
      <p:sp>
        <p:nvSpPr>
          <p:cNvPr id="8" name="矩形 7"/>
          <p:cNvSpPr/>
          <p:nvPr/>
        </p:nvSpPr>
        <p:spPr>
          <a:xfrm>
            <a:off x="3834963" y="2659702"/>
            <a:ext cx="1828800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4642" y="2640995"/>
            <a:ext cx="1828800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60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15909</TotalTime>
  <Words>991</Words>
  <Application>Microsoft Office PowerPoint</Application>
  <PresentationFormat>宽屏</PresentationFormat>
  <Paragraphs>303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he.liang549何亮</dc:creator>
  <cp:lastModifiedBy>qingye.yuan袁青野</cp:lastModifiedBy>
  <cp:revision>584</cp:revision>
  <dcterms:created xsi:type="dcterms:W3CDTF">2018-01-22T06:36:00Z</dcterms:created>
  <dcterms:modified xsi:type="dcterms:W3CDTF">2018-05-17T02:07:40Z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