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57" r:id="rId4"/>
    <p:sldId id="305" r:id="rId5"/>
    <p:sldId id="304" r:id="rId6"/>
    <p:sldId id="303" r:id="rId7"/>
    <p:sldId id="312" r:id="rId8"/>
    <p:sldId id="306" r:id="rId9"/>
    <p:sldId id="313" r:id="rId10"/>
    <p:sldId id="314" r:id="rId11"/>
    <p:sldId id="307" r:id="rId12"/>
    <p:sldId id="308" r:id="rId13"/>
    <p:sldId id="315" r:id="rId14"/>
    <p:sldId id="310" r:id="rId15"/>
    <p:sldId id="311" r:id="rId16"/>
    <p:sldId id="26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DC2BD-9438-4E90-BDA0-7D322FAECB84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F5F82-24B1-493A-90CB-7DCCB35D9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064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F5F82-24B1-493A-90CB-7DCCB35D9BA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708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F5F82-24B1-493A-90CB-7DCCB35D9BA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462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F5F82-24B1-493A-90CB-7DCCB35D9BA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426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BA553F-4E73-47A7-9166-A900945AAF2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6F285D-F792-4BAF-964D-4A29E23C3D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BA553F-4E73-47A7-9166-A900945AAF2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6F285D-F792-4BAF-964D-4A29E23C3D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BA553F-4E73-47A7-9166-A900945AAF2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6F285D-F792-4BAF-964D-4A29E23C3D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BA553F-4E73-47A7-9166-A900945AAF2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6F285D-F792-4BAF-964D-4A29E23C3D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BA553F-4E73-47A7-9166-A900945AAF2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6F285D-F792-4BAF-964D-4A29E23C3D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BA553F-4E73-47A7-9166-A900945AAF2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6F285D-F792-4BAF-964D-4A29E23C3D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BA553F-4E73-47A7-9166-A900945AAF2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6F285D-F792-4BAF-964D-4A29E23C3D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BA553F-4E73-47A7-9166-A900945AAF2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6F285D-F792-4BAF-964D-4A29E23C3D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BA553F-4E73-47A7-9166-A900945AAF2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6F285D-F792-4BAF-964D-4A29E23C3D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254" y="479425"/>
            <a:ext cx="9632950" cy="5800266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6279691"/>
            <a:ext cx="12192000" cy="5783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9340947" y="6311555"/>
            <a:ext cx="2625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数据中心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红星数坊</a:t>
            </a:r>
            <a:endParaRPr lang="en-US" altLang="zh-CN" sz="1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bigdata@chinaredstar.com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88536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5" y="0"/>
            <a:ext cx="634860" cy="6885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115865" y="6027003"/>
            <a:ext cx="3076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数据中心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红星数坊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bigdata@chinaredstar.com</a:t>
            </a:r>
            <a:endParaRPr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4"/>
            <a:ext cx="1307637" cy="141819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1681161"/>
            <a:ext cx="12192000" cy="28276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469" y="1681161"/>
            <a:ext cx="2827635" cy="282763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4993680" y="2712863"/>
            <a:ext cx="6415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租金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定价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模型第一阶段成果展示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33291" y="103608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变量的筛选</a:t>
            </a:r>
            <a:endParaRPr lang="en-US" altLang="zh-CN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040" y="722082"/>
            <a:ext cx="7308242" cy="588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39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88609" y="2285366"/>
            <a:ext cx="5059661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租金定价模型结果展示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308860" y="2849245"/>
            <a:ext cx="672147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680335" y="3169285"/>
            <a:ext cx="50679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年租金预测交叉检验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年第一季度租金预测结果展示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问题与改进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落地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88609" y="1692322"/>
            <a:ext cx="1821795" cy="4895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7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4414" y="141139"/>
            <a:ext cx="9873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年租金预测交叉检验结果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148504"/>
              </p:ext>
            </p:extLst>
          </p:nvPr>
        </p:nvGraphicFramePr>
        <p:xfrm>
          <a:off x="477673" y="1405722"/>
          <a:ext cx="8311485" cy="4260746"/>
        </p:xfrm>
        <a:graphic>
          <a:graphicData uri="http://schemas.openxmlformats.org/drawingml/2006/table">
            <a:tbl>
              <a:tblPr/>
              <a:tblGrid>
                <a:gridCol w="1185925"/>
                <a:gridCol w="1180921"/>
                <a:gridCol w="960750"/>
                <a:gridCol w="960750"/>
                <a:gridCol w="960750"/>
                <a:gridCol w="960750"/>
                <a:gridCol w="960750"/>
                <a:gridCol w="1140889"/>
              </a:tblGrid>
              <a:tr h="5709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误差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随机森林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神经网络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SVM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lasso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ridge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elastic net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-5%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-5%~5%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5%~10%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10%~15%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15%~20%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20%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5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达标商场</a:t>
                      </a:r>
                      <a:endParaRPr lang="zh-CN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>
                          <a:solidFill>
                            <a:schemeClr val="accent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>
                          <a:solidFill>
                            <a:schemeClr val="accent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>
                          <a:solidFill>
                            <a:schemeClr val="accent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>
                          <a:solidFill>
                            <a:schemeClr val="accent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>
                          <a:solidFill>
                            <a:schemeClr val="accent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>
                          <a:solidFill>
                            <a:schemeClr val="accent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>
                          <a:solidFill>
                            <a:schemeClr val="accent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166714"/>
              </p:ext>
            </p:extLst>
          </p:nvPr>
        </p:nvGraphicFramePr>
        <p:xfrm>
          <a:off x="9424632" y="1405715"/>
          <a:ext cx="2107725" cy="4244456"/>
        </p:xfrm>
        <a:graphic>
          <a:graphicData uri="http://schemas.openxmlformats.org/drawingml/2006/table">
            <a:tbl>
              <a:tblPr/>
              <a:tblGrid>
                <a:gridCol w="2107725"/>
              </a:tblGrid>
              <a:tr h="5305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初步融合结果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30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>
                          <a:solidFill>
                            <a:schemeClr val="accent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5363570" y="5862434"/>
            <a:ext cx="64606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58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家商场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2014~2016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年数据训练模型，并使用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年数据进行验证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634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284082"/>
              </p:ext>
            </p:extLst>
          </p:nvPr>
        </p:nvGraphicFramePr>
        <p:xfrm>
          <a:off x="1774208" y="1214644"/>
          <a:ext cx="8720920" cy="46129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5026"/>
                <a:gridCol w="2070854"/>
                <a:gridCol w="1808352"/>
                <a:gridCol w="2216688"/>
              </a:tblGrid>
              <a:tr h="4193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商场名称</a:t>
                      </a:r>
                      <a:endParaRPr lang="en-US" altLang="zh-CN" sz="1600" b="0" i="0" u="none" strike="noStrike" dirty="0" smtClean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预测租金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实际租金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精度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93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南京卡子门商场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67019186.52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75206402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-0.092134479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93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芜湖明辉商场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19048549.33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18370462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0.036911828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93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杭州古墩商场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21345660.26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22609607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0.038305722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93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苏州园区商场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31662154.63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31155008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0.016278174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93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常州常武商场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11596639.35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10912317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0.062711003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93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无锡锡山商场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27199634.06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28362007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-0.065856957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93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上海真北商场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117920693.5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121374354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-0.031548895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93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上海汶水商场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83396161.18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86964367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-0.023995892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93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上海浦东沪南商场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84782931.51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87095755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-0.026554951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93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上海吴中路商场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28513455.78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30067493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-0.063236129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791154" y="118997"/>
            <a:ext cx="3525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年一季度租金预测结果展示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0457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4414" y="141139"/>
            <a:ext cx="9873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问题与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改进（重视模型但不是只有模型）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5745" y="1050583"/>
            <a:ext cx="75972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大连华南商场部分租金数据没有上线，系统租金偏低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昆明广福路商场由于公司编码改变，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月以前的租金数据缺失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兰州高新商场、曲靖翠峰商场、深圳香蜜湖商场租金数据缺失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8134613" y="1702558"/>
            <a:ext cx="559558" cy="450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646778" y="1604580"/>
            <a:ext cx="1830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使用合同数据预估每年租金收入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95052" y="1466080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！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5745" y="3004487"/>
            <a:ext cx="7597253" cy="56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开业年限较短的商场租金预估偏差较大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852267" y="3116894"/>
            <a:ext cx="559558" cy="450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703899" y="2991075"/>
            <a:ext cx="37738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不断加入新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，对商场单独聚类并研究租金变化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规律，或引入新模型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23530" y="2880417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！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92174" y="5439777"/>
            <a:ext cx="5831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针对每个商场的模型训练情况设计不同的模型融合方案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5745" y="5162778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！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92174" y="4542572"/>
            <a:ext cx="3661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特征工程不断调试优化单模型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5745" y="4265573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！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23530" y="4567880"/>
            <a:ext cx="4190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对比其他竞争对手商场看租金潜力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06370" y="5439777"/>
            <a:ext cx="4071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对于有问题商场，人为察看问题所在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301190" y="4978520"/>
            <a:ext cx="4160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查阅中外论文文章寻找更多解决方案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421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4414" y="141139"/>
            <a:ext cx="9873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落地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7421" y="4099683"/>
            <a:ext cx="48244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全部成熟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商场可使用租金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定价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22647" y="2147549"/>
            <a:ext cx="7022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预测结果用以</a:t>
            </a:r>
            <a:r>
              <a:rPr lang="zh-CN" altLang="en-US" sz="2400" b="1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支持一展一价与</a:t>
            </a:r>
            <a:r>
              <a:rPr lang="en-US" altLang="zh-CN" sz="2400" b="1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2400" b="1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年年度预算</a:t>
            </a:r>
            <a:r>
              <a:rPr lang="zh-CN" altLang="en-US" sz="2400" b="1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测算</a:t>
            </a:r>
            <a:endParaRPr lang="en-US" altLang="zh-CN" sz="24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7913" y="2161766"/>
            <a:ext cx="34219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用以支持商场画像</a:t>
            </a:r>
            <a:endParaRPr lang="en-US" altLang="zh-CN" sz="24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736979" y="3324933"/>
            <a:ext cx="10795379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1009935" y="3172248"/>
            <a:ext cx="313898" cy="307932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020404" y="3184613"/>
            <a:ext cx="313898" cy="307932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386869" y="3203377"/>
            <a:ext cx="313898" cy="307932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0041342" y="3172248"/>
            <a:ext cx="313898" cy="307932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446663" y="2784143"/>
            <a:ext cx="140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2"/>
                </a:solidFill>
              </a:rPr>
              <a:t>5.28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334302" y="2787990"/>
            <a:ext cx="140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accent2"/>
                </a:solidFill>
              </a:defRPr>
            </a:lvl1pPr>
          </a:lstStyle>
          <a:p>
            <a:r>
              <a:rPr lang="en-US" altLang="zh-CN" dirty="0"/>
              <a:t>6.22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347614" y="2803267"/>
            <a:ext cx="140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accent2"/>
                </a:solidFill>
              </a:defRPr>
            </a:lvl1pPr>
          </a:lstStyle>
          <a:p>
            <a:r>
              <a:rPr lang="en-US" altLang="zh-CN" dirty="0"/>
              <a:t>7.27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10355240" y="2784143"/>
            <a:ext cx="140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</a:rPr>
              <a:t>8.24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895833" y="4083358"/>
            <a:ext cx="57593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新商场项目采用我们的模型进行</a:t>
            </a:r>
            <a:r>
              <a:rPr lang="zh-CN" altLang="en-US" sz="2400" b="1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租金定价</a:t>
            </a:r>
            <a:endParaRPr lang="en-US" altLang="zh-CN" sz="24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>
            <a:stCxn id="22" idx="4"/>
            <a:endCxn id="5" idx="0"/>
          </p:cNvCxnSpPr>
          <p:nvPr/>
        </p:nvCxnSpPr>
        <p:spPr>
          <a:xfrm>
            <a:off x="1166884" y="3480180"/>
            <a:ext cx="1422779" cy="619503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5" idx="0"/>
            <a:endCxn id="12" idx="2"/>
          </p:cNvCxnSpPr>
          <p:nvPr/>
        </p:nvCxnSpPr>
        <p:spPr>
          <a:xfrm flipH="1" flipV="1">
            <a:off x="8433925" y="2609214"/>
            <a:ext cx="1764366" cy="563034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3" idx="2"/>
            <a:endCxn id="23" idx="0"/>
          </p:cNvCxnSpPr>
          <p:nvPr/>
        </p:nvCxnSpPr>
        <p:spPr>
          <a:xfrm>
            <a:off x="2588880" y="2623431"/>
            <a:ext cx="1588473" cy="561182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4" idx="4"/>
            <a:endCxn id="30" idx="0"/>
          </p:cNvCxnSpPr>
          <p:nvPr/>
        </p:nvCxnSpPr>
        <p:spPr>
          <a:xfrm>
            <a:off x="6543818" y="3511309"/>
            <a:ext cx="2231693" cy="572049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53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115865" y="6027003"/>
            <a:ext cx="3076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数据中心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红星数坊</a:t>
            </a:r>
            <a:endParaRPr lang="en-US" altLang="zh-CN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bigdata@chinaredstar.com</a:t>
            </a:r>
            <a:endParaRPr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4"/>
            <a:ext cx="1307637" cy="141819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1955409"/>
            <a:ext cx="12192000" cy="28276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755063" y="2080976"/>
            <a:ext cx="396709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红星数坊</a:t>
            </a:r>
          </a:p>
          <a:p>
            <a:pPr algn="ctr"/>
            <a:endParaRPr lang="zh-CN" altLang="en-US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70924" y="4050848"/>
            <a:ext cx="6619164" cy="732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ts val="25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移动端访问：龙眼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数坊</a:t>
            </a:r>
          </a:p>
          <a:p>
            <a:pPr algn="ctr" fontAlgn="auto">
              <a:lnSpc>
                <a:spcPts val="25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端访问：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https://rs-data.mmall.com/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76115" y="3218180"/>
            <a:ext cx="49307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集团统一报表平台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52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2934268" y="2337347"/>
            <a:ext cx="1821795" cy="4895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1 </a:t>
            </a:r>
          </a:p>
        </p:txBody>
      </p:sp>
      <p:sp>
        <p:nvSpPr>
          <p:cNvPr id="33" name="矩形 32"/>
          <p:cNvSpPr/>
          <p:nvPr/>
        </p:nvSpPr>
        <p:spPr>
          <a:xfrm>
            <a:off x="2934268" y="3197156"/>
            <a:ext cx="1821796" cy="4545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PART 2 </a:t>
            </a:r>
          </a:p>
        </p:txBody>
      </p:sp>
      <p:sp>
        <p:nvSpPr>
          <p:cNvPr id="34" name="矩形 33"/>
          <p:cNvSpPr/>
          <p:nvPr/>
        </p:nvSpPr>
        <p:spPr>
          <a:xfrm>
            <a:off x="2934268" y="4022021"/>
            <a:ext cx="1821796" cy="454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561462" y="3011035"/>
            <a:ext cx="3691256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租金定价模型特征体系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561462" y="2176646"/>
            <a:ext cx="3691256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租金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定价方案选择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561462" y="3837169"/>
            <a:ext cx="3691256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租金定价模型结果展示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5091344" y="2739890"/>
            <a:ext cx="35394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5091344" y="3545058"/>
            <a:ext cx="4671634" cy="209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5091344" y="4318782"/>
            <a:ext cx="4671634" cy="625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88609" y="2285366"/>
            <a:ext cx="5059661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租金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定价方案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308860" y="2849245"/>
            <a:ext cx="672147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680335" y="3169285"/>
            <a:ext cx="506793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租金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定价方案选择</a:t>
            </a:r>
          </a:p>
        </p:txBody>
      </p:sp>
      <p:sp>
        <p:nvSpPr>
          <p:cNvPr id="6" name="矩形 5"/>
          <p:cNvSpPr/>
          <p:nvPr/>
        </p:nvSpPr>
        <p:spPr>
          <a:xfrm>
            <a:off x="2688609" y="1692322"/>
            <a:ext cx="1821795" cy="4895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1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4414" y="141139"/>
            <a:ext cx="9873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租金定价方案选择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8662" y="911791"/>
            <a:ext cx="309893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租金水平类比法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保本保利定价法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投资收益分析法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自身成本定价法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特征价格法</a:t>
            </a:r>
          </a:p>
        </p:txBody>
      </p:sp>
      <p:sp>
        <p:nvSpPr>
          <p:cNvPr id="7" name="矩形 6"/>
          <p:cNvSpPr/>
          <p:nvPr/>
        </p:nvSpPr>
        <p:spPr>
          <a:xfrm>
            <a:off x="3749510" y="1279549"/>
            <a:ext cx="857169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通过考虑区域内其他对手的租金以及商圈的整体水平估计租金</a:t>
            </a:r>
          </a:p>
        </p:txBody>
      </p:sp>
      <p:sp>
        <p:nvSpPr>
          <p:cNvPr id="5" name="矩形 4"/>
          <p:cNvSpPr/>
          <p:nvPr/>
        </p:nvSpPr>
        <p:spPr>
          <a:xfrm>
            <a:off x="3749510" y="2013276"/>
            <a:ext cx="829329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以厂商的租金承受能力为基础，分析典型业种在一定成本下的损益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平衡点，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只有多数厂商能够赢利，购物中心才能稳定与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49510" y="3026758"/>
            <a:ext cx="4570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以目前的销售水平推算预期实现的租金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水平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49510" y="3929195"/>
            <a:ext cx="84102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以项目的投资成本为基础，按静态回报率推算项目租金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均价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49510" y="4804805"/>
            <a:ext cx="837382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把商铺看作商品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根据商品及其环境的各项特性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区位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经济指标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内部结构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与其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价格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租金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进行数学建模</a:t>
            </a:r>
            <a:endParaRPr lang="en-US" altLang="zh-CN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105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88609" y="2285366"/>
            <a:ext cx="5059661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租金定价模型特征体系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308860" y="2849245"/>
            <a:ext cx="672147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680335" y="3169285"/>
            <a:ext cx="506793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租金定价模型特征选择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特征变量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积累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特征变量数据来源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模型使用及自动化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变量的筛选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88609" y="1692322"/>
            <a:ext cx="1821795" cy="4895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671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4414" y="141139"/>
            <a:ext cx="9873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租金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定价模型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特征选择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041252"/>
              </p:ext>
            </p:extLst>
          </p:nvPr>
        </p:nvGraphicFramePr>
        <p:xfrm>
          <a:off x="442416" y="1170532"/>
          <a:ext cx="5576248" cy="282145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31542"/>
                <a:gridCol w="1064526"/>
                <a:gridCol w="3480180"/>
              </a:tblGrid>
              <a:tr h="25649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特征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特征变量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变量的量化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6496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商场属性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市场需求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实租面积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564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开业年限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开业年限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564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经营状况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下单客户数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564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564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丰富程度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家具品牌</a:t>
                      </a:r>
                      <a:r>
                        <a:rPr lang="zh-CN" alt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数、家具实租面积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564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建材品牌</a:t>
                      </a:r>
                      <a:r>
                        <a:rPr lang="zh-CN" alt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数、建材实租面积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564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软装品牌</a:t>
                      </a:r>
                      <a:r>
                        <a:rPr lang="zh-CN" alt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数、软装实租面积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564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进口品牌</a:t>
                      </a:r>
                      <a:r>
                        <a:rPr lang="zh-CN" alt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数、进口实租面积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564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新业态品牌</a:t>
                      </a:r>
                      <a:r>
                        <a:rPr lang="zh-CN" alt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数、新业态实租面积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564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品牌总数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649693"/>
              </p:ext>
            </p:extLst>
          </p:nvPr>
        </p:nvGraphicFramePr>
        <p:xfrm>
          <a:off x="6261593" y="1173701"/>
          <a:ext cx="5571017" cy="4408234"/>
        </p:xfrm>
        <a:graphic>
          <a:graphicData uri="http://schemas.openxmlformats.org/drawingml/2006/table">
            <a:tbl>
              <a:tblPr/>
              <a:tblGrid>
                <a:gridCol w="1026311"/>
                <a:gridCol w="1105469"/>
                <a:gridCol w="3439237"/>
              </a:tblGrid>
              <a:tr h="27373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特征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特征变量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变量的量化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5633">
                <a:tc rowSpan="15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区位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交通条件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与高速路距离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与最近道路距离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便利性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与地铁距离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商圈因素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距离最近商圈距离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2500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米内商圈数目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与区域中心距离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住宅因素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公里内小区数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公里内小区数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公里内住房数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公里内住房数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统计覆盖率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公里内高于一万元住宅比例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公里内高于五万元住宅比例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公里内住房均价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公里内住房均价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910684"/>
              </p:ext>
            </p:extLst>
          </p:nvPr>
        </p:nvGraphicFramePr>
        <p:xfrm>
          <a:off x="444304" y="4294400"/>
          <a:ext cx="5574359" cy="1273713"/>
        </p:xfrm>
        <a:graphic>
          <a:graphicData uri="http://schemas.openxmlformats.org/drawingml/2006/table">
            <a:tbl>
              <a:tblPr/>
              <a:tblGrid>
                <a:gridCol w="1043302"/>
                <a:gridCol w="1078173"/>
                <a:gridCol w="3452884"/>
              </a:tblGrid>
              <a:tr h="232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特征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特征变量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变量的量化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5093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邻里环境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经济水平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gdp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人均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gdp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人口结构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人口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工资水平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人均可支配收入</a:t>
                      </a:r>
                    </a:p>
                  </a:txBody>
                  <a:tcPr marL="9501" marR="9501" marT="9501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54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94414" y="141139"/>
            <a:ext cx="9873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特征变量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积累（数据收集手段增多以及高度自动化）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63216" y="1704071"/>
            <a:ext cx="15956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38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46107" y="1934904"/>
            <a:ext cx="12624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个城市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63216" y="740434"/>
            <a:ext cx="15956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  <a:r>
              <a:rPr lang="en-US" altLang="zh-CN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946107" y="971267"/>
            <a:ext cx="12624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商场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82804" y="1720658"/>
            <a:ext cx="15956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9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65695" y="1951491"/>
            <a:ext cx="12624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个城市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82804" y="757021"/>
            <a:ext cx="15956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19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65695" y="987854"/>
            <a:ext cx="12624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商场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5322625" y="2228939"/>
            <a:ext cx="1132764" cy="796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95883" y="2795030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个别</a:t>
            </a:r>
            <a:r>
              <a:rPr lang="zh-CN" altLang="en-US" sz="24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大城市少量商圈数据</a:t>
            </a:r>
            <a:endParaRPr lang="en-US" altLang="zh-CN" sz="24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56143" y="2887362"/>
            <a:ext cx="3671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全国各城市大量商</a:t>
            </a:r>
            <a:r>
              <a:rPr lang="zh-CN" altLang="en-US" sz="2400" b="1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圈数据</a:t>
            </a:r>
            <a:endParaRPr lang="en-US" altLang="zh-CN" sz="24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43943" y="4521640"/>
            <a:ext cx="13057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数</a:t>
            </a:r>
            <a:r>
              <a:rPr lang="zh-CN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十万</a:t>
            </a:r>
            <a:endParaRPr lang="zh-CN" alt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946107" y="373932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余条高速数据</a:t>
            </a:r>
            <a:endParaRPr lang="en-US" altLang="zh-CN" sz="24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96788" y="3739323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少量</a:t>
            </a:r>
            <a:r>
              <a:rPr lang="zh-CN" altLang="en-US" sz="24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高速</a:t>
            </a:r>
            <a:r>
              <a:rPr lang="zh-CN" altLang="en-US" sz="2400" b="1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24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40838" y="4539862"/>
            <a:ext cx="494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4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5B9BD5">
                    <a:lumMod val="20000"/>
                    <a:lumOff val="80000"/>
                  </a:srgbClr>
                </a:solidFill>
              </a:rPr>
              <a:t>无</a:t>
            </a:r>
            <a:endParaRPr lang="zh-CN" altLang="en-US" sz="24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5B9BD5">
                  <a:lumMod val="20000"/>
                  <a:lumOff val="80000"/>
                </a:srgb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134621" y="456363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小区数据</a:t>
            </a:r>
            <a:endParaRPr lang="en-US" altLang="zh-CN" sz="24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743943" y="3616211"/>
            <a:ext cx="13057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1000</a:t>
            </a:r>
            <a:endParaRPr lang="zh-CN" alt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849140" y="452163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小区数据</a:t>
            </a:r>
            <a:endParaRPr lang="en-US" altLang="zh-CN" sz="24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166158" y="5200712"/>
            <a:ext cx="34900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个别</a:t>
            </a:r>
            <a:r>
              <a:rPr lang="en-US" altLang="zh-CN" sz="24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个别功能的使用</a:t>
            </a:r>
            <a:endParaRPr lang="en-US" altLang="zh-CN" sz="24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110373" y="5200712"/>
            <a:ext cx="44935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高德，谷歌，腾讯，有道，网易</a:t>
            </a:r>
            <a:endParaRPr lang="en-US" altLang="zh-CN" sz="2400" b="1" dirty="0" smtClean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2400" b="1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</a:t>
            </a:r>
            <a:r>
              <a:rPr lang="en-US" altLang="zh-CN" sz="24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各精致功能的使用</a:t>
            </a:r>
            <a:endParaRPr lang="en-US" altLang="zh-CN" sz="24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25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4414" y="141139"/>
            <a:ext cx="9873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特征变量数据来源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07236" y="968324"/>
            <a:ext cx="1800000" cy="51258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商场属性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1243" y="2813700"/>
            <a:ext cx="479816" cy="213797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招商数据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7363" y="2826323"/>
            <a:ext cx="479816" cy="2125353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343379" y="2868967"/>
            <a:ext cx="479816" cy="2082709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城市统计年鉴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84884" y="2815649"/>
            <a:ext cx="479815" cy="213602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商场基本信息数据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02435" y="968324"/>
            <a:ext cx="1800000" cy="51258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邻里环境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44801" y="968324"/>
            <a:ext cx="1800000" cy="51258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区位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740743" y="2830322"/>
            <a:ext cx="490946" cy="2121354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城市统计公报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405862" y="2826325"/>
            <a:ext cx="479816" cy="21253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谷歌百度地图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88616" y="2826324"/>
            <a:ext cx="479816" cy="2125353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大众点评网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447249" y="2826325"/>
            <a:ext cx="479816" cy="21253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社区数字化数据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>
            <a:stCxn id="7" idx="2"/>
            <a:endCxn id="8" idx="0"/>
          </p:cNvCxnSpPr>
          <p:nvPr/>
        </p:nvCxnSpPr>
        <p:spPr>
          <a:xfrm flipH="1">
            <a:off x="2751151" y="1480909"/>
            <a:ext cx="956085" cy="133279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7" idx="2"/>
            <a:endCxn id="17" idx="0"/>
          </p:cNvCxnSpPr>
          <p:nvPr/>
        </p:nvCxnSpPr>
        <p:spPr>
          <a:xfrm>
            <a:off x="3707236" y="1480909"/>
            <a:ext cx="1017556" cy="133474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7" idx="2"/>
            <a:endCxn id="11" idx="0"/>
          </p:cNvCxnSpPr>
          <p:nvPr/>
        </p:nvCxnSpPr>
        <p:spPr>
          <a:xfrm>
            <a:off x="3707236" y="1480909"/>
            <a:ext cx="30035" cy="134541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9" idx="2"/>
            <a:endCxn id="25" idx="0"/>
          </p:cNvCxnSpPr>
          <p:nvPr/>
        </p:nvCxnSpPr>
        <p:spPr>
          <a:xfrm>
            <a:off x="6544801" y="1480909"/>
            <a:ext cx="1083723" cy="13454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6" idx="0"/>
            <a:endCxn id="19" idx="2"/>
          </p:cNvCxnSpPr>
          <p:nvPr/>
        </p:nvCxnSpPr>
        <p:spPr>
          <a:xfrm flipV="1">
            <a:off x="5687157" y="1480909"/>
            <a:ext cx="857644" cy="134541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4" idx="0"/>
            <a:endCxn id="19" idx="2"/>
          </p:cNvCxnSpPr>
          <p:nvPr/>
        </p:nvCxnSpPr>
        <p:spPr>
          <a:xfrm flipH="1" flipV="1">
            <a:off x="6544801" y="1480909"/>
            <a:ext cx="100969" cy="134541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8" idx="2"/>
            <a:endCxn id="21" idx="0"/>
          </p:cNvCxnSpPr>
          <p:nvPr/>
        </p:nvCxnSpPr>
        <p:spPr>
          <a:xfrm>
            <a:off x="9202435" y="1480909"/>
            <a:ext cx="783781" cy="134941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2" idx="0"/>
            <a:endCxn id="18" idx="2"/>
          </p:cNvCxnSpPr>
          <p:nvPr/>
        </p:nvCxnSpPr>
        <p:spPr>
          <a:xfrm flipV="1">
            <a:off x="8583287" y="1480909"/>
            <a:ext cx="619148" cy="138805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516214" y="2308555"/>
            <a:ext cx="3390614" cy="360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内部数据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61473" y="2308555"/>
            <a:ext cx="3849979" cy="36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部数据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3585115" y="1647544"/>
            <a:ext cx="400110" cy="6309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6427784" y="1647544"/>
            <a:ext cx="400110" cy="6309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文本框 146"/>
          <p:cNvSpPr txBox="1"/>
          <p:nvPr/>
        </p:nvSpPr>
        <p:spPr>
          <a:xfrm rot="1480727">
            <a:off x="3018810" y="1605473"/>
            <a:ext cx="400110" cy="6309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文本框 147"/>
          <p:cNvSpPr txBox="1"/>
          <p:nvPr/>
        </p:nvSpPr>
        <p:spPr>
          <a:xfrm rot="20040846">
            <a:off x="4171458" y="1606200"/>
            <a:ext cx="400110" cy="6309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文本框 148"/>
          <p:cNvSpPr txBox="1"/>
          <p:nvPr/>
        </p:nvSpPr>
        <p:spPr>
          <a:xfrm rot="1480727">
            <a:off x="5913521" y="1605473"/>
            <a:ext cx="400110" cy="6309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文本框 149"/>
          <p:cNvSpPr txBox="1"/>
          <p:nvPr/>
        </p:nvSpPr>
        <p:spPr>
          <a:xfrm rot="20040846">
            <a:off x="6957638" y="1609375"/>
            <a:ext cx="400110" cy="6309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文本框 150"/>
          <p:cNvSpPr txBox="1"/>
          <p:nvPr/>
        </p:nvSpPr>
        <p:spPr>
          <a:xfrm rot="19793360">
            <a:off x="9535655" y="1543316"/>
            <a:ext cx="400110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人工采集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文本框 151"/>
          <p:cNvSpPr txBox="1"/>
          <p:nvPr/>
        </p:nvSpPr>
        <p:spPr>
          <a:xfrm rot="1534347">
            <a:off x="8623140" y="1527566"/>
            <a:ext cx="400110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人工采集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1275305" y="5322553"/>
            <a:ext cx="566998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处理层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2807236" y="5436103"/>
            <a:ext cx="1828800" cy="49680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结构化数据统计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4866915" y="5436103"/>
            <a:ext cx="1425853" cy="49680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数据规范化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6523648" y="5436103"/>
            <a:ext cx="1464413" cy="49680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数据离散化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8256108" y="5426750"/>
            <a:ext cx="1975581" cy="49680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异常值处理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4" name="直接连接符 203"/>
          <p:cNvCxnSpPr/>
          <p:nvPr/>
        </p:nvCxnSpPr>
        <p:spPr>
          <a:xfrm flipV="1">
            <a:off x="2040180" y="5137839"/>
            <a:ext cx="9009241" cy="2108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1275305" y="1903680"/>
            <a:ext cx="566998" cy="205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数据来源层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146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6121" y="130903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模型使用及自动化</a:t>
            </a:r>
            <a:endParaRPr lang="en-US" altLang="zh-CN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78231" y="1942277"/>
            <a:ext cx="1828800" cy="49680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随机森林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37910" y="1942277"/>
            <a:ext cx="1425853" cy="49680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支持向量机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94643" y="1942277"/>
            <a:ext cx="1464413" cy="49680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GBM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27103" y="1932924"/>
            <a:ext cx="1975581" cy="49680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神经网格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69653" y="3670341"/>
            <a:ext cx="3849979" cy="36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模型高度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760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15933</TotalTime>
  <Words>981</Words>
  <Application>Microsoft Office PowerPoint</Application>
  <PresentationFormat>宽屏</PresentationFormat>
  <Paragraphs>298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he.liang549何亮</dc:creator>
  <cp:lastModifiedBy>qingye.yuan袁青野</cp:lastModifiedBy>
  <cp:revision>579</cp:revision>
  <dcterms:created xsi:type="dcterms:W3CDTF">2018-01-22T06:36:00Z</dcterms:created>
  <dcterms:modified xsi:type="dcterms:W3CDTF">2018-05-17T02:05:08Z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