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9" r:id="rId2"/>
    <p:sldId id="258" r:id="rId3"/>
    <p:sldId id="261" r:id="rId4"/>
    <p:sldId id="277" r:id="rId5"/>
    <p:sldId id="265" r:id="rId6"/>
    <p:sldId id="326" r:id="rId7"/>
    <p:sldId id="327" r:id="rId8"/>
    <p:sldId id="328" r:id="rId9"/>
    <p:sldId id="330" r:id="rId10"/>
    <p:sldId id="329" r:id="rId11"/>
    <p:sldId id="331" r:id="rId12"/>
    <p:sldId id="278" r:id="rId13"/>
    <p:sldId id="318" r:id="rId14"/>
    <p:sldId id="319" r:id="rId15"/>
    <p:sldId id="323" r:id="rId16"/>
    <p:sldId id="301" r:id="rId17"/>
    <p:sldId id="310" r:id="rId18"/>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4660"/>
  </p:normalViewPr>
  <p:slideViewPr>
    <p:cSldViewPr>
      <p:cViewPr varScale="1">
        <p:scale>
          <a:sx n="93" d="100"/>
          <a:sy n="93" d="100"/>
        </p:scale>
        <p:origin x="708" y="72"/>
      </p:cViewPr>
      <p:guideLst>
        <p:guide orient="horz" pos="1620"/>
        <p:guide pos="288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FF0E9-45DA-4742-B47D-06E7E51CB7A9}" type="datetimeFigureOut">
              <a:rPr lang="zh-CN" altLang="en-US" smtClean="0"/>
              <a:t>2017/6/15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BDCDC-9A34-461B-A37E-3F4767F37300}" type="slidenum">
              <a:rPr lang="zh-CN" altLang="en-US" smtClean="0"/>
              <a:t>‹#›</a:t>
            </a:fld>
            <a:endParaRPr lang="zh-CN" altLang="en-US"/>
          </a:p>
        </p:txBody>
      </p:sp>
    </p:spTree>
    <p:extLst>
      <p:ext uri="{BB962C8B-B14F-4D97-AF65-F5344CB8AC3E}">
        <p14:creationId xmlns:p14="http://schemas.microsoft.com/office/powerpoint/2010/main" val="402464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t>1</a:t>
            </a:fld>
            <a:endParaRPr lang="zh-CN" altLang="en-US"/>
          </a:p>
        </p:txBody>
      </p:sp>
    </p:spTree>
    <p:extLst>
      <p:ext uri="{BB962C8B-B14F-4D97-AF65-F5344CB8AC3E}">
        <p14:creationId xmlns:p14="http://schemas.microsoft.com/office/powerpoint/2010/main" val="4205815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10</a:t>
            </a:fld>
            <a:endParaRPr lang="zh-CN" altLang="en-US"/>
          </a:p>
        </p:txBody>
      </p:sp>
    </p:spTree>
    <p:extLst>
      <p:ext uri="{BB962C8B-B14F-4D97-AF65-F5344CB8AC3E}">
        <p14:creationId xmlns:p14="http://schemas.microsoft.com/office/powerpoint/2010/main" val="4131051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11</a:t>
            </a:fld>
            <a:endParaRPr lang="zh-CN" altLang="en-US"/>
          </a:p>
        </p:txBody>
      </p:sp>
    </p:spTree>
    <p:extLst>
      <p:ext uri="{BB962C8B-B14F-4D97-AF65-F5344CB8AC3E}">
        <p14:creationId xmlns:p14="http://schemas.microsoft.com/office/powerpoint/2010/main" val="2730567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12</a:t>
            </a:fld>
            <a:endParaRPr lang="zh-CN" altLang="en-US"/>
          </a:p>
        </p:txBody>
      </p:sp>
    </p:spTree>
    <p:extLst>
      <p:ext uri="{BB962C8B-B14F-4D97-AF65-F5344CB8AC3E}">
        <p14:creationId xmlns:p14="http://schemas.microsoft.com/office/powerpoint/2010/main" val="1880795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13</a:t>
            </a:fld>
            <a:endParaRPr lang="zh-CN" altLang="en-US"/>
          </a:p>
        </p:txBody>
      </p:sp>
    </p:spTree>
    <p:extLst>
      <p:ext uri="{BB962C8B-B14F-4D97-AF65-F5344CB8AC3E}">
        <p14:creationId xmlns:p14="http://schemas.microsoft.com/office/powerpoint/2010/main" val="4138349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14</a:t>
            </a:fld>
            <a:endParaRPr lang="zh-CN" altLang="en-US"/>
          </a:p>
        </p:txBody>
      </p:sp>
    </p:spTree>
    <p:extLst>
      <p:ext uri="{BB962C8B-B14F-4D97-AF65-F5344CB8AC3E}">
        <p14:creationId xmlns:p14="http://schemas.microsoft.com/office/powerpoint/2010/main" val="182406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15</a:t>
            </a:fld>
            <a:endParaRPr lang="zh-CN" altLang="en-US"/>
          </a:p>
        </p:txBody>
      </p:sp>
    </p:spTree>
    <p:extLst>
      <p:ext uri="{BB962C8B-B14F-4D97-AF65-F5344CB8AC3E}">
        <p14:creationId xmlns:p14="http://schemas.microsoft.com/office/powerpoint/2010/main" val="367825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16</a:t>
            </a:fld>
            <a:endParaRPr lang="zh-CN" altLang="en-US"/>
          </a:p>
        </p:txBody>
      </p:sp>
    </p:spTree>
    <p:extLst>
      <p:ext uri="{BB962C8B-B14F-4D97-AF65-F5344CB8AC3E}">
        <p14:creationId xmlns:p14="http://schemas.microsoft.com/office/powerpoint/2010/main" val="972483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t>17</a:t>
            </a:fld>
            <a:endParaRPr lang="zh-CN" altLang="en-US"/>
          </a:p>
        </p:txBody>
      </p:sp>
    </p:spTree>
    <p:extLst>
      <p:ext uri="{BB962C8B-B14F-4D97-AF65-F5344CB8AC3E}">
        <p14:creationId xmlns:p14="http://schemas.microsoft.com/office/powerpoint/2010/main" val="189471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a:t>
            </a:fld>
            <a:endParaRPr lang="zh-CN" altLang="en-US"/>
          </a:p>
        </p:txBody>
      </p:sp>
    </p:spTree>
    <p:extLst>
      <p:ext uri="{BB962C8B-B14F-4D97-AF65-F5344CB8AC3E}">
        <p14:creationId xmlns:p14="http://schemas.microsoft.com/office/powerpoint/2010/main" val="307345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3</a:t>
            </a:fld>
            <a:endParaRPr lang="zh-CN" altLang="en-US"/>
          </a:p>
        </p:txBody>
      </p:sp>
    </p:spTree>
    <p:extLst>
      <p:ext uri="{BB962C8B-B14F-4D97-AF65-F5344CB8AC3E}">
        <p14:creationId xmlns:p14="http://schemas.microsoft.com/office/powerpoint/2010/main" val="39955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4</a:t>
            </a:fld>
            <a:endParaRPr lang="zh-CN" altLang="en-US"/>
          </a:p>
        </p:txBody>
      </p:sp>
    </p:spTree>
    <p:extLst>
      <p:ext uri="{BB962C8B-B14F-4D97-AF65-F5344CB8AC3E}">
        <p14:creationId xmlns:p14="http://schemas.microsoft.com/office/powerpoint/2010/main" val="107901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5</a:t>
            </a:fld>
            <a:endParaRPr lang="zh-CN" altLang="en-US"/>
          </a:p>
        </p:txBody>
      </p:sp>
    </p:spTree>
    <p:extLst>
      <p:ext uri="{BB962C8B-B14F-4D97-AF65-F5344CB8AC3E}">
        <p14:creationId xmlns:p14="http://schemas.microsoft.com/office/powerpoint/2010/main" val="2324520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6</a:t>
            </a:fld>
            <a:endParaRPr lang="zh-CN" altLang="en-US"/>
          </a:p>
        </p:txBody>
      </p:sp>
    </p:spTree>
    <p:extLst>
      <p:ext uri="{BB962C8B-B14F-4D97-AF65-F5344CB8AC3E}">
        <p14:creationId xmlns:p14="http://schemas.microsoft.com/office/powerpoint/2010/main" val="3318506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7</a:t>
            </a:fld>
            <a:endParaRPr lang="zh-CN" altLang="en-US"/>
          </a:p>
        </p:txBody>
      </p:sp>
    </p:spTree>
    <p:extLst>
      <p:ext uri="{BB962C8B-B14F-4D97-AF65-F5344CB8AC3E}">
        <p14:creationId xmlns:p14="http://schemas.microsoft.com/office/powerpoint/2010/main" val="191777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8</a:t>
            </a:fld>
            <a:endParaRPr lang="zh-CN" altLang="en-US"/>
          </a:p>
        </p:txBody>
      </p:sp>
    </p:spTree>
    <p:extLst>
      <p:ext uri="{BB962C8B-B14F-4D97-AF65-F5344CB8AC3E}">
        <p14:creationId xmlns:p14="http://schemas.microsoft.com/office/powerpoint/2010/main" val="262819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9</a:t>
            </a:fld>
            <a:endParaRPr lang="zh-CN" altLang="en-US"/>
          </a:p>
        </p:txBody>
      </p:sp>
    </p:spTree>
    <p:extLst>
      <p:ext uri="{BB962C8B-B14F-4D97-AF65-F5344CB8AC3E}">
        <p14:creationId xmlns:p14="http://schemas.microsoft.com/office/powerpoint/2010/main" val="3931309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26898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555526"/>
            <a:ext cx="9144000" cy="410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55825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555526"/>
            <a:ext cx="9144000" cy="446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10820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234710"/>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5" r:id="rId3"/>
  </p:sldLayoutIdLst>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1635646"/>
            <a:ext cx="9144000" cy="1872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80418" y="627534"/>
            <a:ext cx="4663582" cy="3998054"/>
          </a:xfrm>
          <a:prstGeom prst="rect">
            <a:avLst/>
          </a:prstGeom>
          <a:effectLst>
            <a:outerShdw blurRad="63500" sx="102000" sy="102000" algn="ctr" rotWithShape="0">
              <a:prstClr val="black">
                <a:alpha val="40000"/>
              </a:prstClr>
            </a:outerShdw>
          </a:effectLst>
        </p:spPr>
      </p:pic>
      <p:sp>
        <p:nvSpPr>
          <p:cNvPr id="15" name="矩形 14"/>
          <p:cNvSpPr/>
          <p:nvPr/>
        </p:nvSpPr>
        <p:spPr>
          <a:xfrm>
            <a:off x="30973" y="1995704"/>
            <a:ext cx="4685043" cy="683264"/>
          </a:xfrm>
          <a:prstGeom prst="rect">
            <a:avLst/>
          </a:prstGeom>
        </p:spPr>
        <p:txBody>
          <a:bodyPr wrap="square">
            <a:spAutoFit/>
          </a:bodyPr>
          <a:lstStyle/>
          <a:p>
            <a:pPr algn="ctr">
              <a:lnSpc>
                <a:spcPct val="120000"/>
              </a:lnSpc>
            </a:pPr>
            <a:r>
              <a:rPr lang="zh-CN" altLang="en-US" sz="3200" b="1" dirty="0">
                <a:solidFill>
                  <a:schemeClr val="tx2"/>
                </a:solidFill>
                <a:latin typeface="微软雅黑" pitchFamily="34" charset="-122"/>
                <a:ea typeface="微软雅黑" pitchFamily="34" charset="-122"/>
              </a:rPr>
              <a:t>线</a:t>
            </a:r>
            <a:r>
              <a:rPr lang="zh-CN" altLang="en-US" sz="3200" b="1" dirty="0" smtClean="0">
                <a:solidFill>
                  <a:schemeClr val="tx2"/>
                </a:solidFill>
                <a:latin typeface="微软雅黑" pitchFamily="34" charset="-122"/>
                <a:ea typeface="微软雅黑" pitchFamily="34" charset="-122"/>
              </a:rPr>
              <a:t>上线下</a:t>
            </a:r>
            <a:r>
              <a:rPr lang="zh-CN" altLang="en-US" sz="3200" b="1" dirty="0" smtClean="0">
                <a:solidFill>
                  <a:schemeClr val="tx2"/>
                </a:solidFill>
                <a:latin typeface="微软雅黑" pitchFamily="34" charset="-122"/>
                <a:ea typeface="微软雅黑" pitchFamily="34" charset="-122"/>
              </a:rPr>
              <a:t>使用</a:t>
            </a:r>
            <a:r>
              <a:rPr lang="zh-CN" altLang="en-US" sz="3200" b="1" dirty="0" smtClean="0">
                <a:solidFill>
                  <a:schemeClr val="tx2"/>
                </a:solidFill>
                <a:latin typeface="微软雅黑" pitchFamily="34" charset="-122"/>
                <a:ea typeface="微软雅黑" pitchFamily="34" charset="-122"/>
              </a:rPr>
              <a:t>分析</a:t>
            </a:r>
            <a:r>
              <a:rPr lang="en-US" altLang="zh-CN" sz="3200" b="1" dirty="0" smtClean="0">
                <a:solidFill>
                  <a:schemeClr val="tx2"/>
                </a:solidFill>
                <a:latin typeface="微软雅黑" pitchFamily="34" charset="-122"/>
                <a:ea typeface="微软雅黑" pitchFamily="34" charset="-122"/>
              </a:rPr>
              <a:t>PPT</a:t>
            </a:r>
            <a:endParaRPr lang="zh-CN" altLang="en-US" sz="3200" b="1" dirty="0">
              <a:solidFill>
                <a:schemeClr val="tx2"/>
              </a:solidFill>
              <a:latin typeface="微软雅黑" pitchFamily="34" charset="-122"/>
              <a:ea typeface="微软雅黑" pitchFamily="34" charset="-122"/>
            </a:endParaRPr>
          </a:p>
        </p:txBody>
      </p:sp>
      <p:sp>
        <p:nvSpPr>
          <p:cNvPr id="17" name="Freeform 7"/>
          <p:cNvSpPr>
            <a:spLocks noEditPoints="1"/>
          </p:cNvSpPr>
          <p:nvPr/>
        </p:nvSpPr>
        <p:spPr bwMode="auto">
          <a:xfrm>
            <a:off x="909014" y="3899620"/>
            <a:ext cx="252000" cy="252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a:extLst/>
        </p:spPr>
        <p:txBody>
          <a:bodyPr vert="horz" wrap="square" lIns="68562" tIns="34281" rIns="68562" bIns="34281" numCol="1" anchor="t" anchorCtr="0" compatLnSpc="1">
            <a:prstTxWarp prst="textNoShape">
              <a:avLst/>
            </a:prstTxWarp>
          </a:bodyPr>
          <a:lstStyle/>
          <a:p>
            <a:endParaRPr lang="zh-CN" altLang="en-US">
              <a:solidFill>
                <a:schemeClr val="bg1"/>
              </a:solidFill>
            </a:endParaRPr>
          </a:p>
        </p:txBody>
      </p:sp>
      <p:sp>
        <p:nvSpPr>
          <p:cNvPr id="18" name="TextBox 17"/>
          <p:cNvSpPr txBox="1"/>
          <p:nvPr/>
        </p:nvSpPr>
        <p:spPr>
          <a:xfrm>
            <a:off x="1197046" y="3867894"/>
            <a:ext cx="2395491" cy="315453"/>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600" dirty="0" smtClean="0">
                <a:solidFill>
                  <a:schemeClr val="bg1"/>
                </a:solidFill>
                <a:latin typeface="微软雅黑" panose="020B0503020204020204" pitchFamily="34" charset="-122"/>
                <a:ea typeface="微软雅黑" panose="020B0503020204020204" pitchFamily="34" charset="-122"/>
              </a:rPr>
              <a:t>作者：大数据部门袁青野</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7889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750"/>
                                        <p:tgtEl>
                                          <p:spTgt spid="2"/>
                                        </p:tgtEl>
                                      </p:cBhvr>
                                    </p:animEffect>
                                  </p:childTnLst>
                                </p:cTn>
                              </p:par>
                            </p:childTnLst>
                          </p:cTn>
                        </p:par>
                        <p:par>
                          <p:cTn id="12" fill="hold">
                            <p:stCondLst>
                              <p:cond delay="1250"/>
                            </p:stCondLst>
                            <p:childTnLst>
                              <p:par>
                                <p:cTn id="13" presetID="42"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2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5"/>
                                        </p:tgtEl>
                                        <p:attrNameLst>
                                          <p:attrName>ppt_y</p:attrName>
                                        </p:attrNameLst>
                                      </p:cBhvr>
                                      <p:tavLst>
                                        <p:tav tm="0">
                                          <p:val>
                                            <p:strVal val="#ppt_y"/>
                                          </p:val>
                                        </p:tav>
                                        <p:tav tm="100000">
                                          <p:val>
                                            <p:strVal val="#ppt_y"/>
                                          </p:val>
                                        </p:tav>
                                      </p:tavLst>
                                    </p:anim>
                                    <p:anim calcmode="lin" valueType="num">
                                      <p:cBhvr>
                                        <p:cTn id="23"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5"/>
                                        </p:tgtEl>
                                      </p:cBhvr>
                                    </p:animEffect>
                                  </p:childTnLst>
                                </p:cTn>
                              </p:par>
                            </p:childTnLst>
                          </p:cTn>
                        </p:par>
                        <p:par>
                          <p:cTn id="26" fill="hold">
                            <p:stCondLst>
                              <p:cond delay="325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3750"/>
                            </p:stCondLst>
                            <p:childTnLst>
                              <p:par>
                                <p:cTn id="33" presetID="31" presetClass="entr" presetSubtype="0" fill="hold" grpId="0" nodeType="afterEffect">
                                  <p:stCondLst>
                                    <p:cond delay="0"/>
                                  </p:stCondLst>
                                  <p:iterate type="lt">
                                    <p:tmPct val="10000"/>
                                  </p:iterate>
                                  <p:childTnLst>
                                    <p:set>
                                      <p:cBhvr>
                                        <p:cTn id="34" dur="1" fill="hold">
                                          <p:stCondLst>
                                            <p:cond delay="0"/>
                                          </p:stCondLst>
                                        </p:cTn>
                                        <p:tgtEl>
                                          <p:spTgt spid="18"/>
                                        </p:tgtEl>
                                        <p:attrNameLst>
                                          <p:attrName>style.visibility</p:attrName>
                                        </p:attrNameLst>
                                      </p:cBhvr>
                                      <p:to>
                                        <p:strVal val="visible"/>
                                      </p:to>
                                    </p:set>
                                    <p:anim calcmode="lin" valueType="num">
                                      <p:cBhvr>
                                        <p:cTn id="35" dur="1000" fill="hold"/>
                                        <p:tgtEl>
                                          <p:spTgt spid="18"/>
                                        </p:tgtEl>
                                        <p:attrNameLst>
                                          <p:attrName>ppt_w</p:attrName>
                                        </p:attrNameLst>
                                      </p:cBhvr>
                                      <p:tavLst>
                                        <p:tav tm="0">
                                          <p:val>
                                            <p:fltVal val="0"/>
                                          </p:val>
                                        </p:tav>
                                        <p:tav tm="100000">
                                          <p:val>
                                            <p:strVal val="#ppt_w"/>
                                          </p:val>
                                        </p:tav>
                                      </p:tavLst>
                                    </p:anim>
                                    <p:anim calcmode="lin" valueType="num">
                                      <p:cBhvr>
                                        <p:cTn id="36" dur="1000" fill="hold"/>
                                        <p:tgtEl>
                                          <p:spTgt spid="18"/>
                                        </p:tgtEl>
                                        <p:attrNameLst>
                                          <p:attrName>ppt_h</p:attrName>
                                        </p:attrNameLst>
                                      </p:cBhvr>
                                      <p:tavLst>
                                        <p:tav tm="0">
                                          <p:val>
                                            <p:fltVal val="0"/>
                                          </p:val>
                                        </p:tav>
                                        <p:tav tm="100000">
                                          <p:val>
                                            <p:strVal val="#ppt_h"/>
                                          </p:val>
                                        </p:tav>
                                      </p:tavLst>
                                    </p:anim>
                                    <p:anim calcmode="lin" valueType="num">
                                      <p:cBhvr>
                                        <p:cTn id="37" dur="1000" fill="hold"/>
                                        <p:tgtEl>
                                          <p:spTgt spid="18"/>
                                        </p:tgtEl>
                                        <p:attrNameLst>
                                          <p:attrName>style.rotation</p:attrName>
                                        </p:attrNameLst>
                                      </p:cBhvr>
                                      <p:tavLst>
                                        <p:tav tm="0">
                                          <p:val>
                                            <p:fltVal val="90"/>
                                          </p:val>
                                        </p:tav>
                                        <p:tav tm="100000">
                                          <p:val>
                                            <p:fltVal val="0"/>
                                          </p:val>
                                        </p:tav>
                                      </p:tavLst>
                                    </p:anim>
                                    <p:animEffect transition="in" filter="fade">
                                      <p:cBhvr>
                                        <p:cTn id="3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5" grpId="0"/>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952328"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浏览店铺用户购物比</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浏览店铺的群体中，实际去店铺购物人数占</a:t>
            </a:r>
            <a:r>
              <a:rPr lang="en-US" altLang="zh-CN" sz="1200" dirty="0" smtClean="0">
                <a:latin typeface="Adobe 黑体 Std R" pitchFamily="34" charset="-122"/>
                <a:ea typeface="Adobe 黑体 Std R" pitchFamily="34" charset="-122"/>
              </a:rPr>
              <a:t>10.2%,</a:t>
            </a:r>
            <a:r>
              <a:rPr lang="zh-CN" altLang="en-US" sz="1200" dirty="0" smtClean="0">
                <a:latin typeface="Adobe 黑体 Std R" pitchFamily="34" charset="-122"/>
                <a:ea typeface="Adobe 黑体 Std R" pitchFamily="34" charset="-122"/>
              </a:rPr>
              <a:t>大大高于线上群体仅仅使用过</a:t>
            </a:r>
            <a:r>
              <a:rPr lang="en-US" altLang="zh-CN" sz="1200" dirty="0" smtClean="0">
                <a:latin typeface="Adobe 黑体 Std R" pitchFamily="34" charset="-122"/>
                <a:ea typeface="Adobe 黑体 Std R" pitchFamily="34" charset="-122"/>
              </a:rPr>
              <a:t>app</a:t>
            </a:r>
            <a:r>
              <a:rPr lang="zh-CN" altLang="en-US" sz="1200" dirty="0" smtClean="0">
                <a:latin typeface="Adobe 黑体 Std R" pitchFamily="34" charset="-122"/>
                <a:ea typeface="Adobe 黑体 Std R" pitchFamily="34" charset="-122"/>
              </a:rPr>
              <a:t>的购物比率</a:t>
            </a:r>
            <a:r>
              <a:rPr lang="en-US" altLang="zh-CN" sz="1200" dirty="0" smtClean="0">
                <a:latin typeface="Adobe 黑体 Std R" pitchFamily="34" charset="-122"/>
                <a:ea typeface="Adobe 黑体 Std R" pitchFamily="34" charset="-122"/>
              </a:rPr>
              <a:t>4.2%</a:t>
            </a: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说明一定程度上，我们的线上店铺刺激了用户的购买需求</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endParaRPr lang="zh-CN" altLang="en-US" sz="1200" dirty="0">
              <a:latin typeface="Adobe 黑体 Std R" pitchFamily="34" charset="-122"/>
              <a:ea typeface="Adobe 黑体 Std R"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174" y="580183"/>
            <a:ext cx="7120213" cy="3575744"/>
          </a:xfrm>
          <a:prstGeom prst="rect">
            <a:avLst/>
          </a:prstGeom>
        </p:spPr>
      </p:pic>
    </p:spTree>
    <p:extLst>
      <p:ext uri="{BB962C8B-B14F-4D97-AF65-F5344CB8AC3E}">
        <p14:creationId xmlns:p14="http://schemas.microsoft.com/office/powerpoint/2010/main" val="1999890141"/>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952328"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浏览店铺用户购物比</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与导购发生联系的群体中，实际去店铺购物人数占</a:t>
            </a:r>
            <a:r>
              <a:rPr lang="en-US" altLang="zh-CN" sz="1200" dirty="0" smtClean="0">
                <a:latin typeface="Adobe 黑体 Std R" pitchFamily="34" charset="-122"/>
                <a:ea typeface="Adobe 黑体 Std R" pitchFamily="34" charset="-122"/>
              </a:rPr>
              <a:t>23.9</a:t>
            </a:r>
            <a:r>
              <a:rPr lang="en-US" altLang="zh-CN" sz="1200" dirty="0" smtClean="0">
                <a:latin typeface="Adobe 黑体 Std R" pitchFamily="34" charset="-122"/>
                <a:ea typeface="Adobe 黑体 Std R" pitchFamily="34" charset="-122"/>
              </a:rPr>
              <a:t>%,</a:t>
            </a:r>
            <a:r>
              <a:rPr lang="zh-CN" altLang="en-US" sz="1200" dirty="0" smtClean="0">
                <a:latin typeface="Adobe 黑体 Std R" pitchFamily="34" charset="-122"/>
                <a:ea typeface="Adobe 黑体 Std R" pitchFamily="34" charset="-122"/>
              </a:rPr>
              <a:t>大大高于仅仅使用过</a:t>
            </a:r>
            <a:r>
              <a:rPr lang="en-US" altLang="zh-CN" sz="1200" dirty="0" smtClean="0">
                <a:latin typeface="Adobe 黑体 Std R" pitchFamily="34" charset="-122"/>
                <a:ea typeface="Adobe 黑体 Std R" pitchFamily="34" charset="-122"/>
              </a:rPr>
              <a:t>app</a:t>
            </a:r>
            <a:r>
              <a:rPr lang="zh-CN" altLang="en-US" sz="1200" dirty="0" smtClean="0">
                <a:latin typeface="Adobe 黑体 Std R" pitchFamily="34" charset="-122"/>
                <a:ea typeface="Adobe 黑体 Std R" pitchFamily="34" charset="-122"/>
              </a:rPr>
              <a:t>的线上群体的平均值</a:t>
            </a:r>
            <a:r>
              <a:rPr lang="en-US" altLang="zh-CN" sz="1200" dirty="0" smtClean="0">
                <a:latin typeface="Adobe 黑体 Std R" pitchFamily="34" charset="-122"/>
                <a:ea typeface="Adobe 黑体 Std R" pitchFamily="34" charset="-122"/>
              </a:rPr>
              <a:t>4.2%</a:t>
            </a: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导购的帮助很可能使用户下了决心，不过也要考虑到一个客户联系了导购，说明他或多或少已经有实质兴趣了</a:t>
            </a:r>
            <a:endParaRPr lang="zh-CN" altLang="en-US" sz="1200" dirty="0">
              <a:latin typeface="Adobe 黑体 Std R" pitchFamily="34" charset="-122"/>
              <a:ea typeface="Adobe 黑体 Std R"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739438"/>
            <a:ext cx="6372200" cy="3200095"/>
          </a:xfrm>
          <a:prstGeom prst="rect">
            <a:avLst/>
          </a:prstGeom>
        </p:spPr>
      </p:pic>
    </p:spTree>
    <p:extLst>
      <p:ext uri="{BB962C8B-B14F-4D97-AF65-F5344CB8AC3E}">
        <p14:creationId xmlns:p14="http://schemas.microsoft.com/office/powerpoint/2010/main" val="1678114209"/>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2544286"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高阶指标</a:t>
            </a:r>
            <a:r>
              <a:rPr lang="zh-CN" altLang="en-US" sz="2000" b="1" spc="300" dirty="0" smtClean="0">
                <a:latin typeface="微软雅黑" pitchFamily="34" charset="-122"/>
                <a:ea typeface="微软雅黑" pitchFamily="34" charset="-122"/>
              </a:rPr>
              <a:t>统计分析</a:t>
            </a:r>
            <a:endParaRPr lang="zh-CN" altLang="en-US" sz="2000" b="1" spc="300" dirty="0">
              <a:latin typeface="微软雅黑" pitchFamily="34" charset="-122"/>
              <a:ea typeface="微软雅黑" pitchFamily="34" charset="-122"/>
            </a:endParaRP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itchFamily="34" charset="-122"/>
                  <a:ea typeface="微软雅黑" pitchFamily="34" charset="-122"/>
                </a:rPr>
                <a:t>2</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88024" y="2469044"/>
            <a:ext cx="2664296"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线上线下复购率比较</a:t>
            </a:r>
            <a:endParaRPr lang="en-US" altLang="zh-CN" sz="1400" dirty="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线上线下复购周期</a:t>
            </a:r>
            <a:r>
              <a:rPr lang="zh-CN" altLang="en-US" sz="1400" dirty="0">
                <a:latin typeface="微软雅黑" pitchFamily="34" charset="-122"/>
                <a:ea typeface="微软雅黑" pitchFamily="34" charset="-122"/>
              </a:rPr>
              <a:t>比较</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2544578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线</a:t>
            </a:r>
            <a:r>
              <a:rPr lang="zh-CN" altLang="en-US" b="1" kern="0" dirty="0" smtClean="0">
                <a:solidFill>
                  <a:schemeClr val="bg1"/>
                </a:solidFill>
                <a:latin typeface="Arial" pitchFamily="34" charset="0"/>
                <a:ea typeface="微软雅黑" pitchFamily="34" charset="-122"/>
                <a:cs typeface="Arial" pitchFamily="34" charset="0"/>
              </a:rPr>
              <a:t>上线下复购率比较</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可以看出线上用户的复购率大大高于整体用户的复购率</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复购率计算：某个群体中购买次数大于等于两次的用户人数与用户群体总人数的比值</a:t>
            </a:r>
            <a:endParaRPr lang="zh-CN" altLang="en-US" sz="1200" dirty="0">
              <a:latin typeface="Adobe 黑体 Std R" pitchFamily="34" charset="-122"/>
              <a:ea typeface="Adobe 黑体 Std R"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627535"/>
            <a:ext cx="6984776" cy="3507728"/>
          </a:xfrm>
          <a:prstGeom prst="rect">
            <a:avLst/>
          </a:prstGeom>
        </p:spPr>
      </p:pic>
    </p:spTree>
    <p:extLst>
      <p:ext uri="{BB962C8B-B14F-4D97-AF65-F5344CB8AC3E}">
        <p14:creationId xmlns:p14="http://schemas.microsoft.com/office/powerpoint/2010/main" val="45922393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复</a:t>
            </a:r>
            <a:r>
              <a:rPr lang="zh-CN" altLang="en-US" b="1" kern="0" dirty="0" smtClean="0">
                <a:solidFill>
                  <a:schemeClr val="bg1"/>
                </a:solidFill>
                <a:latin typeface="Arial" pitchFamily="34" charset="0"/>
                <a:ea typeface="微软雅黑" pitchFamily="34" charset="-122"/>
                <a:cs typeface="Arial" pitchFamily="34" charset="0"/>
              </a:rPr>
              <a:t>购周期比较</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结果有些出人意料，线上用户的复购周期比整体用户的复购周期还长，可能是线上提供了更多选择让用户的购物提供了更多比较的机会</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另一方面，线上用户的复购率高不少，也在一定程度上影响了结果</a:t>
            </a:r>
            <a:endParaRPr lang="en-US" altLang="zh-CN" sz="1200" dirty="0" smtClean="0">
              <a:latin typeface="Adobe 黑体 Std R" pitchFamily="34" charset="-122"/>
              <a:ea typeface="Adobe 黑体 Std R"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0" y="525251"/>
            <a:ext cx="7308304" cy="3670202"/>
          </a:xfrm>
          <a:prstGeom prst="rect">
            <a:avLst/>
          </a:prstGeom>
        </p:spPr>
      </p:pic>
    </p:spTree>
    <p:extLst>
      <p:ext uri="{BB962C8B-B14F-4D97-AF65-F5344CB8AC3E}">
        <p14:creationId xmlns:p14="http://schemas.microsoft.com/office/powerpoint/2010/main" val="124953000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1364476"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分析总结</a:t>
            </a:r>
            <a:endParaRPr lang="zh-CN" altLang="en-US" sz="2000" b="1" spc="300" dirty="0">
              <a:latin typeface="微软雅黑" pitchFamily="34" charset="-122"/>
              <a:ea typeface="微软雅黑" pitchFamily="34" charset="-122"/>
            </a:endParaRP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itchFamily="34" charset="-122"/>
                  <a:ea typeface="微软雅黑" pitchFamily="34" charset="-122"/>
                </a:rPr>
                <a:t>3</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73188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分析总结</a:t>
            </a:r>
            <a:endParaRPr lang="zh-CN" altLang="en-US"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54"/>
          <p:cNvSpPr/>
          <p:nvPr/>
        </p:nvSpPr>
        <p:spPr>
          <a:xfrm>
            <a:off x="2908055" y="1836751"/>
            <a:ext cx="3477652" cy="180217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6" name="TextBox 5"/>
          <p:cNvSpPr txBox="1"/>
          <p:nvPr/>
        </p:nvSpPr>
        <p:spPr>
          <a:xfrm>
            <a:off x="1752850" y="1656483"/>
            <a:ext cx="543739" cy="307777"/>
          </a:xfrm>
          <a:prstGeom prst="rect">
            <a:avLst/>
          </a:prstGeom>
          <a:noFill/>
        </p:spPr>
        <p:txBody>
          <a:bodyPr wrap="none" rtlCol="0">
            <a:spAutoFit/>
          </a:bodyPr>
          <a:lstStyle/>
          <a:p>
            <a:pPr algn="ctr"/>
            <a:r>
              <a:rPr lang="zh-CN" altLang="en-US" sz="1400" b="1" dirty="0">
                <a:solidFill>
                  <a:srgbClr val="0070C0"/>
                </a:solidFill>
                <a:latin typeface="微软雅黑" pitchFamily="34" charset="-122"/>
                <a:ea typeface="微软雅黑" pitchFamily="34" charset="-122"/>
              </a:rPr>
              <a:t>直播</a:t>
            </a:r>
            <a:endParaRPr lang="zh-CN" altLang="en-US" sz="1400" b="1" dirty="0">
              <a:solidFill>
                <a:srgbClr val="0070C0"/>
              </a:solidFill>
              <a:latin typeface="微软雅黑" pitchFamily="34" charset="-122"/>
              <a:ea typeface="微软雅黑" pitchFamily="34" charset="-122"/>
            </a:endParaRPr>
          </a:p>
        </p:txBody>
      </p:sp>
      <p:cxnSp>
        <p:nvCxnSpPr>
          <p:cNvPr id="7" name="直接连接符 6"/>
          <p:cNvCxnSpPr/>
          <p:nvPr/>
        </p:nvCxnSpPr>
        <p:spPr>
          <a:xfrm flipV="1">
            <a:off x="2711031" y="1832770"/>
            <a:ext cx="1913927" cy="2123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125810" y="1832770"/>
            <a:ext cx="1499148"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998646" y="1832771"/>
            <a:ext cx="626312" cy="177946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4624959" y="1832771"/>
            <a:ext cx="670571" cy="171715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4624958" y="1832770"/>
            <a:ext cx="1465240"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24958" y="1832769"/>
            <a:ext cx="1861284" cy="13806"/>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26415" y="2489296"/>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4" name="椭圆 13"/>
          <p:cNvSpPr/>
          <p:nvPr/>
        </p:nvSpPr>
        <p:spPr>
          <a:xfrm>
            <a:off x="3707904" y="3219856"/>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5" name="椭圆 14"/>
          <p:cNvSpPr/>
          <p:nvPr/>
        </p:nvSpPr>
        <p:spPr>
          <a:xfrm>
            <a:off x="4960244" y="3186117"/>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6" name="椭圆 15"/>
          <p:cNvSpPr/>
          <p:nvPr/>
        </p:nvSpPr>
        <p:spPr>
          <a:xfrm>
            <a:off x="5713686" y="2392437"/>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7" name="椭圆 16"/>
          <p:cNvSpPr/>
          <p:nvPr/>
        </p:nvSpPr>
        <p:spPr>
          <a:xfrm>
            <a:off x="6012160" y="1524722"/>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8" name="椭圆 17"/>
          <p:cNvSpPr/>
          <p:nvPr/>
        </p:nvSpPr>
        <p:spPr>
          <a:xfrm>
            <a:off x="2645698" y="1513319"/>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9" name="TextBox 18"/>
          <p:cNvSpPr txBox="1"/>
          <p:nvPr/>
        </p:nvSpPr>
        <p:spPr>
          <a:xfrm>
            <a:off x="107504" y="1935772"/>
            <a:ext cx="2556284" cy="532453"/>
          </a:xfrm>
          <a:prstGeom prst="rect">
            <a:avLst/>
          </a:prstGeom>
          <a:noFill/>
        </p:spPr>
        <p:txBody>
          <a:bodyPr wrap="square" rtlCol="0">
            <a:spAutoFit/>
          </a:bodyPr>
          <a:lstStyle/>
          <a:p>
            <a:pPr algn="r">
              <a:lnSpc>
                <a:spcPct val="130000"/>
              </a:lnSpc>
              <a:defRPr/>
            </a:pPr>
            <a:r>
              <a:rPr lang="zh-CN" altLang="en-US" sz="1100" dirty="0" smtClean="0">
                <a:latin typeface="微软雅黑" pitchFamily="34" charset="-122"/>
                <a:ea typeface="微软雅黑" pitchFamily="34" charset="-122"/>
              </a:rPr>
              <a:t>直播对于购买人数的增加影响有限，但明显提升了用户购买的金额</a:t>
            </a:r>
            <a:endParaRPr lang="zh-CN" altLang="en-US" sz="1100" dirty="0">
              <a:latin typeface="微软雅黑" pitchFamily="34" charset="-122"/>
              <a:ea typeface="微软雅黑" pitchFamily="34" charset="-122"/>
            </a:endParaRPr>
          </a:p>
        </p:txBody>
      </p:sp>
      <p:sp>
        <p:nvSpPr>
          <p:cNvPr id="21" name="TextBox 20"/>
          <p:cNvSpPr txBox="1"/>
          <p:nvPr/>
        </p:nvSpPr>
        <p:spPr>
          <a:xfrm>
            <a:off x="611560" y="3087900"/>
            <a:ext cx="2556284" cy="532453"/>
          </a:xfrm>
          <a:prstGeom prst="rect">
            <a:avLst/>
          </a:prstGeom>
          <a:noFill/>
        </p:spPr>
        <p:txBody>
          <a:bodyPr wrap="square" rtlCol="0">
            <a:spAutoFit/>
          </a:bodyPr>
          <a:lstStyle/>
          <a:p>
            <a:pPr algn="r">
              <a:lnSpc>
                <a:spcPct val="130000"/>
              </a:lnSpc>
              <a:defRPr/>
            </a:pPr>
            <a:r>
              <a:rPr lang="en-US" altLang="zh-CN" sz="1100" dirty="0" smtClean="0">
                <a:solidFill>
                  <a:schemeClr val="tx1">
                    <a:lumMod val="65000"/>
                    <a:lumOff val="35000"/>
                  </a:schemeClr>
                </a:solidFill>
                <a:latin typeface="微软雅黑" pitchFamily="34" charset="-122"/>
                <a:ea typeface="微软雅黑" pitchFamily="34" charset="-122"/>
              </a:rPr>
              <a:t>10.2%</a:t>
            </a:r>
            <a:r>
              <a:rPr lang="zh-CN" altLang="en-US" sz="1100" dirty="0" smtClean="0">
                <a:solidFill>
                  <a:schemeClr val="tx1">
                    <a:lumMod val="65000"/>
                    <a:lumOff val="35000"/>
                  </a:schemeClr>
                </a:solidFill>
                <a:latin typeface="微软雅黑" pitchFamily="34" charset="-122"/>
                <a:ea typeface="微软雅黑" pitchFamily="34" charset="-122"/>
              </a:rPr>
              <a:t>的人会在</a:t>
            </a:r>
            <a:r>
              <a:rPr lang="zh-CN" altLang="en-US" sz="1100" dirty="0" smtClean="0">
                <a:solidFill>
                  <a:schemeClr val="tx1">
                    <a:lumMod val="65000"/>
                    <a:lumOff val="35000"/>
                  </a:schemeClr>
                </a:solidFill>
                <a:latin typeface="微软雅黑" pitchFamily="34" charset="-122"/>
                <a:ea typeface="微软雅黑" pitchFamily="34" charset="-122"/>
              </a:rPr>
              <a:t>访问店铺之后进行实质的购买，</a:t>
            </a:r>
            <a:r>
              <a:rPr lang="en-US" altLang="zh-CN" sz="1100" dirty="0" smtClean="0">
                <a:solidFill>
                  <a:schemeClr val="tx1">
                    <a:lumMod val="65000"/>
                    <a:lumOff val="35000"/>
                  </a:schemeClr>
                </a:solidFill>
                <a:latin typeface="微软雅黑" pitchFamily="34" charset="-122"/>
                <a:ea typeface="微软雅黑" pitchFamily="34" charset="-122"/>
              </a:rPr>
              <a:t>app</a:t>
            </a:r>
            <a:r>
              <a:rPr lang="zh-CN" altLang="en-US" sz="1100" dirty="0" smtClean="0">
                <a:solidFill>
                  <a:schemeClr val="tx1">
                    <a:lumMod val="65000"/>
                    <a:lumOff val="35000"/>
                  </a:schemeClr>
                </a:solidFill>
                <a:latin typeface="微软雅黑" pitchFamily="34" charset="-122"/>
                <a:ea typeface="微软雅黑" pitchFamily="34" charset="-122"/>
              </a:rPr>
              <a:t>的引流影响，初步体现</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2" name="TextBox 21"/>
          <p:cNvSpPr txBox="1"/>
          <p:nvPr/>
        </p:nvSpPr>
        <p:spPr>
          <a:xfrm>
            <a:off x="2446026" y="3744715"/>
            <a:ext cx="1620957" cy="307777"/>
          </a:xfrm>
          <a:prstGeom prst="rect">
            <a:avLst/>
          </a:prstGeom>
          <a:noFill/>
        </p:spPr>
        <p:txBody>
          <a:bodyPr wrap="none" rtlCol="0">
            <a:spAutoFit/>
          </a:bodyPr>
          <a:lstStyle/>
          <a:p>
            <a:pPr algn="ctr"/>
            <a:r>
              <a:rPr lang="zh-CN" altLang="en-US" sz="1400" b="1" dirty="0" smtClean="0">
                <a:solidFill>
                  <a:srgbClr val="0070C0"/>
                </a:solidFill>
                <a:latin typeface="微软雅黑" pitchFamily="34" charset="-122"/>
                <a:ea typeface="微软雅黑" pitchFamily="34" charset="-122"/>
              </a:rPr>
              <a:t>复购率与复购周期</a:t>
            </a:r>
            <a:endParaRPr lang="zh-CN" altLang="en-US" sz="1400" b="1" dirty="0">
              <a:solidFill>
                <a:srgbClr val="0070C0"/>
              </a:solidFill>
              <a:latin typeface="微软雅黑" pitchFamily="34" charset="-122"/>
              <a:ea typeface="微软雅黑" pitchFamily="34" charset="-122"/>
            </a:endParaRPr>
          </a:p>
        </p:txBody>
      </p:sp>
      <p:sp>
        <p:nvSpPr>
          <p:cNvPr id="23" name="TextBox 22"/>
          <p:cNvSpPr txBox="1"/>
          <p:nvPr/>
        </p:nvSpPr>
        <p:spPr>
          <a:xfrm>
            <a:off x="1524316" y="4024004"/>
            <a:ext cx="2556284" cy="972574"/>
          </a:xfrm>
          <a:prstGeom prst="rect">
            <a:avLst/>
          </a:prstGeom>
          <a:noFill/>
        </p:spPr>
        <p:txBody>
          <a:bodyPr wrap="square" rtlCol="0">
            <a:spAutoFit/>
          </a:bodyPr>
          <a:lstStyle/>
          <a:p>
            <a:pPr algn="r">
              <a:lnSpc>
                <a:spcPct val="130000"/>
              </a:lnSpc>
              <a:defRPr/>
            </a:pPr>
            <a:r>
              <a:rPr lang="zh-CN" altLang="en-US" sz="1100" dirty="0" smtClean="0">
                <a:solidFill>
                  <a:schemeClr val="tx1">
                    <a:lumMod val="65000"/>
                    <a:lumOff val="35000"/>
                  </a:schemeClr>
                </a:solidFill>
                <a:latin typeface="微软雅黑" pitchFamily="34" charset="-122"/>
                <a:ea typeface="微软雅黑" pitchFamily="34" charset="-122"/>
              </a:rPr>
              <a:t>线上用户的复购率大大高于整体用户的复购率，不过在复购周期上，使用</a:t>
            </a:r>
            <a:r>
              <a:rPr lang="en-US" altLang="zh-CN" sz="1100" dirty="0" smtClean="0">
                <a:solidFill>
                  <a:schemeClr val="tx1">
                    <a:lumMod val="65000"/>
                    <a:lumOff val="35000"/>
                  </a:schemeClr>
                </a:solidFill>
                <a:latin typeface="微软雅黑" pitchFamily="34" charset="-122"/>
                <a:ea typeface="微软雅黑" pitchFamily="34" charset="-122"/>
              </a:rPr>
              <a:t>app</a:t>
            </a:r>
            <a:r>
              <a:rPr lang="zh-CN" altLang="en-US" sz="1100" dirty="0" smtClean="0">
                <a:solidFill>
                  <a:schemeClr val="tx1">
                    <a:lumMod val="65000"/>
                    <a:lumOff val="35000"/>
                  </a:schemeClr>
                </a:solidFill>
                <a:latin typeface="微软雅黑" pitchFamily="34" charset="-122"/>
                <a:ea typeface="微软雅黑" pitchFamily="34" charset="-122"/>
              </a:rPr>
              <a:t>的用户的购物周期并未降低，这可能是一个需要努力的方向</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4" name="TextBox 23"/>
          <p:cNvSpPr txBox="1"/>
          <p:nvPr/>
        </p:nvSpPr>
        <p:spPr>
          <a:xfrm>
            <a:off x="5508104" y="3764369"/>
            <a:ext cx="543739" cy="307777"/>
          </a:xfrm>
          <a:prstGeom prst="rect">
            <a:avLst/>
          </a:prstGeom>
          <a:noFill/>
        </p:spPr>
        <p:txBody>
          <a:bodyPr wrap="none" rtlCol="0">
            <a:spAutoFit/>
          </a:bodyPr>
          <a:lstStyle/>
          <a:p>
            <a:r>
              <a:rPr lang="zh-CN" altLang="en-US" sz="1400" b="1" dirty="0">
                <a:solidFill>
                  <a:srgbClr val="0070C0"/>
                </a:solidFill>
                <a:latin typeface="微软雅黑" pitchFamily="34" charset="-122"/>
                <a:ea typeface="微软雅黑" pitchFamily="34" charset="-122"/>
              </a:rPr>
              <a:t>领券</a:t>
            </a:r>
            <a:endParaRPr lang="zh-CN" altLang="en-US" sz="1400" b="1" dirty="0">
              <a:solidFill>
                <a:srgbClr val="0070C0"/>
              </a:solidFill>
              <a:latin typeface="微软雅黑" pitchFamily="34" charset="-122"/>
              <a:ea typeface="微软雅黑" pitchFamily="34" charset="-122"/>
            </a:endParaRPr>
          </a:p>
        </p:txBody>
      </p:sp>
      <p:sp>
        <p:nvSpPr>
          <p:cNvPr id="25" name="TextBox 24"/>
          <p:cNvSpPr txBox="1"/>
          <p:nvPr/>
        </p:nvSpPr>
        <p:spPr>
          <a:xfrm>
            <a:off x="5256076" y="4044283"/>
            <a:ext cx="2556284" cy="752514"/>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itchFamily="34" charset="-122"/>
                <a:ea typeface="微软雅黑" pitchFamily="34" charset="-122"/>
              </a:rPr>
              <a:t>领券后，用户的消费比提升至</a:t>
            </a:r>
            <a:r>
              <a:rPr lang="en-US" altLang="zh-CN" sz="1100" dirty="0" smtClean="0">
                <a:solidFill>
                  <a:schemeClr val="tx1">
                    <a:lumMod val="65000"/>
                    <a:lumOff val="35000"/>
                  </a:schemeClr>
                </a:solidFill>
                <a:latin typeface="微软雅黑" pitchFamily="34" charset="-122"/>
                <a:ea typeface="微软雅黑" pitchFamily="34" charset="-122"/>
              </a:rPr>
              <a:t>13.7%</a:t>
            </a:r>
            <a:r>
              <a:rPr lang="zh-CN" altLang="en-US" sz="1100" dirty="0" smtClean="0">
                <a:solidFill>
                  <a:schemeClr val="tx1">
                    <a:lumMod val="65000"/>
                    <a:lumOff val="35000"/>
                  </a:schemeClr>
                </a:solidFill>
                <a:latin typeface="微软雅黑" pitchFamily="34" charset="-122"/>
                <a:ea typeface="微软雅黑" pitchFamily="34" charset="-122"/>
              </a:rPr>
              <a:t>，这很可能是由于优惠券带来的驱动</a:t>
            </a:r>
            <a:endParaRPr lang="en-US" altLang="zh-CN" sz="1100" dirty="0" smtClean="0">
              <a:solidFill>
                <a:schemeClr val="tx1">
                  <a:lumMod val="65000"/>
                  <a:lumOff val="35000"/>
                </a:schemeClr>
              </a:solidFill>
              <a:latin typeface="微软雅黑" pitchFamily="34" charset="-122"/>
              <a:ea typeface="微软雅黑" pitchFamily="34" charset="-122"/>
            </a:endParaRPr>
          </a:p>
          <a:p>
            <a:pPr>
              <a:lnSpc>
                <a:spcPct val="130000"/>
              </a:lnSpc>
              <a:defRPr/>
            </a:pP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6" name="TextBox 25"/>
          <p:cNvSpPr txBox="1"/>
          <p:nvPr/>
        </p:nvSpPr>
        <p:spPr>
          <a:xfrm>
            <a:off x="6336196" y="2829402"/>
            <a:ext cx="1677062" cy="307777"/>
          </a:xfrm>
          <a:prstGeom prst="rect">
            <a:avLst/>
          </a:prstGeom>
          <a:noFill/>
        </p:spPr>
        <p:txBody>
          <a:bodyPr wrap="none" rtlCol="0">
            <a:spAutoFit/>
          </a:bodyPr>
          <a:lstStyle/>
          <a:p>
            <a:r>
              <a:rPr lang="en-US" altLang="zh-CN" sz="1400" b="1" dirty="0" err="1" smtClean="0">
                <a:solidFill>
                  <a:srgbClr val="0070C0"/>
                </a:solidFill>
                <a:latin typeface="微软雅黑" pitchFamily="34" charset="-122"/>
                <a:ea typeface="微软雅黑" pitchFamily="34" charset="-122"/>
              </a:rPr>
              <a:t>wifi</a:t>
            </a:r>
            <a:r>
              <a:rPr lang="zh-CN" altLang="en-US" sz="1400" b="1" dirty="0" smtClean="0">
                <a:solidFill>
                  <a:srgbClr val="0070C0"/>
                </a:solidFill>
                <a:latin typeface="微软雅黑" pitchFamily="34" charset="-122"/>
                <a:ea typeface="微软雅黑" pitchFamily="34" charset="-122"/>
              </a:rPr>
              <a:t>使用</a:t>
            </a:r>
            <a:r>
              <a:rPr lang="en-US" altLang="zh-CN" sz="1400" b="1" dirty="0" smtClean="0">
                <a:solidFill>
                  <a:srgbClr val="0070C0"/>
                </a:solidFill>
                <a:latin typeface="微软雅黑" pitchFamily="34" charset="-122"/>
                <a:ea typeface="微软雅黑" pitchFamily="34" charset="-122"/>
              </a:rPr>
              <a:t>/</a:t>
            </a:r>
            <a:r>
              <a:rPr lang="zh-CN" altLang="en-US" sz="1400" b="1" dirty="0" smtClean="0">
                <a:solidFill>
                  <a:srgbClr val="0070C0"/>
                </a:solidFill>
                <a:latin typeface="微软雅黑" pitchFamily="34" charset="-122"/>
                <a:ea typeface="微软雅黑" pitchFamily="34" charset="-122"/>
              </a:rPr>
              <a:t>到达商场</a:t>
            </a:r>
            <a:endParaRPr lang="zh-CN" altLang="en-US" sz="1400" b="1" dirty="0">
              <a:solidFill>
                <a:srgbClr val="0070C0"/>
              </a:solidFill>
              <a:latin typeface="微软雅黑" pitchFamily="34" charset="-122"/>
              <a:ea typeface="微软雅黑" pitchFamily="34" charset="-122"/>
            </a:endParaRPr>
          </a:p>
        </p:txBody>
      </p:sp>
      <p:sp>
        <p:nvSpPr>
          <p:cNvPr id="27" name="TextBox 26"/>
          <p:cNvSpPr txBox="1"/>
          <p:nvPr/>
        </p:nvSpPr>
        <p:spPr>
          <a:xfrm>
            <a:off x="6283041" y="3106537"/>
            <a:ext cx="2556284" cy="752514"/>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itchFamily="34" charset="-122"/>
                <a:ea typeface="微软雅黑" pitchFamily="34" charset="-122"/>
              </a:rPr>
              <a:t>用户一旦到达商场，那么他的购物几率高达</a:t>
            </a:r>
            <a:r>
              <a:rPr lang="en-US" altLang="zh-CN" sz="1100" dirty="0" smtClean="0">
                <a:solidFill>
                  <a:schemeClr val="tx1">
                    <a:lumMod val="65000"/>
                    <a:lumOff val="35000"/>
                  </a:schemeClr>
                </a:solidFill>
                <a:latin typeface="微软雅黑" pitchFamily="34" charset="-122"/>
                <a:ea typeface="微软雅黑" pitchFamily="34" charset="-122"/>
              </a:rPr>
              <a:t>18.7</a:t>
            </a:r>
            <a:r>
              <a:rPr lang="zh-CN" altLang="en-US" sz="1100" dirty="0" smtClean="0">
                <a:solidFill>
                  <a:schemeClr val="tx1">
                    <a:lumMod val="65000"/>
                    <a:lumOff val="35000"/>
                  </a:schemeClr>
                </a:solidFill>
                <a:latin typeface="微软雅黑" pitchFamily="34" charset="-122"/>
                <a:ea typeface="微软雅黑" pitchFamily="34" charset="-122"/>
              </a:rPr>
              <a:t>，从侧面看出把用户引流到商场有多么重要</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8" name="TextBox 27"/>
          <p:cNvSpPr txBox="1"/>
          <p:nvPr/>
        </p:nvSpPr>
        <p:spPr>
          <a:xfrm>
            <a:off x="6804248" y="1806152"/>
            <a:ext cx="1082348" cy="307777"/>
          </a:xfrm>
          <a:prstGeom prst="rect">
            <a:avLst/>
          </a:prstGeom>
          <a:noFill/>
        </p:spPr>
        <p:txBody>
          <a:bodyPr wrap="none" rtlCol="0">
            <a:spAutoFit/>
          </a:bodyPr>
          <a:lstStyle/>
          <a:p>
            <a:r>
              <a:rPr lang="zh-CN" altLang="en-US" sz="1400" b="1" dirty="0" smtClean="0">
                <a:solidFill>
                  <a:srgbClr val="0070C0"/>
                </a:solidFill>
                <a:latin typeface="微软雅黑" pitchFamily="34" charset="-122"/>
                <a:ea typeface="微软雅黑" pitchFamily="34" charset="-122"/>
              </a:rPr>
              <a:t>导购的帮助</a:t>
            </a:r>
            <a:endParaRPr lang="zh-CN" altLang="en-US" sz="1400" b="1" dirty="0">
              <a:solidFill>
                <a:srgbClr val="0070C0"/>
              </a:solidFill>
              <a:latin typeface="微软雅黑" pitchFamily="34" charset="-122"/>
              <a:ea typeface="微软雅黑" pitchFamily="34" charset="-122"/>
            </a:endParaRPr>
          </a:p>
        </p:txBody>
      </p:sp>
      <p:sp>
        <p:nvSpPr>
          <p:cNvPr id="29" name="TextBox 28"/>
          <p:cNvSpPr txBox="1"/>
          <p:nvPr/>
        </p:nvSpPr>
        <p:spPr>
          <a:xfrm>
            <a:off x="6552220" y="2086066"/>
            <a:ext cx="2556284" cy="752514"/>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itchFamily="34" charset="-122"/>
                <a:ea typeface="微软雅黑" pitchFamily="34" charset="-122"/>
              </a:rPr>
              <a:t>一旦用户启动了导购的线上帮助，他最终下单的几率高达</a:t>
            </a:r>
            <a:r>
              <a:rPr lang="en-US" altLang="zh-CN" sz="1100" dirty="0" smtClean="0">
                <a:solidFill>
                  <a:schemeClr val="tx1">
                    <a:lumMod val="65000"/>
                    <a:lumOff val="35000"/>
                  </a:schemeClr>
                </a:solidFill>
                <a:latin typeface="微软雅黑" pitchFamily="34" charset="-122"/>
                <a:ea typeface="微软雅黑" pitchFamily="34" charset="-122"/>
              </a:rPr>
              <a:t>23.9%,</a:t>
            </a:r>
            <a:r>
              <a:rPr lang="zh-CN" altLang="en-US" sz="1100" dirty="0" smtClean="0">
                <a:solidFill>
                  <a:schemeClr val="tx1">
                    <a:lumMod val="65000"/>
                    <a:lumOff val="35000"/>
                  </a:schemeClr>
                </a:solidFill>
                <a:latin typeface="微软雅黑" pitchFamily="34" charset="-122"/>
                <a:ea typeface="微软雅黑" pitchFamily="34" charset="-122"/>
              </a:rPr>
              <a:t>而且还可能更高，线上导购非常重要 </a:t>
            </a:r>
            <a:endParaRPr lang="zh-CN" altLang="en-US" sz="1100" dirty="0">
              <a:solidFill>
                <a:schemeClr val="tx1">
                  <a:lumMod val="65000"/>
                  <a:lumOff val="35000"/>
                </a:schemeClr>
              </a:solidFill>
              <a:latin typeface="微软雅黑" pitchFamily="34" charset="-122"/>
              <a:ea typeface="微软雅黑" pitchFamily="34" charset="-122"/>
            </a:endParaRPr>
          </a:p>
        </p:txBody>
      </p:sp>
      <p:grpSp>
        <p:nvGrpSpPr>
          <p:cNvPr id="30" name="组合 29"/>
          <p:cNvGrpSpPr/>
          <p:nvPr/>
        </p:nvGrpSpPr>
        <p:grpSpPr>
          <a:xfrm>
            <a:off x="3923779" y="1131590"/>
            <a:ext cx="1402358" cy="1402358"/>
            <a:chOff x="3851771" y="1163107"/>
            <a:chExt cx="1402358" cy="1402358"/>
          </a:xfrm>
        </p:grpSpPr>
        <p:grpSp>
          <p:nvGrpSpPr>
            <p:cNvPr id="31" name="组合 30"/>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32" name="TextBox 31"/>
            <p:cNvSpPr txBox="1"/>
            <p:nvPr/>
          </p:nvSpPr>
          <p:spPr>
            <a:xfrm>
              <a:off x="3947660" y="1520959"/>
              <a:ext cx="1210588" cy="400110"/>
            </a:xfrm>
            <a:prstGeom prst="rect">
              <a:avLst/>
            </a:prstGeom>
            <a:noFill/>
          </p:spPr>
          <p:txBody>
            <a:bodyPr wrap="none" rtlCol="0">
              <a:spAutoFit/>
            </a:bodyPr>
            <a:lstStyle/>
            <a:p>
              <a:pPr algn="ctr" fontAlgn="auto">
                <a:spcBef>
                  <a:spcPts val="0"/>
                </a:spcBef>
                <a:spcAft>
                  <a:spcPts val="0"/>
                </a:spcAft>
                <a:defRPr/>
              </a:pPr>
              <a:r>
                <a:rPr lang="zh-CN" altLang="en-US" sz="2000" b="1" dirty="0" smtClean="0">
                  <a:solidFill>
                    <a:srgbClr val="0070C0"/>
                  </a:solidFill>
                  <a:latin typeface="微软雅黑" pitchFamily="34" charset="-122"/>
                  <a:ea typeface="微软雅黑" pitchFamily="34" charset="-122"/>
                </a:rPr>
                <a:t>分析总结</a:t>
              </a:r>
              <a:endParaRPr lang="zh-CN" altLang="en-US" sz="2000" b="1" dirty="0">
                <a:solidFill>
                  <a:srgbClr val="0070C0"/>
                </a:solidFill>
                <a:latin typeface="微软雅黑" pitchFamily="34" charset="-122"/>
                <a:ea typeface="微软雅黑" pitchFamily="34" charset="-122"/>
              </a:endParaRPr>
            </a:p>
          </p:txBody>
        </p:sp>
      </p:grpSp>
      <p:sp>
        <p:nvSpPr>
          <p:cNvPr id="35" name="TextBox 5"/>
          <p:cNvSpPr txBox="1"/>
          <p:nvPr/>
        </p:nvSpPr>
        <p:spPr>
          <a:xfrm>
            <a:off x="1515871" y="2708115"/>
            <a:ext cx="902811" cy="307777"/>
          </a:xfrm>
          <a:prstGeom prst="rect">
            <a:avLst/>
          </a:prstGeom>
          <a:noFill/>
        </p:spPr>
        <p:txBody>
          <a:bodyPr wrap="none" rtlCol="0">
            <a:spAutoFit/>
          </a:bodyPr>
          <a:lstStyle/>
          <a:p>
            <a:pPr algn="ctr"/>
            <a:r>
              <a:rPr lang="zh-CN" altLang="en-US" sz="1400" b="1" dirty="0" smtClean="0">
                <a:solidFill>
                  <a:srgbClr val="0070C0"/>
                </a:solidFill>
                <a:latin typeface="微软雅黑" pitchFamily="34" charset="-122"/>
                <a:ea typeface="微软雅黑" pitchFamily="34" charset="-122"/>
              </a:rPr>
              <a:t>浏览</a:t>
            </a:r>
            <a:r>
              <a:rPr lang="zh-CN" altLang="en-US" sz="1400" b="1" dirty="0">
                <a:solidFill>
                  <a:srgbClr val="0070C0"/>
                </a:solidFill>
                <a:latin typeface="微软雅黑" pitchFamily="34" charset="-122"/>
                <a:ea typeface="微软雅黑" pitchFamily="34" charset="-122"/>
              </a:rPr>
              <a:t>店铺</a:t>
            </a:r>
            <a:endParaRPr lang="zh-CN" altLang="en-US" sz="14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9163364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nodeType="afterEffect" p14:presetBounceEnd="44000">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14:bounceEnd="44000">
                                          <p:cBhvr additive="base">
                                            <p:cTn id="21" dur="500" fill="hold"/>
                                            <p:tgtEl>
                                              <p:spTgt spid="30"/>
                                            </p:tgtEl>
                                            <p:attrNameLst>
                                              <p:attrName>ppt_x</p:attrName>
                                            </p:attrNameLst>
                                          </p:cBhvr>
                                          <p:tavLst>
                                            <p:tav tm="0">
                                              <p:val>
                                                <p:strVal val="#ppt_x"/>
                                              </p:val>
                                            </p:tav>
                                            <p:tav tm="100000">
                                              <p:val>
                                                <p:strVal val="#ppt_x"/>
                                              </p:val>
                                            </p:tav>
                                          </p:tavLst>
                                        </p:anim>
                                        <p:anim calcmode="lin" valueType="num" p14:bounceEnd="44000">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8" presetClass="entr" presetSubtype="1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Left)">
                                          <p:cBhvr>
                                            <p:cTn id="26" dur="500"/>
                                            <p:tgtEl>
                                              <p:spTgt spid="7"/>
                                            </p:tgtEl>
                                          </p:cBhvr>
                                        </p:animEffect>
                                      </p:childTnLst>
                                    </p:cTn>
                                  </p:par>
                                  <p:par>
                                    <p:cTn id="27" presetID="18" presetClass="entr" presetSubtype="12"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par>
                                    <p:cTn id="33" presetID="18" presetClass="entr" presetSubtype="6"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cTn>
                                  </p:par>
                                  <p:par>
                                    <p:cTn id="36" presetID="18" presetClass="entr" presetSubtype="6"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trips(downRight)">
                                          <p:cBhvr>
                                            <p:cTn id="38" dur="500"/>
                                            <p:tgtEl>
                                              <p:spTgt spid="11"/>
                                            </p:tgtEl>
                                          </p:cBhvr>
                                        </p:animEffect>
                                      </p:childTnLst>
                                    </p:cTn>
                                  </p:par>
                                  <p:par>
                                    <p:cTn id="39" presetID="18" presetClass="entr" presetSubtype="6"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trips(downRight)">
                                          <p:cBhvr>
                                            <p:cTn id="41" dur="500"/>
                                            <p:tgtEl>
                                              <p:spTgt spid="12"/>
                                            </p:tgtEl>
                                          </p:cBhvr>
                                        </p:animEffect>
                                      </p:childTnLst>
                                    </p:cTn>
                                  </p:par>
                                  <p:par>
                                    <p:cTn id="42" presetID="53" presetClass="entr" presetSubtype="16" fill="hold" grpId="0" nodeType="withEffect">
                                      <p:stCondLst>
                                        <p:cond delay="3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30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30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par>
                                    <p:cTn id="57" presetID="53" presetClass="entr" presetSubtype="16" fill="hold" grpId="0" nodeType="withEffect">
                                      <p:stCondLst>
                                        <p:cond delay="30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par>
                                    <p:cTn id="62" presetID="53" presetClass="entr" presetSubtype="16" fill="hold" grpId="0" nodeType="withEffect">
                                      <p:stCondLst>
                                        <p:cond delay="3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grpId="0" nodeType="withEffect">
                                      <p:stCondLst>
                                        <p:cond delay="30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par>
                              <p:cTn id="72" fill="hold">
                                <p:stCondLst>
                                  <p:cond delay="2300"/>
                                </p:stCondLst>
                                <p:childTnLst>
                                  <p:par>
                                    <p:cTn id="73" presetID="12" presetClass="entr" presetSubtype="2"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p:tgtEl>
                                              <p:spTgt spid="6"/>
                                            </p:tgtEl>
                                            <p:attrNameLst>
                                              <p:attrName>ppt_x</p:attrName>
                                            </p:attrNameLst>
                                          </p:cBhvr>
                                          <p:tavLst>
                                            <p:tav tm="0">
                                              <p:val>
                                                <p:strVal val="#ppt_x+#ppt_w*1.125000"/>
                                              </p:val>
                                            </p:tav>
                                            <p:tav tm="100000">
                                              <p:val>
                                                <p:strVal val="#ppt_x"/>
                                              </p:val>
                                            </p:tav>
                                          </p:tavLst>
                                        </p:anim>
                                        <p:animEffect transition="in" filter="wipe(left)">
                                          <p:cBhvr>
                                            <p:cTn id="76" dur="500"/>
                                            <p:tgtEl>
                                              <p:spTgt spid="6"/>
                                            </p:tgtEl>
                                          </p:cBhvr>
                                        </p:animEffect>
                                      </p:childTnLst>
                                    </p:cTn>
                                  </p:par>
                                  <p:par>
                                    <p:cTn id="77" presetID="18" presetClass="entr" presetSubtype="3"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strips(upRight)">
                                          <p:cBhvr>
                                            <p:cTn id="79" dur="500"/>
                                            <p:tgtEl>
                                              <p:spTgt spid="19"/>
                                            </p:tgtEl>
                                          </p:cBhvr>
                                        </p:animEffect>
                                      </p:childTnLst>
                                    </p:cTn>
                                  </p:par>
                                  <p:par>
                                    <p:cTn id="80" presetID="18" presetClass="entr" presetSubtype="3"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strips(upRight)">
                                          <p:cBhvr>
                                            <p:cTn id="82" dur="500"/>
                                            <p:tgtEl>
                                              <p:spTgt spid="21"/>
                                            </p:tgtEl>
                                          </p:cBhvr>
                                        </p:animEffect>
                                      </p:childTnLst>
                                    </p:cTn>
                                  </p:par>
                                </p:childTnLst>
                              </p:cTn>
                            </p:par>
                            <p:par>
                              <p:cTn id="83" fill="hold">
                                <p:stCondLst>
                                  <p:cond delay="2800"/>
                                </p:stCondLst>
                                <p:childTnLst>
                                  <p:par>
                                    <p:cTn id="84" presetID="12" presetClass="entr" presetSubtype="2"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p:tgtEl>
                                              <p:spTgt spid="22"/>
                                            </p:tgtEl>
                                            <p:attrNameLst>
                                              <p:attrName>ppt_x</p:attrName>
                                            </p:attrNameLst>
                                          </p:cBhvr>
                                          <p:tavLst>
                                            <p:tav tm="0">
                                              <p:val>
                                                <p:strVal val="#ppt_x+#ppt_w*1.125000"/>
                                              </p:val>
                                            </p:tav>
                                            <p:tav tm="100000">
                                              <p:val>
                                                <p:strVal val="#ppt_x"/>
                                              </p:val>
                                            </p:tav>
                                          </p:tavLst>
                                        </p:anim>
                                        <p:animEffect transition="in" filter="wipe(left)">
                                          <p:cBhvr>
                                            <p:cTn id="87" dur="500"/>
                                            <p:tgtEl>
                                              <p:spTgt spid="22"/>
                                            </p:tgtEl>
                                          </p:cBhvr>
                                        </p:animEffect>
                                      </p:childTnLst>
                                    </p:cTn>
                                  </p:par>
                                  <p:par>
                                    <p:cTn id="88" presetID="18" presetClass="entr" presetSubtype="3"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strips(upRight)">
                                          <p:cBhvr>
                                            <p:cTn id="90" dur="500"/>
                                            <p:tgtEl>
                                              <p:spTgt spid="23"/>
                                            </p:tgtEl>
                                          </p:cBhvr>
                                        </p:animEffect>
                                      </p:childTnLst>
                                    </p:cTn>
                                  </p:par>
                                </p:childTnLst>
                              </p:cTn>
                            </p:par>
                            <p:par>
                              <p:cTn id="91" fill="hold">
                                <p:stCondLst>
                                  <p:cond delay="3300"/>
                                </p:stCondLst>
                                <p:childTnLst>
                                  <p:par>
                                    <p:cTn id="92" presetID="12" presetClass="entr" presetSubtype="2"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additive="base">
                                            <p:cTn id="94" dur="500"/>
                                            <p:tgtEl>
                                              <p:spTgt spid="24"/>
                                            </p:tgtEl>
                                            <p:attrNameLst>
                                              <p:attrName>ppt_x</p:attrName>
                                            </p:attrNameLst>
                                          </p:cBhvr>
                                          <p:tavLst>
                                            <p:tav tm="0">
                                              <p:val>
                                                <p:strVal val="#ppt_x+#ppt_w*1.125000"/>
                                              </p:val>
                                            </p:tav>
                                            <p:tav tm="100000">
                                              <p:val>
                                                <p:strVal val="#ppt_x"/>
                                              </p:val>
                                            </p:tav>
                                          </p:tavLst>
                                        </p:anim>
                                        <p:animEffect transition="in" filter="wipe(left)">
                                          <p:cBhvr>
                                            <p:cTn id="95" dur="500"/>
                                            <p:tgtEl>
                                              <p:spTgt spid="24"/>
                                            </p:tgtEl>
                                          </p:cBhvr>
                                        </p:animEffect>
                                      </p:childTnLst>
                                    </p:cTn>
                                  </p:par>
                                  <p:par>
                                    <p:cTn id="96" presetID="18" presetClass="entr" presetSubtype="3"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strips(upRight)">
                                          <p:cBhvr>
                                            <p:cTn id="98" dur="500"/>
                                            <p:tgtEl>
                                              <p:spTgt spid="25"/>
                                            </p:tgtEl>
                                          </p:cBhvr>
                                        </p:animEffect>
                                      </p:childTnLst>
                                    </p:cTn>
                                  </p:par>
                                </p:childTnLst>
                              </p:cTn>
                            </p:par>
                            <p:par>
                              <p:cTn id="99" fill="hold">
                                <p:stCondLst>
                                  <p:cond delay="3800"/>
                                </p:stCondLst>
                                <p:childTnLst>
                                  <p:par>
                                    <p:cTn id="100" presetID="12" presetClass="entr" presetSubtype="2"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 calcmode="lin" valueType="num">
                                          <p:cBhvr additive="base">
                                            <p:cTn id="102" dur="500"/>
                                            <p:tgtEl>
                                              <p:spTgt spid="26"/>
                                            </p:tgtEl>
                                            <p:attrNameLst>
                                              <p:attrName>ppt_x</p:attrName>
                                            </p:attrNameLst>
                                          </p:cBhvr>
                                          <p:tavLst>
                                            <p:tav tm="0">
                                              <p:val>
                                                <p:strVal val="#ppt_x+#ppt_w*1.125000"/>
                                              </p:val>
                                            </p:tav>
                                            <p:tav tm="100000">
                                              <p:val>
                                                <p:strVal val="#ppt_x"/>
                                              </p:val>
                                            </p:tav>
                                          </p:tavLst>
                                        </p:anim>
                                        <p:animEffect transition="in" filter="wipe(left)">
                                          <p:cBhvr>
                                            <p:cTn id="103" dur="500"/>
                                            <p:tgtEl>
                                              <p:spTgt spid="26"/>
                                            </p:tgtEl>
                                          </p:cBhvr>
                                        </p:animEffect>
                                      </p:childTnLst>
                                    </p:cTn>
                                  </p:par>
                                  <p:par>
                                    <p:cTn id="104" presetID="18" presetClass="entr" presetSubtype="3" fill="hold" grpId="0"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strips(upRight)">
                                          <p:cBhvr>
                                            <p:cTn id="106" dur="500"/>
                                            <p:tgtEl>
                                              <p:spTgt spid="27"/>
                                            </p:tgtEl>
                                          </p:cBhvr>
                                        </p:animEffect>
                                      </p:childTnLst>
                                    </p:cTn>
                                  </p:par>
                                </p:childTnLst>
                              </p:cTn>
                            </p:par>
                            <p:par>
                              <p:cTn id="107" fill="hold">
                                <p:stCondLst>
                                  <p:cond delay="4300"/>
                                </p:stCondLst>
                                <p:childTnLst>
                                  <p:par>
                                    <p:cTn id="108" presetID="12" presetClass="entr" presetSubtype="2" fill="hold" grpId="0" nodeType="afterEffect">
                                      <p:stCondLst>
                                        <p:cond delay="0"/>
                                      </p:stCondLst>
                                      <p:childTnLst>
                                        <p:set>
                                          <p:cBhvr>
                                            <p:cTn id="109" dur="1" fill="hold">
                                              <p:stCondLst>
                                                <p:cond delay="0"/>
                                              </p:stCondLst>
                                            </p:cTn>
                                            <p:tgtEl>
                                              <p:spTgt spid="28"/>
                                            </p:tgtEl>
                                            <p:attrNameLst>
                                              <p:attrName>style.visibility</p:attrName>
                                            </p:attrNameLst>
                                          </p:cBhvr>
                                          <p:to>
                                            <p:strVal val="visible"/>
                                          </p:to>
                                        </p:set>
                                        <p:anim calcmode="lin" valueType="num">
                                          <p:cBhvr additive="base">
                                            <p:cTn id="110" dur="500"/>
                                            <p:tgtEl>
                                              <p:spTgt spid="28"/>
                                            </p:tgtEl>
                                            <p:attrNameLst>
                                              <p:attrName>ppt_x</p:attrName>
                                            </p:attrNameLst>
                                          </p:cBhvr>
                                          <p:tavLst>
                                            <p:tav tm="0">
                                              <p:val>
                                                <p:strVal val="#ppt_x+#ppt_w*1.125000"/>
                                              </p:val>
                                            </p:tav>
                                            <p:tav tm="100000">
                                              <p:val>
                                                <p:strVal val="#ppt_x"/>
                                              </p:val>
                                            </p:tav>
                                          </p:tavLst>
                                        </p:anim>
                                        <p:animEffect transition="in" filter="wipe(left)">
                                          <p:cBhvr>
                                            <p:cTn id="111" dur="500"/>
                                            <p:tgtEl>
                                              <p:spTgt spid="28"/>
                                            </p:tgtEl>
                                          </p:cBhvr>
                                        </p:animEffect>
                                      </p:childTnLst>
                                    </p:cTn>
                                  </p:par>
                                  <p:par>
                                    <p:cTn id="112" presetID="18" presetClass="entr" presetSubtype="3" fill="hold" grpId="0"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strips(upRight)">
                                          <p:cBhvr>
                                            <p:cTn id="114" dur="500"/>
                                            <p:tgtEl>
                                              <p:spTgt spid="29"/>
                                            </p:tgtEl>
                                          </p:cBhvr>
                                        </p:animEffect>
                                      </p:childTnLst>
                                    </p:cTn>
                                  </p:par>
                                </p:childTnLst>
                              </p:cTn>
                            </p:par>
                            <p:par>
                              <p:cTn id="115" fill="hold">
                                <p:stCondLst>
                                  <p:cond delay="4800"/>
                                </p:stCondLst>
                                <p:childTnLst>
                                  <p:par>
                                    <p:cTn id="116" presetID="21" presetClass="entr" presetSubtype="1" fill="hold" grpId="0" nodeType="after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wheel(1)">
                                          <p:cBhvr>
                                            <p:cTn id="118" dur="1000"/>
                                            <p:tgtEl>
                                              <p:spTgt spid="5"/>
                                            </p:tgtEl>
                                          </p:cBhvr>
                                        </p:animEffect>
                                      </p:childTnLst>
                                    </p:cTn>
                                  </p:par>
                                </p:childTnLst>
                              </p:cTn>
                            </p:par>
                            <p:par>
                              <p:cTn id="119" fill="hold">
                                <p:stCondLst>
                                  <p:cond delay="5800"/>
                                </p:stCondLst>
                                <p:childTnLst>
                                  <p:par>
                                    <p:cTn id="120" presetID="12" presetClass="entr" presetSubtype="2" fill="hold" grpId="0" nodeType="afterEffect">
                                      <p:stCondLst>
                                        <p:cond delay="0"/>
                                      </p:stCondLst>
                                      <p:childTnLst>
                                        <p:set>
                                          <p:cBhvr>
                                            <p:cTn id="121" dur="1" fill="hold">
                                              <p:stCondLst>
                                                <p:cond delay="0"/>
                                              </p:stCondLst>
                                            </p:cTn>
                                            <p:tgtEl>
                                              <p:spTgt spid="35"/>
                                            </p:tgtEl>
                                            <p:attrNameLst>
                                              <p:attrName>style.visibility</p:attrName>
                                            </p:attrNameLst>
                                          </p:cBhvr>
                                          <p:to>
                                            <p:strVal val="visible"/>
                                          </p:to>
                                        </p:set>
                                        <p:anim calcmode="lin" valueType="num">
                                          <p:cBhvr additive="base">
                                            <p:cTn id="122" dur="500"/>
                                            <p:tgtEl>
                                              <p:spTgt spid="35"/>
                                            </p:tgtEl>
                                            <p:attrNameLst>
                                              <p:attrName>ppt_x</p:attrName>
                                            </p:attrNameLst>
                                          </p:cBhvr>
                                          <p:tavLst>
                                            <p:tav tm="0">
                                              <p:val>
                                                <p:strVal val="#ppt_x+#ppt_w*1.125000"/>
                                              </p:val>
                                            </p:tav>
                                            <p:tav tm="100000">
                                              <p:val>
                                                <p:strVal val="#ppt_x"/>
                                              </p:val>
                                            </p:tav>
                                          </p:tavLst>
                                        </p:anim>
                                        <p:animEffect transition="in" filter="wipe(left)">
                                          <p:cBhvr>
                                            <p:cTn id="1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13" grpId="0" animBg="1"/>
          <p:bldP spid="14" grpId="0" animBg="1"/>
          <p:bldP spid="15" grpId="0" animBg="1"/>
          <p:bldP spid="16" grpId="0" animBg="1"/>
          <p:bldP spid="17" grpId="0" animBg="1"/>
          <p:bldP spid="18" grpId="0" animBg="1"/>
          <p:bldP spid="19" grpId="0"/>
          <p:bldP spid="21" grpId="0"/>
          <p:bldP spid="22" grpId="0"/>
          <p:bldP spid="23" grpId="0"/>
          <p:bldP spid="24" grpId="0"/>
          <p:bldP spid="25" grpId="0"/>
          <p:bldP spid="26" grpId="0"/>
          <p:bldP spid="27" grpId="0"/>
          <p:bldP spid="28" grpId="0"/>
          <p:bldP spid="29"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8" presetClass="entr" presetSubtype="1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Left)">
                                          <p:cBhvr>
                                            <p:cTn id="26" dur="500"/>
                                            <p:tgtEl>
                                              <p:spTgt spid="7"/>
                                            </p:tgtEl>
                                          </p:cBhvr>
                                        </p:animEffect>
                                      </p:childTnLst>
                                    </p:cTn>
                                  </p:par>
                                  <p:par>
                                    <p:cTn id="27" presetID="18" presetClass="entr" presetSubtype="12"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par>
                                    <p:cTn id="33" presetID="18" presetClass="entr" presetSubtype="6"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cTn>
                                  </p:par>
                                  <p:par>
                                    <p:cTn id="36" presetID="18" presetClass="entr" presetSubtype="6"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trips(downRight)">
                                          <p:cBhvr>
                                            <p:cTn id="38" dur="500"/>
                                            <p:tgtEl>
                                              <p:spTgt spid="11"/>
                                            </p:tgtEl>
                                          </p:cBhvr>
                                        </p:animEffect>
                                      </p:childTnLst>
                                    </p:cTn>
                                  </p:par>
                                  <p:par>
                                    <p:cTn id="39" presetID="18" presetClass="entr" presetSubtype="6"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trips(downRight)">
                                          <p:cBhvr>
                                            <p:cTn id="41" dur="500"/>
                                            <p:tgtEl>
                                              <p:spTgt spid="12"/>
                                            </p:tgtEl>
                                          </p:cBhvr>
                                        </p:animEffect>
                                      </p:childTnLst>
                                    </p:cTn>
                                  </p:par>
                                  <p:par>
                                    <p:cTn id="42" presetID="53" presetClass="entr" presetSubtype="16" fill="hold" grpId="0" nodeType="withEffect">
                                      <p:stCondLst>
                                        <p:cond delay="3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30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30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par>
                                    <p:cTn id="57" presetID="53" presetClass="entr" presetSubtype="16" fill="hold" grpId="0" nodeType="withEffect">
                                      <p:stCondLst>
                                        <p:cond delay="30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par>
                                    <p:cTn id="62" presetID="53" presetClass="entr" presetSubtype="16" fill="hold" grpId="0" nodeType="withEffect">
                                      <p:stCondLst>
                                        <p:cond delay="3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grpId="0" nodeType="withEffect">
                                      <p:stCondLst>
                                        <p:cond delay="30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par>
                              <p:cTn id="72" fill="hold">
                                <p:stCondLst>
                                  <p:cond delay="2300"/>
                                </p:stCondLst>
                                <p:childTnLst>
                                  <p:par>
                                    <p:cTn id="73" presetID="12" presetClass="entr" presetSubtype="2"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p:tgtEl>
                                              <p:spTgt spid="6"/>
                                            </p:tgtEl>
                                            <p:attrNameLst>
                                              <p:attrName>ppt_x</p:attrName>
                                            </p:attrNameLst>
                                          </p:cBhvr>
                                          <p:tavLst>
                                            <p:tav tm="0">
                                              <p:val>
                                                <p:strVal val="#ppt_x+#ppt_w*1.125000"/>
                                              </p:val>
                                            </p:tav>
                                            <p:tav tm="100000">
                                              <p:val>
                                                <p:strVal val="#ppt_x"/>
                                              </p:val>
                                            </p:tav>
                                          </p:tavLst>
                                        </p:anim>
                                        <p:animEffect transition="in" filter="wipe(left)">
                                          <p:cBhvr>
                                            <p:cTn id="76" dur="500"/>
                                            <p:tgtEl>
                                              <p:spTgt spid="6"/>
                                            </p:tgtEl>
                                          </p:cBhvr>
                                        </p:animEffect>
                                      </p:childTnLst>
                                    </p:cTn>
                                  </p:par>
                                  <p:par>
                                    <p:cTn id="77" presetID="18" presetClass="entr" presetSubtype="3"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strips(upRight)">
                                          <p:cBhvr>
                                            <p:cTn id="79" dur="500"/>
                                            <p:tgtEl>
                                              <p:spTgt spid="19"/>
                                            </p:tgtEl>
                                          </p:cBhvr>
                                        </p:animEffect>
                                      </p:childTnLst>
                                    </p:cTn>
                                  </p:par>
                                  <p:par>
                                    <p:cTn id="80" presetID="18" presetClass="entr" presetSubtype="3"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strips(upRight)">
                                          <p:cBhvr>
                                            <p:cTn id="82" dur="500"/>
                                            <p:tgtEl>
                                              <p:spTgt spid="21"/>
                                            </p:tgtEl>
                                          </p:cBhvr>
                                        </p:animEffect>
                                      </p:childTnLst>
                                    </p:cTn>
                                  </p:par>
                                </p:childTnLst>
                              </p:cTn>
                            </p:par>
                            <p:par>
                              <p:cTn id="83" fill="hold">
                                <p:stCondLst>
                                  <p:cond delay="2800"/>
                                </p:stCondLst>
                                <p:childTnLst>
                                  <p:par>
                                    <p:cTn id="84" presetID="12" presetClass="entr" presetSubtype="2"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p:tgtEl>
                                              <p:spTgt spid="22"/>
                                            </p:tgtEl>
                                            <p:attrNameLst>
                                              <p:attrName>ppt_x</p:attrName>
                                            </p:attrNameLst>
                                          </p:cBhvr>
                                          <p:tavLst>
                                            <p:tav tm="0">
                                              <p:val>
                                                <p:strVal val="#ppt_x+#ppt_w*1.125000"/>
                                              </p:val>
                                            </p:tav>
                                            <p:tav tm="100000">
                                              <p:val>
                                                <p:strVal val="#ppt_x"/>
                                              </p:val>
                                            </p:tav>
                                          </p:tavLst>
                                        </p:anim>
                                        <p:animEffect transition="in" filter="wipe(left)">
                                          <p:cBhvr>
                                            <p:cTn id="87" dur="500"/>
                                            <p:tgtEl>
                                              <p:spTgt spid="22"/>
                                            </p:tgtEl>
                                          </p:cBhvr>
                                        </p:animEffect>
                                      </p:childTnLst>
                                    </p:cTn>
                                  </p:par>
                                  <p:par>
                                    <p:cTn id="88" presetID="18" presetClass="entr" presetSubtype="3"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strips(upRight)">
                                          <p:cBhvr>
                                            <p:cTn id="90" dur="500"/>
                                            <p:tgtEl>
                                              <p:spTgt spid="23"/>
                                            </p:tgtEl>
                                          </p:cBhvr>
                                        </p:animEffect>
                                      </p:childTnLst>
                                    </p:cTn>
                                  </p:par>
                                </p:childTnLst>
                              </p:cTn>
                            </p:par>
                            <p:par>
                              <p:cTn id="91" fill="hold">
                                <p:stCondLst>
                                  <p:cond delay="3300"/>
                                </p:stCondLst>
                                <p:childTnLst>
                                  <p:par>
                                    <p:cTn id="92" presetID="12" presetClass="entr" presetSubtype="2"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additive="base">
                                            <p:cTn id="94" dur="500"/>
                                            <p:tgtEl>
                                              <p:spTgt spid="24"/>
                                            </p:tgtEl>
                                            <p:attrNameLst>
                                              <p:attrName>ppt_x</p:attrName>
                                            </p:attrNameLst>
                                          </p:cBhvr>
                                          <p:tavLst>
                                            <p:tav tm="0">
                                              <p:val>
                                                <p:strVal val="#ppt_x+#ppt_w*1.125000"/>
                                              </p:val>
                                            </p:tav>
                                            <p:tav tm="100000">
                                              <p:val>
                                                <p:strVal val="#ppt_x"/>
                                              </p:val>
                                            </p:tav>
                                          </p:tavLst>
                                        </p:anim>
                                        <p:animEffect transition="in" filter="wipe(left)">
                                          <p:cBhvr>
                                            <p:cTn id="95" dur="500"/>
                                            <p:tgtEl>
                                              <p:spTgt spid="24"/>
                                            </p:tgtEl>
                                          </p:cBhvr>
                                        </p:animEffect>
                                      </p:childTnLst>
                                    </p:cTn>
                                  </p:par>
                                  <p:par>
                                    <p:cTn id="96" presetID="18" presetClass="entr" presetSubtype="3"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strips(upRight)">
                                          <p:cBhvr>
                                            <p:cTn id="98" dur="500"/>
                                            <p:tgtEl>
                                              <p:spTgt spid="25"/>
                                            </p:tgtEl>
                                          </p:cBhvr>
                                        </p:animEffect>
                                      </p:childTnLst>
                                    </p:cTn>
                                  </p:par>
                                </p:childTnLst>
                              </p:cTn>
                            </p:par>
                            <p:par>
                              <p:cTn id="99" fill="hold">
                                <p:stCondLst>
                                  <p:cond delay="3800"/>
                                </p:stCondLst>
                                <p:childTnLst>
                                  <p:par>
                                    <p:cTn id="100" presetID="12" presetClass="entr" presetSubtype="2"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 calcmode="lin" valueType="num">
                                          <p:cBhvr additive="base">
                                            <p:cTn id="102" dur="500"/>
                                            <p:tgtEl>
                                              <p:spTgt spid="26"/>
                                            </p:tgtEl>
                                            <p:attrNameLst>
                                              <p:attrName>ppt_x</p:attrName>
                                            </p:attrNameLst>
                                          </p:cBhvr>
                                          <p:tavLst>
                                            <p:tav tm="0">
                                              <p:val>
                                                <p:strVal val="#ppt_x+#ppt_w*1.125000"/>
                                              </p:val>
                                            </p:tav>
                                            <p:tav tm="100000">
                                              <p:val>
                                                <p:strVal val="#ppt_x"/>
                                              </p:val>
                                            </p:tav>
                                          </p:tavLst>
                                        </p:anim>
                                        <p:animEffect transition="in" filter="wipe(left)">
                                          <p:cBhvr>
                                            <p:cTn id="103" dur="500"/>
                                            <p:tgtEl>
                                              <p:spTgt spid="26"/>
                                            </p:tgtEl>
                                          </p:cBhvr>
                                        </p:animEffect>
                                      </p:childTnLst>
                                    </p:cTn>
                                  </p:par>
                                  <p:par>
                                    <p:cTn id="104" presetID="18" presetClass="entr" presetSubtype="3" fill="hold" grpId="0"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strips(upRight)">
                                          <p:cBhvr>
                                            <p:cTn id="106" dur="500"/>
                                            <p:tgtEl>
                                              <p:spTgt spid="27"/>
                                            </p:tgtEl>
                                          </p:cBhvr>
                                        </p:animEffect>
                                      </p:childTnLst>
                                    </p:cTn>
                                  </p:par>
                                </p:childTnLst>
                              </p:cTn>
                            </p:par>
                            <p:par>
                              <p:cTn id="107" fill="hold">
                                <p:stCondLst>
                                  <p:cond delay="4300"/>
                                </p:stCondLst>
                                <p:childTnLst>
                                  <p:par>
                                    <p:cTn id="108" presetID="12" presetClass="entr" presetSubtype="2" fill="hold" grpId="0" nodeType="afterEffect">
                                      <p:stCondLst>
                                        <p:cond delay="0"/>
                                      </p:stCondLst>
                                      <p:childTnLst>
                                        <p:set>
                                          <p:cBhvr>
                                            <p:cTn id="109" dur="1" fill="hold">
                                              <p:stCondLst>
                                                <p:cond delay="0"/>
                                              </p:stCondLst>
                                            </p:cTn>
                                            <p:tgtEl>
                                              <p:spTgt spid="28"/>
                                            </p:tgtEl>
                                            <p:attrNameLst>
                                              <p:attrName>style.visibility</p:attrName>
                                            </p:attrNameLst>
                                          </p:cBhvr>
                                          <p:to>
                                            <p:strVal val="visible"/>
                                          </p:to>
                                        </p:set>
                                        <p:anim calcmode="lin" valueType="num">
                                          <p:cBhvr additive="base">
                                            <p:cTn id="110" dur="500"/>
                                            <p:tgtEl>
                                              <p:spTgt spid="28"/>
                                            </p:tgtEl>
                                            <p:attrNameLst>
                                              <p:attrName>ppt_x</p:attrName>
                                            </p:attrNameLst>
                                          </p:cBhvr>
                                          <p:tavLst>
                                            <p:tav tm="0">
                                              <p:val>
                                                <p:strVal val="#ppt_x+#ppt_w*1.125000"/>
                                              </p:val>
                                            </p:tav>
                                            <p:tav tm="100000">
                                              <p:val>
                                                <p:strVal val="#ppt_x"/>
                                              </p:val>
                                            </p:tav>
                                          </p:tavLst>
                                        </p:anim>
                                        <p:animEffect transition="in" filter="wipe(left)">
                                          <p:cBhvr>
                                            <p:cTn id="111" dur="500"/>
                                            <p:tgtEl>
                                              <p:spTgt spid="28"/>
                                            </p:tgtEl>
                                          </p:cBhvr>
                                        </p:animEffect>
                                      </p:childTnLst>
                                    </p:cTn>
                                  </p:par>
                                  <p:par>
                                    <p:cTn id="112" presetID="18" presetClass="entr" presetSubtype="3" fill="hold" grpId="0"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strips(upRight)">
                                          <p:cBhvr>
                                            <p:cTn id="114" dur="500"/>
                                            <p:tgtEl>
                                              <p:spTgt spid="29"/>
                                            </p:tgtEl>
                                          </p:cBhvr>
                                        </p:animEffect>
                                      </p:childTnLst>
                                    </p:cTn>
                                  </p:par>
                                </p:childTnLst>
                              </p:cTn>
                            </p:par>
                            <p:par>
                              <p:cTn id="115" fill="hold">
                                <p:stCondLst>
                                  <p:cond delay="4800"/>
                                </p:stCondLst>
                                <p:childTnLst>
                                  <p:par>
                                    <p:cTn id="116" presetID="21" presetClass="entr" presetSubtype="1" fill="hold" grpId="0" nodeType="after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wheel(1)">
                                          <p:cBhvr>
                                            <p:cTn id="118" dur="1000"/>
                                            <p:tgtEl>
                                              <p:spTgt spid="5"/>
                                            </p:tgtEl>
                                          </p:cBhvr>
                                        </p:animEffect>
                                      </p:childTnLst>
                                    </p:cTn>
                                  </p:par>
                                </p:childTnLst>
                              </p:cTn>
                            </p:par>
                            <p:par>
                              <p:cTn id="119" fill="hold">
                                <p:stCondLst>
                                  <p:cond delay="5800"/>
                                </p:stCondLst>
                                <p:childTnLst>
                                  <p:par>
                                    <p:cTn id="120" presetID="12" presetClass="entr" presetSubtype="2" fill="hold" grpId="0" nodeType="afterEffect">
                                      <p:stCondLst>
                                        <p:cond delay="0"/>
                                      </p:stCondLst>
                                      <p:childTnLst>
                                        <p:set>
                                          <p:cBhvr>
                                            <p:cTn id="121" dur="1" fill="hold">
                                              <p:stCondLst>
                                                <p:cond delay="0"/>
                                              </p:stCondLst>
                                            </p:cTn>
                                            <p:tgtEl>
                                              <p:spTgt spid="35"/>
                                            </p:tgtEl>
                                            <p:attrNameLst>
                                              <p:attrName>style.visibility</p:attrName>
                                            </p:attrNameLst>
                                          </p:cBhvr>
                                          <p:to>
                                            <p:strVal val="visible"/>
                                          </p:to>
                                        </p:set>
                                        <p:anim calcmode="lin" valueType="num">
                                          <p:cBhvr additive="base">
                                            <p:cTn id="122" dur="500"/>
                                            <p:tgtEl>
                                              <p:spTgt spid="35"/>
                                            </p:tgtEl>
                                            <p:attrNameLst>
                                              <p:attrName>ppt_x</p:attrName>
                                            </p:attrNameLst>
                                          </p:cBhvr>
                                          <p:tavLst>
                                            <p:tav tm="0">
                                              <p:val>
                                                <p:strVal val="#ppt_x+#ppt_w*1.125000"/>
                                              </p:val>
                                            </p:tav>
                                            <p:tav tm="100000">
                                              <p:val>
                                                <p:strVal val="#ppt_x"/>
                                              </p:val>
                                            </p:tav>
                                          </p:tavLst>
                                        </p:anim>
                                        <p:animEffect transition="in" filter="wipe(left)">
                                          <p:cBhvr>
                                            <p:cTn id="1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13" grpId="0" animBg="1"/>
          <p:bldP spid="14" grpId="0" animBg="1"/>
          <p:bldP spid="15" grpId="0" animBg="1"/>
          <p:bldP spid="16" grpId="0" animBg="1"/>
          <p:bldP spid="17" grpId="0" animBg="1"/>
          <p:bldP spid="18" grpId="0" animBg="1"/>
          <p:bldP spid="19" grpId="0"/>
          <p:bldP spid="21" grpId="0"/>
          <p:bldP spid="22" grpId="0"/>
          <p:bldP spid="23" grpId="0"/>
          <p:bldP spid="24" grpId="0"/>
          <p:bldP spid="25" grpId="0"/>
          <p:bldP spid="26" grpId="0"/>
          <p:bldP spid="27" grpId="0"/>
          <p:bldP spid="28" grpId="0"/>
          <p:bldP spid="29" grpId="0"/>
          <p:bldP spid="3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2" name="矩形 1"/>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1635646"/>
            <a:ext cx="9144000" cy="1872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80418" y="627534"/>
            <a:ext cx="4663582" cy="3998054"/>
          </a:xfrm>
          <a:prstGeom prst="rect">
            <a:avLst/>
          </a:prstGeom>
          <a:effectLst>
            <a:outerShdw blurRad="63500" sx="102000" sy="102000" algn="ctr" rotWithShape="0">
              <a:prstClr val="black">
                <a:alpha val="40000"/>
              </a:prstClr>
            </a:outerShdw>
          </a:effectLst>
        </p:spPr>
      </p:pic>
      <p:sp>
        <p:nvSpPr>
          <p:cNvPr id="5" name="文本框 18"/>
          <p:cNvSpPr txBox="1"/>
          <p:nvPr/>
        </p:nvSpPr>
        <p:spPr>
          <a:xfrm>
            <a:off x="899592" y="2213959"/>
            <a:ext cx="2655406" cy="715581"/>
          </a:xfrm>
          <a:prstGeom prst="rect">
            <a:avLst/>
          </a:prstGeom>
          <a:noFill/>
        </p:spPr>
        <p:txBody>
          <a:bodyPr wrap="square" rtlCol="0">
            <a:spAutoFit/>
          </a:bodyPr>
          <a:lstStyle/>
          <a:p>
            <a:pPr algn="ctr"/>
            <a:r>
              <a:rPr lang="en-US" altLang="zh-CN" sz="4050" b="1" spc="225" dirty="0">
                <a:solidFill>
                  <a:schemeClr val="tx2"/>
                </a:solidFill>
                <a:latin typeface="微软雅黑" panose="020B0503020204020204" pitchFamily="34" charset="-122"/>
                <a:ea typeface="微软雅黑" panose="020B0503020204020204" pitchFamily="34" charset="-122"/>
              </a:rPr>
              <a:t>THANKS</a:t>
            </a:r>
            <a:endParaRPr lang="zh-CN" altLang="en-US" sz="4050" b="1" spc="225"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60235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p:cNvSpPr>
            <a:spLocks/>
          </p:cNvSpPr>
          <p:nvPr/>
        </p:nvSpPr>
        <p:spPr bwMode="auto">
          <a:xfrm>
            <a:off x="1043609" y="1128861"/>
            <a:ext cx="7200800" cy="3315097"/>
          </a:xfrm>
          <a:prstGeom prst="rect">
            <a:avLst/>
          </a:prstGeom>
          <a:solidFill>
            <a:srgbClr val="FFFFFF">
              <a:alpha val="57999"/>
            </a:srgbClr>
          </a:solidFill>
          <a:ln w="15875" cmpd="sng">
            <a:solidFill>
              <a:srgbClr val="0070C0"/>
            </a:solidFill>
            <a:miter lim="800000"/>
            <a:headEnd/>
            <a:tailEnd/>
          </a:ln>
        </p:spPr>
        <p:txBody>
          <a:bodyPr/>
          <a:lstStyle/>
          <a:p>
            <a:endParaRPr lang="zh-CN" altLang="en-US">
              <a:solidFill>
                <a:srgbClr val="000000"/>
              </a:solidFill>
              <a:sym typeface="Arial" pitchFamily="34" charset="0"/>
            </a:endParaRPr>
          </a:p>
        </p:txBody>
      </p:sp>
      <p:sp>
        <p:nvSpPr>
          <p:cNvPr id="4" name="TextBox 9"/>
          <p:cNvSpPr>
            <a:spLocks noChangeArrowheads="1"/>
          </p:cNvSpPr>
          <p:nvPr/>
        </p:nvSpPr>
        <p:spPr bwMode="auto">
          <a:xfrm>
            <a:off x="1321371" y="1928902"/>
            <a:ext cx="66452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线上</a:t>
            </a:r>
            <a:r>
              <a:rPr lang="en-US" altLang="zh-CN" sz="1600" dirty="0" smtClean="0">
                <a:solidFill>
                  <a:srgbClr val="0C0C0C"/>
                </a:solidFill>
                <a:latin typeface="微软雅黑" pitchFamily="34" charset="-122"/>
                <a:ea typeface="微软雅黑" pitchFamily="34" charset="-122"/>
                <a:sym typeface="微软雅黑" pitchFamily="34" charset="-122"/>
              </a:rPr>
              <a:t>app</a:t>
            </a:r>
            <a:r>
              <a:rPr lang="zh-CN" altLang="en-US" sz="1600" dirty="0" smtClean="0">
                <a:solidFill>
                  <a:srgbClr val="0C0C0C"/>
                </a:solidFill>
                <a:latin typeface="微软雅黑" pitchFamily="34" charset="-122"/>
                <a:ea typeface="微软雅黑" pitchFamily="34" charset="-122"/>
                <a:sym typeface="微软雅黑" pitchFamily="34" charset="-122"/>
              </a:rPr>
              <a:t>的使用会影响用户的购买行为和一些特征</a:t>
            </a:r>
            <a:endParaRPr lang="en-US" altLang="zh-CN" sz="1600" dirty="0" smtClean="0">
              <a:solidFill>
                <a:srgbClr val="0C0C0C"/>
              </a:solidFill>
              <a:latin typeface="微软雅黑" pitchFamily="34" charset="-122"/>
              <a:ea typeface="微软雅黑" pitchFamily="34" charset="-122"/>
              <a:sym typeface="微软雅黑" pitchFamily="34" charset="-122"/>
            </a:endParaRPr>
          </a:p>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包括但不限于：直播，领券，页面浏览等</a:t>
            </a:r>
            <a:endParaRPr lang="en-US" altLang="zh-CN" sz="1600" dirty="0" smtClean="0">
              <a:solidFill>
                <a:srgbClr val="0C0C0C"/>
              </a:solidFill>
              <a:latin typeface="微软雅黑" pitchFamily="34" charset="-122"/>
              <a:ea typeface="微软雅黑" pitchFamily="34" charset="-122"/>
              <a:sym typeface="微软雅黑" pitchFamily="34" charset="-122"/>
            </a:endParaRPr>
          </a:p>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此</a:t>
            </a:r>
            <a:r>
              <a:rPr lang="zh-CN" altLang="en-US" sz="1600" dirty="0" smtClean="0">
                <a:solidFill>
                  <a:srgbClr val="0C0C0C"/>
                </a:solidFill>
                <a:latin typeface="微软雅黑" pitchFamily="34" charset="-122"/>
                <a:ea typeface="微软雅黑" pitchFamily="34" charset="-122"/>
                <a:sym typeface="微软雅黑" pitchFamily="34" charset="-122"/>
              </a:rPr>
              <a:t>分析报告针对这部分内容进行探索性研究</a:t>
            </a:r>
            <a:endParaRPr lang="en-US" altLang="zh-CN" sz="1600" dirty="0" smtClean="0">
              <a:solidFill>
                <a:srgbClr val="0C0C0C"/>
              </a:solidFill>
              <a:latin typeface="微软雅黑" pitchFamily="34" charset="-122"/>
              <a:ea typeface="微软雅黑" pitchFamily="34" charset="-122"/>
              <a:sym typeface="微软雅黑" pitchFamily="34" charset="-122"/>
            </a:endParaRPr>
          </a:p>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数据采集时间范围：</a:t>
            </a:r>
            <a:r>
              <a:rPr lang="en-US" altLang="zh-CN" sz="1600" dirty="0" smtClean="0">
                <a:solidFill>
                  <a:srgbClr val="0C0C0C"/>
                </a:solidFill>
                <a:latin typeface="微软雅黑" pitchFamily="34" charset="-122"/>
                <a:ea typeface="微软雅黑" pitchFamily="34" charset="-122"/>
                <a:sym typeface="微软雅黑" pitchFamily="34" charset="-122"/>
              </a:rPr>
              <a:t>5</a:t>
            </a:r>
            <a:r>
              <a:rPr lang="zh-CN" altLang="en-US" sz="1600" dirty="0" smtClean="0">
                <a:solidFill>
                  <a:srgbClr val="0C0C0C"/>
                </a:solidFill>
                <a:latin typeface="微软雅黑" pitchFamily="34" charset="-122"/>
                <a:ea typeface="微软雅黑" pitchFamily="34" charset="-122"/>
                <a:sym typeface="微软雅黑" pitchFamily="34" charset="-122"/>
              </a:rPr>
              <a:t>月</a:t>
            </a:r>
            <a:r>
              <a:rPr lang="en-US" altLang="zh-CN" sz="1600" dirty="0">
                <a:solidFill>
                  <a:srgbClr val="0C0C0C"/>
                </a:solidFill>
                <a:latin typeface="微软雅黑" pitchFamily="34" charset="-122"/>
                <a:ea typeface="微软雅黑" pitchFamily="34" charset="-122"/>
                <a:sym typeface="微软雅黑" pitchFamily="34" charset="-122"/>
              </a:rPr>
              <a:t>1</a:t>
            </a:r>
            <a:r>
              <a:rPr lang="zh-CN" altLang="en-US" sz="1600" dirty="0" smtClean="0">
                <a:solidFill>
                  <a:srgbClr val="0C0C0C"/>
                </a:solidFill>
                <a:latin typeface="微软雅黑" pitchFamily="34" charset="-122"/>
                <a:ea typeface="微软雅黑" pitchFamily="34" charset="-122"/>
                <a:sym typeface="微软雅黑" pitchFamily="34" charset="-122"/>
              </a:rPr>
              <a:t>日</a:t>
            </a:r>
            <a:r>
              <a:rPr lang="en-US" altLang="zh-CN" sz="1600" dirty="0" smtClean="0">
                <a:solidFill>
                  <a:srgbClr val="0C0C0C"/>
                </a:solidFill>
                <a:latin typeface="微软雅黑" pitchFamily="34" charset="-122"/>
                <a:ea typeface="微软雅黑" pitchFamily="34" charset="-122"/>
                <a:sym typeface="微软雅黑" pitchFamily="34" charset="-122"/>
              </a:rPr>
              <a:t>-5</a:t>
            </a:r>
            <a:r>
              <a:rPr lang="zh-CN" altLang="en-US" sz="1600" dirty="0" smtClean="0">
                <a:solidFill>
                  <a:srgbClr val="0C0C0C"/>
                </a:solidFill>
                <a:latin typeface="微软雅黑" pitchFamily="34" charset="-122"/>
                <a:ea typeface="微软雅黑" pitchFamily="34" charset="-122"/>
                <a:sym typeface="微软雅黑" pitchFamily="34" charset="-122"/>
              </a:rPr>
              <a:t>月</a:t>
            </a:r>
            <a:r>
              <a:rPr lang="en-US" altLang="zh-CN" sz="1600" dirty="0" smtClean="0">
                <a:solidFill>
                  <a:srgbClr val="0C0C0C"/>
                </a:solidFill>
                <a:latin typeface="微软雅黑" pitchFamily="34" charset="-122"/>
                <a:ea typeface="微软雅黑" pitchFamily="34" charset="-122"/>
                <a:sym typeface="微软雅黑" pitchFamily="34" charset="-122"/>
              </a:rPr>
              <a:t>31</a:t>
            </a:r>
            <a:r>
              <a:rPr lang="zh-CN" altLang="en-US" sz="1600" dirty="0" smtClean="0">
                <a:solidFill>
                  <a:srgbClr val="0C0C0C"/>
                </a:solidFill>
                <a:latin typeface="微软雅黑" pitchFamily="34" charset="-122"/>
                <a:ea typeface="微软雅黑" pitchFamily="34" charset="-122"/>
                <a:sym typeface="微软雅黑" pitchFamily="34" charset="-122"/>
              </a:rPr>
              <a:t>日 </a:t>
            </a:r>
            <a:endParaRPr lang="zh-CN" altLang="en-US" sz="1600" dirty="0">
              <a:solidFill>
                <a:srgbClr val="0C0C0C"/>
              </a:solidFill>
              <a:latin typeface="微软雅黑" pitchFamily="34" charset="-122"/>
              <a:ea typeface="微软雅黑" pitchFamily="34" charset="-122"/>
              <a:sym typeface="微软雅黑" pitchFamily="34" charset="-122"/>
            </a:endParaRPr>
          </a:p>
        </p:txBody>
      </p:sp>
      <p:grpSp>
        <p:nvGrpSpPr>
          <p:cNvPr id="5" name="组合 4"/>
          <p:cNvGrpSpPr/>
          <p:nvPr/>
        </p:nvGrpSpPr>
        <p:grpSpPr>
          <a:xfrm>
            <a:off x="1692796" y="699542"/>
            <a:ext cx="2087562" cy="864096"/>
            <a:chOff x="1547813" y="629275"/>
            <a:chExt cx="2087562" cy="864096"/>
          </a:xfrm>
        </p:grpSpPr>
        <p:sp>
          <p:nvSpPr>
            <p:cNvPr id="6" name="矩形 17"/>
            <p:cNvSpPr>
              <a:spLocks noChangeArrowheads="1"/>
            </p:cNvSpPr>
            <p:nvPr/>
          </p:nvSpPr>
          <p:spPr bwMode="auto">
            <a:xfrm>
              <a:off x="1547813" y="650776"/>
              <a:ext cx="2087562" cy="787400"/>
            </a:xfrm>
            <a:prstGeom prst="rect">
              <a:avLst/>
            </a:prstGeom>
            <a:solidFill>
              <a:srgbClr val="0070C0"/>
            </a:solidFill>
            <a:ln>
              <a:noFill/>
            </a:ln>
          </p:spPr>
          <p:txBody>
            <a:bodyPr/>
            <a:lstStyle/>
            <a:p>
              <a:endParaRPr lang="zh-CN" altLang="en-US" b="1">
                <a:sym typeface="Arial" pitchFamily="34" charset="0"/>
              </a:endParaRPr>
            </a:p>
          </p:txBody>
        </p:sp>
        <p:sp>
          <p:nvSpPr>
            <p:cNvPr id="7" name="TextBox 18"/>
            <p:cNvSpPr>
              <a:spLocks noChangeArrowheads="1"/>
            </p:cNvSpPr>
            <p:nvPr/>
          </p:nvSpPr>
          <p:spPr bwMode="auto">
            <a:xfrm>
              <a:off x="1857573" y="629275"/>
              <a:ext cx="1521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600" b="1" dirty="0">
                  <a:solidFill>
                    <a:schemeClr val="bg1"/>
                  </a:solidFill>
                  <a:latin typeface="微软雅黑" pitchFamily="34" charset="-122"/>
                  <a:ea typeface="微软雅黑" pitchFamily="34" charset="-122"/>
                  <a:sym typeface="方正大黑简体" pitchFamily="65" charset="-122"/>
                </a:rPr>
                <a:t>前 </a:t>
              </a:r>
              <a:r>
                <a:rPr lang="zh-CN" altLang="en-US" sz="3600" b="1" dirty="0" smtClean="0">
                  <a:solidFill>
                    <a:schemeClr val="bg1"/>
                  </a:solidFill>
                  <a:latin typeface="微软雅黑" pitchFamily="34" charset="-122"/>
                  <a:ea typeface="微软雅黑" pitchFamily="34" charset="-122"/>
                  <a:sym typeface="方正大黑简体" pitchFamily="65" charset="-122"/>
                </a:rPr>
                <a:t>  言</a:t>
              </a:r>
              <a:endParaRPr lang="zh-CN" altLang="en-US" sz="3600" b="1" dirty="0">
                <a:solidFill>
                  <a:schemeClr val="bg1"/>
                </a:solidFill>
                <a:latin typeface="微软雅黑" pitchFamily="34" charset="-122"/>
                <a:ea typeface="微软雅黑" pitchFamily="34" charset="-122"/>
                <a:sym typeface="方正大黑简体" pitchFamily="65" charset="-122"/>
              </a:endParaRPr>
            </a:p>
          </p:txBody>
        </p:sp>
        <p:sp>
          <p:nvSpPr>
            <p:cNvPr id="8" name="TextBox 19"/>
            <p:cNvSpPr>
              <a:spLocks noChangeArrowheads="1"/>
            </p:cNvSpPr>
            <p:nvPr/>
          </p:nvSpPr>
          <p:spPr bwMode="auto">
            <a:xfrm>
              <a:off x="1848082" y="1154817"/>
              <a:ext cx="1516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solidFill>
                    <a:schemeClr val="bg1"/>
                  </a:solidFill>
                  <a:latin typeface="Arial Black" pitchFamily="34" charset="0"/>
                  <a:ea typeface="方正大黑简体" pitchFamily="65" charset="-122"/>
                  <a:sym typeface="Arial Black" pitchFamily="34" charset="0"/>
                </a:rPr>
                <a:t>QIAN    YAN</a:t>
              </a:r>
              <a:endParaRPr lang="zh-CN" altLang="en-US" sz="1600" dirty="0">
                <a:solidFill>
                  <a:schemeClr val="bg1"/>
                </a:solidFill>
                <a:latin typeface="Arial Black" pitchFamily="34" charset="0"/>
                <a:ea typeface="方正大黑简体" pitchFamily="65" charset="-122"/>
                <a:sym typeface="Arial Black" pitchFamily="34" charset="0"/>
              </a:endParaRPr>
            </a:p>
          </p:txBody>
        </p:sp>
      </p:grpSp>
    </p:spTree>
    <p:extLst>
      <p:ext uri="{BB962C8B-B14F-4D97-AF65-F5344CB8AC3E}">
        <p14:creationId xmlns:p14="http://schemas.microsoft.com/office/powerpoint/2010/main" val="236360826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6" presetClass="entr" presetSubtype="37"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1000"/>
                                        <p:tgtEl>
                                          <p:spTgt spid="3"/>
                                        </p:tgtEl>
                                      </p:cBhvr>
                                    </p:animEffect>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空心弧 52"/>
          <p:cNvSpPr/>
          <p:nvPr/>
        </p:nvSpPr>
        <p:spPr>
          <a:xfrm rot="5400000">
            <a:off x="969961" y="1162730"/>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微软雅黑" pitchFamily="34" charset="-122"/>
              <a:ea typeface="微软雅黑" pitchFamily="34" charset="-122"/>
              <a:cs typeface="Arial" panose="020B0604020202020204" pitchFamily="34" charset="0"/>
            </a:endParaRPr>
          </a:p>
        </p:txBody>
      </p:sp>
      <p:grpSp>
        <p:nvGrpSpPr>
          <p:cNvPr id="2" name="组合 1"/>
          <p:cNvGrpSpPr/>
          <p:nvPr/>
        </p:nvGrpSpPr>
        <p:grpSpPr>
          <a:xfrm>
            <a:off x="3102894" y="950407"/>
            <a:ext cx="4137328" cy="632183"/>
            <a:chOff x="736575" y="3188466"/>
            <a:chExt cx="8755768" cy="1338083"/>
          </a:xfrm>
        </p:grpSpPr>
        <p:sp>
          <p:nvSpPr>
            <p:cNvPr id="3" name="圆角矩形 2"/>
            <p:cNvSpPr/>
            <p:nvPr/>
          </p:nvSpPr>
          <p:spPr>
            <a:xfrm flipH="1">
              <a:off x="1020576" y="3307959"/>
              <a:ext cx="8471767" cy="1132575"/>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 name="组合 3"/>
            <p:cNvGrpSpPr/>
            <p:nvPr/>
          </p:nvGrpSpPr>
          <p:grpSpPr>
            <a:xfrm>
              <a:off x="736575" y="3188466"/>
              <a:ext cx="1338085" cy="1338083"/>
              <a:chOff x="3567745" y="3971974"/>
              <a:chExt cx="1338084" cy="1338084"/>
            </a:xfrm>
          </p:grpSpPr>
          <p:grpSp>
            <p:nvGrpSpPr>
              <p:cNvPr id="7" name="组合 6"/>
              <p:cNvGrpSpPr/>
              <p:nvPr/>
            </p:nvGrpSpPr>
            <p:grpSpPr>
              <a:xfrm>
                <a:off x="3567745" y="3971974"/>
                <a:ext cx="1338084" cy="1338084"/>
                <a:chOff x="5213600" y="2517129"/>
                <a:chExt cx="2023672" cy="2023672"/>
              </a:xfrm>
            </p:grpSpPr>
            <p:sp>
              <p:nvSpPr>
                <p:cNvPr id="9" name="椭圆 8"/>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 name="文本框 77"/>
            <p:cNvSpPr txBox="1"/>
            <p:nvPr/>
          </p:nvSpPr>
          <p:spPr>
            <a:xfrm>
              <a:off x="972509" y="3466643"/>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1</a:t>
              </a:r>
              <a:endParaRPr lang="en-US" altLang="zh-CN" b="1" dirty="0">
                <a:solidFill>
                  <a:schemeClr val="bg1"/>
                </a:solidFill>
                <a:latin typeface="微软雅黑" pitchFamily="34" charset="-122"/>
                <a:ea typeface="微软雅黑" pitchFamily="34" charset="-122"/>
              </a:endParaRPr>
            </a:p>
          </p:txBody>
        </p:sp>
        <p:sp>
          <p:nvSpPr>
            <p:cNvPr id="6"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基本指标统计分析</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11" name="组合 10"/>
          <p:cNvGrpSpPr/>
          <p:nvPr/>
        </p:nvGrpSpPr>
        <p:grpSpPr>
          <a:xfrm>
            <a:off x="3419034" y="2070841"/>
            <a:ext cx="4137328" cy="632183"/>
            <a:chOff x="736575" y="3188469"/>
            <a:chExt cx="8755767" cy="1338084"/>
          </a:xfrm>
        </p:grpSpPr>
        <p:sp>
          <p:nvSpPr>
            <p:cNvPr id="12" name="圆角矩形 11"/>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3" name="组合 12"/>
            <p:cNvGrpSpPr/>
            <p:nvPr/>
          </p:nvGrpSpPr>
          <p:grpSpPr>
            <a:xfrm>
              <a:off x="736575" y="3188469"/>
              <a:ext cx="1338084" cy="1338084"/>
              <a:chOff x="3567745" y="3971974"/>
              <a:chExt cx="1338084" cy="1338084"/>
            </a:xfrm>
          </p:grpSpPr>
          <p:grpSp>
            <p:nvGrpSpPr>
              <p:cNvPr id="16" name="组合 15"/>
              <p:cNvGrpSpPr/>
              <p:nvPr/>
            </p:nvGrpSpPr>
            <p:grpSpPr>
              <a:xfrm>
                <a:off x="3567745" y="3971974"/>
                <a:ext cx="1338084" cy="1338084"/>
                <a:chOff x="5213600" y="2517129"/>
                <a:chExt cx="2023672" cy="2023672"/>
              </a:xfrm>
            </p:grpSpPr>
            <p:sp>
              <p:nvSpPr>
                <p:cNvPr id="18" name="椭圆 17"/>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2</a:t>
              </a:r>
              <a:endParaRPr lang="en-US" altLang="zh-CN" b="1" dirty="0">
                <a:solidFill>
                  <a:schemeClr val="bg1"/>
                </a:solidFill>
                <a:latin typeface="微软雅黑" pitchFamily="34" charset="-122"/>
                <a:ea typeface="微软雅黑" pitchFamily="34" charset="-122"/>
              </a:endParaRPr>
            </a:p>
          </p:txBody>
        </p:sp>
        <p:sp>
          <p:nvSpPr>
            <p:cNvPr id="15"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高阶指标</a:t>
              </a: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统计分析</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20" name="组合 19"/>
          <p:cNvGrpSpPr/>
          <p:nvPr/>
        </p:nvGrpSpPr>
        <p:grpSpPr>
          <a:xfrm>
            <a:off x="3232039" y="3287965"/>
            <a:ext cx="4137328" cy="632183"/>
            <a:chOff x="736575" y="3188469"/>
            <a:chExt cx="8755767" cy="1338084"/>
          </a:xfrm>
        </p:grpSpPr>
        <p:sp>
          <p:nvSpPr>
            <p:cNvPr id="21" name="圆角矩形 20"/>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2" name="组合 21"/>
            <p:cNvGrpSpPr/>
            <p:nvPr/>
          </p:nvGrpSpPr>
          <p:grpSpPr>
            <a:xfrm>
              <a:off x="736575" y="3188469"/>
              <a:ext cx="1338084" cy="1338084"/>
              <a:chOff x="3567745" y="3971974"/>
              <a:chExt cx="1338084" cy="1338084"/>
            </a:xfrm>
          </p:grpSpPr>
          <p:grpSp>
            <p:nvGrpSpPr>
              <p:cNvPr id="25" name="组合 24"/>
              <p:cNvGrpSpPr/>
              <p:nvPr/>
            </p:nvGrpSpPr>
            <p:grpSpPr>
              <a:xfrm>
                <a:off x="3567745" y="3971974"/>
                <a:ext cx="1338084" cy="1338084"/>
                <a:chOff x="5213600" y="2517129"/>
                <a:chExt cx="2023672" cy="2023672"/>
              </a:xfrm>
            </p:grpSpPr>
            <p:sp>
              <p:nvSpPr>
                <p:cNvPr id="27" name="椭圆 26"/>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5"/>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3</a:t>
              </a:r>
              <a:endParaRPr lang="en-US" altLang="zh-CN" b="1" dirty="0">
                <a:solidFill>
                  <a:schemeClr val="bg1"/>
                </a:solidFill>
                <a:latin typeface="微软雅黑" pitchFamily="34" charset="-122"/>
                <a:ea typeface="微软雅黑" pitchFamily="34" charset="-122"/>
              </a:endParaRPr>
            </a:p>
          </p:txBody>
        </p:sp>
        <p:sp>
          <p:nvSpPr>
            <p:cNvPr id="24"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分析报告总结</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47" name="组合 46"/>
          <p:cNvGrpSpPr/>
          <p:nvPr/>
        </p:nvGrpSpPr>
        <p:grpSpPr>
          <a:xfrm>
            <a:off x="1374846" y="1636536"/>
            <a:ext cx="1864487" cy="1870428"/>
            <a:chOff x="907313" y="1636536"/>
            <a:chExt cx="1864487" cy="1870428"/>
          </a:xfrm>
        </p:grpSpPr>
        <p:grpSp>
          <p:nvGrpSpPr>
            <p:cNvPr id="48" name="组合 47"/>
            <p:cNvGrpSpPr/>
            <p:nvPr/>
          </p:nvGrpSpPr>
          <p:grpSpPr>
            <a:xfrm flipH="1">
              <a:off x="907313" y="1636536"/>
              <a:ext cx="1864487" cy="1870428"/>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1187624" y="2167762"/>
              <a:ext cx="1296144" cy="523220"/>
            </a:xfrm>
            <a:prstGeom prst="rect">
              <a:avLst/>
            </a:prstGeom>
            <a:noFill/>
          </p:spPr>
          <p:txBody>
            <a:bodyPr wrap="square" rtlCol="0">
              <a:spAutoFit/>
            </a:bodyPr>
            <a:lstStyle/>
            <a:p>
              <a:pPr algn="ctr"/>
              <a:r>
                <a:rPr lang="zh-CN" altLang="en-US" sz="2800" b="1" dirty="0" smtClean="0">
                  <a:solidFill>
                    <a:srgbClr val="0070C0"/>
                  </a:solidFill>
                  <a:latin typeface="微软雅黑" pitchFamily="34" charset="-122"/>
                  <a:ea typeface="微软雅黑" pitchFamily="34" charset="-122"/>
                </a:rPr>
                <a:t>目  录</a:t>
              </a:r>
              <a:endParaRPr lang="zh-CN" altLang="en-US" sz="2800" b="1" dirty="0">
                <a:solidFill>
                  <a:srgbClr val="0070C0"/>
                </a:solidFill>
                <a:latin typeface="微软雅黑" pitchFamily="34" charset="-122"/>
                <a:ea typeface="微软雅黑" pitchFamily="34" charset="-122"/>
              </a:endParaRPr>
            </a:p>
          </p:txBody>
        </p:sp>
        <p:sp>
          <p:nvSpPr>
            <p:cNvPr id="50" name="TextBox 49"/>
            <p:cNvSpPr txBox="1"/>
            <p:nvPr/>
          </p:nvSpPr>
          <p:spPr>
            <a:xfrm>
              <a:off x="1295636" y="2662538"/>
              <a:ext cx="1080120" cy="369332"/>
            </a:xfrm>
            <a:prstGeom prst="rect">
              <a:avLst/>
            </a:prstGeom>
            <a:noFill/>
          </p:spPr>
          <p:txBody>
            <a:bodyPr wrap="square" rtlCol="0">
              <a:spAutoFit/>
            </a:bodyPr>
            <a:lstStyle/>
            <a:p>
              <a:r>
                <a:rPr lang="en-US" altLang="zh-CN" b="1" dirty="0" smtClean="0">
                  <a:solidFill>
                    <a:schemeClr val="tx1">
                      <a:lumMod val="65000"/>
                      <a:lumOff val="35000"/>
                    </a:schemeClr>
                  </a:solidFill>
                  <a:latin typeface="+mj-lt"/>
                  <a:ea typeface="微软雅黑" pitchFamily="34" charset="-122"/>
                </a:rPr>
                <a:t>Contents</a:t>
              </a:r>
              <a:endParaRPr lang="zh-CN" altLang="en-US" b="1" dirty="0">
                <a:solidFill>
                  <a:schemeClr val="tx1">
                    <a:lumMod val="65000"/>
                    <a:lumOff val="35000"/>
                  </a:schemeClr>
                </a:solidFill>
                <a:latin typeface="+mj-lt"/>
                <a:ea typeface="微软雅黑" pitchFamily="34" charset="-122"/>
              </a:endParaRPr>
            </a:p>
          </p:txBody>
        </p:sp>
      </p:grpSp>
    </p:spTree>
    <p:extLst>
      <p:ext uri="{BB962C8B-B14F-4D97-AF65-F5344CB8AC3E}">
        <p14:creationId xmlns:p14="http://schemas.microsoft.com/office/powerpoint/2010/main" val="141807278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350"/>
                                        <p:tgtEl>
                                          <p:spTgt spid="53"/>
                                        </p:tgtEl>
                                      </p:cBhvr>
                                    </p:animEffect>
                                  </p:childTnLst>
                                </p:cTn>
                              </p:par>
                            </p:childTnLst>
                          </p:cTn>
                        </p:par>
                        <p:par>
                          <p:cTn id="14" fill="hold">
                            <p:stCondLst>
                              <p:cond delay="85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35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1850"/>
                            </p:stCondLst>
                            <p:childTnLst>
                              <p:par>
                                <p:cTn id="25" presetID="2" presetClass="entr" presetSubtype="2"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4716016" y="1975247"/>
            <a:ext cx="2544286"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基本指标统计分析</a:t>
            </a:r>
            <a:endParaRPr lang="zh-CN" altLang="en-US" sz="2000" b="1" spc="300" dirty="0">
              <a:latin typeface="微软雅黑" pitchFamily="34" charset="-122"/>
              <a:ea typeface="微软雅黑" pitchFamily="34" charset="-122"/>
            </a:endParaRPr>
          </a:p>
        </p:txBody>
      </p:sp>
      <p:grpSp>
        <p:nvGrpSpPr>
          <p:cNvPr id="55" name="组合 54"/>
          <p:cNvGrpSpPr/>
          <p:nvPr/>
        </p:nvGrpSpPr>
        <p:grpSpPr>
          <a:xfrm>
            <a:off x="2843808" y="1940248"/>
            <a:ext cx="1301106" cy="1301106"/>
            <a:chOff x="2843808" y="1940248"/>
            <a:chExt cx="1301106" cy="1301106"/>
          </a:xfrm>
        </p:grpSpPr>
        <p:sp>
          <p:nvSpPr>
            <p:cNvPr id="56" name="椭圆 55"/>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3212071" y="2183450"/>
              <a:ext cx="564578" cy="830997"/>
            </a:xfrm>
            <a:prstGeom prst="rect">
              <a:avLst/>
            </a:prstGeom>
            <a:noFill/>
          </p:spPr>
          <p:txBody>
            <a:bodyPr wrap="none" rtlCol="0">
              <a:spAutoFit/>
            </a:bodyPr>
            <a:lstStyle/>
            <a:p>
              <a:pPr algn="ctr"/>
              <a:r>
                <a:rPr lang="en-US" altLang="zh-CN" sz="4800" b="1" dirty="0" smtClean="0">
                  <a:solidFill>
                    <a:schemeClr val="bg1"/>
                  </a:solidFill>
                  <a:latin typeface="微软雅黑" pitchFamily="34" charset="-122"/>
                  <a:ea typeface="微软雅黑" pitchFamily="34" charset="-122"/>
                </a:rPr>
                <a:t>1</a:t>
              </a:r>
              <a:endParaRPr lang="zh-CN" altLang="en-US" sz="4800" b="1" dirty="0">
                <a:solidFill>
                  <a:schemeClr val="bg1"/>
                </a:solidFill>
                <a:latin typeface="微软雅黑" pitchFamily="34" charset="-122"/>
                <a:ea typeface="微软雅黑" pitchFamily="34" charset="-122"/>
              </a:endParaRPr>
            </a:p>
          </p:txBody>
        </p:sp>
      </p:grpSp>
      <p:cxnSp>
        <p:nvCxnSpPr>
          <p:cNvPr id="59" name="直接连接符 58"/>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88024" y="2469044"/>
            <a:ext cx="2016224" cy="1600438"/>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线上用户总购物比</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直播用户购物比</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直播用户平均购物金额</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使用商场</a:t>
            </a:r>
            <a:r>
              <a:rPr lang="en-US" altLang="zh-CN" sz="1400" dirty="0" err="1" smtClean="0">
                <a:latin typeface="微软雅黑" pitchFamily="34" charset="-122"/>
                <a:ea typeface="微软雅黑" pitchFamily="34" charset="-122"/>
              </a:rPr>
              <a:t>wifi</a:t>
            </a:r>
            <a:r>
              <a:rPr lang="zh-CN" altLang="en-US" sz="1400" dirty="0" smtClean="0">
                <a:latin typeface="微软雅黑" pitchFamily="34" charset="-122"/>
                <a:ea typeface="微软雅黑" pitchFamily="34" charset="-122"/>
              </a:rPr>
              <a:t>购物比</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领券用户购物比</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与导购线上交流购物比</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浏览页面用户购物比</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0207622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right)">
                                      <p:cBhvr>
                                        <p:cTn id="12" dur="500"/>
                                        <p:tgtEl>
                                          <p:spTgt spid="54"/>
                                        </p:tgtEl>
                                      </p:cBhvr>
                                    </p:animEffect>
                                  </p:childTnLst>
                                </p:cTn>
                              </p:par>
                              <p:par>
                                <p:cTn id="13" presetID="12" presetClass="entr" presetSubtype="2"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left)">
                                      <p:cBhvr>
                                        <p:cTn id="16" dur="500"/>
                                        <p:tgtEl>
                                          <p:spTgt spid="55"/>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1000"/>
                                        <p:tgtEl>
                                          <p:spTgt spid="60"/>
                                        </p:tgtEl>
                                      </p:cBhvr>
                                    </p:animEffect>
                                    <p:anim calcmode="lin" valueType="num">
                                      <p:cBhvr>
                                        <p:cTn id="21" dur="1000" fill="hold"/>
                                        <p:tgtEl>
                                          <p:spTgt spid="60"/>
                                        </p:tgtEl>
                                        <p:attrNameLst>
                                          <p:attrName>ppt_x</p:attrName>
                                        </p:attrNameLst>
                                      </p:cBhvr>
                                      <p:tavLst>
                                        <p:tav tm="0">
                                          <p:val>
                                            <p:strVal val="#ppt_x"/>
                                          </p:val>
                                        </p:tav>
                                        <p:tav tm="100000">
                                          <p:val>
                                            <p:strVal val="#ppt_x"/>
                                          </p:val>
                                        </p:tav>
                                      </p:tavLst>
                                    </p:anim>
                                    <p:anim calcmode="lin" valueType="num">
                                      <p:cBhvr>
                                        <p:cTn id="2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线</a:t>
            </a:r>
            <a:r>
              <a:rPr lang="zh-CN" altLang="en-US" b="1" kern="0" dirty="0" smtClean="0">
                <a:solidFill>
                  <a:schemeClr val="bg1"/>
                </a:solidFill>
                <a:latin typeface="Arial" pitchFamily="34" charset="0"/>
                <a:ea typeface="微软雅黑" pitchFamily="34" charset="-122"/>
                <a:cs typeface="Arial" pitchFamily="34" charset="0"/>
              </a:rPr>
              <a:t>上用户总购物比</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这是一个基准值，后面的指标都要与之作比较</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这个指标说的意思是，使用</a:t>
            </a:r>
            <a:r>
              <a:rPr lang="en-US" altLang="zh-CN" sz="1200" dirty="0" smtClean="0">
                <a:latin typeface="Adobe 黑体 Std R" pitchFamily="34" charset="-122"/>
                <a:ea typeface="Adobe 黑体 Std R" pitchFamily="34" charset="-122"/>
              </a:rPr>
              <a:t>app</a:t>
            </a:r>
            <a:r>
              <a:rPr lang="zh-CN" altLang="en-US" sz="1200" dirty="0" smtClean="0">
                <a:latin typeface="Adobe 黑体 Std R" pitchFamily="34" charset="-122"/>
                <a:ea typeface="Adobe 黑体 Std R" pitchFamily="34" charset="-122"/>
              </a:rPr>
              <a:t>的人中，有</a:t>
            </a:r>
            <a:r>
              <a:rPr lang="en-US" altLang="zh-CN" sz="1200" dirty="0" smtClean="0">
                <a:latin typeface="Adobe 黑体 Std R" pitchFamily="34" charset="-122"/>
                <a:ea typeface="Adobe 黑体 Std R" pitchFamily="34" charset="-122"/>
              </a:rPr>
              <a:t>4.2%</a:t>
            </a:r>
            <a:r>
              <a:rPr lang="zh-CN" altLang="en-US" sz="1200" dirty="0" smtClean="0">
                <a:latin typeface="Adobe 黑体 Std R" pitchFamily="34" charset="-122"/>
                <a:ea typeface="Adobe 黑体 Std R" pitchFamily="34" charset="-122"/>
              </a:rPr>
              <a:t>完成了购买行为</a:t>
            </a:r>
            <a:endParaRPr lang="zh-CN" altLang="en-US" sz="1200" dirty="0">
              <a:latin typeface="Adobe 黑体 Std R" pitchFamily="34" charset="-122"/>
              <a:ea typeface="Adobe 黑体 Std R"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752844"/>
            <a:ext cx="6904364" cy="3467346"/>
          </a:xfrm>
          <a:prstGeom prst="rect">
            <a:avLst/>
          </a:prstGeom>
        </p:spPr>
      </p:pic>
    </p:spTree>
    <p:extLst>
      <p:ext uri="{BB962C8B-B14F-4D97-AF65-F5344CB8AC3E}">
        <p14:creationId xmlns:p14="http://schemas.microsoft.com/office/powerpoint/2010/main" val="424400266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直播</a:t>
            </a:r>
            <a:r>
              <a:rPr lang="zh-CN" altLang="en-US" b="1" kern="0" dirty="0" smtClean="0">
                <a:solidFill>
                  <a:schemeClr val="bg1"/>
                </a:solidFill>
                <a:latin typeface="Arial" pitchFamily="34" charset="0"/>
                <a:ea typeface="微软雅黑" pitchFamily="34" charset="-122"/>
                <a:cs typeface="Arial" pitchFamily="34" charset="0"/>
              </a:rPr>
              <a:t>用户购物比</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观看</a:t>
            </a:r>
            <a:r>
              <a:rPr lang="en-US" altLang="zh-CN" sz="1200" dirty="0" smtClean="0">
                <a:latin typeface="Adobe 黑体 Std R" pitchFamily="34" charset="-122"/>
                <a:ea typeface="Adobe 黑体 Std R" pitchFamily="34" charset="-122"/>
              </a:rPr>
              <a:t>app</a:t>
            </a:r>
            <a:r>
              <a:rPr lang="zh-CN" altLang="en-US" sz="1200" dirty="0" smtClean="0">
                <a:latin typeface="Adobe 黑体 Std R" pitchFamily="34" charset="-122"/>
                <a:ea typeface="Adobe 黑体 Std R" pitchFamily="34" charset="-122"/>
              </a:rPr>
              <a:t>直播的人中，最终完成购买的用户占比</a:t>
            </a:r>
            <a:r>
              <a:rPr lang="en-US" altLang="zh-CN" sz="1200" dirty="0" smtClean="0">
                <a:latin typeface="Adobe 黑体 Std R" pitchFamily="34" charset="-122"/>
                <a:ea typeface="Adobe 黑体 Std R" pitchFamily="34" charset="-122"/>
              </a:rPr>
              <a:t>7.1%</a:t>
            </a:r>
            <a:r>
              <a:rPr lang="zh-CN" altLang="en-US" sz="1200" dirty="0" smtClean="0">
                <a:latin typeface="Adobe 黑体 Std R" pitchFamily="34" charset="-122"/>
                <a:ea typeface="Adobe 黑体 Std R" pitchFamily="34" charset="-122"/>
              </a:rPr>
              <a:t>，高于整体</a:t>
            </a:r>
            <a:r>
              <a:rPr lang="en-US" altLang="zh-CN" sz="1200" dirty="0" smtClean="0">
                <a:latin typeface="Adobe 黑体 Std R" pitchFamily="34" charset="-122"/>
                <a:ea typeface="Adobe 黑体 Std R" pitchFamily="34" charset="-122"/>
              </a:rPr>
              <a:t>app</a:t>
            </a:r>
            <a:r>
              <a:rPr lang="zh-CN" altLang="en-US" sz="1200" dirty="0" smtClean="0">
                <a:latin typeface="Adobe 黑体 Std R" pitchFamily="34" charset="-122"/>
                <a:ea typeface="Adobe 黑体 Std R" pitchFamily="34" charset="-122"/>
              </a:rPr>
              <a:t>使用者最终购买的比率（</a:t>
            </a:r>
            <a:r>
              <a:rPr lang="en-US" altLang="zh-CN" sz="1200" dirty="0" smtClean="0">
                <a:latin typeface="Adobe 黑体 Std R" pitchFamily="34" charset="-122"/>
                <a:ea typeface="Adobe 黑体 Std R" pitchFamily="34" charset="-122"/>
              </a:rPr>
              <a:t>4.2%</a:t>
            </a:r>
            <a:r>
              <a:rPr lang="zh-CN" altLang="en-US" sz="1200" dirty="0" smtClean="0">
                <a:latin typeface="Adobe 黑体 Std R" pitchFamily="34" charset="-122"/>
                <a:ea typeface="Adobe 黑体 Std R" pitchFamily="34" charset="-122"/>
              </a:rPr>
              <a:t>）</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可以看出，直播对于用户购买需求，有一定的拉动作用</a:t>
            </a:r>
            <a:endParaRPr lang="zh-CN" altLang="en-US" sz="1200" dirty="0">
              <a:latin typeface="Adobe 黑体 Std R" pitchFamily="34" charset="-122"/>
              <a:ea typeface="Adobe 黑体 Std R"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437" y="748906"/>
            <a:ext cx="6862951" cy="3446547"/>
          </a:xfrm>
          <a:prstGeom prst="rect">
            <a:avLst/>
          </a:prstGeom>
        </p:spPr>
      </p:pic>
    </p:spTree>
    <p:extLst>
      <p:ext uri="{BB962C8B-B14F-4D97-AF65-F5344CB8AC3E}">
        <p14:creationId xmlns:p14="http://schemas.microsoft.com/office/powerpoint/2010/main" val="1030019971"/>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直播</a:t>
            </a:r>
            <a:r>
              <a:rPr lang="zh-CN" altLang="en-US" b="1" kern="0" dirty="0" smtClean="0">
                <a:solidFill>
                  <a:schemeClr val="bg1"/>
                </a:solidFill>
                <a:latin typeface="Arial" pitchFamily="34" charset="0"/>
                <a:ea typeface="微软雅黑" pitchFamily="34" charset="-122"/>
                <a:cs typeface="Arial" pitchFamily="34" charset="0"/>
              </a:rPr>
              <a:t>用户消费金额比较</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观看直播，对于提升用户的购买欲有提升，但不那么明显，然而，从消费金额的角度来看，提升非常明显，观看直播的用户购买平均金额为</a:t>
            </a:r>
            <a:r>
              <a:rPr lang="en-US" altLang="zh-CN" sz="1200" dirty="0" smtClean="0">
                <a:latin typeface="Adobe 黑体 Std R" pitchFamily="34" charset="-122"/>
                <a:ea typeface="Adobe 黑体 Std R" pitchFamily="34" charset="-122"/>
              </a:rPr>
              <a:t>29265</a:t>
            </a:r>
            <a:r>
              <a:rPr lang="zh-CN" altLang="en-US" sz="1200" dirty="0" smtClean="0">
                <a:latin typeface="Adobe 黑体 Std R" pitchFamily="34" charset="-122"/>
                <a:ea typeface="Adobe 黑体 Std R" pitchFamily="34" charset="-122"/>
              </a:rPr>
              <a:t>元，远远高于整体平均值</a:t>
            </a:r>
            <a:r>
              <a:rPr lang="en-US" altLang="zh-CN" sz="1200" dirty="0" smtClean="0">
                <a:latin typeface="Adobe 黑体 Std R" pitchFamily="34" charset="-122"/>
                <a:ea typeface="Adobe 黑体 Std R" pitchFamily="34" charset="-122"/>
              </a:rPr>
              <a:t>16210</a:t>
            </a:r>
            <a:r>
              <a:rPr lang="zh-CN" altLang="en-US" sz="1200" dirty="0" smtClean="0">
                <a:latin typeface="Adobe 黑体 Std R" pitchFamily="34" charset="-122"/>
                <a:ea typeface="Adobe 黑体 Std R" pitchFamily="34" charset="-122"/>
              </a:rPr>
              <a:t>元</a:t>
            </a:r>
            <a:endParaRPr lang="zh-CN" altLang="en-US" sz="1200" dirty="0">
              <a:latin typeface="Adobe 黑体 Std R" pitchFamily="34" charset="-122"/>
              <a:ea typeface="Adobe 黑体 Std R"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771550"/>
            <a:ext cx="6257905" cy="3142696"/>
          </a:xfrm>
          <a:prstGeom prst="rect">
            <a:avLst/>
          </a:prstGeom>
        </p:spPr>
      </p:pic>
    </p:spTree>
    <p:extLst>
      <p:ext uri="{BB962C8B-B14F-4D97-AF65-F5344CB8AC3E}">
        <p14:creationId xmlns:p14="http://schemas.microsoft.com/office/powerpoint/2010/main" val="3814653867"/>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808312"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使用商场</a:t>
            </a:r>
            <a:r>
              <a:rPr lang="en-US" altLang="zh-CN" b="1" kern="0" dirty="0" err="1" smtClean="0">
                <a:solidFill>
                  <a:schemeClr val="bg1"/>
                </a:solidFill>
                <a:latin typeface="Arial" pitchFamily="34" charset="0"/>
                <a:ea typeface="微软雅黑" pitchFamily="34" charset="-122"/>
                <a:cs typeface="Arial" pitchFamily="34" charset="0"/>
              </a:rPr>
              <a:t>wifi</a:t>
            </a:r>
            <a:r>
              <a:rPr lang="zh-CN" altLang="en-US" b="1" kern="0" dirty="0" smtClean="0">
                <a:solidFill>
                  <a:schemeClr val="bg1"/>
                </a:solidFill>
                <a:latin typeface="Arial" pitchFamily="34" charset="0"/>
                <a:ea typeface="微软雅黑" pitchFamily="34" charset="-122"/>
                <a:cs typeface="Arial" pitchFamily="34" charset="0"/>
              </a:rPr>
              <a:t>用户购物比</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如果一个用户已经打开了</a:t>
            </a:r>
            <a:r>
              <a:rPr lang="en-US" altLang="zh-CN" sz="1200" dirty="0" smtClean="0">
                <a:latin typeface="Adobe 黑体 Std R" pitchFamily="34" charset="-122"/>
                <a:ea typeface="Adobe 黑体 Std R" pitchFamily="34" charset="-122"/>
              </a:rPr>
              <a:t>app</a:t>
            </a:r>
            <a:r>
              <a:rPr lang="zh-CN" altLang="en-US" sz="1200" dirty="0" smtClean="0">
                <a:latin typeface="Adobe 黑体 Std R" pitchFamily="34" charset="-122"/>
                <a:ea typeface="Adobe 黑体 Std R" pitchFamily="34" charset="-122"/>
              </a:rPr>
              <a:t>的商场</a:t>
            </a:r>
            <a:r>
              <a:rPr lang="en-US" altLang="zh-CN" sz="1200" dirty="0" err="1" smtClean="0">
                <a:latin typeface="Adobe 黑体 Std R" pitchFamily="34" charset="-122"/>
                <a:ea typeface="Adobe 黑体 Std R" pitchFamily="34" charset="-122"/>
              </a:rPr>
              <a:t>wifi</a:t>
            </a:r>
            <a:r>
              <a:rPr lang="zh-CN" altLang="en-US" sz="1200" dirty="0" smtClean="0">
                <a:latin typeface="Adobe 黑体 Std R" pitchFamily="34" charset="-122"/>
                <a:ea typeface="Adobe 黑体 Std R" pitchFamily="34" charset="-122"/>
              </a:rPr>
              <a:t>，那么他很有可能已经到达了该商场了</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一旦一个客户已经到达商场，他最终完成购买的几率高达</a:t>
            </a:r>
            <a:r>
              <a:rPr lang="en-US" altLang="zh-CN" sz="1200" dirty="0" smtClean="0">
                <a:latin typeface="Adobe 黑体 Std R" pitchFamily="34" charset="-122"/>
                <a:ea typeface="Adobe 黑体 Std R" pitchFamily="34" charset="-122"/>
              </a:rPr>
              <a:t>18.9%</a:t>
            </a:r>
            <a:endParaRPr lang="zh-CN" altLang="en-US" sz="1200" dirty="0">
              <a:latin typeface="Adobe 黑体 Std R" pitchFamily="34" charset="-122"/>
              <a:ea typeface="Adobe 黑体 Std R"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530" y="752012"/>
            <a:ext cx="6856765" cy="3443441"/>
          </a:xfrm>
          <a:prstGeom prst="rect">
            <a:avLst/>
          </a:prstGeom>
        </p:spPr>
      </p:pic>
    </p:spTree>
    <p:extLst>
      <p:ext uri="{BB962C8B-B14F-4D97-AF65-F5344CB8AC3E}">
        <p14:creationId xmlns:p14="http://schemas.microsoft.com/office/powerpoint/2010/main" val="3768439225"/>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领券用户购物比</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不出意外，领券的人中，参与购买的人占比</a:t>
            </a:r>
            <a:r>
              <a:rPr lang="en-US" altLang="zh-CN" sz="1200" dirty="0" smtClean="0">
                <a:latin typeface="Adobe 黑体 Std R" pitchFamily="34" charset="-122"/>
                <a:ea typeface="Adobe 黑体 Std R" pitchFamily="34" charset="-122"/>
              </a:rPr>
              <a:t>13.7%</a:t>
            </a:r>
            <a:r>
              <a:rPr lang="zh-CN" altLang="en-US" sz="1200" dirty="0" smtClean="0">
                <a:latin typeface="Adobe 黑体 Std R" pitchFamily="34" charset="-122"/>
                <a:ea typeface="Adobe 黑体 Std R" pitchFamily="34" charset="-122"/>
              </a:rPr>
              <a:t>明显高于仅仅使用</a:t>
            </a:r>
            <a:r>
              <a:rPr lang="en-US" altLang="zh-CN" sz="1200" dirty="0" smtClean="0">
                <a:latin typeface="Adobe 黑体 Std R" pitchFamily="34" charset="-122"/>
                <a:ea typeface="Adobe 黑体 Std R" pitchFamily="34" charset="-122"/>
              </a:rPr>
              <a:t>app</a:t>
            </a:r>
            <a:r>
              <a:rPr lang="zh-CN" altLang="en-US" sz="1200" dirty="0" smtClean="0">
                <a:latin typeface="Adobe 黑体 Std R" pitchFamily="34" charset="-122"/>
                <a:ea typeface="Adobe 黑体 Std R" pitchFamily="34" charset="-122"/>
              </a:rPr>
              <a:t>的人中购买比率</a:t>
            </a:r>
            <a:r>
              <a:rPr lang="en-US" altLang="zh-CN" sz="1200" dirty="0" smtClean="0">
                <a:latin typeface="Adobe 黑体 Std R" pitchFamily="34" charset="-122"/>
                <a:ea typeface="Adobe 黑体 Std R" pitchFamily="34" charset="-122"/>
              </a:rPr>
              <a:t>4.2%</a:t>
            </a: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说明购物券确实能够提升用户的购买消费欲</a:t>
            </a:r>
            <a:endParaRPr lang="zh-CN" altLang="en-US" sz="1200" dirty="0">
              <a:latin typeface="Adobe 黑体 Std R" pitchFamily="34" charset="-122"/>
              <a:ea typeface="Adobe 黑体 Std R"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3" y="721717"/>
            <a:ext cx="6768752" cy="3399241"/>
          </a:xfrm>
          <a:prstGeom prst="rect">
            <a:avLst/>
          </a:prstGeom>
        </p:spPr>
      </p:pic>
    </p:spTree>
    <p:extLst>
      <p:ext uri="{BB962C8B-B14F-4D97-AF65-F5344CB8AC3E}">
        <p14:creationId xmlns:p14="http://schemas.microsoft.com/office/powerpoint/2010/main" val="2615188186"/>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416ab3169b4d2b6e219e80d68016f511bed39f"/>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2435</TotalTime>
  <Words>887</Words>
  <Application>Microsoft Office PowerPoint</Application>
  <PresentationFormat>全屏显示(16:9)</PresentationFormat>
  <Paragraphs>98</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Adobe 黑体 Std R</vt:lpstr>
      <vt:lpstr>方正大黑简体</vt:lpstr>
      <vt:lpstr>宋体</vt:lpstr>
      <vt:lpstr>微软雅黑</vt:lpstr>
      <vt:lpstr>Arial</vt:lpstr>
      <vt:lpstr>Arial Black</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qingye.yuan袁青野</cp:lastModifiedBy>
  <cp:revision>46</cp:revision>
  <dcterms:created xsi:type="dcterms:W3CDTF">2015-11-19T08:09:26Z</dcterms:created>
  <dcterms:modified xsi:type="dcterms:W3CDTF">2017-06-16T02:32:45Z</dcterms:modified>
</cp:coreProperties>
</file>