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59" r:id="rId4"/>
    <p:sldId id="264" r:id="rId5"/>
    <p:sldId id="283" r:id="rId6"/>
    <p:sldId id="265" r:id="rId7"/>
    <p:sldId id="270" r:id="rId8"/>
    <p:sldId id="274" r:id="rId9"/>
    <p:sldId id="275" r:id="rId10"/>
    <p:sldId id="271" r:id="rId11"/>
    <p:sldId id="276" r:id="rId12"/>
    <p:sldId id="273" r:id="rId13"/>
    <p:sldId id="267" r:id="rId14"/>
    <p:sldId id="262" r:id="rId15"/>
    <p:sldId id="277" r:id="rId16"/>
    <p:sldId id="278" r:id="rId17"/>
    <p:sldId id="279" r:id="rId18"/>
    <p:sldId id="280" r:id="rId19"/>
    <p:sldId id="282" r:id="rId20"/>
    <p:sldId id="281" r:id="rId21"/>
    <p:sldId id="268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04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560" userDrawn="1">
          <p15:clr>
            <a:srgbClr val="A4A3A4"/>
          </p15:clr>
        </p15:guide>
        <p15:guide id="6" orient="horz" pos="624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87" y="41"/>
      </p:cViewPr>
      <p:guideLst>
        <p:guide orient="horz" pos="2304"/>
        <p:guide pos="3840"/>
        <p:guide pos="304"/>
        <p:guide pos="7368"/>
        <p:guide orient="horz" pos="560"/>
        <p:guide orient="horz" pos="624"/>
        <p:guide orient="horz" pos="4056"/>
        <p:guide orient="horz" pos="3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AE9A9-4953-4162-B01A-C91545D9A857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CE6DE-7F9E-46C6-AC28-439E186E5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8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2" y="0"/>
            <a:ext cx="5143500" cy="6858000"/>
          </a:xfrm>
          <a:prstGeom prst="rect">
            <a:avLst/>
          </a:prstGeom>
        </p:spPr>
      </p:pic>
      <p:sp>
        <p:nvSpPr>
          <p:cNvPr id="8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680323" y="5701148"/>
            <a:ext cx="5415679" cy="306277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680321" y="6007425"/>
            <a:ext cx="5410296" cy="329879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5900"/>
            <a:ext cx="5969000" cy="1346200"/>
          </a:xfrm>
          <a:prstGeom prst="rect">
            <a:avLst/>
          </a:prstGeom>
        </p:spPr>
      </p:pic>
      <p:sp>
        <p:nvSpPr>
          <p:cNvPr id="16" name="任意多边形 15"/>
          <p:cNvSpPr/>
          <p:nvPr userDrawn="1"/>
        </p:nvSpPr>
        <p:spPr>
          <a:xfrm>
            <a:off x="6984460" y="97281"/>
            <a:ext cx="1585608" cy="6653719"/>
          </a:xfrm>
          <a:custGeom>
            <a:avLst/>
            <a:gdLst>
              <a:gd name="connsiteX0" fmla="*/ 29183 w 1585608"/>
              <a:gd name="connsiteY0" fmla="*/ 0 h 6653719"/>
              <a:gd name="connsiteX1" fmla="*/ 1342417 w 1585608"/>
              <a:gd name="connsiteY1" fmla="*/ 1536970 h 6653719"/>
              <a:gd name="connsiteX2" fmla="*/ 1585608 w 1585608"/>
              <a:gd name="connsiteY2" fmla="*/ 3443591 h 6653719"/>
              <a:gd name="connsiteX3" fmla="*/ 1254868 w 1585608"/>
              <a:gd name="connsiteY3" fmla="*/ 4805463 h 6653719"/>
              <a:gd name="connsiteX4" fmla="*/ 535021 w 1585608"/>
              <a:gd name="connsiteY4" fmla="*/ 6089514 h 6653719"/>
              <a:gd name="connsiteX5" fmla="*/ 0 w 1585608"/>
              <a:gd name="connsiteY5" fmla="*/ 6653719 h 6653719"/>
              <a:gd name="connsiteX6" fmla="*/ 0 w 1585608"/>
              <a:gd name="connsiteY6" fmla="*/ 6653719 h 665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608" h="6653719">
                <a:moveTo>
                  <a:pt x="29183" y="0"/>
                </a:moveTo>
                <a:lnTo>
                  <a:pt x="1342417" y="1536970"/>
                </a:lnTo>
                <a:lnTo>
                  <a:pt x="1585608" y="3443591"/>
                </a:lnTo>
                <a:lnTo>
                  <a:pt x="1254868" y="4805463"/>
                </a:lnTo>
                <a:lnTo>
                  <a:pt x="535021" y="6089514"/>
                </a:lnTo>
                <a:lnTo>
                  <a:pt x="0" y="6653719"/>
                </a:lnTo>
                <a:lnTo>
                  <a:pt x="0" y="6653719"/>
                </a:ln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6" name="ïśḻïḑé">
            <a:extLst>
              <a:ext uri="{FF2B5EF4-FFF2-40B4-BE49-F238E27FC236}">
                <a16:creationId xmlns:a16="http://schemas.microsoft.com/office/drawing/2014/main" id="{F110824A-BA12-4445-BEFB-898B2E3A5AE7}"/>
              </a:ext>
            </a:extLst>
          </p:cNvPr>
          <p:cNvSpPr>
            <a:spLocks/>
          </p:cNvSpPr>
          <p:nvPr userDrawn="1"/>
        </p:nvSpPr>
        <p:spPr bwMode="auto">
          <a:xfrm>
            <a:off x="6711747" y="0"/>
            <a:ext cx="3745492" cy="6858000"/>
          </a:xfrm>
          <a:custGeom>
            <a:avLst/>
            <a:gdLst>
              <a:gd name="T0" fmla="*/ 16 w 623"/>
              <a:gd name="T1" fmla="*/ 0 h 996"/>
              <a:gd name="T2" fmla="*/ 274 w 623"/>
              <a:gd name="T3" fmla="*/ 576 h 996"/>
              <a:gd name="T4" fmla="*/ 254 w 623"/>
              <a:gd name="T5" fmla="*/ 672 h 996"/>
              <a:gd name="T6" fmla="*/ 0 w 623"/>
              <a:gd name="T7" fmla="*/ 996 h 996"/>
              <a:gd name="T8" fmla="*/ 67 w 623"/>
              <a:gd name="T9" fmla="*/ 996 h 996"/>
              <a:gd name="T10" fmla="*/ 109 w 623"/>
              <a:gd name="T11" fmla="*/ 0 h 996"/>
              <a:gd name="T12" fmla="*/ 16 w 623"/>
              <a:gd name="T13" fmla="*/ 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3" h="996">
                <a:moveTo>
                  <a:pt x="16" y="0"/>
                </a:moveTo>
                <a:cubicBezTo>
                  <a:pt x="16" y="0"/>
                  <a:pt x="299" y="198"/>
                  <a:pt x="274" y="576"/>
                </a:cubicBezTo>
                <a:cubicBezTo>
                  <a:pt x="272" y="609"/>
                  <a:pt x="265" y="641"/>
                  <a:pt x="254" y="672"/>
                </a:cubicBezTo>
                <a:cubicBezTo>
                  <a:pt x="226" y="752"/>
                  <a:pt x="154" y="904"/>
                  <a:pt x="0" y="996"/>
                </a:cubicBezTo>
                <a:cubicBezTo>
                  <a:pt x="67" y="996"/>
                  <a:pt x="67" y="996"/>
                  <a:pt x="67" y="996"/>
                </a:cubicBezTo>
                <a:cubicBezTo>
                  <a:pt x="67" y="996"/>
                  <a:pt x="623" y="450"/>
                  <a:pt x="109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3D6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0" name="副标题 9800"/>
          <p:cNvSpPr>
            <a:spLocks noGrp="1"/>
          </p:cNvSpPr>
          <p:nvPr>
            <p:ph type="subTitle" idx="1" hasCustomPrompt="1"/>
          </p:nvPr>
        </p:nvSpPr>
        <p:spPr>
          <a:xfrm>
            <a:off x="482600" y="3673293"/>
            <a:ext cx="6635549" cy="8708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  <a:endParaRPr lang="en-US" altLang="zh-CN" dirty="0"/>
          </a:p>
        </p:txBody>
      </p:sp>
      <p:sp>
        <p:nvSpPr>
          <p:cNvPr id="11" name="标题 9801"/>
          <p:cNvSpPr>
            <a:spLocks noGrp="1"/>
          </p:cNvSpPr>
          <p:nvPr>
            <p:ph type="ctrTitle" hasCustomPrompt="1"/>
          </p:nvPr>
        </p:nvSpPr>
        <p:spPr>
          <a:xfrm>
            <a:off x="482602" y="1885300"/>
            <a:ext cx="6635548" cy="17396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3D67BD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3679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10F78EE-AF33-49A7-BD7C-27346989AC74}"/>
              </a:ext>
            </a:extLst>
          </p:cNvPr>
          <p:cNvSpPr/>
          <p:nvPr userDrawn="1"/>
        </p:nvSpPr>
        <p:spPr>
          <a:xfrm>
            <a:off x="0" y="0"/>
            <a:ext cx="5015144" cy="6858000"/>
          </a:xfrm>
          <a:prstGeom prst="rect">
            <a:avLst/>
          </a:prstGeom>
          <a:solidFill>
            <a:srgbClr val="3D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kumimoji="1" lang="zh-CN" altLang="en-US" sz="2400" dirty="0">
              <a:latin typeface="Arial" panose="020B0604020202020204" pitchFamily="34" charset="0"/>
              <a:ea typeface="Microsoft YaHei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64D45E-D27F-4931-8240-132CE57E32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2601" y="393537"/>
            <a:ext cx="45325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6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CONTENT</a:t>
            </a:r>
            <a:endParaRPr lang="zh-CN" altLang="en-US" sz="6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7B8B4A-B868-4782-8E81-1508C47001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2603" y="4028976"/>
            <a:ext cx="122555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7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6095999" y="990600"/>
            <a:ext cx="5600700" cy="5346700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800">
                <a:solidFill>
                  <a:srgbClr val="3D67BD"/>
                </a:solidFill>
              </a:defRPr>
            </a:lvl1pPr>
            <a:lvl2pPr marL="914389" indent="-457200">
              <a:buFont typeface="Wingdings" panose="05000000000000000000" pitchFamily="2" charset="2"/>
              <a:buChar char="l"/>
              <a:defRPr sz="2400">
                <a:solidFill>
                  <a:srgbClr val="3D67BD"/>
                </a:solidFill>
              </a:defRPr>
            </a:lvl2pPr>
            <a:lvl3pPr marL="1257277" indent="-342900">
              <a:buFont typeface="Wingdings" panose="05000000000000000000" pitchFamily="2" charset="2"/>
              <a:buChar char="n"/>
              <a:defRPr sz="2000">
                <a:solidFill>
                  <a:srgbClr val="3D67BD"/>
                </a:solidFill>
              </a:defRPr>
            </a:lvl3pPr>
            <a:lvl4pPr marL="1714466" indent="-342900">
              <a:buFont typeface="Wingdings" panose="05000000000000000000" pitchFamily="2" charset="2"/>
              <a:buChar char="u"/>
              <a:defRPr sz="1800">
                <a:solidFill>
                  <a:srgbClr val="3D67BD"/>
                </a:solidFill>
              </a:defRPr>
            </a:lvl4pPr>
            <a:lvl5pPr marL="2171655" indent="-342900">
              <a:buFont typeface="Wingdings" panose="05000000000000000000" pitchFamily="2" charset="2"/>
              <a:buChar char="p"/>
              <a:defRPr sz="1800">
                <a:solidFill>
                  <a:srgbClr val="3D67BD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202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-上下边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38900"/>
            <a:ext cx="12192000" cy="419100"/>
          </a:xfrm>
          <a:prstGeom prst="rect">
            <a:avLst/>
          </a:prstGeom>
          <a:solidFill>
            <a:srgbClr val="3D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0" y="4"/>
            <a:ext cx="12192000" cy="889001"/>
          </a:xfrm>
          <a:prstGeom prst="rect">
            <a:avLst/>
          </a:prstGeom>
          <a:solidFill>
            <a:srgbClr val="3D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2" y="4"/>
            <a:ext cx="11214100" cy="88900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82600" y="6438900"/>
            <a:ext cx="2743200" cy="4191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A91777A-9D00-456A-8AB0-A9098686DE3E}" type="datetime1">
              <a:rPr lang="zh-CN" altLang="en-US" smtClean="0"/>
              <a:pPr/>
              <a:t>2023/1/17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2251" y="6438900"/>
            <a:ext cx="4114800" cy="4191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953500" y="6438900"/>
            <a:ext cx="2743200" cy="4191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0E01221-190F-488C-BDE8-A1E8F9F1EF4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1" r="27180" b="2333"/>
          <a:stretch/>
        </p:blipFill>
        <p:spPr>
          <a:xfrm>
            <a:off x="5979460" y="1008531"/>
            <a:ext cx="6212541" cy="5342512"/>
          </a:xfrm>
          <a:prstGeom prst="rect">
            <a:avLst/>
          </a:prstGeom>
        </p:spPr>
      </p:pic>
      <p:sp>
        <p:nvSpPr>
          <p:cNvPr id="14" name="内容占位符 13"/>
          <p:cNvSpPr>
            <a:spLocks noGrp="1"/>
          </p:cNvSpPr>
          <p:nvPr>
            <p:ph sz="quarter" idx="13"/>
          </p:nvPr>
        </p:nvSpPr>
        <p:spPr>
          <a:xfrm>
            <a:off x="482603" y="1008531"/>
            <a:ext cx="11214100" cy="532877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8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-上下边框-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38900"/>
            <a:ext cx="12192000" cy="419100"/>
          </a:xfrm>
          <a:prstGeom prst="rect">
            <a:avLst/>
          </a:prstGeom>
          <a:solidFill>
            <a:srgbClr val="3D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0" y="4"/>
            <a:ext cx="12192000" cy="889001"/>
          </a:xfrm>
          <a:prstGeom prst="rect">
            <a:avLst/>
          </a:prstGeom>
          <a:solidFill>
            <a:srgbClr val="3D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2" y="4"/>
            <a:ext cx="11214100" cy="88900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82600" y="6438900"/>
            <a:ext cx="2743200" cy="4191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A91777A-9D00-456A-8AB0-A9098686DE3E}" type="datetime1">
              <a:rPr lang="zh-CN" altLang="en-US" smtClean="0"/>
              <a:pPr/>
              <a:t>2023/1/17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2251" y="6438900"/>
            <a:ext cx="4114800" cy="4191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953500" y="6438900"/>
            <a:ext cx="2743200" cy="4191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0E01221-190F-488C-BDE8-A1E8F9F1EF4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3"/>
          </p:nvPr>
        </p:nvSpPr>
        <p:spPr>
          <a:xfrm>
            <a:off x="482603" y="1008531"/>
            <a:ext cx="11214100" cy="532877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81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-白色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937-BF06-4992-A793-B29C1201D39C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1" r="27180" b="2333"/>
          <a:stretch/>
        </p:blipFill>
        <p:spPr>
          <a:xfrm>
            <a:off x="5979460" y="1008531"/>
            <a:ext cx="6212541" cy="5342512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482602" y="1008534"/>
            <a:ext cx="11214100" cy="53287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462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-白色背景-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937-BF06-4992-A793-B29C1201D39C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482602" y="1008534"/>
            <a:ext cx="11214100" cy="53287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180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7">
            <a:extLst>
              <a:ext uri="{FF2B5EF4-FFF2-40B4-BE49-F238E27FC236}">
                <a16:creationId xmlns:a16="http://schemas.microsoft.com/office/drawing/2014/main" id="{FFF7121B-AF09-4529-A5E2-5332374E15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72214" y="4417710"/>
            <a:ext cx="5424489" cy="34785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87278255-4731-4F16-92B4-E901731C3C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2214" y="4765560"/>
            <a:ext cx="5424489" cy="34785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215900"/>
            <a:ext cx="5969000" cy="1346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7" r="14326"/>
          <a:stretch/>
        </p:blipFill>
        <p:spPr>
          <a:xfrm>
            <a:off x="0" y="0"/>
            <a:ext cx="5301576" cy="6858000"/>
          </a:xfrm>
          <a:prstGeom prst="rect">
            <a:avLst/>
          </a:prstGeom>
        </p:spPr>
      </p:pic>
      <p:sp>
        <p:nvSpPr>
          <p:cNvPr id="15" name="任意多边形 14"/>
          <p:cNvSpPr/>
          <p:nvPr userDrawn="1"/>
        </p:nvSpPr>
        <p:spPr>
          <a:xfrm>
            <a:off x="3891065" y="58366"/>
            <a:ext cx="1498059" cy="6692630"/>
          </a:xfrm>
          <a:custGeom>
            <a:avLst/>
            <a:gdLst>
              <a:gd name="connsiteX0" fmla="*/ 1459149 w 1498059"/>
              <a:gd name="connsiteY0" fmla="*/ 0 h 6692630"/>
              <a:gd name="connsiteX1" fmla="*/ 165370 w 1498059"/>
              <a:gd name="connsiteY1" fmla="*/ 1585608 h 6692630"/>
              <a:gd name="connsiteX2" fmla="*/ 0 w 1498059"/>
              <a:gd name="connsiteY2" fmla="*/ 3696511 h 6692630"/>
              <a:gd name="connsiteX3" fmla="*/ 214008 w 1498059"/>
              <a:gd name="connsiteY3" fmla="*/ 4610911 h 6692630"/>
              <a:gd name="connsiteX4" fmla="*/ 680936 w 1498059"/>
              <a:gd name="connsiteY4" fmla="*/ 5700408 h 6692630"/>
              <a:gd name="connsiteX5" fmla="*/ 1303506 w 1498059"/>
              <a:gd name="connsiteY5" fmla="*/ 6624536 h 6692630"/>
              <a:gd name="connsiteX6" fmla="*/ 1498059 w 1498059"/>
              <a:gd name="connsiteY6" fmla="*/ 6692630 h 669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8059" h="6692630">
                <a:moveTo>
                  <a:pt x="1459149" y="0"/>
                </a:moveTo>
                <a:lnTo>
                  <a:pt x="165370" y="1585608"/>
                </a:lnTo>
                <a:lnTo>
                  <a:pt x="0" y="3696511"/>
                </a:lnTo>
                <a:lnTo>
                  <a:pt x="214008" y="4610911"/>
                </a:lnTo>
                <a:lnTo>
                  <a:pt x="680936" y="5700408"/>
                </a:lnTo>
                <a:lnTo>
                  <a:pt x="1303506" y="6624536"/>
                </a:lnTo>
                <a:lnTo>
                  <a:pt x="1498059" y="6692630"/>
                </a:ln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6" name="îṡlîḑè">
            <a:extLst>
              <a:ext uri="{FF2B5EF4-FFF2-40B4-BE49-F238E27FC236}">
                <a16:creationId xmlns:a16="http://schemas.microsoft.com/office/drawing/2014/main" id="{72927772-6FA4-4C5E-AFF8-F333F57A413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013625" y="0"/>
            <a:ext cx="3622275" cy="6858000"/>
          </a:xfrm>
          <a:custGeom>
            <a:avLst/>
            <a:gdLst>
              <a:gd name="T0" fmla="*/ 16 w 623"/>
              <a:gd name="T1" fmla="*/ 0 h 996"/>
              <a:gd name="T2" fmla="*/ 274 w 623"/>
              <a:gd name="T3" fmla="*/ 576 h 996"/>
              <a:gd name="T4" fmla="*/ 254 w 623"/>
              <a:gd name="T5" fmla="*/ 672 h 996"/>
              <a:gd name="T6" fmla="*/ 0 w 623"/>
              <a:gd name="T7" fmla="*/ 996 h 996"/>
              <a:gd name="T8" fmla="*/ 67 w 623"/>
              <a:gd name="T9" fmla="*/ 996 h 996"/>
              <a:gd name="T10" fmla="*/ 109 w 623"/>
              <a:gd name="T11" fmla="*/ 0 h 996"/>
              <a:gd name="T12" fmla="*/ 16 w 623"/>
              <a:gd name="T13" fmla="*/ 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3" h="996">
                <a:moveTo>
                  <a:pt x="16" y="0"/>
                </a:moveTo>
                <a:cubicBezTo>
                  <a:pt x="16" y="0"/>
                  <a:pt x="299" y="198"/>
                  <a:pt x="274" y="576"/>
                </a:cubicBezTo>
                <a:cubicBezTo>
                  <a:pt x="272" y="609"/>
                  <a:pt x="265" y="641"/>
                  <a:pt x="254" y="672"/>
                </a:cubicBezTo>
                <a:cubicBezTo>
                  <a:pt x="226" y="752"/>
                  <a:pt x="154" y="904"/>
                  <a:pt x="0" y="996"/>
                </a:cubicBezTo>
                <a:cubicBezTo>
                  <a:pt x="67" y="996"/>
                  <a:pt x="67" y="996"/>
                  <a:pt x="67" y="996"/>
                </a:cubicBezTo>
                <a:cubicBezTo>
                  <a:pt x="67" y="996"/>
                  <a:pt x="623" y="450"/>
                  <a:pt x="109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3D6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52865" y="2949714"/>
            <a:ext cx="3343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kern="1200" dirty="0">
                <a:solidFill>
                  <a:srgbClr val="3D67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THANKS</a:t>
            </a:r>
            <a:r>
              <a:rPr lang="zh-CN" altLang="en-US" sz="4000" b="1" kern="1200" dirty="0">
                <a:solidFill>
                  <a:srgbClr val="3D67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5633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2602" y="4"/>
            <a:ext cx="11214100" cy="889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82600" y="6438900"/>
            <a:ext cx="27432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3937-BF06-4992-A793-B29C1201D39C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2251" y="6438900"/>
            <a:ext cx="41148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53500" y="6438900"/>
            <a:ext cx="27432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01221-190F-488C-BDE8-A1E8F9F1EF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idx="1"/>
          </p:nvPr>
        </p:nvSpPr>
        <p:spPr>
          <a:xfrm>
            <a:off x="482602" y="990600"/>
            <a:ext cx="11214100" cy="534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891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  <p:sldLayoutId id="2147483655" r:id="rId4"/>
    <p:sldLayoutId id="2147483654" r:id="rId5"/>
    <p:sldLayoutId id="2147483656" r:id="rId6"/>
    <p:sldLayoutId id="2147483650" r:id="rId7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ansicheng/bes3_add_layer/blob/master/result/single_n0.csv" TargetMode="External"/><Relationship Id="rId2" Type="http://schemas.openxmlformats.org/officeDocument/2006/relationships/hyperlink" Target="https://github.com/yuansicheng/bes3_add_layer/blob/master/code/gen/gen_single_n0_random.py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ehep.net/literature/1851109" TargetMode="External"/><Relationship Id="rId2" Type="http://schemas.openxmlformats.org/officeDocument/2006/relationships/hyperlink" Target="https://docbes3.ihep.ac.cn/cgi-bin/DocDB/ShowDocument?docid=90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ansicheng/bes3_add_layer/blob/master/code/boss/workarea/Simulation/BOOST/BesSim/BesSim-00-01-24/src/BesPip.cc" TargetMode="External"/><Relationship Id="rId2" Type="http://schemas.openxmlformats.org/officeDocument/2006/relationships/hyperlink" Target="https://github.com/yuansicheng/bes3_add_layer/tree/master/code/boss/workarea/AddLayerSvc/AddLayerSvc-00-00-01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yuansicheng/bes3_add_layer/blob/master/code/boss/workarea/Reconstruction/KalFitAlg/KalFitAlg-00-07-55-p03/src/KalFitReadGdml.cx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ansicheng/bes3_add_layer/blob/master/code/gen/gen_single_pi-_random.py" TargetMode="External"/><Relationship Id="rId2" Type="http://schemas.openxmlformats.org/officeDocument/2006/relationships/hyperlink" Target="https://github.com/yuansicheng/bes3_add_layer/blob/master/code/gen/gen_single_p%2B_random.py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yuansicheng/bes3_add_layer/blob/master/result/single_ppi.csv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苑思成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20230114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BESIII</a:t>
            </a:r>
            <a:r>
              <a:rPr lang="zh-CN" altLang="en-US" dirty="0"/>
              <a:t>的反中子源</a:t>
            </a:r>
          </a:p>
        </p:txBody>
      </p:sp>
    </p:spTree>
    <p:extLst>
      <p:ext uri="{BB962C8B-B14F-4D97-AF65-F5344CB8AC3E}">
        <p14:creationId xmlns:p14="http://schemas.microsoft.com/office/powerpoint/2010/main" val="197987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模拟研究 </a:t>
            </a:r>
            <a:r>
              <a:rPr lang="en-US" altLang="zh-CN" dirty="0"/>
              <a:t>——</a:t>
            </a:r>
            <a:r>
              <a:rPr lang="zh-CN" altLang="en-US" dirty="0"/>
              <a:t>反中子模拟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束流管外加入厚度</a:t>
            </a:r>
            <a:r>
              <a:rPr lang="en-US" altLang="zh-CN" dirty="0"/>
              <a:t>[0, 2, 4, …, 10]mm</a:t>
            </a:r>
            <a:r>
              <a:rPr lang="zh-CN" altLang="en-US" dirty="0"/>
              <a:t>碘化铯晶体，长度与束流管外层铍管一致，紧贴外层铍管</a:t>
            </a:r>
            <a:endParaRPr lang="en-US" altLang="zh-CN" dirty="0"/>
          </a:p>
          <a:p>
            <a:pPr lvl="1"/>
            <a:r>
              <a:rPr lang="zh-CN" altLang="en-US" dirty="0"/>
              <a:t>反中子模拟</a:t>
            </a:r>
            <a:endParaRPr lang="en-US" altLang="zh-CN" dirty="0"/>
          </a:p>
          <a:p>
            <a:pPr lvl="2"/>
            <a:r>
              <a:rPr lang="zh-CN" altLang="en-US" dirty="0"/>
              <a:t>模拟动量和</a:t>
            </a:r>
            <a:r>
              <a:rPr lang="en-US" altLang="zh-CN" dirty="0"/>
              <a:t>cos_theta</a:t>
            </a:r>
            <a:r>
              <a:rPr lang="zh-CN" altLang="en-US" dirty="0"/>
              <a:t>随机的反中子，</a:t>
            </a:r>
            <a:r>
              <a:rPr lang="en-US" altLang="zh-CN" dirty="0"/>
              <a:t>cos_theta</a:t>
            </a:r>
            <a:r>
              <a:rPr lang="zh-CN" altLang="en-US" dirty="0"/>
              <a:t>区间为</a:t>
            </a:r>
            <a:r>
              <a:rPr lang="en-US" altLang="zh-CN" dirty="0"/>
              <a:t>[0, 0.93]</a:t>
            </a:r>
            <a:r>
              <a:rPr lang="zh-CN" altLang="en-US" dirty="0"/>
              <a:t>，动量区间为</a:t>
            </a:r>
            <a:r>
              <a:rPr lang="en-US" altLang="zh-CN" dirty="0"/>
              <a:t>[0, 1.2]</a:t>
            </a:r>
            <a:r>
              <a:rPr lang="zh-CN" altLang="en-US" dirty="0"/>
              <a:t>，每个厚度</a:t>
            </a:r>
            <a:r>
              <a:rPr lang="en-US" altLang="zh-CN" dirty="0"/>
              <a:t>1e7</a:t>
            </a:r>
            <a:r>
              <a:rPr lang="zh-CN" altLang="en-US" dirty="0"/>
              <a:t>个事例</a:t>
            </a:r>
            <a:endParaRPr lang="en-US" altLang="zh-CN" dirty="0"/>
          </a:p>
          <a:p>
            <a:pPr lvl="3"/>
            <a:r>
              <a:rPr lang="en-US" altLang="zh-CN" dirty="0">
                <a:hlinkClick r:id="rId2"/>
              </a:rPr>
              <a:t>bes3_add_layer/gen_single_n0_random.py at master · yuansicheng/bes3_add_layer (github.com)</a:t>
            </a:r>
            <a:endParaRPr lang="en-US" altLang="zh-CN" dirty="0"/>
          </a:p>
          <a:p>
            <a:pPr lvl="2"/>
            <a:r>
              <a:rPr lang="zh-CN" altLang="en-US" dirty="0"/>
              <a:t>湮灭事例：反中子</a:t>
            </a:r>
            <a:r>
              <a:rPr lang="en-US" altLang="zh-CN" dirty="0"/>
              <a:t>track</a:t>
            </a:r>
            <a:r>
              <a:rPr lang="zh-CN" altLang="en-US" dirty="0"/>
              <a:t>的终止位置在新加入的物质内</a:t>
            </a:r>
            <a:endParaRPr lang="en-US" altLang="zh-CN" dirty="0"/>
          </a:p>
          <a:p>
            <a:pPr lvl="3"/>
            <a:r>
              <a:rPr lang="zh-CN" altLang="en-US" dirty="0"/>
              <a:t>提取</a:t>
            </a:r>
            <a:r>
              <a:rPr lang="en-US" altLang="zh-CN" dirty="0"/>
              <a:t>mc_truth</a:t>
            </a:r>
            <a:r>
              <a:rPr lang="zh-CN" altLang="en-US" dirty="0"/>
              <a:t>和反中子湮灭位置信息（</a:t>
            </a:r>
            <a:r>
              <a:rPr lang="en-US" altLang="zh-CN" dirty="0"/>
              <a:t>(*iter_mc)-&gt;finalPosition().v()</a:t>
            </a:r>
            <a:r>
              <a:rPr lang="zh-CN" altLang="en-US" dirty="0"/>
              <a:t>），计算湮灭位置在束流管外</a:t>
            </a:r>
            <a:r>
              <a:rPr lang="en-US" altLang="zh-CN" dirty="0"/>
              <a:t>MDC</a:t>
            </a:r>
            <a:r>
              <a:rPr lang="zh-CN" altLang="en-US" dirty="0"/>
              <a:t>内的事例数，</a:t>
            </a:r>
            <a:r>
              <a:rPr lang="en-US" altLang="zh-CN" dirty="0"/>
              <a:t>hit_additional_layer = df[(df.final_rxy&gt;3.37) &amp; (df.final_rxy&lt;5.92) &amp; (df.final_rz&lt;13.4)].shape[0]</a:t>
            </a:r>
          </a:p>
          <a:p>
            <a:pPr lvl="3"/>
            <a:r>
              <a:rPr lang="en-US" altLang="zh-CN" dirty="0">
                <a:hlinkClick r:id="rId3"/>
              </a:rPr>
              <a:t>bes3_add_layer/single_n0.csv at master · yuansicheng/bes3_add_layer (github.com)</a:t>
            </a:r>
            <a:endParaRPr lang="en-US" altLang="zh-CN" dirty="0"/>
          </a:p>
          <a:p>
            <a:pPr lvl="2"/>
            <a:r>
              <a:rPr lang="zh-CN" altLang="en-US" dirty="0"/>
              <a:t>散射事例：反中子跑出新加入的物质后的动量与</a:t>
            </a:r>
            <a:r>
              <a:rPr lang="en-US" altLang="zh-CN" dirty="0"/>
              <a:t>track</a:t>
            </a:r>
            <a:r>
              <a:rPr lang="zh-CN" altLang="en-US" dirty="0"/>
              <a:t>初始始时不同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C00000"/>
                </a:solidFill>
              </a:rPr>
              <a:t>如何存储跑出新加入的物质后的动量？阈值设置多少？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模拟研究 </a:t>
            </a:r>
            <a:r>
              <a:rPr lang="en-US" altLang="zh-CN" dirty="0"/>
              <a:t>——</a:t>
            </a:r>
            <a:r>
              <a:rPr lang="zh-CN" altLang="en-US" dirty="0"/>
              <a:t>反中子模拟 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2600" y="1027889"/>
                <a:ext cx="11214100" cy="703013"/>
              </a:xfrm>
            </p:spPr>
            <p:txBody>
              <a:bodyPr/>
              <a:lstStyle/>
              <a:p>
                <a:r>
                  <a:rPr lang="zh-CN" altLang="en-US" dirty="0"/>
                  <a:t>击中</a:t>
                </a:r>
                <a:r>
                  <a:rPr lang="en-US" altLang="zh-CN" dirty="0"/>
                  <a:t>CsI</a:t>
                </a:r>
                <a:r>
                  <a:rPr lang="zh-CN" altLang="en-US" dirty="0"/>
                  <a:t>并湮灭的反中子比例（击中数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总数）对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的依赖</a:t>
                </a:r>
              </a:p>
            </p:txBody>
          </p:sp>
        </mc:Choice>
        <mc:Fallback xmlns="">
          <p:sp>
            <p:nvSpPr>
              <p:cNvPr id="1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2600" y="1027889"/>
                <a:ext cx="11214100" cy="703013"/>
              </a:xfrm>
              <a:blipFill>
                <a:blip r:embed="rId2"/>
                <a:stretch>
                  <a:fillRect l="-707" t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482599" y="2145001"/>
            <a:ext cx="11214101" cy="3202746"/>
            <a:chOff x="482599" y="2514654"/>
            <a:chExt cx="11214101" cy="32027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599" y="2519254"/>
              <a:ext cx="5613400" cy="31935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514654"/>
              <a:ext cx="5600700" cy="3202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2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模拟研究 </a:t>
                </a:r>
                <a:r>
                  <a:rPr lang="en-US" altLang="zh-CN" dirty="0"/>
                  <a:t>——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𝜓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</m:acc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0" b="-2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束流管外加入厚度</a:t>
                </a:r>
                <a:r>
                  <a:rPr lang="en-US" altLang="zh-CN" dirty="0"/>
                  <a:t>[0, 2, 4, …, 10]mm</a:t>
                </a:r>
                <a:r>
                  <a:rPr lang="zh-CN" altLang="en-US" dirty="0"/>
                  <a:t>碘化铯晶体，长度与束流管外层铍管一致，紧贴外层铍管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𝜓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</m:acc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/>
                  <a:t>模</a:t>
                </a:r>
                <a:r>
                  <a:rPr lang="zh-CN" altLang="en-US" dirty="0" smtClean="0"/>
                  <a:t>拟，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不能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kill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2"/>
                <a:r>
                  <a:rPr lang="en-US" altLang="zh-CN" dirty="0">
                    <a:solidFill>
                      <a:srgbClr val="C00000"/>
                    </a:solidFill>
                  </a:rPr>
                  <a:t>tbd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07" t="-229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其他讨论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quarter" idx="13"/>
          </p:nvPr>
        </p:nvSpPr>
        <p:spPr>
          <a:xfrm>
            <a:off x="482603" y="1008531"/>
            <a:ext cx="11214100" cy="5328770"/>
          </a:xfrm>
        </p:spPr>
        <p:txBody>
          <a:bodyPr/>
          <a:lstStyle/>
          <a:p>
            <a:r>
              <a:rPr lang="zh-CN" altLang="en-US" dirty="0"/>
              <a:t>束流管外加入其他物质可以做超子的研究</a:t>
            </a:r>
            <a:endParaRPr lang="en-US" altLang="zh-CN" dirty="0"/>
          </a:p>
          <a:p>
            <a:pPr lvl="1"/>
            <a:r>
              <a:rPr lang="zh-CN" altLang="en-US" dirty="0"/>
              <a:t>模拟了加入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20mm</a:t>
            </a:r>
            <a:r>
              <a:rPr lang="zh-CN" altLang="en-US" dirty="0"/>
              <a:t>液氢和液氘的数据</a:t>
            </a:r>
            <a:endParaRPr lang="en-US" altLang="zh-CN" dirty="0"/>
          </a:p>
          <a:p>
            <a:r>
              <a:rPr lang="en-US" altLang="zh-CN" dirty="0"/>
              <a:t>cos_theta</a:t>
            </a:r>
            <a:r>
              <a:rPr lang="zh-CN" altLang="en-US" dirty="0"/>
              <a:t>增大时，分辨下降，实际实验时可以对不同</a:t>
            </a:r>
            <a:r>
              <a:rPr lang="en-US" altLang="zh-CN" dirty="0"/>
              <a:t>cos_theta</a:t>
            </a:r>
            <a:r>
              <a:rPr lang="zh-CN" altLang="en-US" dirty="0"/>
              <a:t>放置不同厚度的物质</a:t>
            </a:r>
            <a:endParaRPr lang="en-US" altLang="zh-CN" dirty="0"/>
          </a:p>
          <a:p>
            <a:r>
              <a:rPr lang="zh-CN" altLang="en-US" dirty="0"/>
              <a:t>放入物质越多，反中子事例越多，但分辨会下降，可以用不同的放置方式平衡数量与质量的关系</a:t>
            </a:r>
            <a:endParaRPr lang="en-US" altLang="zh-CN" dirty="0"/>
          </a:p>
          <a:p>
            <a:pPr lvl="1"/>
            <a:r>
              <a:rPr lang="en-US" altLang="zh-CN" dirty="0"/>
              <a:t>phi</a:t>
            </a:r>
            <a:r>
              <a:rPr lang="zh-CN" altLang="en-US" dirty="0"/>
              <a:t>方向只覆盖一部分，比如只覆盖</a:t>
            </a:r>
            <a:r>
              <a:rPr lang="en-US" altLang="zh-CN" dirty="0"/>
              <a:t>180°</a:t>
            </a:r>
          </a:p>
          <a:p>
            <a:pPr lvl="1"/>
            <a:r>
              <a:rPr lang="en-US" altLang="zh-CN" dirty="0"/>
              <a:t>z</a:t>
            </a:r>
            <a:r>
              <a:rPr lang="zh-CN" altLang="en-US" dirty="0"/>
              <a:t>轴只覆盖一部分，比如只覆盖</a:t>
            </a:r>
            <a:r>
              <a:rPr lang="en-US" altLang="zh-CN" dirty="0"/>
              <a:t>z&gt;0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8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模拟研究 </a:t>
                </a:r>
                <a:r>
                  <a:rPr lang="en-US" altLang="zh-CN" dirty="0"/>
                  <a:t>—— tag</a:t>
                </a:r>
                <a:r>
                  <a:rPr lang="zh-CN" altLang="en-US" dirty="0"/>
                  <a:t>粒子模拟  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依赖 </a:t>
                </a:r>
                <a:r>
                  <a:rPr lang="en-US" altLang="zh-CN" dirty="0"/>
                  <a:t>0.60&lt;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&lt;0.66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0" b="-2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482600" y="990600"/>
            <a:ext cx="5286912" cy="5346700"/>
            <a:chOff x="482600" y="990600"/>
            <a:chExt cx="5286912" cy="534670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600" y="990600"/>
              <a:ext cx="5286912" cy="168970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600" y="2781491"/>
              <a:ext cx="5286912" cy="16897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600" y="4572381"/>
              <a:ext cx="5286912" cy="1764919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6409788" y="990600"/>
            <a:ext cx="5286912" cy="5346700"/>
            <a:chOff x="6409788" y="990600"/>
            <a:chExt cx="5286912" cy="534670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09788" y="990600"/>
              <a:ext cx="5286912" cy="168970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09788" y="2781491"/>
              <a:ext cx="5286912" cy="1689709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09788" y="4572381"/>
              <a:ext cx="5286912" cy="1764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7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模拟研究 </a:t>
                </a:r>
                <a:r>
                  <a:rPr lang="en-US" altLang="zh-CN" dirty="0"/>
                  <a:t>—— tag</a:t>
                </a:r>
                <a:r>
                  <a:rPr lang="zh-CN" altLang="en-US" dirty="0"/>
                  <a:t>粒子模拟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依赖 </a:t>
                </a:r>
                <a:r>
                  <a:rPr lang="en-US" altLang="zh-CN" dirty="0"/>
                  <a:t>0.34&lt;p&lt;0.36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0" b="-2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82600" y="990600"/>
            <a:ext cx="5286912" cy="5346700"/>
            <a:chOff x="482600" y="990600"/>
            <a:chExt cx="5286912" cy="53467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600" y="990600"/>
              <a:ext cx="5286912" cy="169721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600" y="2815341"/>
              <a:ext cx="5286912" cy="169721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600" y="4640081"/>
              <a:ext cx="5286912" cy="1697219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6409788" y="990600"/>
            <a:ext cx="5286912" cy="5346700"/>
            <a:chOff x="6409788" y="990600"/>
            <a:chExt cx="5286912" cy="53467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09788" y="990600"/>
              <a:ext cx="5286912" cy="169721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09788" y="2815341"/>
              <a:ext cx="5286912" cy="169721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09788" y="4640081"/>
              <a:ext cx="5286912" cy="1697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21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模拟研究 </a:t>
            </a:r>
            <a:r>
              <a:rPr lang="en-US" altLang="zh-CN" dirty="0"/>
              <a:t>——tag</a:t>
            </a:r>
            <a:r>
              <a:rPr lang="zh-CN" altLang="en-US" dirty="0"/>
              <a:t>粒子模拟 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sz="quarter" idx="13"/>
          </p:nvPr>
        </p:nvSpPr>
        <p:spPr>
          <a:xfrm>
            <a:off x="482600" y="1027889"/>
            <a:ext cx="11214100" cy="703013"/>
          </a:xfrm>
        </p:spPr>
        <p:txBody>
          <a:bodyPr/>
          <a:lstStyle/>
          <a:p>
            <a:r>
              <a:rPr lang="zh-CN" altLang="en-US" dirty="0"/>
              <a:t>效率对动量的依赖（所有</a:t>
            </a:r>
            <a:r>
              <a:rPr lang="en-US" altLang="zh-CN" dirty="0"/>
              <a:t>theta</a:t>
            </a:r>
            <a:r>
              <a:rPr lang="zh-CN" altLang="en-US" dirty="0"/>
              <a:t>求和）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95300" y="2096154"/>
            <a:ext cx="11201400" cy="3282585"/>
            <a:chOff x="495300" y="2096154"/>
            <a:chExt cx="11201400" cy="328258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300" y="2145001"/>
              <a:ext cx="5600700" cy="323373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096154"/>
              <a:ext cx="5600700" cy="3282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24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模拟研究 </a:t>
            </a:r>
            <a:r>
              <a:rPr lang="en-US" altLang="zh-CN" dirty="0"/>
              <a:t>——tag</a:t>
            </a:r>
            <a:r>
              <a:rPr lang="zh-CN" altLang="en-US" dirty="0"/>
              <a:t>粒子模拟 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sz="quarter" idx="13"/>
          </p:nvPr>
        </p:nvSpPr>
        <p:spPr>
          <a:xfrm>
            <a:off x="482600" y="1027889"/>
            <a:ext cx="11214100" cy="703013"/>
          </a:xfrm>
        </p:spPr>
        <p:txBody>
          <a:bodyPr/>
          <a:lstStyle/>
          <a:p>
            <a:r>
              <a:rPr lang="zh-CN" altLang="en-US" dirty="0"/>
              <a:t>效率对</a:t>
            </a:r>
            <a:r>
              <a:rPr lang="en-US" altLang="zh-CN" dirty="0"/>
              <a:t>theta</a:t>
            </a:r>
            <a:r>
              <a:rPr lang="zh-CN" altLang="en-US" dirty="0"/>
              <a:t>的依赖（所有动量求和）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82600" y="2120962"/>
            <a:ext cx="11214099" cy="3257777"/>
            <a:chOff x="482600" y="2120962"/>
            <a:chExt cx="11214099" cy="325777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600" y="2120962"/>
              <a:ext cx="5613400" cy="325777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5999" y="2120962"/>
              <a:ext cx="5600700" cy="3250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9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模拟研究 </a:t>
            </a:r>
            <a:r>
              <a:rPr lang="en-US" altLang="zh-CN" dirty="0"/>
              <a:t>——tag</a:t>
            </a:r>
            <a:r>
              <a:rPr lang="zh-CN" altLang="en-US" dirty="0"/>
              <a:t>粒子模拟 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sz="quarter" idx="13"/>
          </p:nvPr>
        </p:nvSpPr>
        <p:spPr>
          <a:xfrm>
            <a:off x="482600" y="1027889"/>
            <a:ext cx="11214100" cy="703013"/>
          </a:xfrm>
        </p:spPr>
        <p:txBody>
          <a:bodyPr/>
          <a:lstStyle/>
          <a:p>
            <a:r>
              <a:rPr lang="en-US" altLang="zh-CN" dirty="0"/>
              <a:t>CsI</a:t>
            </a:r>
            <a:r>
              <a:rPr lang="zh-CN" altLang="en-US" dirty="0"/>
              <a:t>厚度为</a:t>
            </a:r>
            <a:r>
              <a:rPr lang="en-US" altLang="zh-CN" dirty="0"/>
              <a:t>10mm</a:t>
            </a:r>
            <a:r>
              <a:rPr lang="zh-CN" altLang="en-US" dirty="0"/>
              <a:t>时，</a:t>
            </a:r>
            <a:r>
              <a:rPr lang="en-US" altLang="zh-CN" dirty="0"/>
              <a:t>p+</a:t>
            </a:r>
            <a:r>
              <a:rPr lang="zh-CN" altLang="en-US" dirty="0"/>
              <a:t>和</a:t>
            </a:r>
            <a:r>
              <a:rPr lang="en-US" altLang="zh-CN" dirty="0"/>
              <a:t>pi-</a:t>
            </a:r>
            <a:r>
              <a:rPr lang="zh-CN" altLang="en-US" dirty="0"/>
              <a:t>效率对比不加</a:t>
            </a:r>
            <a:r>
              <a:rPr lang="en-US" altLang="zh-CN" dirty="0"/>
              <a:t>CsI</a:t>
            </a:r>
            <a:r>
              <a:rPr lang="zh-CN" altLang="en-US" dirty="0"/>
              <a:t>下降的比例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143429" y="1907485"/>
            <a:ext cx="9905143" cy="4077226"/>
            <a:chOff x="1268412" y="2014491"/>
            <a:chExt cx="9905143" cy="40772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8412" y="2020138"/>
              <a:ext cx="4641939" cy="40659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1616" y="2014491"/>
              <a:ext cx="4641939" cy="407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88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物理背景</a:t>
            </a:r>
            <a:endParaRPr lang="en-US" altLang="zh-CN" dirty="0"/>
          </a:p>
          <a:p>
            <a:r>
              <a:rPr lang="zh-CN" altLang="en-US" dirty="0"/>
              <a:t>文献综述</a:t>
            </a:r>
            <a:endParaRPr lang="en-US" altLang="zh-CN" dirty="0"/>
          </a:p>
          <a:p>
            <a:r>
              <a:rPr lang="zh-CN" altLang="en-US" dirty="0"/>
              <a:t>实验设计</a:t>
            </a:r>
            <a:endParaRPr lang="en-US" altLang="zh-CN" dirty="0"/>
          </a:p>
          <a:p>
            <a:r>
              <a:rPr lang="zh-CN" altLang="en-US" dirty="0"/>
              <a:t>模拟研究</a:t>
            </a:r>
            <a:endParaRPr lang="en-US" altLang="zh-CN" dirty="0"/>
          </a:p>
          <a:p>
            <a:r>
              <a:rPr lang="zh-CN" altLang="en-US" dirty="0"/>
              <a:t>其他讨论</a:t>
            </a:r>
            <a:endParaRPr lang="en-US" altLang="zh-CN" dirty="0"/>
          </a:p>
          <a:p>
            <a:r>
              <a:rPr lang="zh-CN" altLang="en-US" dirty="0"/>
              <a:t>附录</a:t>
            </a:r>
          </a:p>
        </p:txBody>
      </p:sp>
    </p:spTree>
    <p:extLst>
      <p:ext uri="{BB962C8B-B14F-4D97-AF65-F5344CB8AC3E}">
        <p14:creationId xmlns:p14="http://schemas.microsoft.com/office/powerpoint/2010/main" val="3164360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模拟研究 </a:t>
            </a:r>
            <a:r>
              <a:rPr lang="en-US" altLang="zh-CN" dirty="0"/>
              <a:t>——</a:t>
            </a:r>
            <a:r>
              <a:rPr lang="zh-CN" altLang="en-US" dirty="0"/>
              <a:t>反中子模拟 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2600" y="1027889"/>
                <a:ext cx="11214100" cy="703013"/>
              </a:xfrm>
            </p:spPr>
            <p:txBody>
              <a:bodyPr/>
              <a:lstStyle/>
              <a:p>
                <a:r>
                  <a:rPr lang="zh-CN" altLang="en-US" dirty="0"/>
                  <a:t>击中</a:t>
                </a:r>
                <a:r>
                  <a:rPr lang="en-US" altLang="zh-CN" dirty="0"/>
                  <a:t>CsI</a:t>
                </a:r>
                <a:r>
                  <a:rPr lang="zh-CN" altLang="en-US" dirty="0"/>
                  <a:t>并湮灭的反中子比例（击中数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总数）对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的依赖</a:t>
                </a:r>
              </a:p>
            </p:txBody>
          </p:sp>
        </mc:Choice>
        <mc:Fallback xmlns="">
          <p:sp>
            <p:nvSpPr>
              <p:cNvPr id="1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2600" y="1027889"/>
                <a:ext cx="11214100" cy="703013"/>
              </a:xfrm>
              <a:blipFill>
                <a:blip r:embed="rId2"/>
                <a:stretch>
                  <a:fillRect l="-707" t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1058818" y="1944081"/>
            <a:ext cx="10074364" cy="3904949"/>
            <a:chOff x="3225800" y="1944081"/>
            <a:chExt cx="10074364" cy="390494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5800" y="1944081"/>
              <a:ext cx="4641939" cy="382340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58225" y="1944081"/>
              <a:ext cx="4641939" cy="3904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8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附录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2600" y="1027889"/>
                <a:ext cx="11214100" cy="532877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𝜓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</m:acc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 smtClean="0"/>
                  <a:t>挑选脚本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刘亮：</a:t>
                </a:r>
                <a:r>
                  <a:rPr lang="en-US" altLang="zh-CN" dirty="0"/>
                  <a:t>/workfs2/bes/liuliang/workarea-7.0.5/Analysis/Physics/PNbarPiAlg/PNbarPi-00-00-01/src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2600" y="1027889"/>
                <a:ext cx="11214100" cy="5328770"/>
              </a:xfrm>
              <a:blipFill>
                <a:blip r:embed="rId2"/>
                <a:stretch>
                  <a:fillRect l="-707" t="-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97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物理背景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目前</a:t>
                </a:r>
                <a:r>
                  <a:rPr lang="en-US" altLang="zh-CN" dirty="0"/>
                  <a:t>BESIII</a:t>
                </a:r>
                <a:r>
                  <a:rPr lang="zh-CN" altLang="en-US" dirty="0"/>
                  <a:t>实验反中子和</a:t>
                </a:r>
                <a:r>
                  <a:rPr lang="en-US" altLang="zh-CN" dirty="0"/>
                  <a:t>CsI</a:t>
                </a:r>
                <a:r>
                  <a:rPr lang="zh-CN" altLang="en-US" dirty="0"/>
                  <a:t>相互作用的数据测量不准确，导致量能器模拟和数据不一致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哪些截面、分支比不准确？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使用抽样或深度学习方法可以跳过</a:t>
                </a:r>
                <a:r>
                  <a:rPr lang="en-US" altLang="zh-CN" dirty="0"/>
                  <a:t>Monte Carlo</a:t>
                </a:r>
                <a:r>
                  <a:rPr lang="zh-CN" altLang="en-US" dirty="0"/>
                  <a:t>过程，提供物理分析需要的数据，但是存在一些局限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data-driven</a:t>
                </a:r>
                <a:r>
                  <a:rPr lang="zh-CN" altLang="en-US" dirty="0"/>
                  <a:t>方法损失了更详细的信息，只提供了探测器的结果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如果使用生成网络等大模型，在相同</a:t>
                </a:r>
                <a:r>
                  <a:rPr lang="en-US" altLang="zh-CN" dirty="0"/>
                  <a:t>cpu</a:t>
                </a:r>
                <a:r>
                  <a:rPr lang="zh-CN" altLang="en-US" dirty="0"/>
                  <a:t>上模拟速度会下降，使用</a:t>
                </a:r>
                <a:r>
                  <a:rPr lang="en-US" altLang="zh-CN" dirty="0"/>
                  <a:t>gpu</a:t>
                </a:r>
                <a:r>
                  <a:rPr lang="zh-CN" altLang="en-US" dirty="0"/>
                  <a:t>成本大幅提高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C00000"/>
                    </a:solidFill>
                  </a:rPr>
                  <a:t>tbd</a:t>
                </a:r>
              </a:p>
              <a:p>
                <a:r>
                  <a:rPr lang="en-US" altLang="zh-CN" dirty="0"/>
                  <a:t>BESIII</a:t>
                </a:r>
                <a:r>
                  <a:rPr lang="zh-CN" altLang="en-US" dirty="0"/>
                  <a:t>实验可以产生大量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𝜓</m:t>
                    </m:r>
                  </m:oMath>
                </a14:m>
                <a:r>
                  <a:rPr lang="zh-CN" altLang="en-US" dirty="0"/>
                  <a:t>事例，使用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𝜓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</m:acc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/>
                  <a:t>可以挑选出非常纯净的反中子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估算：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total_jpsi * ppinbar_ratio * select_efficiency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07" t="-229" r="-2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07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文献综述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抽样方法模拟反中子数据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hlinkClick r:id="rId2"/>
                  </a:rPr>
                  <a:t>BESIII DocDB-doc-908-v15: Development of a Data-Driven Algorithm to Simulate Anti-neutron with Bootstrapping at BESIII (ihep.ac.cn)</a:t>
                </a:r>
                <a:endParaRPr lang="en-US" altLang="zh-CN" dirty="0"/>
              </a:p>
              <a:p>
                <a:r>
                  <a:rPr lang="zh-CN" altLang="en-US" dirty="0"/>
                  <a:t>超级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/>
                  <a:t>工厂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hlinkClick r:id="rId3"/>
                  </a:rPr>
                  <a:t>Cornucopia of Antineutrons and Hyperons from a Super J/</a:t>
                </a:r>
                <a:r>
                  <a:rPr lang="el-GR" altLang="zh-CN" dirty="0">
                    <a:hlinkClick r:id="rId3"/>
                  </a:rPr>
                  <a:t>ψ </a:t>
                </a:r>
                <a:r>
                  <a:rPr lang="en-US" altLang="zh-CN" dirty="0">
                    <a:hlinkClick r:id="rId3"/>
                  </a:rPr>
                  <a:t>Factory for Next-Generation Nuclear and Particle Physics High-Precision Experiments - INSPIRE (inspirehep.net)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 l="-707" t="-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02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实验设计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2603" y="1008531"/>
                <a:ext cx="5613397" cy="264906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使用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el-GR" altLang="zh-CN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𝜓</m:t>
                    </m:r>
                    <m:r>
                      <a:rPr lang="el-GR" altLang="zh-CN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</m:acc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000" dirty="0"/>
                  <a:t>物理道</a:t>
                </a:r>
                <a:endParaRPr lang="en-US" altLang="zh-CN" sz="2000" dirty="0"/>
              </a:p>
              <a:p>
                <a:r>
                  <a:rPr lang="zh-CN" altLang="en-US" sz="2000" dirty="0"/>
                  <a:t>束流管外加入碘化铯</a:t>
                </a:r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r>
                  <a:rPr lang="zh-CN" altLang="en-US" sz="2000" dirty="0"/>
                  <a:t>在不大幅降低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pi</a:t>
                </a:r>
                <a:r>
                  <a:rPr lang="zh-CN" altLang="en-US" sz="2000" dirty="0"/>
                  <a:t>效率和分辨的条件下，产生尽可能多的反中子打靶事例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2603" y="1008531"/>
                <a:ext cx="5613397" cy="2649069"/>
              </a:xfrm>
              <a:blipFill>
                <a:blip r:embed="rId2"/>
                <a:stretch>
                  <a:fillRect l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08531"/>
            <a:ext cx="5600700" cy="2503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482600" y="3657599"/>
                <a:ext cx="11214100" cy="2679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/>
                  <a:t>需要先通过对模拟数据的研究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模拟</a:t>
                </a:r>
                <a:r>
                  <a:rPr lang="en-US" altLang="zh-CN" sz="1800" dirty="0"/>
                  <a:t>p</a:t>
                </a:r>
                <a:r>
                  <a:rPr lang="zh-CN" altLang="en-US" sz="1800" dirty="0"/>
                  <a:t>、</a:t>
                </a:r>
                <a:r>
                  <a:rPr lang="en-US" altLang="zh-CN" sz="1800" dirty="0"/>
                  <a:t>pi</a:t>
                </a:r>
                <a:r>
                  <a:rPr lang="zh-CN" altLang="en-US" sz="1800" dirty="0"/>
                  <a:t>单粒子，加入不同厚度的物质时，</a:t>
                </a:r>
                <a:r>
                  <a:rPr lang="en-US" altLang="zh-CN" sz="1800" dirty="0"/>
                  <a:t> p</a:t>
                </a:r>
                <a:r>
                  <a:rPr lang="zh-CN" altLang="en-US" sz="1800" dirty="0"/>
                  <a:t>、</a:t>
                </a:r>
                <a:r>
                  <a:rPr lang="en-US" altLang="zh-CN" sz="1800" dirty="0"/>
                  <a:t>pi</a:t>
                </a:r>
                <a:r>
                  <a:rPr lang="zh-CN" altLang="en-US" sz="1800" dirty="0"/>
                  <a:t>的效率和分辨，及其对于动量、</a:t>
                </a:r>
                <a:r>
                  <a:rPr lang="en-US" altLang="zh-CN" sz="1800" dirty="0"/>
                  <a:t>theta</a:t>
                </a:r>
                <a:r>
                  <a:rPr lang="zh-CN" altLang="en-US" sz="1800" dirty="0"/>
                  <a:t>的依赖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模拟反中子单粒子，在现有的模拟参数下，加入不同厚度的物质可以产生多少反中子打靶的事例，及其对于动量、</a:t>
                </a:r>
                <a:r>
                  <a:rPr lang="en-US" altLang="zh-CN" sz="1800" dirty="0"/>
                  <a:t>theta</a:t>
                </a:r>
                <a:r>
                  <a:rPr lang="zh-CN" altLang="en-US" sz="1800" dirty="0"/>
                  <a:t>的依赖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>
                    <a:solidFill>
                      <a:srgbClr val="C00000"/>
                    </a:solidFill>
                  </a:rPr>
                  <a:t>模拟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el-GR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𝜓</m:t>
                    </m:r>
                    <m:r>
                      <a:rPr lang="el-GR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acc>
                      <m:accPr>
                        <m:chr m:val="̅"/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</m:acc>
                    <m:sSup>
                      <m:sSup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zh-CN" alt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1800" dirty="0">
                    <a:solidFill>
                      <a:srgbClr val="C00000"/>
                    </a:solidFill>
                  </a:rPr>
                  <a:t>，加入不同厚度的物质时，事例挑选的效率，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 p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、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pi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反冲得到反中子的动量、角度分辨，及其对于动量、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theta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的依赖</a:t>
                </a:r>
                <a:endParaRPr lang="en-US" altLang="zh-CN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3657599"/>
                <a:ext cx="11214100" cy="2679700"/>
              </a:xfrm>
              <a:prstGeom prst="rect">
                <a:avLst/>
              </a:prstGeom>
              <a:blipFill>
                <a:blip r:embed="rId4"/>
                <a:stretch>
                  <a:fillRect l="-489" r="-2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706253" y="1410511"/>
            <a:ext cx="218063" cy="128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碘化铯</a:t>
            </a:r>
          </a:p>
        </p:txBody>
      </p:sp>
    </p:spTree>
    <p:extLst>
      <p:ext uri="{BB962C8B-B14F-4D97-AF65-F5344CB8AC3E}">
        <p14:creationId xmlns:p14="http://schemas.microsoft.com/office/powerpoint/2010/main" val="343246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模拟研究 </a:t>
            </a:r>
            <a:r>
              <a:rPr lang="en-US" altLang="zh-CN" dirty="0"/>
              <a:t>—— </a:t>
            </a:r>
            <a:r>
              <a:rPr lang="zh-CN" altLang="en-US" dirty="0"/>
              <a:t>数据产生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束流管外加入厚度</a:t>
            </a:r>
            <a:r>
              <a:rPr lang="en-US" altLang="zh-CN" dirty="0"/>
              <a:t>[0, 2, 4, …, 10]mm</a:t>
            </a:r>
            <a:r>
              <a:rPr lang="zh-CN" altLang="en-US" dirty="0"/>
              <a:t>碘化铯晶体，长度与束流管外层铍管一致，紧贴外层铍管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svc</a:t>
            </a:r>
            <a:r>
              <a:rPr lang="zh-CN" altLang="en-US" dirty="0"/>
              <a:t>控制模拟时加入材料的厚度及</a:t>
            </a:r>
            <a:r>
              <a:rPr lang="en-US" altLang="zh-CN" dirty="0"/>
              <a:t>KalFit</a:t>
            </a:r>
            <a:r>
              <a:rPr lang="zh-CN" altLang="en-US" dirty="0"/>
              <a:t>时添加相同的物质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bes3_add_layer/code/boss/workarea/AddLayerSvc/AddLayerSvc-00-00-01 at master · yuansicheng/bes3_add_layer (github.com)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bes3_add_layer/BesPip.cc at master · yuansicheng/bes3_add_layer (github.com)</a:t>
            </a:r>
            <a:endParaRPr lang="en-US" altLang="zh-CN" dirty="0"/>
          </a:p>
          <a:p>
            <a:pPr lvl="2"/>
            <a:r>
              <a:rPr lang="en-US" altLang="zh-CN" dirty="0">
                <a:hlinkClick r:id="rId4"/>
              </a:rPr>
              <a:t>bes3_add_layer/KalFitReadGdml.cxx at master · yuansicheng/bes3_add_layer (github.com)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48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模拟研究 </a:t>
            </a:r>
            <a:r>
              <a:rPr lang="en-US" altLang="zh-CN" dirty="0"/>
              <a:t>—— tag</a:t>
            </a:r>
            <a:r>
              <a:rPr lang="zh-CN" altLang="en-US" dirty="0"/>
              <a:t>粒子模拟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束流管外加入厚度</a:t>
            </a:r>
            <a:r>
              <a:rPr lang="en-US" altLang="zh-CN" dirty="0"/>
              <a:t>[0, 2, 4, …, 10]mm</a:t>
            </a:r>
            <a:r>
              <a:rPr lang="zh-CN" altLang="en-US" dirty="0"/>
              <a:t>碘化铯晶体，长度与束流管外层铍管一致，紧贴外层铍管</a:t>
            </a:r>
            <a:endParaRPr lang="en-US" altLang="zh-CN" dirty="0"/>
          </a:p>
          <a:p>
            <a:pPr lvl="1"/>
            <a:r>
              <a:rPr lang="en-US" altLang="zh-CN" dirty="0"/>
              <a:t>tag</a:t>
            </a:r>
            <a:r>
              <a:rPr lang="zh-CN" altLang="en-US" dirty="0"/>
              <a:t>粒子模拟</a:t>
            </a:r>
            <a:endParaRPr lang="en-US" altLang="zh-CN" dirty="0"/>
          </a:p>
          <a:p>
            <a:pPr lvl="2"/>
            <a:r>
              <a:rPr lang="zh-CN" altLang="en-US" dirty="0"/>
              <a:t>模拟动量和</a:t>
            </a:r>
            <a:r>
              <a:rPr lang="en-US" altLang="zh-CN" dirty="0"/>
              <a:t>cos_theta</a:t>
            </a:r>
            <a:r>
              <a:rPr lang="zh-CN" altLang="en-US" dirty="0"/>
              <a:t>随机的单粒子，</a:t>
            </a:r>
            <a:r>
              <a:rPr lang="en-US" altLang="zh-CN" dirty="0"/>
              <a:t>cos_theta</a:t>
            </a:r>
            <a:r>
              <a:rPr lang="zh-CN" altLang="en-US" dirty="0"/>
              <a:t>区间为</a:t>
            </a:r>
            <a:r>
              <a:rPr lang="en-US" altLang="zh-CN" dirty="0"/>
              <a:t>[0, 0.93]</a:t>
            </a:r>
            <a:r>
              <a:rPr lang="zh-CN" altLang="en-US" dirty="0"/>
              <a:t>，</a:t>
            </a:r>
            <a:r>
              <a:rPr lang="en-US" altLang="zh-CN" dirty="0"/>
              <a:t>p+</a:t>
            </a:r>
            <a:r>
              <a:rPr lang="zh-CN" altLang="en-US" dirty="0"/>
              <a:t>动量区间为</a:t>
            </a:r>
            <a:r>
              <a:rPr lang="en-US" altLang="zh-CN" dirty="0"/>
              <a:t>[0.3, 1.2]</a:t>
            </a:r>
            <a:r>
              <a:rPr lang="zh-CN" altLang="en-US" dirty="0"/>
              <a:t>，</a:t>
            </a:r>
            <a:r>
              <a:rPr lang="en-US" altLang="zh-CN" dirty="0"/>
              <a:t>pi-</a:t>
            </a:r>
            <a:r>
              <a:rPr lang="zh-CN" altLang="en-US" dirty="0"/>
              <a:t>动量区间为</a:t>
            </a:r>
            <a:r>
              <a:rPr lang="en-US" altLang="zh-CN" dirty="0"/>
              <a:t>[0.1, 1.2]</a:t>
            </a:r>
            <a:r>
              <a:rPr lang="zh-CN" altLang="en-US" dirty="0"/>
              <a:t>，每个厚度</a:t>
            </a:r>
            <a:r>
              <a:rPr lang="en-US" altLang="zh-CN" dirty="0"/>
              <a:t>1e6</a:t>
            </a:r>
            <a:r>
              <a:rPr lang="zh-CN" altLang="en-US" dirty="0"/>
              <a:t>个事例</a:t>
            </a:r>
            <a:endParaRPr lang="en-US" altLang="zh-CN" dirty="0"/>
          </a:p>
          <a:p>
            <a:pPr lvl="3"/>
            <a:r>
              <a:rPr lang="en-US" altLang="zh-CN" dirty="0">
                <a:hlinkClick r:id="rId2"/>
              </a:rPr>
              <a:t>bes3_add_layer/gen_single_p+_random.py at master · yuansicheng/bes3_add_layer (github.com)</a:t>
            </a:r>
            <a:endParaRPr lang="en-US" altLang="zh-CN" dirty="0"/>
          </a:p>
          <a:p>
            <a:pPr lvl="3"/>
            <a:r>
              <a:rPr lang="en-US" altLang="zh-CN" dirty="0">
                <a:hlinkClick r:id="rId3"/>
              </a:rPr>
              <a:t>bes3_add_layer/gen_single_pi-_random.py at master · yuansicheng/bes3_add_layer (github.com)</a:t>
            </a:r>
            <a:endParaRPr lang="en-US" altLang="zh-CN" dirty="0"/>
          </a:p>
          <a:p>
            <a:pPr lvl="2"/>
            <a:r>
              <a:rPr lang="zh-CN" altLang="en-US" dirty="0"/>
              <a:t>提取</a:t>
            </a:r>
            <a:r>
              <a:rPr lang="en-US" altLang="zh-CN" dirty="0"/>
              <a:t>mc_truth</a:t>
            </a:r>
            <a:r>
              <a:rPr lang="zh-CN" altLang="en-US" dirty="0"/>
              <a:t>和</a:t>
            </a:r>
            <a:r>
              <a:rPr lang="en-US" altLang="zh-CN" dirty="0"/>
              <a:t>Kal_Fit</a:t>
            </a:r>
            <a:r>
              <a:rPr lang="zh-CN" altLang="en-US" dirty="0"/>
              <a:t>的动量、角度信息，计算动量、角度分辨和效率（重建出的事例数量</a:t>
            </a:r>
            <a:r>
              <a:rPr lang="en-US" altLang="zh-CN" dirty="0"/>
              <a:t>/</a:t>
            </a:r>
            <a:r>
              <a:rPr lang="zh-CN" altLang="en-US" dirty="0"/>
              <a:t>模拟总数）</a:t>
            </a:r>
            <a:r>
              <a:rPr lang="zh-CN" altLang="en-US" dirty="0">
                <a:solidFill>
                  <a:srgbClr val="C00000"/>
                </a:solidFill>
              </a:rPr>
              <a:t>*效率的计算方式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动量、角度分辨计算方式：剔除异常值后高斯拟合</a:t>
            </a:r>
            <a:endParaRPr lang="en-US" altLang="zh-CN" dirty="0"/>
          </a:p>
          <a:p>
            <a:pPr lvl="2"/>
            <a:r>
              <a:rPr lang="en-US" altLang="zh-CN" dirty="0">
                <a:hlinkClick r:id="rId4"/>
              </a:rPr>
              <a:t>bes3_add_layer/single_ppi.csv at master · yuansicheng/bes3_add_layer (github.com)</a:t>
            </a:r>
            <a:endParaRPr lang="en-US" altLang="zh-CN" dirty="0"/>
          </a:p>
          <a:p>
            <a:pPr lvl="2"/>
            <a:r>
              <a:rPr lang="zh-CN" altLang="en-US" dirty="0"/>
              <a:t>画图分析计算动量、角度分辨和效率关于动量、</a:t>
            </a:r>
            <a:r>
              <a:rPr lang="en-US" altLang="zh-CN" dirty="0"/>
              <a:t>theta</a:t>
            </a:r>
            <a:r>
              <a:rPr lang="zh-CN" altLang="en-US" dirty="0"/>
              <a:t>的依赖关系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4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模拟研究 </a:t>
                </a:r>
                <a:r>
                  <a:rPr lang="en-US" altLang="zh-CN" dirty="0"/>
                  <a:t>—— tag</a:t>
                </a:r>
                <a:r>
                  <a:rPr lang="zh-CN" altLang="en-US" dirty="0"/>
                  <a:t>粒子模拟  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依赖 </a:t>
                </a:r>
                <a:r>
                  <a:rPr lang="en-US" altLang="zh-CN" dirty="0"/>
                  <a:t>0.60&lt;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&lt;0.66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0" b="-2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82600" y="990600"/>
            <a:ext cx="5286913" cy="5317136"/>
            <a:chOff x="809087" y="990600"/>
            <a:chExt cx="5286913" cy="531713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088" y="990600"/>
              <a:ext cx="5286912" cy="168970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088" y="2766709"/>
              <a:ext cx="5286912" cy="168970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087" y="4542817"/>
              <a:ext cx="5286913" cy="1764919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6409788" y="990600"/>
            <a:ext cx="5286912" cy="5346700"/>
            <a:chOff x="6400800" y="990600"/>
            <a:chExt cx="5286912" cy="53467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00800" y="990600"/>
              <a:ext cx="5286912" cy="168970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00800" y="2781491"/>
              <a:ext cx="5286912" cy="168970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00800" y="4572381"/>
              <a:ext cx="5286912" cy="1764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04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模拟研究 </a:t>
                </a:r>
                <a:r>
                  <a:rPr lang="en-US" altLang="zh-CN" dirty="0"/>
                  <a:t>—— tag</a:t>
                </a:r>
                <a:r>
                  <a:rPr lang="zh-CN" altLang="en-US" dirty="0"/>
                  <a:t>粒子模拟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依赖 </a:t>
                </a:r>
                <a:r>
                  <a:rPr lang="en-US" altLang="zh-CN" dirty="0"/>
                  <a:t>0.34&lt;p&lt;0.36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0" b="-2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82600" y="990600"/>
            <a:ext cx="5286912" cy="5346700"/>
            <a:chOff x="482600" y="990600"/>
            <a:chExt cx="5286912" cy="53467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600" y="990600"/>
              <a:ext cx="5286912" cy="169721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600" y="2815341"/>
              <a:ext cx="5286912" cy="169721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600" y="4640081"/>
              <a:ext cx="5286912" cy="1697219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6409788" y="990600"/>
            <a:ext cx="5286912" cy="5346700"/>
            <a:chOff x="6409788" y="990600"/>
            <a:chExt cx="5286912" cy="5346700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09788" y="990600"/>
              <a:ext cx="5286912" cy="1697219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09788" y="4640081"/>
              <a:ext cx="5286912" cy="1697219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09788" y="2815341"/>
              <a:ext cx="5286912" cy="1697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4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3.0,&quot;FooterHeight&quot;:6.0,&quot;SideMargin&quot;:4.0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ihep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模板-IHEP-v1.0.potx" id="{6B585547-D3D7-4B0A-B550-674F3E77977E}" vid="{973BBAB5-737D-4C4E-9C83-26FB3DF8684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PPT模板-IHEP-v1.0</Template>
  <TotalTime>6865</TotalTime>
  <Words>1629</Words>
  <Application>Microsoft Office PowerPoint</Application>
  <PresentationFormat>宽屏</PresentationFormat>
  <Paragraphs>121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Microsoft YaHei</vt:lpstr>
      <vt:lpstr>Microsoft YaHei</vt:lpstr>
      <vt:lpstr>Arial</vt:lpstr>
      <vt:lpstr>Cambria Math</vt:lpstr>
      <vt:lpstr>Wingdings</vt:lpstr>
      <vt:lpstr>ihep​​</vt:lpstr>
      <vt:lpstr>基于BESIII的反中子源</vt:lpstr>
      <vt:lpstr>PowerPoint 演示文稿</vt:lpstr>
      <vt:lpstr>物理背景</vt:lpstr>
      <vt:lpstr>文献综述</vt:lpstr>
      <vt:lpstr>实验设计</vt:lpstr>
      <vt:lpstr>模拟研究 —— 数据产生</vt:lpstr>
      <vt:lpstr>模拟研究 —— tag粒子模拟</vt:lpstr>
      <vt:lpstr>模拟研究 —— tag粒子模拟  p依赖 0.60&lt;cosθ&lt;0.66</vt:lpstr>
      <vt:lpstr>模拟研究 —— tag粒子模拟  θ依赖 0.34&lt;p&lt;0.36</vt:lpstr>
      <vt:lpstr>模拟研究 ——反中子模拟</vt:lpstr>
      <vt:lpstr>模拟研究 ——反中子模拟 </vt:lpstr>
      <vt:lpstr>模拟研究 —— J/ψ→pn ̅π^-</vt:lpstr>
      <vt:lpstr>其他讨论</vt:lpstr>
      <vt:lpstr>PowerPoint 演示文稿</vt:lpstr>
      <vt:lpstr>模拟研究 —— tag粒子模拟  p依赖 0.60&lt;cosθ&lt;0.66</vt:lpstr>
      <vt:lpstr>模拟研究 —— tag粒子模拟  θ依赖 0.34&lt;p&lt;0.36</vt:lpstr>
      <vt:lpstr>模拟研究 ——tag粒子模拟 </vt:lpstr>
      <vt:lpstr>模拟研究 ——tag粒子模拟 </vt:lpstr>
      <vt:lpstr>模拟研究 ——tag粒子模拟 </vt:lpstr>
      <vt:lpstr>模拟研究 ——反中子模拟 </vt:lpstr>
      <vt:lpstr>附录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苑思成</dc:creator>
  <cp:lastModifiedBy>苑思成</cp:lastModifiedBy>
  <cp:revision>94</cp:revision>
  <dcterms:created xsi:type="dcterms:W3CDTF">2020-12-21T02:07:21Z</dcterms:created>
  <dcterms:modified xsi:type="dcterms:W3CDTF">2023-01-20T10:24:19Z</dcterms:modified>
</cp:coreProperties>
</file>