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59" r:id="rId4"/>
    <p:sldId id="264" r:id="rId5"/>
    <p:sldId id="269" r:id="rId6"/>
    <p:sldId id="265" r:id="rId7"/>
    <p:sldId id="270" r:id="rId8"/>
    <p:sldId id="274" r:id="rId9"/>
    <p:sldId id="275" r:id="rId10"/>
    <p:sldId id="271" r:id="rId11"/>
    <p:sldId id="276" r:id="rId12"/>
    <p:sldId id="273" r:id="rId13"/>
    <p:sldId id="267" r:id="rId14"/>
    <p:sldId id="262" r:id="rId15"/>
    <p:sldId id="268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04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560" userDrawn="1">
          <p15:clr>
            <a:srgbClr val="A4A3A4"/>
          </p15:clr>
        </p15:guide>
        <p15:guide id="6" orient="horz" pos="624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087" y="41"/>
      </p:cViewPr>
      <p:guideLst>
        <p:guide orient="horz" pos="2304"/>
        <p:guide pos="3840"/>
        <p:guide pos="304"/>
        <p:guide pos="7368"/>
        <p:guide orient="horz" pos="560"/>
        <p:guide orient="horz" pos="624"/>
        <p:guide orient="horz" pos="4056"/>
        <p:guide orient="horz" pos="3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AE9A9-4953-4162-B01A-C91545D9A857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CE6DE-7F9E-46C6-AC28-439E186E5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8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2" y="0"/>
            <a:ext cx="5143500" cy="6858000"/>
          </a:xfrm>
          <a:prstGeom prst="rect">
            <a:avLst/>
          </a:prstGeom>
        </p:spPr>
      </p:pic>
      <p:sp>
        <p:nvSpPr>
          <p:cNvPr id="8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680323" y="5701148"/>
            <a:ext cx="5415679" cy="306277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680321" y="6007425"/>
            <a:ext cx="5410296" cy="329879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5900"/>
            <a:ext cx="5969000" cy="1346200"/>
          </a:xfrm>
          <a:prstGeom prst="rect">
            <a:avLst/>
          </a:prstGeom>
        </p:spPr>
      </p:pic>
      <p:sp>
        <p:nvSpPr>
          <p:cNvPr id="16" name="任意多边形 15"/>
          <p:cNvSpPr/>
          <p:nvPr userDrawn="1"/>
        </p:nvSpPr>
        <p:spPr>
          <a:xfrm>
            <a:off x="6984460" y="97281"/>
            <a:ext cx="1585608" cy="6653719"/>
          </a:xfrm>
          <a:custGeom>
            <a:avLst/>
            <a:gdLst>
              <a:gd name="connsiteX0" fmla="*/ 29183 w 1585608"/>
              <a:gd name="connsiteY0" fmla="*/ 0 h 6653719"/>
              <a:gd name="connsiteX1" fmla="*/ 1342417 w 1585608"/>
              <a:gd name="connsiteY1" fmla="*/ 1536970 h 6653719"/>
              <a:gd name="connsiteX2" fmla="*/ 1585608 w 1585608"/>
              <a:gd name="connsiteY2" fmla="*/ 3443591 h 6653719"/>
              <a:gd name="connsiteX3" fmla="*/ 1254868 w 1585608"/>
              <a:gd name="connsiteY3" fmla="*/ 4805463 h 6653719"/>
              <a:gd name="connsiteX4" fmla="*/ 535021 w 1585608"/>
              <a:gd name="connsiteY4" fmla="*/ 6089514 h 6653719"/>
              <a:gd name="connsiteX5" fmla="*/ 0 w 1585608"/>
              <a:gd name="connsiteY5" fmla="*/ 6653719 h 6653719"/>
              <a:gd name="connsiteX6" fmla="*/ 0 w 1585608"/>
              <a:gd name="connsiteY6" fmla="*/ 6653719 h 665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608" h="6653719">
                <a:moveTo>
                  <a:pt x="29183" y="0"/>
                </a:moveTo>
                <a:lnTo>
                  <a:pt x="1342417" y="1536970"/>
                </a:lnTo>
                <a:lnTo>
                  <a:pt x="1585608" y="3443591"/>
                </a:lnTo>
                <a:lnTo>
                  <a:pt x="1254868" y="4805463"/>
                </a:lnTo>
                <a:lnTo>
                  <a:pt x="535021" y="6089514"/>
                </a:lnTo>
                <a:lnTo>
                  <a:pt x="0" y="6653719"/>
                </a:lnTo>
                <a:lnTo>
                  <a:pt x="0" y="6653719"/>
                </a:ln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6" name="ïśḻïḑé">
            <a:extLst>
              <a:ext uri="{FF2B5EF4-FFF2-40B4-BE49-F238E27FC236}">
                <a16:creationId xmlns:a16="http://schemas.microsoft.com/office/drawing/2014/main" id="{F110824A-BA12-4445-BEFB-898B2E3A5AE7}"/>
              </a:ext>
            </a:extLst>
          </p:cNvPr>
          <p:cNvSpPr>
            <a:spLocks/>
          </p:cNvSpPr>
          <p:nvPr userDrawn="1"/>
        </p:nvSpPr>
        <p:spPr bwMode="auto">
          <a:xfrm>
            <a:off x="6711747" y="0"/>
            <a:ext cx="3745492" cy="6858000"/>
          </a:xfrm>
          <a:custGeom>
            <a:avLst/>
            <a:gdLst>
              <a:gd name="T0" fmla="*/ 16 w 623"/>
              <a:gd name="T1" fmla="*/ 0 h 996"/>
              <a:gd name="T2" fmla="*/ 274 w 623"/>
              <a:gd name="T3" fmla="*/ 576 h 996"/>
              <a:gd name="T4" fmla="*/ 254 w 623"/>
              <a:gd name="T5" fmla="*/ 672 h 996"/>
              <a:gd name="T6" fmla="*/ 0 w 623"/>
              <a:gd name="T7" fmla="*/ 996 h 996"/>
              <a:gd name="T8" fmla="*/ 67 w 623"/>
              <a:gd name="T9" fmla="*/ 996 h 996"/>
              <a:gd name="T10" fmla="*/ 109 w 623"/>
              <a:gd name="T11" fmla="*/ 0 h 996"/>
              <a:gd name="T12" fmla="*/ 16 w 623"/>
              <a:gd name="T13" fmla="*/ 0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3" h="996">
                <a:moveTo>
                  <a:pt x="16" y="0"/>
                </a:moveTo>
                <a:cubicBezTo>
                  <a:pt x="16" y="0"/>
                  <a:pt x="299" y="198"/>
                  <a:pt x="274" y="576"/>
                </a:cubicBezTo>
                <a:cubicBezTo>
                  <a:pt x="272" y="609"/>
                  <a:pt x="265" y="641"/>
                  <a:pt x="254" y="672"/>
                </a:cubicBezTo>
                <a:cubicBezTo>
                  <a:pt x="226" y="752"/>
                  <a:pt x="154" y="904"/>
                  <a:pt x="0" y="996"/>
                </a:cubicBezTo>
                <a:cubicBezTo>
                  <a:pt x="67" y="996"/>
                  <a:pt x="67" y="996"/>
                  <a:pt x="67" y="996"/>
                </a:cubicBezTo>
                <a:cubicBezTo>
                  <a:pt x="67" y="996"/>
                  <a:pt x="623" y="450"/>
                  <a:pt x="109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3D6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0" name="副标题 9800"/>
          <p:cNvSpPr>
            <a:spLocks noGrp="1"/>
          </p:cNvSpPr>
          <p:nvPr>
            <p:ph type="subTitle" idx="1" hasCustomPrompt="1"/>
          </p:nvPr>
        </p:nvSpPr>
        <p:spPr>
          <a:xfrm>
            <a:off x="482600" y="3673293"/>
            <a:ext cx="6635549" cy="8708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zh-CN" altLang="en-US" dirty="0" smtClean="0"/>
              <a:t>副标题</a:t>
            </a:r>
            <a:endParaRPr lang="en-US" altLang="zh-CN" dirty="0"/>
          </a:p>
        </p:txBody>
      </p:sp>
      <p:sp>
        <p:nvSpPr>
          <p:cNvPr id="11" name="标题 9801"/>
          <p:cNvSpPr>
            <a:spLocks noGrp="1"/>
          </p:cNvSpPr>
          <p:nvPr>
            <p:ph type="ctrTitle" hasCustomPrompt="1"/>
          </p:nvPr>
        </p:nvSpPr>
        <p:spPr>
          <a:xfrm>
            <a:off x="482602" y="1885300"/>
            <a:ext cx="6635548" cy="17396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3D67BD"/>
                </a:solidFill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988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10F78EE-AF33-49A7-BD7C-27346989AC74}"/>
              </a:ext>
            </a:extLst>
          </p:cNvPr>
          <p:cNvSpPr/>
          <p:nvPr userDrawn="1"/>
        </p:nvSpPr>
        <p:spPr>
          <a:xfrm>
            <a:off x="0" y="0"/>
            <a:ext cx="5015144" cy="6858000"/>
          </a:xfrm>
          <a:prstGeom prst="rect">
            <a:avLst/>
          </a:prstGeom>
          <a:solidFill>
            <a:srgbClr val="3D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kumimoji="1" lang="zh-CN" altLang="en-US" sz="2400" dirty="0">
              <a:latin typeface="Arial" panose="020B0604020202020204" pitchFamily="34" charset="0"/>
              <a:ea typeface="Microsoft YaHei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64D45E-D27F-4931-8240-132CE57E32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2601" y="393537"/>
            <a:ext cx="453254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6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CONTENT</a:t>
            </a:r>
            <a:endParaRPr lang="zh-CN" altLang="en-US" sz="6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7B8B4A-B868-4782-8E81-1508C47001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2603" y="4028976"/>
            <a:ext cx="122555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7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6095999" y="990600"/>
            <a:ext cx="5600700" cy="5346700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800">
                <a:solidFill>
                  <a:srgbClr val="3D67BD"/>
                </a:solidFill>
              </a:defRPr>
            </a:lvl1pPr>
            <a:lvl2pPr marL="914389" indent="-457200">
              <a:buFont typeface="Wingdings" panose="05000000000000000000" pitchFamily="2" charset="2"/>
              <a:buChar char="l"/>
              <a:defRPr sz="2400">
                <a:solidFill>
                  <a:srgbClr val="3D67BD"/>
                </a:solidFill>
              </a:defRPr>
            </a:lvl2pPr>
            <a:lvl3pPr marL="1257277" indent="-342900">
              <a:buFont typeface="Wingdings" panose="05000000000000000000" pitchFamily="2" charset="2"/>
              <a:buChar char="n"/>
              <a:defRPr sz="2000">
                <a:solidFill>
                  <a:srgbClr val="3D67BD"/>
                </a:solidFill>
              </a:defRPr>
            </a:lvl3pPr>
            <a:lvl4pPr marL="1714466" indent="-342900">
              <a:buFont typeface="Wingdings" panose="05000000000000000000" pitchFamily="2" charset="2"/>
              <a:buChar char="u"/>
              <a:defRPr sz="1800">
                <a:solidFill>
                  <a:srgbClr val="3D67BD"/>
                </a:solidFill>
              </a:defRPr>
            </a:lvl4pPr>
            <a:lvl5pPr marL="2171655" indent="-342900">
              <a:buFont typeface="Wingdings" panose="05000000000000000000" pitchFamily="2" charset="2"/>
              <a:buChar char="p"/>
              <a:defRPr sz="1800">
                <a:solidFill>
                  <a:srgbClr val="3D67BD"/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029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-上下边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38900"/>
            <a:ext cx="12192000" cy="419100"/>
          </a:xfrm>
          <a:prstGeom prst="rect">
            <a:avLst/>
          </a:prstGeom>
          <a:solidFill>
            <a:srgbClr val="3D6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0" y="4"/>
            <a:ext cx="12192000" cy="889001"/>
          </a:xfrm>
          <a:prstGeom prst="rect">
            <a:avLst/>
          </a:prstGeom>
          <a:solidFill>
            <a:srgbClr val="3D6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2" y="4"/>
            <a:ext cx="11214100" cy="88900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82600" y="6438900"/>
            <a:ext cx="2743200" cy="4191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A91777A-9D00-456A-8AB0-A9098686DE3E}" type="datetime1">
              <a:rPr lang="zh-CN" altLang="en-US" smtClean="0"/>
              <a:pPr/>
              <a:t>2023/1/14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2251" y="6438900"/>
            <a:ext cx="4114800" cy="4191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953500" y="6438900"/>
            <a:ext cx="2743200" cy="4191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0E01221-190F-488C-BDE8-A1E8F9F1EF4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1" r="27180" b="2333"/>
          <a:stretch/>
        </p:blipFill>
        <p:spPr>
          <a:xfrm>
            <a:off x="5979460" y="1008531"/>
            <a:ext cx="6212541" cy="5342512"/>
          </a:xfrm>
          <a:prstGeom prst="rect">
            <a:avLst/>
          </a:prstGeom>
        </p:spPr>
      </p:pic>
      <p:sp>
        <p:nvSpPr>
          <p:cNvPr id="14" name="内容占位符 13"/>
          <p:cNvSpPr>
            <a:spLocks noGrp="1"/>
          </p:cNvSpPr>
          <p:nvPr>
            <p:ph sz="quarter" idx="13"/>
          </p:nvPr>
        </p:nvSpPr>
        <p:spPr>
          <a:xfrm>
            <a:off x="482603" y="1008531"/>
            <a:ext cx="11214100" cy="532877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584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-上下边框-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38900"/>
            <a:ext cx="12192000" cy="419100"/>
          </a:xfrm>
          <a:prstGeom prst="rect">
            <a:avLst/>
          </a:prstGeom>
          <a:solidFill>
            <a:srgbClr val="3D6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0" y="4"/>
            <a:ext cx="12192000" cy="889001"/>
          </a:xfrm>
          <a:prstGeom prst="rect">
            <a:avLst/>
          </a:prstGeom>
          <a:solidFill>
            <a:srgbClr val="3D6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2" y="4"/>
            <a:ext cx="11214100" cy="88900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82600" y="6438900"/>
            <a:ext cx="2743200" cy="4191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A91777A-9D00-456A-8AB0-A9098686DE3E}" type="datetime1">
              <a:rPr lang="zh-CN" altLang="en-US" smtClean="0"/>
              <a:pPr/>
              <a:t>2023/1/14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2251" y="6438900"/>
            <a:ext cx="4114800" cy="4191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953500" y="6438900"/>
            <a:ext cx="2743200" cy="4191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0E01221-190F-488C-BDE8-A1E8F9F1EF4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3"/>
          </p:nvPr>
        </p:nvSpPr>
        <p:spPr>
          <a:xfrm>
            <a:off x="482603" y="1008531"/>
            <a:ext cx="11214100" cy="532877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81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-白色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937-BF06-4992-A793-B29C1201D39C}" type="datetime1">
              <a:rPr lang="zh-CN" altLang="en-US" smtClean="0"/>
              <a:t>2023/1/14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1" r="27180" b="2333"/>
          <a:stretch/>
        </p:blipFill>
        <p:spPr>
          <a:xfrm>
            <a:off x="5979460" y="1008531"/>
            <a:ext cx="6212541" cy="5342512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482602" y="1008534"/>
            <a:ext cx="11214100" cy="532876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62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-白色背景-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937-BF06-4992-A793-B29C1201D39C}" type="datetime1">
              <a:rPr lang="zh-CN" altLang="en-US" smtClean="0"/>
              <a:t>2023/1/14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482602" y="1008534"/>
            <a:ext cx="11214100" cy="532876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09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7">
            <a:extLst>
              <a:ext uri="{FF2B5EF4-FFF2-40B4-BE49-F238E27FC236}">
                <a16:creationId xmlns:a16="http://schemas.microsoft.com/office/drawing/2014/main" id="{FFF7121B-AF09-4529-A5E2-5332374E15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72214" y="4417710"/>
            <a:ext cx="5424489" cy="34785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87278255-4731-4F16-92B4-E901731C3C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2214" y="4765560"/>
            <a:ext cx="5424489" cy="34785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215900"/>
            <a:ext cx="5969000" cy="1346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7" r="14326"/>
          <a:stretch/>
        </p:blipFill>
        <p:spPr>
          <a:xfrm>
            <a:off x="0" y="0"/>
            <a:ext cx="5301576" cy="6858000"/>
          </a:xfrm>
          <a:prstGeom prst="rect">
            <a:avLst/>
          </a:prstGeom>
        </p:spPr>
      </p:pic>
      <p:sp>
        <p:nvSpPr>
          <p:cNvPr id="15" name="任意多边形 14"/>
          <p:cNvSpPr/>
          <p:nvPr userDrawn="1"/>
        </p:nvSpPr>
        <p:spPr>
          <a:xfrm>
            <a:off x="3891065" y="58366"/>
            <a:ext cx="1498059" cy="6692630"/>
          </a:xfrm>
          <a:custGeom>
            <a:avLst/>
            <a:gdLst>
              <a:gd name="connsiteX0" fmla="*/ 1459149 w 1498059"/>
              <a:gd name="connsiteY0" fmla="*/ 0 h 6692630"/>
              <a:gd name="connsiteX1" fmla="*/ 165370 w 1498059"/>
              <a:gd name="connsiteY1" fmla="*/ 1585608 h 6692630"/>
              <a:gd name="connsiteX2" fmla="*/ 0 w 1498059"/>
              <a:gd name="connsiteY2" fmla="*/ 3696511 h 6692630"/>
              <a:gd name="connsiteX3" fmla="*/ 214008 w 1498059"/>
              <a:gd name="connsiteY3" fmla="*/ 4610911 h 6692630"/>
              <a:gd name="connsiteX4" fmla="*/ 680936 w 1498059"/>
              <a:gd name="connsiteY4" fmla="*/ 5700408 h 6692630"/>
              <a:gd name="connsiteX5" fmla="*/ 1303506 w 1498059"/>
              <a:gd name="connsiteY5" fmla="*/ 6624536 h 6692630"/>
              <a:gd name="connsiteX6" fmla="*/ 1498059 w 1498059"/>
              <a:gd name="connsiteY6" fmla="*/ 6692630 h 669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8059" h="6692630">
                <a:moveTo>
                  <a:pt x="1459149" y="0"/>
                </a:moveTo>
                <a:lnTo>
                  <a:pt x="165370" y="1585608"/>
                </a:lnTo>
                <a:lnTo>
                  <a:pt x="0" y="3696511"/>
                </a:lnTo>
                <a:lnTo>
                  <a:pt x="214008" y="4610911"/>
                </a:lnTo>
                <a:lnTo>
                  <a:pt x="680936" y="5700408"/>
                </a:lnTo>
                <a:lnTo>
                  <a:pt x="1303506" y="6624536"/>
                </a:lnTo>
                <a:lnTo>
                  <a:pt x="1498059" y="6692630"/>
                </a:ln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6" name="îṡlîḑè">
            <a:extLst>
              <a:ext uri="{FF2B5EF4-FFF2-40B4-BE49-F238E27FC236}">
                <a16:creationId xmlns:a16="http://schemas.microsoft.com/office/drawing/2014/main" id="{72927772-6FA4-4C5E-AFF8-F333F57A413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013625" y="0"/>
            <a:ext cx="3622275" cy="6858000"/>
          </a:xfrm>
          <a:custGeom>
            <a:avLst/>
            <a:gdLst>
              <a:gd name="T0" fmla="*/ 16 w 623"/>
              <a:gd name="T1" fmla="*/ 0 h 996"/>
              <a:gd name="T2" fmla="*/ 274 w 623"/>
              <a:gd name="T3" fmla="*/ 576 h 996"/>
              <a:gd name="T4" fmla="*/ 254 w 623"/>
              <a:gd name="T5" fmla="*/ 672 h 996"/>
              <a:gd name="T6" fmla="*/ 0 w 623"/>
              <a:gd name="T7" fmla="*/ 996 h 996"/>
              <a:gd name="T8" fmla="*/ 67 w 623"/>
              <a:gd name="T9" fmla="*/ 996 h 996"/>
              <a:gd name="T10" fmla="*/ 109 w 623"/>
              <a:gd name="T11" fmla="*/ 0 h 996"/>
              <a:gd name="T12" fmla="*/ 16 w 623"/>
              <a:gd name="T13" fmla="*/ 0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3" h="996">
                <a:moveTo>
                  <a:pt x="16" y="0"/>
                </a:moveTo>
                <a:cubicBezTo>
                  <a:pt x="16" y="0"/>
                  <a:pt x="299" y="198"/>
                  <a:pt x="274" y="576"/>
                </a:cubicBezTo>
                <a:cubicBezTo>
                  <a:pt x="272" y="609"/>
                  <a:pt x="265" y="641"/>
                  <a:pt x="254" y="672"/>
                </a:cubicBezTo>
                <a:cubicBezTo>
                  <a:pt x="226" y="752"/>
                  <a:pt x="154" y="904"/>
                  <a:pt x="0" y="996"/>
                </a:cubicBezTo>
                <a:cubicBezTo>
                  <a:pt x="67" y="996"/>
                  <a:pt x="67" y="996"/>
                  <a:pt x="67" y="996"/>
                </a:cubicBezTo>
                <a:cubicBezTo>
                  <a:pt x="67" y="996"/>
                  <a:pt x="623" y="450"/>
                  <a:pt x="109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3D6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52865" y="2949714"/>
            <a:ext cx="3343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kern="1200" dirty="0" smtClean="0">
                <a:solidFill>
                  <a:srgbClr val="3D67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THANKS</a:t>
            </a:r>
            <a:r>
              <a:rPr lang="zh-CN" altLang="en-US" sz="4000" b="1" kern="1200" dirty="0" smtClean="0">
                <a:solidFill>
                  <a:srgbClr val="3D67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！</a:t>
            </a:r>
            <a:endParaRPr lang="zh-CN" altLang="en-US" sz="4000" b="1" kern="1200" dirty="0">
              <a:solidFill>
                <a:srgbClr val="3D67B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3310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2602" y="4"/>
            <a:ext cx="11214100" cy="889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82600" y="6438900"/>
            <a:ext cx="27432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13937-BF06-4992-A793-B29C1201D39C}" type="datetime1">
              <a:rPr lang="zh-CN" altLang="en-US" smtClean="0"/>
              <a:t>2023/1/14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2251" y="6438900"/>
            <a:ext cx="41148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53500" y="6438900"/>
            <a:ext cx="27432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01221-190F-488C-BDE8-A1E8F9F1EF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idx="1"/>
          </p:nvPr>
        </p:nvSpPr>
        <p:spPr>
          <a:xfrm>
            <a:off x="482602" y="990600"/>
            <a:ext cx="11214100" cy="534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91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  <p:sldLayoutId id="2147483655" r:id="rId4"/>
    <p:sldLayoutId id="2147483654" r:id="rId5"/>
    <p:sldLayoutId id="2147483656" r:id="rId6"/>
    <p:sldLayoutId id="2147483650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4" userDrawn="1">
          <p15:clr>
            <a:srgbClr val="F26B43"/>
          </p15:clr>
        </p15:guide>
        <p15:guide id="4" pos="7368" userDrawn="1">
          <p15:clr>
            <a:srgbClr val="F26B43"/>
          </p15:clr>
        </p15:guide>
        <p15:guide id="5" orient="horz" pos="560" userDrawn="1">
          <p15:clr>
            <a:srgbClr val="F26B43"/>
          </p15:clr>
        </p15:guide>
        <p15:guide id="6" orient="horz" pos="624" userDrawn="1">
          <p15:clr>
            <a:srgbClr val="F26B43"/>
          </p15:clr>
        </p15:guide>
        <p15:guide id="7" orient="horz" pos="4056" userDrawn="1">
          <p15:clr>
            <a:srgbClr val="F26B43"/>
          </p15:clr>
        </p15:guide>
        <p15:guide id="8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ansicheng/bes3_add_layer/blob/master/result/single_n0.csv" TargetMode="External"/><Relationship Id="rId2" Type="http://schemas.openxmlformats.org/officeDocument/2006/relationships/hyperlink" Target="https://github.com/yuansicheng/bes3_add_layer/blob/master/code/gen/gen_single_n0_random.py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irehep.net/literature/1851109" TargetMode="External"/><Relationship Id="rId2" Type="http://schemas.openxmlformats.org/officeDocument/2006/relationships/hyperlink" Target="https://docbes3.ihep.ac.cn/cgi-bin/DocDB/ShowDocument?docid=908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ansicheng/bes3_add_layer/blob/master/code/boss/workarea/Simulation/BOOST/BesSim/BesSim-00-01-24/src/BesPip.cc" TargetMode="External"/><Relationship Id="rId2" Type="http://schemas.openxmlformats.org/officeDocument/2006/relationships/hyperlink" Target="https://github.com/yuansicheng/bes3_add_layer/tree/master/code/boss/workarea/AddLayerSvc/AddLayerSvc-00-00-01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yuansicheng/bes3_add_layer/blob/master/code/boss/workarea/Reconstruction/KalFitAlg/KalFitAlg-00-07-55-p03/src/KalFitReadGdml.cx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ansicheng/bes3_add_layer/blob/master/code/gen/gen_single_pi-_random.py" TargetMode="External"/><Relationship Id="rId2" Type="http://schemas.openxmlformats.org/officeDocument/2006/relationships/hyperlink" Target="https://github.com/yuansicheng/bes3_add_layer/blob/master/code/gen/gen_single_p%2B_random.py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yuansicheng/bes3_add_layer/blob/master/result/single_ppi.csv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苑思成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20230114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BESIII</a:t>
            </a:r>
            <a:r>
              <a:rPr lang="zh-CN" altLang="en-US" dirty="0" smtClean="0"/>
              <a:t>的反中子源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8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模拟研</a:t>
            </a:r>
            <a:r>
              <a:rPr lang="zh-CN" altLang="en-US" dirty="0" smtClean="0"/>
              <a:t>究 </a:t>
            </a:r>
            <a:r>
              <a:rPr lang="en-US" altLang="zh-CN" dirty="0" smtClean="0"/>
              <a:t>——</a:t>
            </a:r>
            <a:r>
              <a:rPr lang="zh-CN" altLang="en-US" dirty="0"/>
              <a:t>反中子模</a:t>
            </a:r>
            <a:r>
              <a:rPr lang="zh-CN" altLang="en-US" dirty="0" smtClean="0"/>
              <a:t>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束</a:t>
            </a:r>
            <a:r>
              <a:rPr lang="zh-CN" altLang="en-US" dirty="0" smtClean="0"/>
              <a:t>流管外加入厚度</a:t>
            </a:r>
            <a:r>
              <a:rPr lang="en-US" altLang="zh-CN" dirty="0" smtClean="0"/>
              <a:t>[0, 2, 4, …, 10]mm</a:t>
            </a:r>
            <a:r>
              <a:rPr lang="zh-CN" altLang="en-US" dirty="0" smtClean="0"/>
              <a:t>碘化铯晶体，长度与束流管外层铍管一致，紧贴外层铍管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反中子模拟</a:t>
            </a:r>
            <a:endParaRPr lang="en-US" altLang="zh-CN" dirty="0" smtClean="0"/>
          </a:p>
          <a:p>
            <a:pPr lvl="2"/>
            <a:r>
              <a:rPr lang="zh-CN" altLang="en-US" dirty="0"/>
              <a:t>模</a:t>
            </a:r>
            <a:r>
              <a:rPr lang="zh-CN" altLang="en-US" dirty="0" smtClean="0"/>
              <a:t>拟动量和</a:t>
            </a:r>
            <a:r>
              <a:rPr lang="en-US" altLang="zh-CN" dirty="0" smtClean="0"/>
              <a:t>cos_theta</a:t>
            </a:r>
            <a:r>
              <a:rPr lang="zh-CN" altLang="en-US" dirty="0" smtClean="0"/>
              <a:t>随机的反中子，</a:t>
            </a:r>
            <a:r>
              <a:rPr lang="en-US" altLang="zh-CN" dirty="0" smtClean="0"/>
              <a:t>cos_theta</a:t>
            </a:r>
            <a:r>
              <a:rPr lang="zh-CN" altLang="en-US" dirty="0" smtClean="0"/>
              <a:t>区间为</a:t>
            </a:r>
            <a:r>
              <a:rPr lang="en-US" altLang="zh-CN" dirty="0" smtClean="0"/>
              <a:t>[0, 0.93]</a:t>
            </a:r>
            <a:r>
              <a:rPr lang="zh-CN" altLang="en-US" dirty="0" smtClean="0"/>
              <a:t>，动量区间为</a:t>
            </a:r>
            <a:r>
              <a:rPr lang="en-US" altLang="zh-CN" dirty="0" smtClean="0"/>
              <a:t>[0, 1.2]</a:t>
            </a:r>
            <a:r>
              <a:rPr lang="zh-CN" altLang="en-US" dirty="0" smtClean="0"/>
              <a:t>，</a:t>
            </a:r>
            <a:r>
              <a:rPr lang="zh-CN" altLang="en-US" dirty="0"/>
              <a:t>每个厚度</a:t>
            </a:r>
            <a:r>
              <a:rPr lang="en-US" altLang="zh-CN" dirty="0"/>
              <a:t>1e5</a:t>
            </a:r>
            <a:r>
              <a:rPr lang="zh-CN" altLang="en-US" dirty="0"/>
              <a:t>个事例</a:t>
            </a:r>
            <a:endParaRPr lang="en-US" altLang="zh-CN" dirty="0"/>
          </a:p>
          <a:p>
            <a:pPr lvl="3"/>
            <a:r>
              <a:rPr lang="en-US" altLang="zh-CN" dirty="0">
                <a:hlinkClick r:id="rId2"/>
              </a:rPr>
              <a:t>bes3_add_layer/gen_single_n0_random.py at master · yuansicheng/bes3_add_layer (github.com)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提取</a:t>
            </a:r>
            <a:r>
              <a:rPr lang="en-US" altLang="zh-CN" dirty="0" smtClean="0"/>
              <a:t>mc_truth</a:t>
            </a:r>
            <a:r>
              <a:rPr lang="zh-CN" altLang="en-US" dirty="0" smtClean="0"/>
              <a:t>和反中子湮灭位置信息（</a:t>
            </a:r>
            <a:r>
              <a:rPr lang="en-US" altLang="zh-CN" dirty="0"/>
              <a:t>(*iter_mc)-&gt;finalPosition().v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），计算湮灭位置在束流管外</a:t>
            </a:r>
            <a:r>
              <a:rPr lang="en-US" altLang="zh-CN" dirty="0" smtClean="0"/>
              <a:t>MDC</a:t>
            </a:r>
            <a:r>
              <a:rPr lang="zh-CN" altLang="en-US" dirty="0" smtClean="0"/>
              <a:t>内的事例数</a:t>
            </a:r>
            <a:endParaRPr lang="en-US" altLang="zh-CN" dirty="0" smtClean="0"/>
          </a:p>
          <a:p>
            <a:pPr lvl="3"/>
            <a:r>
              <a:rPr lang="en-US" altLang="zh-CN" dirty="0"/>
              <a:t>hit_additional_layer = df[(df.final_rxy&gt;3.37) &amp; (df.final_rxy&lt;5.92) &amp; (df.final_rz&lt;13.4)].shape[0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>
                <a:hlinkClick r:id="rId3"/>
              </a:rPr>
              <a:t>bes3_add_layer/single_n0.csv at master · yuansicheng/bes3_add_layer (github.com)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画图分析计算击中物质的反重子数量及其关于动量、</a:t>
            </a:r>
            <a:r>
              <a:rPr lang="en-US" altLang="zh-CN" dirty="0" smtClean="0">
                <a:solidFill>
                  <a:srgbClr val="C00000"/>
                </a:solidFill>
              </a:rPr>
              <a:t>theta</a:t>
            </a:r>
            <a:r>
              <a:rPr lang="zh-CN" altLang="en-US" dirty="0" smtClean="0">
                <a:solidFill>
                  <a:srgbClr val="C00000"/>
                </a:solidFill>
              </a:rPr>
              <a:t>的依赖关系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模拟研</a:t>
            </a:r>
            <a:r>
              <a:rPr lang="zh-CN" altLang="en-US" dirty="0" smtClean="0"/>
              <a:t>究 </a:t>
            </a:r>
            <a:r>
              <a:rPr lang="en-US" altLang="zh-CN" dirty="0" smtClean="0"/>
              <a:t>——</a:t>
            </a:r>
            <a:r>
              <a:rPr lang="zh-CN" altLang="en-US" dirty="0"/>
              <a:t>反中子模</a:t>
            </a:r>
            <a:r>
              <a:rPr lang="zh-CN" altLang="en-US" dirty="0" smtClean="0"/>
              <a:t>拟 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82599" y="1735765"/>
            <a:ext cx="11214101" cy="3386470"/>
            <a:chOff x="482599" y="1628140"/>
            <a:chExt cx="11214101" cy="338647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99" y="1633004"/>
              <a:ext cx="5613400" cy="337674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628140"/>
              <a:ext cx="5600700" cy="338647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2600" y="1027889"/>
                <a:ext cx="11214100" cy="5328770"/>
              </a:xfrm>
            </p:spPr>
            <p:txBody>
              <a:bodyPr/>
              <a:lstStyle/>
              <a:p>
                <a:r>
                  <a:rPr lang="zh-CN" altLang="en-US" dirty="0" smtClean="0"/>
                  <a:t>击中</a:t>
                </a:r>
                <a:r>
                  <a:rPr lang="en-US" altLang="zh-CN" dirty="0" smtClean="0"/>
                  <a:t>CsI</a:t>
                </a:r>
                <a:r>
                  <a:rPr lang="zh-CN" altLang="en-US" dirty="0" smtClean="0"/>
                  <a:t>的反</a:t>
                </a:r>
                <a:r>
                  <a:rPr lang="zh-CN" altLang="en-US" dirty="0"/>
                  <a:t>中</a:t>
                </a:r>
                <a:r>
                  <a:rPr lang="zh-CN" altLang="en-US" dirty="0" smtClean="0"/>
                  <a:t>子比例（击中数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总数）对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mtClean="0"/>
                  <a:t>的依赖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2600" y="1027889"/>
                <a:ext cx="11214100" cy="5328770"/>
              </a:xfrm>
              <a:blipFill>
                <a:blip r:embed="rId4"/>
                <a:stretch>
                  <a:fillRect l="-707" t="-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模拟研</a:t>
                </a:r>
                <a:r>
                  <a:rPr lang="zh-CN" altLang="en-US" dirty="0" smtClean="0"/>
                  <a:t>究 </a:t>
                </a:r>
                <a:r>
                  <a:rPr lang="en-US" altLang="zh-CN" dirty="0" smtClean="0"/>
                  <a:t>——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𝜓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</m:acc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0" b="-26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束</a:t>
                </a:r>
                <a:r>
                  <a:rPr lang="zh-CN" altLang="en-US" dirty="0" smtClean="0"/>
                  <a:t>流管外加入厚度</a:t>
                </a:r>
                <a:r>
                  <a:rPr lang="en-US" altLang="zh-CN" dirty="0" smtClean="0"/>
                  <a:t>[0, 2, 4, …, 10]mm</a:t>
                </a:r>
                <a:r>
                  <a:rPr lang="zh-CN" altLang="en-US" dirty="0" smtClean="0"/>
                  <a:t>碘化铯晶体，长度与束流管外层铍管一致，紧贴外层铍管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𝜓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</m:acc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 smtClean="0"/>
                  <a:t>模拟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>
                    <a:solidFill>
                      <a:srgbClr val="C00000"/>
                    </a:solidFill>
                  </a:rPr>
                  <a:t>tbd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707" t="-229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其他讨论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quarter" idx="13"/>
          </p:nvPr>
        </p:nvSpPr>
        <p:spPr>
          <a:xfrm>
            <a:off x="482603" y="1008531"/>
            <a:ext cx="11214100" cy="5328770"/>
          </a:xfrm>
        </p:spPr>
        <p:txBody>
          <a:bodyPr/>
          <a:lstStyle/>
          <a:p>
            <a:r>
              <a:rPr lang="zh-CN" altLang="en-US" dirty="0" smtClean="0"/>
              <a:t>束流管外加入其他物质可以做超子的研究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模拟了加入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20mm</a:t>
            </a:r>
            <a:r>
              <a:rPr lang="zh-CN" altLang="en-US" dirty="0" smtClean="0"/>
              <a:t>液氢和液氘的数据</a:t>
            </a:r>
            <a:endParaRPr lang="en-US" altLang="zh-CN" dirty="0" smtClean="0"/>
          </a:p>
          <a:p>
            <a:r>
              <a:rPr lang="en-US" altLang="zh-CN" dirty="0" smtClean="0"/>
              <a:t>cos_theta</a:t>
            </a:r>
            <a:r>
              <a:rPr lang="zh-CN" altLang="en-US" dirty="0" smtClean="0"/>
              <a:t>增大时，分辨下降，实际实验时可以对不同</a:t>
            </a:r>
            <a:r>
              <a:rPr lang="en-US" altLang="zh-CN" dirty="0" smtClean="0"/>
              <a:t>cos_theta</a:t>
            </a:r>
            <a:r>
              <a:rPr lang="zh-CN" altLang="en-US" dirty="0" smtClean="0"/>
              <a:t>放置不同厚度的物质</a:t>
            </a:r>
            <a:endParaRPr lang="en-US" altLang="zh-CN" dirty="0" smtClean="0"/>
          </a:p>
          <a:p>
            <a:r>
              <a:rPr lang="zh-CN" altLang="en-US" dirty="0" smtClean="0"/>
              <a:t>放入物质越多，反中子事例越多，但分辨会下降，可以用不同的放置方式平衡数量与质量的关系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phi</a:t>
            </a:r>
            <a:r>
              <a:rPr lang="zh-CN" altLang="en-US" dirty="0" smtClean="0"/>
              <a:t>方向只覆盖一部分，比如只覆盖</a:t>
            </a:r>
            <a:r>
              <a:rPr lang="en-US" altLang="zh-CN" dirty="0" smtClean="0"/>
              <a:t>180°</a:t>
            </a:r>
          </a:p>
          <a:p>
            <a:pPr lvl="1"/>
            <a:r>
              <a:rPr lang="en-US" altLang="zh-CN" dirty="0" smtClean="0"/>
              <a:t>z</a:t>
            </a:r>
            <a:r>
              <a:rPr lang="zh-CN" altLang="en-US" dirty="0" smtClean="0"/>
              <a:t>轴只覆盖一部分，比如只覆盖</a:t>
            </a:r>
            <a:r>
              <a:rPr lang="en-US" altLang="zh-CN" dirty="0" smtClean="0"/>
              <a:t>z&gt;0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8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7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附录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82600" y="1027889"/>
            <a:ext cx="11214100" cy="532877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97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物理背景</a:t>
            </a:r>
            <a:endParaRPr lang="en-US" altLang="zh-CN" dirty="0" smtClean="0"/>
          </a:p>
          <a:p>
            <a:r>
              <a:rPr lang="zh-CN" altLang="en-US" dirty="0"/>
              <a:t>文献</a:t>
            </a:r>
            <a:r>
              <a:rPr lang="zh-CN" altLang="en-US" dirty="0" smtClean="0"/>
              <a:t>综述</a:t>
            </a:r>
            <a:endParaRPr lang="en-US" altLang="zh-CN" dirty="0" smtClean="0"/>
          </a:p>
          <a:p>
            <a:r>
              <a:rPr lang="zh-CN" altLang="en-US" dirty="0"/>
              <a:t>实验设</a:t>
            </a:r>
            <a:r>
              <a:rPr lang="zh-CN" altLang="en-US" dirty="0" smtClean="0"/>
              <a:t>计</a:t>
            </a:r>
            <a:endParaRPr lang="en-US" altLang="zh-CN" dirty="0" smtClean="0"/>
          </a:p>
          <a:p>
            <a:r>
              <a:rPr lang="zh-CN" altLang="en-US" dirty="0"/>
              <a:t>模拟研</a:t>
            </a:r>
            <a:r>
              <a:rPr lang="zh-CN" altLang="en-US" dirty="0" smtClean="0"/>
              <a:t>究</a:t>
            </a:r>
            <a:endParaRPr lang="en-US" altLang="zh-CN" dirty="0" smtClean="0"/>
          </a:p>
          <a:p>
            <a:r>
              <a:rPr lang="zh-CN" altLang="en-US" dirty="0" smtClean="0"/>
              <a:t>其他讨论</a:t>
            </a:r>
            <a:endParaRPr lang="en-US" altLang="zh-CN" dirty="0" smtClean="0"/>
          </a:p>
          <a:p>
            <a:r>
              <a:rPr lang="zh-CN" altLang="en-US" dirty="0"/>
              <a:t>附录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3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物理背</a:t>
            </a:r>
            <a:r>
              <a:rPr lang="zh-CN" altLang="en-US" dirty="0" smtClean="0"/>
              <a:t>景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C00000"/>
                    </a:solidFill>
                  </a:rPr>
                  <a:t>研究反中子的物理意义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目</a:t>
                </a:r>
                <a:r>
                  <a:rPr lang="zh-CN" altLang="en-US" dirty="0" smtClean="0"/>
                  <a:t>前实验对于反中子和物质相互作用的一些数据测量不准确，导致模拟和数据不一致</a:t>
                </a:r>
                <a:endParaRPr lang="en-US" altLang="zh-CN" dirty="0" smtClean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哪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些截面、分支比不准确？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r>
                  <a:rPr lang="zh-CN" altLang="en-US" dirty="0" smtClean="0"/>
                  <a:t>使用抽样或深度学习方法可以跳</a:t>
                </a:r>
                <a:r>
                  <a:rPr lang="zh-CN" altLang="en-US" dirty="0"/>
                  <a:t>过</a:t>
                </a:r>
                <a:r>
                  <a:rPr lang="en-US" altLang="zh-CN" dirty="0"/>
                  <a:t>Monte </a:t>
                </a:r>
                <a:r>
                  <a:rPr lang="en-US" altLang="zh-CN" dirty="0" smtClean="0"/>
                  <a:t>Carlo</a:t>
                </a:r>
                <a:r>
                  <a:rPr lang="zh-CN" altLang="en-US" dirty="0" smtClean="0"/>
                  <a:t>过程，提供物理分析需要的数据，但是存在一些局限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data-driven</a:t>
                </a:r>
                <a:r>
                  <a:rPr lang="zh-CN" altLang="en-US" dirty="0" smtClean="0"/>
                  <a:t>方法损失了更详细的信息，只提供了探测器的结果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如</a:t>
                </a:r>
                <a:r>
                  <a:rPr lang="zh-CN" altLang="en-US" dirty="0" smtClean="0"/>
                  <a:t>果使用生成网络等大模型，在</a:t>
                </a:r>
                <a:r>
                  <a:rPr lang="zh-CN" altLang="en-US" dirty="0"/>
                  <a:t>相</a:t>
                </a:r>
                <a:r>
                  <a:rPr lang="zh-CN" altLang="en-US" dirty="0" smtClean="0"/>
                  <a:t>同</a:t>
                </a:r>
                <a:r>
                  <a:rPr lang="en-US" altLang="zh-CN" dirty="0" smtClean="0"/>
                  <a:t>cpu</a:t>
                </a:r>
                <a:r>
                  <a:rPr lang="zh-CN" altLang="en-US" dirty="0" smtClean="0"/>
                  <a:t>上模拟速度会下降，使用</a:t>
                </a:r>
                <a:r>
                  <a:rPr lang="en-US" altLang="zh-CN" dirty="0" smtClean="0"/>
                  <a:t>gpu</a:t>
                </a:r>
                <a:r>
                  <a:rPr lang="zh-CN" altLang="en-US" dirty="0"/>
                  <a:t>成</a:t>
                </a:r>
                <a:r>
                  <a:rPr lang="zh-CN" altLang="en-US" dirty="0" smtClean="0"/>
                  <a:t>本大幅提高</a:t>
                </a:r>
                <a:endParaRPr lang="en-US" altLang="zh-CN" dirty="0" smtClean="0"/>
              </a:p>
              <a:p>
                <a:pPr lvl="1"/>
                <a:r>
                  <a:rPr lang="en-US" altLang="zh-CN" dirty="0">
                    <a:solidFill>
                      <a:srgbClr val="C00000"/>
                    </a:solidFill>
                  </a:rPr>
                  <a:t>tbd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r>
                  <a:rPr lang="en-US" altLang="zh-CN" dirty="0" smtClean="0"/>
                  <a:t>BESIII</a:t>
                </a:r>
                <a:r>
                  <a:rPr lang="zh-CN" altLang="en-US" dirty="0" smtClean="0"/>
                  <a:t>实验可以产生大量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𝜓</m:t>
                    </m:r>
                  </m:oMath>
                </a14:m>
                <a:r>
                  <a:rPr lang="zh-CN" altLang="en-US" dirty="0" smtClean="0"/>
                  <a:t>事例</a:t>
                </a:r>
                <a:endParaRPr lang="en-US" altLang="zh-CN" dirty="0" smtClean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估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算：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total_jpsi * ppin0_ratio * select_effiency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07" t="-229" r="-2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0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文献综</a:t>
            </a:r>
            <a:r>
              <a:rPr lang="zh-CN" altLang="en-US" dirty="0" smtClean="0"/>
              <a:t>述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抽样方法模拟反中子数据</a:t>
                </a:r>
                <a:endParaRPr lang="en-US" altLang="zh-CN" dirty="0" smtClean="0"/>
              </a:p>
              <a:p>
                <a:pPr lvl="1"/>
                <a:r>
                  <a:rPr lang="en-US" altLang="zh-CN" dirty="0">
                    <a:hlinkClick r:id="rId2"/>
                  </a:rPr>
                  <a:t>BESIII DocDB-doc-908-v15: Development of a Data-Driven Algorithm to Simulate Anti-neutron with Bootstrapping at BESIII (ihep.ac.cn)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超级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dirty="0" smtClean="0"/>
                  <a:t>工厂</a:t>
                </a:r>
                <a:endParaRPr lang="en-US" altLang="zh-CN" dirty="0"/>
              </a:p>
              <a:p>
                <a:pPr lvl="1"/>
                <a:r>
                  <a:rPr lang="en-US" altLang="zh-CN" dirty="0">
                    <a:hlinkClick r:id="rId3"/>
                  </a:rPr>
                  <a:t>Cornucopia of Antineutrons and Hyperons from a Super J/</a:t>
                </a:r>
                <a:r>
                  <a:rPr lang="el-GR" altLang="zh-CN" dirty="0">
                    <a:hlinkClick r:id="rId3"/>
                  </a:rPr>
                  <a:t>ψ </a:t>
                </a:r>
                <a:r>
                  <a:rPr lang="en-US" altLang="zh-CN" dirty="0">
                    <a:hlinkClick r:id="rId3"/>
                  </a:rPr>
                  <a:t>Factory for Next-Generation Nuclear and Particle Physics High-Precision Experiments - INSPIRE (inspirehep.net)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4"/>
                <a:stretch>
                  <a:fillRect l="-707" t="-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0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实验设计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使用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𝜓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</m:acc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/>
                  <a:t>物理</a:t>
                </a:r>
                <a:r>
                  <a:rPr lang="zh-CN" altLang="en-US" dirty="0" smtClean="0"/>
                  <a:t>道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束流管外加入碘化铯，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为什么选择碘化铯？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r>
                  <a:rPr lang="zh-CN" altLang="en-US" dirty="0" smtClean="0"/>
                  <a:t>在不大幅降低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效率和分辨的条件下，产生尽可能多的反中子打靶事例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需要先通过对模拟数据的研究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模拟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、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单粒子，</a:t>
                </a:r>
                <a:r>
                  <a:rPr lang="zh-CN" altLang="en-US" dirty="0" smtClean="0"/>
                  <a:t>加入不同厚度的物质时，</a:t>
                </a:r>
                <a:r>
                  <a:rPr lang="en-US" altLang="zh-CN" dirty="0"/>
                  <a:t> p</a:t>
                </a:r>
                <a:r>
                  <a:rPr lang="zh-CN" altLang="en-US" dirty="0"/>
                  <a:t>、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的效</a:t>
                </a:r>
                <a:r>
                  <a:rPr lang="zh-CN" altLang="en-US" dirty="0"/>
                  <a:t>率和分</a:t>
                </a:r>
                <a:r>
                  <a:rPr lang="zh-CN" altLang="en-US" dirty="0" smtClean="0"/>
                  <a:t>辨，及其对于动量、</a:t>
                </a:r>
                <a:r>
                  <a:rPr lang="en-US" altLang="zh-CN" dirty="0" smtClean="0"/>
                  <a:t>theta</a:t>
                </a:r>
                <a:r>
                  <a:rPr lang="zh-CN" altLang="en-US" dirty="0" smtClean="0"/>
                  <a:t>的依赖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模拟反中子单粒子，在现有的模拟参数下，加入不同厚度的物质可以产生多少</a:t>
                </a:r>
                <a:r>
                  <a:rPr lang="zh-CN" altLang="en-US" dirty="0"/>
                  <a:t>反中</a:t>
                </a:r>
                <a:r>
                  <a:rPr lang="zh-CN" altLang="en-US" dirty="0" smtClean="0"/>
                  <a:t>子打靶的事例，</a:t>
                </a:r>
                <a:r>
                  <a:rPr lang="zh-CN" altLang="en-US" dirty="0"/>
                  <a:t>及其对于动量、</a:t>
                </a:r>
                <a:r>
                  <a:rPr lang="en-US" altLang="zh-CN" dirty="0"/>
                  <a:t>theta</a:t>
                </a:r>
                <a:r>
                  <a:rPr lang="zh-CN" altLang="en-US" dirty="0"/>
                  <a:t>的依赖</a:t>
                </a:r>
                <a:endParaRPr lang="en-US" altLang="zh-CN" dirty="0"/>
              </a:p>
              <a:p>
                <a:pPr lvl="1"/>
                <a:r>
                  <a:rPr lang="zh-CN" altLang="en-US" dirty="0" smtClean="0">
                    <a:solidFill>
                      <a:srgbClr val="C00000"/>
                    </a:solidFill>
                  </a:rPr>
                  <a:t>模拟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𝐽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</m:t>
                    </m:r>
                    <m:r>
                      <a:rPr lang="el-GR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𝜓</m:t>
                    </m:r>
                    <m:r>
                      <a:rPr lang="el-GR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</m:acc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，加入不同厚度的物质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时，事例挑选的效率，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p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pi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反冲得到反中子的动量、角度分辨，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及其对于动量、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theta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的依赖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07" t="-229" r="-2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0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模拟研</a:t>
            </a:r>
            <a:r>
              <a:rPr lang="zh-CN" altLang="en-US" dirty="0" smtClean="0"/>
              <a:t>究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数据产生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束</a:t>
            </a:r>
            <a:r>
              <a:rPr lang="zh-CN" altLang="en-US" dirty="0" smtClean="0"/>
              <a:t>流管外加入厚度</a:t>
            </a:r>
            <a:r>
              <a:rPr lang="en-US" altLang="zh-CN" dirty="0" smtClean="0"/>
              <a:t>[0, 2, 4, …, 10]mm</a:t>
            </a:r>
            <a:r>
              <a:rPr lang="zh-CN" altLang="en-US" dirty="0" smtClean="0"/>
              <a:t>碘化铯晶体，长度与束流管外层铍管一致，紧贴外层铍管</a:t>
            </a:r>
            <a:endParaRPr lang="en-US" altLang="zh-CN" dirty="0" smtClean="0"/>
          </a:p>
          <a:p>
            <a:pPr lvl="1"/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svc</a:t>
            </a:r>
            <a:r>
              <a:rPr lang="zh-CN" altLang="en-US" dirty="0" smtClean="0"/>
              <a:t>控制模拟时加入材料的厚度及</a:t>
            </a:r>
            <a:r>
              <a:rPr lang="en-US" altLang="zh-CN" dirty="0" smtClean="0"/>
              <a:t>KalFit</a:t>
            </a:r>
            <a:r>
              <a:rPr lang="zh-CN" altLang="en-US" dirty="0" smtClean="0"/>
              <a:t>时添加相同的物质</a:t>
            </a:r>
            <a:endParaRPr lang="en-US" altLang="zh-CN" dirty="0" smtClean="0"/>
          </a:p>
          <a:p>
            <a:pPr lvl="2"/>
            <a:r>
              <a:rPr lang="en-US" altLang="zh-CN" dirty="0">
                <a:hlinkClick r:id="rId2"/>
              </a:rPr>
              <a:t>bes3_add_layer/code/boss/workarea/AddLayerSvc/AddLayerSvc-00-00-01 at master · yuansicheng/bes3_add_layer (github.com</a:t>
            </a:r>
            <a:r>
              <a:rPr lang="en-US" altLang="zh-CN" dirty="0" smtClean="0">
                <a:hlinkClick r:id="rId2"/>
              </a:rPr>
              <a:t>)</a:t>
            </a:r>
            <a:endParaRPr lang="en-US" altLang="zh-CN" dirty="0" smtClean="0"/>
          </a:p>
          <a:p>
            <a:pPr lvl="2"/>
            <a:r>
              <a:rPr lang="en-US" altLang="zh-CN" dirty="0">
                <a:hlinkClick r:id="rId3"/>
              </a:rPr>
              <a:t>bes3_add_layer/BesPip.cc at master · yuansicheng/bes3_add_layer (github.com</a:t>
            </a:r>
            <a:r>
              <a:rPr lang="en-US" altLang="zh-CN" dirty="0" smtClean="0">
                <a:hlinkClick r:id="rId3"/>
              </a:rPr>
              <a:t>)</a:t>
            </a:r>
            <a:endParaRPr lang="en-US" altLang="zh-CN" dirty="0" smtClean="0"/>
          </a:p>
          <a:p>
            <a:pPr lvl="2"/>
            <a:r>
              <a:rPr lang="en-US" altLang="zh-CN" dirty="0">
                <a:hlinkClick r:id="rId4"/>
              </a:rPr>
              <a:t>bes3_add_layer/KalFitReadGdml.cxx at master · yuansicheng/bes3_add_layer (github.com</a:t>
            </a:r>
            <a:r>
              <a:rPr lang="en-US" altLang="zh-CN" dirty="0" smtClean="0">
                <a:hlinkClick r:id="rId4"/>
              </a:rPr>
              <a:t>)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4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模拟研究 </a:t>
            </a:r>
            <a:r>
              <a:rPr lang="en-US" altLang="zh-CN" dirty="0" smtClean="0"/>
              <a:t>—— </a:t>
            </a:r>
            <a:r>
              <a:rPr lang="en-US" altLang="zh-CN" dirty="0"/>
              <a:t>tag</a:t>
            </a:r>
            <a:r>
              <a:rPr lang="zh-CN" altLang="en-US" dirty="0"/>
              <a:t>粒子模</a:t>
            </a:r>
            <a:r>
              <a:rPr lang="zh-CN" altLang="en-US" dirty="0" smtClean="0"/>
              <a:t>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束</a:t>
            </a:r>
            <a:r>
              <a:rPr lang="zh-CN" altLang="en-US" dirty="0" smtClean="0"/>
              <a:t>流管外加入厚度</a:t>
            </a:r>
            <a:r>
              <a:rPr lang="en-US" altLang="zh-CN" dirty="0" smtClean="0"/>
              <a:t>[0, 2, 4, …, 10]mm</a:t>
            </a:r>
            <a:r>
              <a:rPr lang="zh-CN" altLang="en-US" dirty="0" smtClean="0"/>
              <a:t>碘化铯晶体，长度与束流管外层铍管一致，紧贴外层铍管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tag</a:t>
            </a:r>
            <a:r>
              <a:rPr lang="zh-CN" altLang="en-US" dirty="0" smtClean="0"/>
              <a:t>粒子模拟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模拟动量和</a:t>
            </a:r>
            <a:r>
              <a:rPr lang="en-US" altLang="zh-CN" dirty="0" smtClean="0"/>
              <a:t>cos_theta</a:t>
            </a:r>
            <a:r>
              <a:rPr lang="zh-CN" altLang="en-US" dirty="0" smtClean="0"/>
              <a:t>随机的单粒子，</a:t>
            </a:r>
            <a:r>
              <a:rPr lang="en-US" altLang="zh-CN" dirty="0" smtClean="0"/>
              <a:t>cos_theta</a:t>
            </a:r>
            <a:r>
              <a:rPr lang="zh-CN" altLang="en-US" dirty="0" smtClean="0"/>
              <a:t>区间为</a:t>
            </a:r>
            <a:r>
              <a:rPr lang="en-US" altLang="zh-CN" dirty="0" smtClean="0"/>
              <a:t>[0, 0.93]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p+</a:t>
            </a:r>
            <a:r>
              <a:rPr lang="zh-CN" altLang="en-US" dirty="0" smtClean="0"/>
              <a:t>动量区间为</a:t>
            </a:r>
            <a:r>
              <a:rPr lang="en-US" altLang="zh-CN" dirty="0" smtClean="0"/>
              <a:t>[0.3, 1.3]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pi-</a:t>
            </a:r>
            <a:r>
              <a:rPr lang="zh-CN" altLang="en-US" dirty="0" smtClean="0"/>
              <a:t>动量区间为</a:t>
            </a:r>
            <a:r>
              <a:rPr lang="en-US" altLang="zh-CN" dirty="0" smtClean="0"/>
              <a:t>[0.1, 1.3]</a:t>
            </a:r>
            <a:r>
              <a:rPr lang="zh-CN" altLang="en-US" dirty="0" smtClean="0"/>
              <a:t>，每个厚度</a:t>
            </a:r>
            <a:r>
              <a:rPr lang="en-US" altLang="zh-CN" dirty="0" smtClean="0"/>
              <a:t>1e5</a:t>
            </a:r>
            <a:r>
              <a:rPr lang="zh-CN" altLang="en-US" dirty="0" smtClean="0"/>
              <a:t>个事例</a:t>
            </a:r>
            <a:endParaRPr lang="en-US" altLang="zh-CN" dirty="0" smtClean="0"/>
          </a:p>
          <a:p>
            <a:pPr lvl="3"/>
            <a:r>
              <a:rPr lang="en-US" altLang="zh-CN" dirty="0" smtClean="0">
                <a:hlinkClick r:id="rId2"/>
              </a:rPr>
              <a:t>bes3_add_layer/gen_single_p</a:t>
            </a:r>
            <a:r>
              <a:rPr lang="en-US" altLang="zh-CN" dirty="0">
                <a:hlinkClick r:id="rId2"/>
              </a:rPr>
              <a:t>+_random.py at master · yuansicheng/bes3_add_layer (github.com</a:t>
            </a:r>
            <a:r>
              <a:rPr lang="en-US" altLang="zh-CN" dirty="0" smtClean="0">
                <a:hlinkClick r:id="rId2"/>
              </a:rPr>
              <a:t>)</a:t>
            </a:r>
            <a:endParaRPr lang="en-US" altLang="zh-CN" dirty="0" smtClean="0"/>
          </a:p>
          <a:p>
            <a:pPr lvl="3"/>
            <a:r>
              <a:rPr lang="en-US" altLang="zh-CN" dirty="0">
                <a:hlinkClick r:id="rId3"/>
              </a:rPr>
              <a:t>bes3_add_layer/gen_single_pi-_random.py at master · yuansicheng/bes3_add_layer (github.com)</a:t>
            </a:r>
            <a:endParaRPr lang="en-US" altLang="zh-CN" dirty="0" smtClean="0"/>
          </a:p>
          <a:p>
            <a:pPr lvl="2"/>
            <a:r>
              <a:rPr lang="zh-CN" altLang="en-US" dirty="0"/>
              <a:t>提</a:t>
            </a:r>
            <a:r>
              <a:rPr lang="zh-CN" altLang="en-US" dirty="0" smtClean="0"/>
              <a:t>取</a:t>
            </a:r>
            <a:r>
              <a:rPr lang="en-US" altLang="zh-CN" dirty="0" smtClean="0"/>
              <a:t>mc_truth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Kal_Fit</a:t>
            </a:r>
            <a:r>
              <a:rPr lang="zh-CN" altLang="en-US" dirty="0" smtClean="0"/>
              <a:t>的动量、角度信息，</a:t>
            </a:r>
            <a:r>
              <a:rPr lang="zh-CN" altLang="en-US" dirty="0"/>
              <a:t>动</a:t>
            </a:r>
            <a:r>
              <a:rPr lang="zh-CN" altLang="en-US" dirty="0" smtClean="0"/>
              <a:t>量和</a:t>
            </a:r>
            <a:r>
              <a:rPr lang="en-US" altLang="zh-CN" dirty="0" smtClean="0"/>
              <a:t>cos_theta</a:t>
            </a:r>
            <a:r>
              <a:rPr lang="zh-CN" altLang="en-US" dirty="0" smtClean="0"/>
              <a:t>按照</a:t>
            </a:r>
            <a:r>
              <a:rPr lang="en-US" altLang="zh-CN" dirty="0" smtClean="0"/>
              <a:t>0.1</a:t>
            </a:r>
            <a:r>
              <a:rPr lang="zh-CN" altLang="en-US" dirty="0" smtClean="0"/>
              <a:t>的宽度分</a:t>
            </a:r>
            <a:r>
              <a:rPr lang="en-US" altLang="zh-CN" dirty="0" smtClean="0"/>
              <a:t>bin</a:t>
            </a:r>
            <a:r>
              <a:rPr lang="zh-CN" altLang="en-US" dirty="0" smtClean="0"/>
              <a:t>，计算</a:t>
            </a:r>
            <a:r>
              <a:rPr lang="zh-CN" altLang="en-US" dirty="0"/>
              <a:t>动量、角</a:t>
            </a:r>
            <a:r>
              <a:rPr lang="zh-CN" altLang="en-US" dirty="0" smtClean="0"/>
              <a:t>度分辨和效率（重建出的事例数量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模拟总数）</a:t>
            </a:r>
            <a:endParaRPr lang="en-US" altLang="zh-CN" dirty="0" smtClean="0"/>
          </a:p>
          <a:p>
            <a:pPr lvl="2"/>
            <a:r>
              <a:rPr lang="zh-CN" altLang="en-US" dirty="0"/>
              <a:t>动量、角度分</a:t>
            </a:r>
            <a:r>
              <a:rPr lang="zh-CN" altLang="en-US" dirty="0" smtClean="0"/>
              <a:t>辨计算方式：剔除异常值后高斯拟合</a:t>
            </a:r>
            <a:endParaRPr lang="en-US" altLang="zh-CN" dirty="0" smtClean="0"/>
          </a:p>
          <a:p>
            <a:pPr lvl="2"/>
            <a:r>
              <a:rPr lang="en-US" altLang="zh-CN" dirty="0" smtClean="0">
                <a:hlinkClick r:id="rId4"/>
              </a:rPr>
              <a:t>bes3_add_layer/single_ppi.csv </a:t>
            </a:r>
            <a:r>
              <a:rPr lang="en-US" altLang="zh-CN" dirty="0">
                <a:hlinkClick r:id="rId4"/>
              </a:rPr>
              <a:t>at master · yuansicheng/bes3_add_layer (github.com</a:t>
            </a:r>
            <a:r>
              <a:rPr lang="en-US" altLang="zh-CN" dirty="0" smtClean="0">
                <a:hlinkClick r:id="rId4"/>
              </a:rPr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C00000"/>
                </a:solidFill>
              </a:rPr>
              <a:t>画图分析计</a:t>
            </a:r>
            <a:r>
              <a:rPr lang="zh-CN" altLang="en-US" dirty="0">
                <a:solidFill>
                  <a:srgbClr val="C00000"/>
                </a:solidFill>
              </a:rPr>
              <a:t>算动量、角度分辨和效</a:t>
            </a:r>
            <a:r>
              <a:rPr lang="zh-CN" altLang="en-US" dirty="0" smtClean="0">
                <a:solidFill>
                  <a:srgbClr val="C00000"/>
                </a:solidFill>
              </a:rPr>
              <a:t>率关于动量、</a:t>
            </a:r>
            <a:r>
              <a:rPr lang="en-US" altLang="zh-CN" dirty="0" smtClean="0">
                <a:solidFill>
                  <a:srgbClr val="C00000"/>
                </a:solidFill>
              </a:rPr>
              <a:t>theta</a:t>
            </a:r>
            <a:r>
              <a:rPr lang="zh-CN" altLang="en-US" dirty="0" smtClean="0">
                <a:solidFill>
                  <a:srgbClr val="C00000"/>
                </a:solidFill>
              </a:rPr>
              <a:t>的依赖关系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4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模拟研究 </a:t>
                </a:r>
                <a:r>
                  <a:rPr lang="en-US" altLang="zh-CN" dirty="0" smtClean="0"/>
                  <a:t>—— </a:t>
                </a:r>
                <a:r>
                  <a:rPr lang="en-US" altLang="zh-CN" dirty="0"/>
                  <a:t>tag</a:t>
                </a:r>
                <a:r>
                  <a:rPr lang="zh-CN" altLang="en-US" dirty="0"/>
                  <a:t>粒子模</a:t>
                </a:r>
                <a:r>
                  <a:rPr lang="zh-CN" altLang="en-US" dirty="0" smtClean="0"/>
                  <a:t>拟  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依赖 </a:t>
                </a:r>
                <a:r>
                  <a:rPr lang="en-US" altLang="zh-CN" dirty="0" smtClean="0"/>
                  <a:t>0.4&lt;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/>
                  <a:t>&lt;0.5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0" b="-26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750533" y="990600"/>
            <a:ext cx="5012415" cy="5322674"/>
            <a:chOff x="1083585" y="1014626"/>
            <a:chExt cx="5012415" cy="5322674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3585" y="1014626"/>
              <a:ext cx="5012415" cy="1359958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3585" y="2306748"/>
              <a:ext cx="5012415" cy="1381374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3585" y="4955926"/>
              <a:ext cx="5012415" cy="1381374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3585" y="3620286"/>
              <a:ext cx="5012415" cy="1403476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6429052" y="990600"/>
            <a:ext cx="5012415" cy="5346700"/>
            <a:chOff x="6684285" y="990600"/>
            <a:chExt cx="5012415" cy="534670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84285" y="990600"/>
              <a:ext cx="5012415" cy="1339195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84285" y="2269521"/>
              <a:ext cx="5012415" cy="1381374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84285" y="3590621"/>
              <a:ext cx="5012415" cy="1403476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84285" y="4933824"/>
              <a:ext cx="5012415" cy="1403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04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模拟研究 </a:t>
                </a:r>
                <a:r>
                  <a:rPr lang="en-US" altLang="zh-CN" dirty="0" smtClean="0"/>
                  <a:t>—— </a:t>
                </a:r>
                <a:r>
                  <a:rPr lang="en-US" altLang="zh-CN" dirty="0"/>
                  <a:t>tag</a:t>
                </a:r>
                <a:r>
                  <a:rPr lang="zh-CN" altLang="en-US" dirty="0"/>
                  <a:t>粒子模</a:t>
                </a:r>
                <a:r>
                  <a:rPr lang="zh-CN" altLang="en-US" dirty="0" smtClean="0"/>
                  <a:t>拟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依赖 </a:t>
                </a:r>
                <a:r>
                  <a:rPr lang="en-US" altLang="zh-CN" dirty="0" smtClean="0"/>
                  <a:t>0.5&lt;p&lt;0.6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0" b="-26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750533" y="990600"/>
            <a:ext cx="5012415" cy="5346700"/>
            <a:chOff x="750533" y="990600"/>
            <a:chExt cx="5012415" cy="53467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533" y="990600"/>
              <a:ext cx="5012415" cy="134684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533" y="2281234"/>
              <a:ext cx="5012415" cy="13677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0533" y="4925804"/>
              <a:ext cx="5012415" cy="141149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0533" y="3592750"/>
              <a:ext cx="5012415" cy="1389268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6429052" y="990600"/>
            <a:ext cx="5012415" cy="5346700"/>
            <a:chOff x="6429052" y="990600"/>
            <a:chExt cx="5012415" cy="53467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9052" y="990600"/>
              <a:ext cx="5012415" cy="136772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29052" y="2295385"/>
              <a:ext cx="5012415" cy="138926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29052" y="3621709"/>
              <a:ext cx="5012415" cy="138926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29052" y="4948032"/>
              <a:ext cx="5012415" cy="138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14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3.0,&quot;FooterHeight&quot;:6.0,&quot;SideMargin&quot;:4.0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ihep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模板-IHEP-v1.0.potx" id="{6B585547-D3D7-4B0A-B550-674F3E77977E}" vid="{973BBAB5-737D-4C4E-9C83-26FB3DF8684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PPT模板-IHEP-v1.0</Template>
  <TotalTime>387</TotalTime>
  <Words>1383</Words>
  <Application>Microsoft Office PowerPoint</Application>
  <PresentationFormat>宽屏</PresentationFormat>
  <Paragraphs>98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Microsoft YaHei</vt:lpstr>
      <vt:lpstr>Microsoft YaHei</vt:lpstr>
      <vt:lpstr>Arial</vt:lpstr>
      <vt:lpstr>Cambria Math</vt:lpstr>
      <vt:lpstr>Wingdings</vt:lpstr>
      <vt:lpstr>ihep​​</vt:lpstr>
      <vt:lpstr>基于BESIII的反中子源</vt:lpstr>
      <vt:lpstr>PowerPoint 演示文稿</vt:lpstr>
      <vt:lpstr>物理背景</vt:lpstr>
      <vt:lpstr>文献综述</vt:lpstr>
      <vt:lpstr>实验设计</vt:lpstr>
      <vt:lpstr>模拟研究 —— 数据产生</vt:lpstr>
      <vt:lpstr>模拟研究 —— tag粒子模拟</vt:lpstr>
      <vt:lpstr>模拟研究 —— tag粒子模拟  p依赖 0.4&lt;cosθ&lt;0.5</vt:lpstr>
      <vt:lpstr>模拟研究 —— tag粒子模拟  θ依赖 0.5&lt;p&lt;0.6</vt:lpstr>
      <vt:lpstr>模拟研究 ——反中子模拟</vt:lpstr>
      <vt:lpstr>模拟研究 ——反中子模拟 </vt:lpstr>
      <vt:lpstr>模拟研究 —— J/ψ→pn ̅π^-</vt:lpstr>
      <vt:lpstr>其他讨论</vt:lpstr>
      <vt:lpstr>PowerPoint 演示文稿</vt:lpstr>
      <vt:lpstr>附录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苑思成</dc:creator>
  <cp:lastModifiedBy>苑思成</cp:lastModifiedBy>
  <cp:revision>49</cp:revision>
  <dcterms:created xsi:type="dcterms:W3CDTF">2020-12-21T02:07:21Z</dcterms:created>
  <dcterms:modified xsi:type="dcterms:W3CDTF">2023-01-14T09:23:08Z</dcterms:modified>
</cp:coreProperties>
</file>