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D9E1-09DD-4418-B95B-15546DB8E52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8034D-1332-4167-AD87-CD11DA598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9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D7306-6C8C-9918-5DD9-47DC8F611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00B58-9751-B10A-EE31-BF8084BD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E81CB-8E7A-080C-AAD0-68AA82C6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0817-7440-43E4-8371-6AC14B7122B3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7EEE3-F661-DE31-0121-442BD58A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65CBF-E934-1B58-FF6E-58AB948E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3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A646-5D58-A750-14E5-0DB1148E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491F31-DEDE-D330-082B-28DB63F6C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12900-B505-9607-D7A6-370DB1C8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6F65-3AE6-4A5D-BDB0-317E05521795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4C7B3-DF10-27AC-E32C-243E225B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F6ED1-25B9-2F63-3208-AEC62725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21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3E7E31-5647-D6D9-A3A7-C15EB3A5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278F0-CC45-E41E-14AF-FE9196A8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37945-5BA6-5CDA-35B0-3CDBE1A7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1E1F-0BB9-46EC-AEDC-8434E53D4790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EF4EA-0A93-08E9-9994-847C19AD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98DA9-DE58-6800-C2FB-58DEAF2E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20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B644-15A6-05C0-5FC3-DA9ABA8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C3E5A-5118-39E7-6C3D-38180BF1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5B15-18EA-1A0E-C93F-6FEAC006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C69B-DD61-446A-B82C-04261AEDC727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16607-3462-CA90-EC37-1747EFD2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DCF09-5D0F-86A9-01B1-2CB68A9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0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0257F-AA1C-D1DB-FDDA-634CAE3D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3B338-D271-DEE5-4FC1-779729A0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C808E-FBBC-A031-C9AF-77765A6E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3E9-3E78-4C84-ACC4-239CABADA9EA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886C-C2F5-A7CD-5AF7-D36E542E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AC071-2502-ACA9-D55E-31793A9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E9E2B-4788-6EAC-2B37-6234670A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583D4-5915-6A03-BAEA-DA8038092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6FF6B-C932-0DD0-377A-FEEF6EC60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EAF20-876D-703D-0D43-F23689D9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2627-E530-4E30-9A78-B1F2C939C553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357B5-18A7-C076-9F0C-1FD3B269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123EF-5585-3C1B-7F1B-23467F14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6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03CBF-94A7-EBC2-5537-887421BE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002E9-C03A-B878-F6DD-CF06F641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96AA1-21F3-B01F-968E-BCC84618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BBE25-D8C8-29D6-9868-80C02F3D2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3EA66B-D55B-B543-F057-7DC51EE3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C39949-747C-6DD6-D5B4-1B3D8FC4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147B-5E1B-449A-BED1-61B0D458634F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47D904-2CAE-D119-C30A-7219BCB0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24704A-8B34-97CE-5533-D9338C6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57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873C-8F40-47D4-47F2-367E7BF3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F3883-335B-A833-6881-855EA049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255B-0960-4796-80D3-94748CADE4C9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A1CC8F-F5DB-BA7E-B324-534CA1D5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70E72-5531-A751-4734-1488A42E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29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881357-A00A-9685-F1AA-A64FC2C6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4528-1190-4673-9685-7DB782077F9B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00D466-58B2-B3A9-AF1A-10DF4701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EE44BA-8906-05C0-D367-840DC967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1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FC8A-3632-5AF9-6AF2-E75B3759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8CFEF-6164-5E66-6F64-6D96AB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7263CB-1C6D-8643-2570-162699F9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334DE-5439-1E69-4374-7CDD6E3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0207-EF60-403B-9612-7448FF005707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E45C1-C275-E7B6-FE92-0F7B020B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C0C7C-0F3F-27E4-0343-689CCA6C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4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274F-1C1A-A761-CF20-1A049084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1C045A-2A4D-1A4F-32E2-7D311FF95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AC6DF-E986-4DC1-88E4-0E0DBEA9E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15E57-3566-7B40-7A67-36D2835A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C24-A5DC-4CAF-B200-0A26896B8BC6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E2856-6E62-032D-DDA5-1F07B1B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12CFD-29C8-C2C2-6D74-4EFBD88E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49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A42B8-94C7-E1CC-09E3-4D834891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6EC66-95D5-17DD-C57D-FD66FBAD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8F5C9-5A12-7076-B1E1-CE6015140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185B-EB8B-4E2D-AD9A-DEF44DACC3EA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0ECF8-CBF5-0937-1107-6EF92D131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8D96B-B2F1-56C2-5ED6-740822179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3FE5-0A48-47C2-B0DC-67F54B883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5A57-D78A-E029-74B0-94E46BCC7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西江月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5627B-4B67-88D6-1E85-D4A99422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AD00A67E-27EE-540F-844A-881FA11B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210-401D-443F-8A0F-DFE4C61FC63F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FDEA9C7A-F88E-8A15-E7FC-8506C45B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9C844-A8BD-FF54-2F92-6075500A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127F-A3FE-CBBE-A9B0-9CD27458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17A5A-647A-7446-9263-93CDF448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89EA-0967-4447-8D1E-8E44E8A02AC7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6BEF5C-6E61-B378-8EE7-0F951457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08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5A57-D78A-E029-74B0-94E46BCC7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西江月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5627B-4B67-88D6-1E85-D4A99422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FE13532-5DD5-F2E3-220A-E5FAC66F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3" y="0"/>
            <a:ext cx="5205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C8243-0087-D512-017C-A0B7F4E1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F89-3DBA-4E39-BC7F-5F264756FAA1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7E99F-A056-E589-E317-671E543B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5A57-D78A-E029-74B0-94E46BCC7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西江月</a:t>
            </a:r>
            <a:r>
              <a:rPr lang="en-US" altLang="zh-CN" dirty="0">
                <a:latin typeface="+mn-lt"/>
              </a:rPr>
              <a:t>·</a:t>
            </a:r>
            <a:r>
              <a:rPr lang="zh-CN" altLang="en-US" dirty="0">
                <a:latin typeface="+mn-lt"/>
              </a:rPr>
              <a:t>阻风山峰下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5627B-4B67-88D6-1E85-D4A99422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>
                <a:latin typeface="+mn-lt"/>
              </a:rPr>
              <a:t>张孝祥</a:t>
            </a:r>
            <a:r>
              <a:rPr lang="en-US" altLang="zh-CN" sz="2400" dirty="0">
                <a:latin typeface="+mn-lt"/>
              </a:rPr>
              <a:t>〔</a:t>
            </a:r>
            <a:r>
              <a:rPr lang="zh-CN" altLang="en-US" sz="2400" dirty="0">
                <a:latin typeface="+mn-lt"/>
              </a:rPr>
              <a:t>宋代</a:t>
            </a:r>
            <a:r>
              <a:rPr lang="en-US" altLang="zh-CN" sz="2400" dirty="0">
                <a:latin typeface="+mn-lt"/>
              </a:rPr>
              <a:t>〕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3FDCA-AB1E-B9DE-44A8-B51FF60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B235-5955-4C5E-A407-F488FDC05434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26D0B0-6671-6749-7F5C-1D39CBB4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9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2EE7-26F2-34C2-468D-12FC8D19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西江月</a:t>
            </a:r>
            <a:r>
              <a:rPr lang="en-US" altLang="zh-CN" dirty="0">
                <a:latin typeface="+mn-lt"/>
              </a:rPr>
              <a:t>·</a:t>
            </a:r>
            <a:r>
              <a:rPr lang="zh-CN" altLang="en-US" dirty="0">
                <a:latin typeface="+mn-lt"/>
              </a:rPr>
              <a:t>阻风山峰下 </a:t>
            </a:r>
            <a:r>
              <a:rPr lang="zh-CN" altLang="en-US" sz="2400" dirty="0">
                <a:latin typeface="+mn-lt"/>
              </a:rPr>
              <a:t>张孝祥</a:t>
            </a:r>
            <a:r>
              <a:rPr lang="en-US" altLang="zh-CN" sz="2400" dirty="0">
                <a:latin typeface="+mn-lt"/>
              </a:rPr>
              <a:t>〔</a:t>
            </a:r>
            <a:r>
              <a:rPr lang="zh-CN" altLang="en-US" sz="2400" dirty="0">
                <a:latin typeface="+mn-lt"/>
              </a:rPr>
              <a:t>宋代</a:t>
            </a:r>
            <a:r>
              <a:rPr lang="en-US" altLang="zh-CN" sz="2400" dirty="0">
                <a:latin typeface="+mn-lt"/>
              </a:rPr>
              <a:t>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376A2-81CF-AE41-ED8B-44DA2DED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0F0F0F"/>
                </a:solidFill>
                <a:effectLst/>
                <a:latin typeface="����"/>
              </a:rPr>
              <a:t>满载一船秋色，平铺十里湖光。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����"/>
              </a:rPr>
              <a:t>波神留我看斜阳，放起鳞鳞细浪。</a:t>
            </a:r>
            <a:endParaRPr lang="en-US" altLang="zh-CN" b="1" i="0" dirty="0">
              <a:solidFill>
                <a:srgbClr val="0F0F0F"/>
              </a:solidFill>
              <a:effectLst/>
              <a:latin typeface="����"/>
            </a:endParaRPr>
          </a:p>
          <a:p>
            <a:r>
              <a:rPr lang="zh-CN" altLang="en-US" b="1" i="0" dirty="0">
                <a:solidFill>
                  <a:srgbClr val="0F0F0F"/>
                </a:solidFill>
                <a:effectLst/>
                <a:latin typeface="����"/>
              </a:rPr>
              <a:t>明日风回更好，今宵露宿何妨。</a:t>
            </a:r>
            <a:r>
              <a:rPr lang="zh-CN" altLang="en-US" b="0" i="0" dirty="0">
                <a:solidFill>
                  <a:srgbClr val="0F0F0F"/>
                </a:solidFill>
                <a:effectLst/>
                <a:latin typeface="����"/>
              </a:rPr>
              <a:t>水晶宫里奏霓裳，准拟岳阳楼上。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6FF66-9311-8D87-98D1-9020CDAD9CC8}"/>
              </a:ext>
            </a:extLst>
          </p:cNvPr>
          <p:cNvSpPr txBox="1"/>
          <p:nvPr/>
        </p:nvSpPr>
        <p:spPr>
          <a:xfrm>
            <a:off x="838200" y="3429000"/>
            <a:ext cx="9565439" cy="1892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作者简介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张孝祥</a:t>
            </a:r>
            <a:r>
              <a:rPr lang="zh-CN" altLang="en-US" sz="2000" dirty="0"/>
              <a:t>（</a:t>
            </a:r>
            <a:r>
              <a:rPr lang="en-US" altLang="zh-CN" sz="2000" dirty="0"/>
              <a:t>1132-1169</a:t>
            </a:r>
            <a:r>
              <a:rPr lang="zh-CN" altLang="en-US" sz="20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没什么名气的豪放派词人，</a:t>
            </a:r>
            <a:r>
              <a:rPr lang="en-US" altLang="zh-CN" sz="2000" dirty="0"/>
              <a:t>23</a:t>
            </a:r>
            <a:r>
              <a:rPr lang="zh-CN" altLang="en-US" sz="2000" dirty="0"/>
              <a:t>岁状元及第，</a:t>
            </a:r>
            <a:r>
              <a:rPr lang="en-US" altLang="zh-CN" sz="2000" dirty="0"/>
              <a:t>5</a:t>
            </a:r>
            <a:r>
              <a:rPr lang="zh-CN" altLang="en-US" sz="2000" dirty="0"/>
              <a:t>年后因上书为岳飞鸣冤，被秦桧下狱。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岁月把他的锐气磨去，可词里还留着平生意气。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D18C3F8-6521-5532-FEE8-2AFFD78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5BA6-6A76-4DA8-B00F-1AA15AD42A4E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C36F4-260B-774D-E7D5-7305F0A2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76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CDFFB-817D-6E67-6034-71D20E4A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清旷超然的意境追求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80D0E-EE5B-2711-C84B-EC30C17D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风浪未启时，“</a:t>
            </a:r>
            <a:r>
              <a:rPr lang="zh-CN" altLang="en-US" b="1" dirty="0"/>
              <a:t>满载一船秋色，平铺十里湖光。</a:t>
            </a:r>
            <a:r>
              <a:rPr lang="zh-CN" altLang="en-US" dirty="0"/>
              <a:t>”洞庭湖畔，红黄艳丽的秋韵物语，悦目娱心的湖光山色，如一幅装帧精美的山水画，从天际玄秘处顺畅展开，铺满湖面，直至词人脚下。其韵如酒如歌，穿透眼帘，摄入心魂，光华灿烂满行舟。</a:t>
            </a:r>
            <a:endParaRPr lang="en-US" altLang="zh-CN" dirty="0"/>
          </a:p>
          <a:p>
            <a:r>
              <a:rPr lang="zh-CN" altLang="en-US" dirty="0"/>
              <a:t>风乍起时，“吹皱”一池秋水，鳞鳞细浪款款浮起，在波神的笑意暗示下，脉脉斜阳调出最养眼的暖色，恳请词人留下。词人情耽于此，而熟稔洞庭脾性的船工却从微波中看到即将到来的风浪。经验告诉他们，这霞光辉映，“鳞鳞细浪”过后，必将是范仲淹在</a:t>
            </a:r>
            <a:r>
              <a:rPr lang="en-US" altLang="zh-CN" dirty="0"/>
              <a:t>《</a:t>
            </a:r>
            <a:r>
              <a:rPr lang="zh-CN" altLang="en-US" dirty="0"/>
              <a:t>岳阳楼记</a:t>
            </a:r>
            <a:r>
              <a:rPr lang="en-US" altLang="zh-CN" dirty="0"/>
              <a:t>》</a:t>
            </a:r>
            <a:r>
              <a:rPr lang="zh-CN" altLang="en-US" dirty="0"/>
              <a:t>中描写的“浊浪排空”、“樯倾楫摧”的负气使性。而词人也因冥冥注定的缘分而接受了波神的美意，安闲自在之情流落笔端。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638C-1475-7189-AAD5-D5E4ED81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E47-515C-424B-B891-6077D7973751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60F8EB-60FB-7BFA-A8D6-2D4E6D36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65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11DFC-76EF-FCDB-2C94-2C3A45B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清旷超然的意境追求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B3867-A7D7-74F0-E19A-12BDBA16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zh-CN" altLang="en-US" b="1" dirty="0"/>
              <a:t>水晶宫里奏霓裳</a:t>
            </a:r>
            <a:r>
              <a:rPr lang="zh-CN" altLang="en-US" dirty="0"/>
              <a:t>”是虚拟的神幻意境，然也是词人淡定内心的真实折射。 “水晶宫”，俗谓“龙宫”；“霓裳”，即</a:t>
            </a:r>
            <a:r>
              <a:rPr lang="en-US" altLang="zh-CN" dirty="0"/>
              <a:t>《</a:t>
            </a:r>
            <a:r>
              <a:rPr lang="zh-CN" altLang="en-US" dirty="0"/>
              <a:t>霓裳羽衣曲</a:t>
            </a:r>
            <a:r>
              <a:rPr lang="en-US" altLang="zh-CN" dirty="0"/>
              <a:t>》</a:t>
            </a:r>
            <a:r>
              <a:rPr lang="zh-CN" altLang="en-US" dirty="0"/>
              <a:t>，描写唐玄宗因向往神仙而去月宫寻见仙女的神话，其舞、其乐、其服饰都着力描绘虚无缥缈的仙境和舞姿婆娑的仙女形象，是唐歌舞的集大成之作，是中国音乐舞蹈史上的一颗璀璨的明珠。波涛阵阵，浩瀚湖水从远处翻卷而来，忽远忽近的水声犹如龙宫曼妙的奏乐，乐音里，婀娜的歌女翩翩起舞，恍惚间听到塞壬魅惑的天籁之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BD9CA-4737-30A8-2D75-B06304F9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2998-EB68-4D80-8A57-908C35A7CD6A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5BB902-95A0-9E35-C175-7972621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5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90D4-A2B9-A5B6-0555-31A8B27E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随缘自适的人格特征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A3188-DAA3-445F-CC35-C019E4DC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没有勇气放下的人，即便是高贵如帝王者，也会在快乐王国里低贱如乞丐。公元</a:t>
            </a:r>
            <a:r>
              <a:rPr lang="en-US" altLang="zh-CN" dirty="0"/>
              <a:t>1143</a:t>
            </a:r>
            <a:r>
              <a:rPr lang="zh-CN" altLang="en-US" dirty="0"/>
              <a:t>年的某一天，宋高宗赵构突然心有所感，拉扯着自己的头发，对秦桧道：“爱卿你看，朕今年才</a:t>
            </a:r>
            <a:r>
              <a:rPr lang="en-US" altLang="zh-CN" dirty="0"/>
              <a:t>35</a:t>
            </a:r>
            <a:r>
              <a:rPr lang="zh-CN" altLang="en-US" dirty="0"/>
              <a:t>岁，头发却已经白了大半，唉，都是操心惹的祸啊！千苦万苦，当皇帝最苦哇！朕容易吗！”</a:t>
            </a:r>
          </a:p>
          <a:p>
            <a:r>
              <a:rPr lang="zh-CN" altLang="en-US" dirty="0"/>
              <a:t>同样是</a:t>
            </a:r>
            <a:r>
              <a:rPr lang="en-US" altLang="zh-CN" dirty="0"/>
              <a:t>35</a:t>
            </a:r>
            <a:r>
              <a:rPr lang="zh-CN" altLang="en-US" dirty="0"/>
              <a:t>岁，位居人臣的张孝祥却活得风光滋润，该是他的快乐谁也抢不走，“我可以拿走人的任何东西，但有一样东西不行，这就是在特定环境下选择自己的生活态度的自由。”</a:t>
            </a:r>
            <a:r>
              <a:rPr lang="en-US" altLang="zh-CN" dirty="0"/>
              <a:t>(</a:t>
            </a:r>
            <a:r>
              <a:rPr lang="zh-CN" altLang="en-US" dirty="0"/>
              <a:t>德国小说家 弗兰克 </a:t>
            </a:r>
            <a:r>
              <a:rPr lang="en-US" altLang="zh-CN" dirty="0"/>
              <a:t>L)</a:t>
            </a:r>
            <a:r>
              <a:rPr lang="zh-CN" altLang="en-US" dirty="0"/>
              <a:t>人说少年得志非好事，二十三岁便高中状元的张孝祥却能理性的选择生活态度，在颠簸的官场上闲庭信步，实在令人羡慕！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C30DF-8802-AFD0-3024-83F08D53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DFFC-7C54-45DB-8D68-CB5C3B584A2D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EF9BA-F5E1-5F7A-D5FC-EFDADAB9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7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01640-5FFB-79F1-572A-C4D3CDB8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随缘自适的人格特征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B1A85-DEC0-3166-84CA-CDE5E529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十几年的官场生涯中，张孝祥几番起落，终究没能实现自己的政治抱负，若说没有抑郁，没有愤懑，也是不可能的。然而他一生深受佛道思想影响，当遭遇挫折时，佛家思想使他化解人生的苦痛与愤懑，道家思想使他忘怀得失荣辱。</a:t>
            </a:r>
          </a:p>
          <a:p>
            <a:r>
              <a:rPr lang="zh-CN" altLang="en-US" dirty="0"/>
              <a:t>落寞的现实面前，词人早已习惯从内在生命价值的关注中寻找安慰。在</a:t>
            </a:r>
            <a:r>
              <a:rPr lang="en-US" altLang="zh-CN" dirty="0"/>
              <a:t>《</a:t>
            </a:r>
            <a:r>
              <a:rPr lang="zh-CN" altLang="en-US" dirty="0"/>
              <a:t>中隐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和如庵</a:t>
            </a:r>
            <a:r>
              <a:rPr lang="en-US" altLang="zh-CN" dirty="0"/>
              <a:t>》</a:t>
            </a:r>
            <a:r>
              <a:rPr lang="zh-CN" altLang="en-US" dirty="0"/>
              <a:t>等诗中，都可以看出他早年的那种蓬勃进取的豪情壮志已有所消歇，代之而起的是“欲为中隐游，更着三十年”的闲散逍遥和“不谈世法不谈禅，微晓嗣麴一觉眠”式的清静无为。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9DA15-FC5B-587D-5D49-298E65EE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443F-EEA6-4DA5-BB7B-F2F0B784E976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0F5761-BED4-260C-F5E8-F314494D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0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692C1-36B7-9949-0E58-1AB38EEC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随缘自适的人格特征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1ED74-281C-D4E4-D305-6B754772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在这种恬淡心态中，遂形成了词人随缘自适、旷达洒脱的人生观。作者将这种心态投注于自然山水，便形成了其于写景抒情中所呈现出来的空灵缥缈、自然和谐的意境美。</a:t>
            </a:r>
          </a:p>
          <a:p>
            <a:r>
              <a:rPr lang="zh-CN" altLang="en-US" dirty="0"/>
              <a:t>张孝祥词学苏轼，久之二人气质风骨也渐趋靠拢。竹杖芒鞋的苏轼说：“谁怕？一蓑烟雨任平生。”（苏轼）</a:t>
            </a:r>
            <a:r>
              <a:rPr lang="en-US" altLang="zh-CN" dirty="0"/>
              <a:t>《</a:t>
            </a:r>
            <a:r>
              <a:rPr lang="zh-CN" altLang="en-US" dirty="0"/>
              <a:t>定风波</a:t>
            </a:r>
            <a:r>
              <a:rPr lang="en-US" altLang="zh-CN" dirty="0"/>
              <a:t>》</a:t>
            </a:r>
            <a:r>
              <a:rPr lang="zh-CN" altLang="en-US" dirty="0"/>
              <a:t>）靠岸滞行的张孝祥说：“明日风回更好，今宵露宿何妨？”</a:t>
            </a:r>
          </a:p>
          <a:p>
            <a:r>
              <a:rPr lang="zh-CN" altLang="en-US" dirty="0"/>
              <a:t>面对人生的风雨，只道“何妨？”这是怎样的洒脱！将飘散不去的阴霾融化成心间绚丽的彩虹，这是怎样的旷达！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9EB9-A3E7-8333-A241-A4303AC8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045-A865-4468-B632-20C1E6CF43A0}" type="datetime1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9260F9-C4D0-363D-C9EF-AA8E96F0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3FE5-0A48-47C2-B0DC-67F54B883C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62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1001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����</vt:lpstr>
      <vt:lpstr>等线</vt:lpstr>
      <vt:lpstr>等线 Light</vt:lpstr>
      <vt:lpstr>Arial</vt:lpstr>
      <vt:lpstr>Office 主题​​</vt:lpstr>
      <vt:lpstr>西江月</vt:lpstr>
      <vt:lpstr>西江月</vt:lpstr>
      <vt:lpstr>西江月·阻风山峰下</vt:lpstr>
      <vt:lpstr>西江月·阻风山峰下 张孝祥〔宋代〕</vt:lpstr>
      <vt:lpstr>清旷超然的意境追求</vt:lpstr>
      <vt:lpstr>清旷超然的意境追求</vt:lpstr>
      <vt:lpstr>随缘自适的人格特征</vt:lpstr>
      <vt:lpstr>随缘自适的人格特征</vt:lpstr>
      <vt:lpstr>随缘自适的人格特征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西江月</dc:title>
  <dc:creator>Tianhang Yuan</dc:creator>
  <cp:lastModifiedBy>Tianhang Yuan</cp:lastModifiedBy>
  <cp:revision>2</cp:revision>
  <dcterms:created xsi:type="dcterms:W3CDTF">2023-06-12T15:15:07Z</dcterms:created>
  <dcterms:modified xsi:type="dcterms:W3CDTF">2023-06-14T15:40:09Z</dcterms:modified>
</cp:coreProperties>
</file>