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9" r:id="rId4"/>
    <p:sldId id="258" r:id="rId5"/>
    <p:sldId id="260" r:id="rId6"/>
    <p:sldId id="261" r:id="rId7"/>
    <p:sldId id="263"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29" d="100"/>
          <a:sy n="129" d="100"/>
        </p:scale>
        <p:origin x="150" y="7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B122C-ABC8-4441-DDC1-8706C265017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0E561B2-529F-A243-E2C3-A0CC27B78A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DE350A4-4F47-24A2-950D-9912525F53F7}"/>
              </a:ext>
            </a:extLst>
          </p:cNvPr>
          <p:cNvSpPr>
            <a:spLocks noGrp="1"/>
          </p:cNvSpPr>
          <p:nvPr>
            <p:ph type="dt" sz="half" idx="10"/>
          </p:nvPr>
        </p:nvSpPr>
        <p:spPr/>
        <p:txBody>
          <a:bodyPr/>
          <a:lstStyle/>
          <a:p>
            <a:fld id="{B3469DBC-6C5C-477A-9854-2B5541A1C9BB}" type="datetimeFigureOut">
              <a:rPr lang="zh-CN" altLang="en-US" smtClean="0"/>
              <a:t>2023/12/10</a:t>
            </a:fld>
            <a:endParaRPr lang="zh-CN" altLang="en-US"/>
          </a:p>
        </p:txBody>
      </p:sp>
      <p:sp>
        <p:nvSpPr>
          <p:cNvPr id="5" name="页脚占位符 4">
            <a:extLst>
              <a:ext uri="{FF2B5EF4-FFF2-40B4-BE49-F238E27FC236}">
                <a16:creationId xmlns:a16="http://schemas.microsoft.com/office/drawing/2014/main" id="{388BBBE1-5EE6-5B09-4139-AE288246B1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5FEE98-8E17-08C9-049F-B0233B4E662B}"/>
              </a:ext>
            </a:extLst>
          </p:cNvPr>
          <p:cNvSpPr>
            <a:spLocks noGrp="1"/>
          </p:cNvSpPr>
          <p:nvPr>
            <p:ph type="sldNum" sz="quarter" idx="12"/>
          </p:nvPr>
        </p:nvSpPr>
        <p:spPr/>
        <p:txBody>
          <a:bodyPr/>
          <a:lstStyle/>
          <a:p>
            <a:fld id="{92C8F83F-B532-495A-AC87-9E69DF597F03}" type="slidenum">
              <a:rPr lang="zh-CN" altLang="en-US" smtClean="0"/>
              <a:t>‹#›</a:t>
            </a:fld>
            <a:endParaRPr lang="zh-CN" altLang="en-US"/>
          </a:p>
        </p:txBody>
      </p:sp>
    </p:spTree>
    <p:extLst>
      <p:ext uri="{BB962C8B-B14F-4D97-AF65-F5344CB8AC3E}">
        <p14:creationId xmlns:p14="http://schemas.microsoft.com/office/powerpoint/2010/main" val="399768944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1B1E7-E5F9-5EE8-FC72-847038F6CC8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FF2E5A-B75F-22A8-071C-1B71999B97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08D539-8F5D-51AE-730B-D8972DB2D8E9}"/>
              </a:ext>
            </a:extLst>
          </p:cNvPr>
          <p:cNvSpPr>
            <a:spLocks noGrp="1"/>
          </p:cNvSpPr>
          <p:nvPr>
            <p:ph type="dt" sz="half" idx="10"/>
          </p:nvPr>
        </p:nvSpPr>
        <p:spPr/>
        <p:txBody>
          <a:bodyPr/>
          <a:lstStyle/>
          <a:p>
            <a:fld id="{B3469DBC-6C5C-477A-9854-2B5541A1C9BB}" type="datetimeFigureOut">
              <a:rPr lang="zh-CN" altLang="en-US" smtClean="0"/>
              <a:t>2023/12/10</a:t>
            </a:fld>
            <a:endParaRPr lang="zh-CN" altLang="en-US"/>
          </a:p>
        </p:txBody>
      </p:sp>
      <p:sp>
        <p:nvSpPr>
          <p:cNvPr id="5" name="页脚占位符 4">
            <a:extLst>
              <a:ext uri="{FF2B5EF4-FFF2-40B4-BE49-F238E27FC236}">
                <a16:creationId xmlns:a16="http://schemas.microsoft.com/office/drawing/2014/main" id="{6BF4334E-EA66-D2A5-A8F0-8DB920F68C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CDFAB5-390A-D7C9-4947-993D754378D9}"/>
              </a:ext>
            </a:extLst>
          </p:cNvPr>
          <p:cNvSpPr>
            <a:spLocks noGrp="1"/>
          </p:cNvSpPr>
          <p:nvPr>
            <p:ph type="sldNum" sz="quarter" idx="12"/>
          </p:nvPr>
        </p:nvSpPr>
        <p:spPr/>
        <p:txBody>
          <a:bodyPr/>
          <a:lstStyle/>
          <a:p>
            <a:fld id="{92C8F83F-B532-495A-AC87-9E69DF597F03}" type="slidenum">
              <a:rPr lang="zh-CN" altLang="en-US" smtClean="0"/>
              <a:t>‹#›</a:t>
            </a:fld>
            <a:endParaRPr lang="zh-CN" altLang="en-US"/>
          </a:p>
        </p:txBody>
      </p:sp>
    </p:spTree>
    <p:extLst>
      <p:ext uri="{BB962C8B-B14F-4D97-AF65-F5344CB8AC3E}">
        <p14:creationId xmlns:p14="http://schemas.microsoft.com/office/powerpoint/2010/main" val="8275483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8E3C34D-4C7B-47FC-5D61-C75E6FC8FCD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707EC3F-BED1-8E79-A7ED-8B2D86E1846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0D2605-F39C-5B3A-4306-20589F45C39A}"/>
              </a:ext>
            </a:extLst>
          </p:cNvPr>
          <p:cNvSpPr>
            <a:spLocks noGrp="1"/>
          </p:cNvSpPr>
          <p:nvPr>
            <p:ph type="dt" sz="half" idx="10"/>
          </p:nvPr>
        </p:nvSpPr>
        <p:spPr/>
        <p:txBody>
          <a:bodyPr/>
          <a:lstStyle/>
          <a:p>
            <a:fld id="{B3469DBC-6C5C-477A-9854-2B5541A1C9BB}" type="datetimeFigureOut">
              <a:rPr lang="zh-CN" altLang="en-US" smtClean="0"/>
              <a:t>2023/12/10</a:t>
            </a:fld>
            <a:endParaRPr lang="zh-CN" altLang="en-US"/>
          </a:p>
        </p:txBody>
      </p:sp>
      <p:sp>
        <p:nvSpPr>
          <p:cNvPr id="5" name="页脚占位符 4">
            <a:extLst>
              <a:ext uri="{FF2B5EF4-FFF2-40B4-BE49-F238E27FC236}">
                <a16:creationId xmlns:a16="http://schemas.microsoft.com/office/drawing/2014/main" id="{7B54F892-BAD3-A326-171A-4B5D121344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91F43D-0BB3-1DC2-9EAB-F8E0E48A65C9}"/>
              </a:ext>
            </a:extLst>
          </p:cNvPr>
          <p:cNvSpPr>
            <a:spLocks noGrp="1"/>
          </p:cNvSpPr>
          <p:nvPr>
            <p:ph type="sldNum" sz="quarter" idx="12"/>
          </p:nvPr>
        </p:nvSpPr>
        <p:spPr/>
        <p:txBody>
          <a:bodyPr/>
          <a:lstStyle/>
          <a:p>
            <a:fld id="{92C8F83F-B532-495A-AC87-9E69DF597F03}" type="slidenum">
              <a:rPr lang="zh-CN" altLang="en-US" smtClean="0"/>
              <a:t>‹#›</a:t>
            </a:fld>
            <a:endParaRPr lang="zh-CN" altLang="en-US"/>
          </a:p>
        </p:txBody>
      </p:sp>
    </p:spTree>
    <p:extLst>
      <p:ext uri="{BB962C8B-B14F-4D97-AF65-F5344CB8AC3E}">
        <p14:creationId xmlns:p14="http://schemas.microsoft.com/office/powerpoint/2010/main" val="338797537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669C9-A3C2-F405-8BAC-A1F65CF07A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A6A078-2D53-5A89-F59E-05494ABE072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7CD80A-272F-9A83-C981-6F723588A083}"/>
              </a:ext>
            </a:extLst>
          </p:cNvPr>
          <p:cNvSpPr>
            <a:spLocks noGrp="1"/>
          </p:cNvSpPr>
          <p:nvPr>
            <p:ph type="dt" sz="half" idx="10"/>
          </p:nvPr>
        </p:nvSpPr>
        <p:spPr/>
        <p:txBody>
          <a:bodyPr/>
          <a:lstStyle/>
          <a:p>
            <a:fld id="{B3469DBC-6C5C-477A-9854-2B5541A1C9BB}" type="datetimeFigureOut">
              <a:rPr lang="zh-CN" altLang="en-US" smtClean="0"/>
              <a:t>2023/12/10</a:t>
            </a:fld>
            <a:endParaRPr lang="zh-CN" altLang="en-US"/>
          </a:p>
        </p:txBody>
      </p:sp>
      <p:sp>
        <p:nvSpPr>
          <p:cNvPr id="5" name="页脚占位符 4">
            <a:extLst>
              <a:ext uri="{FF2B5EF4-FFF2-40B4-BE49-F238E27FC236}">
                <a16:creationId xmlns:a16="http://schemas.microsoft.com/office/drawing/2014/main" id="{66A9ACA9-D184-7772-6F8C-1F5ACADED7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26C95B-EF8D-0156-E625-59244EB94984}"/>
              </a:ext>
            </a:extLst>
          </p:cNvPr>
          <p:cNvSpPr>
            <a:spLocks noGrp="1"/>
          </p:cNvSpPr>
          <p:nvPr>
            <p:ph type="sldNum" sz="quarter" idx="12"/>
          </p:nvPr>
        </p:nvSpPr>
        <p:spPr/>
        <p:txBody>
          <a:bodyPr/>
          <a:lstStyle/>
          <a:p>
            <a:fld id="{92C8F83F-B532-495A-AC87-9E69DF597F03}" type="slidenum">
              <a:rPr lang="zh-CN" altLang="en-US" smtClean="0"/>
              <a:t>‹#›</a:t>
            </a:fld>
            <a:endParaRPr lang="zh-CN" altLang="en-US"/>
          </a:p>
        </p:txBody>
      </p:sp>
    </p:spTree>
    <p:extLst>
      <p:ext uri="{BB962C8B-B14F-4D97-AF65-F5344CB8AC3E}">
        <p14:creationId xmlns:p14="http://schemas.microsoft.com/office/powerpoint/2010/main" val="254594992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67AF4-73E1-68FA-2F0F-F92E5D19965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49B97D-F714-DBFA-A14D-3C1D7952C4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01E669F-4541-B1D4-3D9D-24B467962C41}"/>
              </a:ext>
            </a:extLst>
          </p:cNvPr>
          <p:cNvSpPr>
            <a:spLocks noGrp="1"/>
          </p:cNvSpPr>
          <p:nvPr>
            <p:ph type="dt" sz="half" idx="10"/>
          </p:nvPr>
        </p:nvSpPr>
        <p:spPr/>
        <p:txBody>
          <a:bodyPr/>
          <a:lstStyle/>
          <a:p>
            <a:fld id="{B3469DBC-6C5C-477A-9854-2B5541A1C9BB}" type="datetimeFigureOut">
              <a:rPr lang="zh-CN" altLang="en-US" smtClean="0"/>
              <a:t>2023/12/10</a:t>
            </a:fld>
            <a:endParaRPr lang="zh-CN" altLang="en-US"/>
          </a:p>
        </p:txBody>
      </p:sp>
      <p:sp>
        <p:nvSpPr>
          <p:cNvPr id="5" name="页脚占位符 4">
            <a:extLst>
              <a:ext uri="{FF2B5EF4-FFF2-40B4-BE49-F238E27FC236}">
                <a16:creationId xmlns:a16="http://schemas.microsoft.com/office/drawing/2014/main" id="{C36C9CAB-A547-89EA-F1A0-095D1AB0CE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09D511-4465-9733-FA92-8F58E2E3580F}"/>
              </a:ext>
            </a:extLst>
          </p:cNvPr>
          <p:cNvSpPr>
            <a:spLocks noGrp="1"/>
          </p:cNvSpPr>
          <p:nvPr>
            <p:ph type="sldNum" sz="quarter" idx="12"/>
          </p:nvPr>
        </p:nvSpPr>
        <p:spPr/>
        <p:txBody>
          <a:bodyPr/>
          <a:lstStyle/>
          <a:p>
            <a:fld id="{92C8F83F-B532-495A-AC87-9E69DF597F03}" type="slidenum">
              <a:rPr lang="zh-CN" altLang="en-US" smtClean="0"/>
              <a:t>‹#›</a:t>
            </a:fld>
            <a:endParaRPr lang="zh-CN" altLang="en-US"/>
          </a:p>
        </p:txBody>
      </p:sp>
    </p:spTree>
    <p:extLst>
      <p:ext uri="{BB962C8B-B14F-4D97-AF65-F5344CB8AC3E}">
        <p14:creationId xmlns:p14="http://schemas.microsoft.com/office/powerpoint/2010/main" val="396145260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424CF9-603A-4D88-1E9C-8B69907C55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118D3F-B421-BAF2-1859-A5730A60181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2B96957-D9EC-6570-891D-3760CBA7697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1F4D813-D837-854C-AE27-F64CA98B06A1}"/>
              </a:ext>
            </a:extLst>
          </p:cNvPr>
          <p:cNvSpPr>
            <a:spLocks noGrp="1"/>
          </p:cNvSpPr>
          <p:nvPr>
            <p:ph type="dt" sz="half" idx="10"/>
          </p:nvPr>
        </p:nvSpPr>
        <p:spPr/>
        <p:txBody>
          <a:bodyPr/>
          <a:lstStyle/>
          <a:p>
            <a:fld id="{B3469DBC-6C5C-477A-9854-2B5541A1C9BB}" type="datetimeFigureOut">
              <a:rPr lang="zh-CN" altLang="en-US" smtClean="0"/>
              <a:t>2023/12/10</a:t>
            </a:fld>
            <a:endParaRPr lang="zh-CN" altLang="en-US"/>
          </a:p>
        </p:txBody>
      </p:sp>
      <p:sp>
        <p:nvSpPr>
          <p:cNvPr id="6" name="页脚占位符 5">
            <a:extLst>
              <a:ext uri="{FF2B5EF4-FFF2-40B4-BE49-F238E27FC236}">
                <a16:creationId xmlns:a16="http://schemas.microsoft.com/office/drawing/2014/main" id="{B0AD1D97-F20F-FE91-4AEE-444D4F75A5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E0DAD4-F297-9228-6B06-895FA7698C27}"/>
              </a:ext>
            </a:extLst>
          </p:cNvPr>
          <p:cNvSpPr>
            <a:spLocks noGrp="1"/>
          </p:cNvSpPr>
          <p:nvPr>
            <p:ph type="sldNum" sz="quarter" idx="12"/>
          </p:nvPr>
        </p:nvSpPr>
        <p:spPr/>
        <p:txBody>
          <a:bodyPr/>
          <a:lstStyle/>
          <a:p>
            <a:fld id="{92C8F83F-B532-495A-AC87-9E69DF597F03}" type="slidenum">
              <a:rPr lang="zh-CN" altLang="en-US" smtClean="0"/>
              <a:t>‹#›</a:t>
            </a:fld>
            <a:endParaRPr lang="zh-CN" altLang="en-US"/>
          </a:p>
        </p:txBody>
      </p:sp>
    </p:spTree>
    <p:extLst>
      <p:ext uri="{BB962C8B-B14F-4D97-AF65-F5344CB8AC3E}">
        <p14:creationId xmlns:p14="http://schemas.microsoft.com/office/powerpoint/2010/main" val="25119305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3199E0-1748-5E14-4893-EA2867F3624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F9D6ACB-6C5B-CD49-EE78-11C6BBDED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C272A16-207C-3729-3561-41B7BA682FD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FE41F45-A8BC-A0D1-6D3B-D4026A69CE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410E341-B2CB-E6BE-CAC2-2443DA3E787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5CEF81E-EEEE-1608-4E1E-A2F08D53EA3F}"/>
              </a:ext>
            </a:extLst>
          </p:cNvPr>
          <p:cNvSpPr>
            <a:spLocks noGrp="1"/>
          </p:cNvSpPr>
          <p:nvPr>
            <p:ph type="dt" sz="half" idx="10"/>
          </p:nvPr>
        </p:nvSpPr>
        <p:spPr/>
        <p:txBody>
          <a:bodyPr/>
          <a:lstStyle/>
          <a:p>
            <a:fld id="{B3469DBC-6C5C-477A-9854-2B5541A1C9BB}" type="datetimeFigureOut">
              <a:rPr lang="zh-CN" altLang="en-US" smtClean="0"/>
              <a:t>2023/12/10</a:t>
            </a:fld>
            <a:endParaRPr lang="zh-CN" altLang="en-US"/>
          </a:p>
        </p:txBody>
      </p:sp>
      <p:sp>
        <p:nvSpPr>
          <p:cNvPr id="8" name="页脚占位符 7">
            <a:extLst>
              <a:ext uri="{FF2B5EF4-FFF2-40B4-BE49-F238E27FC236}">
                <a16:creationId xmlns:a16="http://schemas.microsoft.com/office/drawing/2014/main" id="{F82B5950-C572-00F3-CE60-D9354BBD593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998C3F3-EEE9-B5CD-A41C-136E0BE5B16C}"/>
              </a:ext>
            </a:extLst>
          </p:cNvPr>
          <p:cNvSpPr>
            <a:spLocks noGrp="1"/>
          </p:cNvSpPr>
          <p:nvPr>
            <p:ph type="sldNum" sz="quarter" idx="12"/>
          </p:nvPr>
        </p:nvSpPr>
        <p:spPr/>
        <p:txBody>
          <a:bodyPr/>
          <a:lstStyle/>
          <a:p>
            <a:fld id="{92C8F83F-B532-495A-AC87-9E69DF597F03}" type="slidenum">
              <a:rPr lang="zh-CN" altLang="en-US" smtClean="0"/>
              <a:t>‹#›</a:t>
            </a:fld>
            <a:endParaRPr lang="zh-CN" altLang="en-US"/>
          </a:p>
        </p:txBody>
      </p:sp>
    </p:spTree>
    <p:extLst>
      <p:ext uri="{BB962C8B-B14F-4D97-AF65-F5344CB8AC3E}">
        <p14:creationId xmlns:p14="http://schemas.microsoft.com/office/powerpoint/2010/main" val="310131436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CD1D5-1073-A4D2-D68C-4C20D320D5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BB1101-3CED-2FE7-CFCD-FDF93528BCB1}"/>
              </a:ext>
            </a:extLst>
          </p:cNvPr>
          <p:cNvSpPr>
            <a:spLocks noGrp="1"/>
          </p:cNvSpPr>
          <p:nvPr>
            <p:ph type="dt" sz="half" idx="10"/>
          </p:nvPr>
        </p:nvSpPr>
        <p:spPr/>
        <p:txBody>
          <a:bodyPr/>
          <a:lstStyle/>
          <a:p>
            <a:fld id="{B3469DBC-6C5C-477A-9854-2B5541A1C9BB}" type="datetimeFigureOut">
              <a:rPr lang="zh-CN" altLang="en-US" smtClean="0"/>
              <a:t>2023/12/10</a:t>
            </a:fld>
            <a:endParaRPr lang="zh-CN" altLang="en-US"/>
          </a:p>
        </p:txBody>
      </p:sp>
      <p:sp>
        <p:nvSpPr>
          <p:cNvPr id="4" name="页脚占位符 3">
            <a:extLst>
              <a:ext uri="{FF2B5EF4-FFF2-40B4-BE49-F238E27FC236}">
                <a16:creationId xmlns:a16="http://schemas.microsoft.com/office/drawing/2014/main" id="{B7AD31CF-6598-6CE3-339D-58F3CEBC3DA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32B0B7F-342A-6B59-7D2D-C62DB3F50BAC}"/>
              </a:ext>
            </a:extLst>
          </p:cNvPr>
          <p:cNvSpPr>
            <a:spLocks noGrp="1"/>
          </p:cNvSpPr>
          <p:nvPr>
            <p:ph type="sldNum" sz="quarter" idx="12"/>
          </p:nvPr>
        </p:nvSpPr>
        <p:spPr/>
        <p:txBody>
          <a:bodyPr/>
          <a:lstStyle/>
          <a:p>
            <a:fld id="{92C8F83F-B532-495A-AC87-9E69DF597F03}" type="slidenum">
              <a:rPr lang="zh-CN" altLang="en-US" smtClean="0"/>
              <a:t>‹#›</a:t>
            </a:fld>
            <a:endParaRPr lang="zh-CN" altLang="en-US"/>
          </a:p>
        </p:txBody>
      </p:sp>
    </p:spTree>
    <p:extLst>
      <p:ext uri="{BB962C8B-B14F-4D97-AF65-F5344CB8AC3E}">
        <p14:creationId xmlns:p14="http://schemas.microsoft.com/office/powerpoint/2010/main" val="44865328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DC45F8D-B139-6063-FD2B-824E74751420}"/>
              </a:ext>
            </a:extLst>
          </p:cNvPr>
          <p:cNvSpPr>
            <a:spLocks noGrp="1"/>
          </p:cNvSpPr>
          <p:nvPr>
            <p:ph type="dt" sz="half" idx="10"/>
          </p:nvPr>
        </p:nvSpPr>
        <p:spPr/>
        <p:txBody>
          <a:bodyPr/>
          <a:lstStyle/>
          <a:p>
            <a:fld id="{B3469DBC-6C5C-477A-9854-2B5541A1C9BB}" type="datetimeFigureOut">
              <a:rPr lang="zh-CN" altLang="en-US" smtClean="0"/>
              <a:t>2023/12/10</a:t>
            </a:fld>
            <a:endParaRPr lang="zh-CN" altLang="en-US"/>
          </a:p>
        </p:txBody>
      </p:sp>
      <p:sp>
        <p:nvSpPr>
          <p:cNvPr id="3" name="页脚占位符 2">
            <a:extLst>
              <a:ext uri="{FF2B5EF4-FFF2-40B4-BE49-F238E27FC236}">
                <a16:creationId xmlns:a16="http://schemas.microsoft.com/office/drawing/2014/main" id="{90083C49-7D5E-F4B2-C357-47E712EA51F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C5FD7EA-1BF5-9928-3FE6-EC45C9C4090F}"/>
              </a:ext>
            </a:extLst>
          </p:cNvPr>
          <p:cNvSpPr>
            <a:spLocks noGrp="1"/>
          </p:cNvSpPr>
          <p:nvPr>
            <p:ph type="sldNum" sz="quarter" idx="12"/>
          </p:nvPr>
        </p:nvSpPr>
        <p:spPr/>
        <p:txBody>
          <a:bodyPr/>
          <a:lstStyle/>
          <a:p>
            <a:fld id="{92C8F83F-B532-495A-AC87-9E69DF597F03}" type="slidenum">
              <a:rPr lang="zh-CN" altLang="en-US" smtClean="0"/>
              <a:t>‹#›</a:t>
            </a:fld>
            <a:endParaRPr lang="zh-CN" altLang="en-US"/>
          </a:p>
        </p:txBody>
      </p:sp>
    </p:spTree>
    <p:extLst>
      <p:ext uri="{BB962C8B-B14F-4D97-AF65-F5344CB8AC3E}">
        <p14:creationId xmlns:p14="http://schemas.microsoft.com/office/powerpoint/2010/main" val="255882236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8831B8-5868-1B40-ECBB-D84E26E41C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0D1CA0A-4160-ACF9-A191-FBEBB52B8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27132E6-D759-88D1-8D7F-9CC394473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47C0D58-3F11-C3D1-86A5-DDF04E5E5211}"/>
              </a:ext>
            </a:extLst>
          </p:cNvPr>
          <p:cNvSpPr>
            <a:spLocks noGrp="1"/>
          </p:cNvSpPr>
          <p:nvPr>
            <p:ph type="dt" sz="half" idx="10"/>
          </p:nvPr>
        </p:nvSpPr>
        <p:spPr/>
        <p:txBody>
          <a:bodyPr/>
          <a:lstStyle/>
          <a:p>
            <a:fld id="{B3469DBC-6C5C-477A-9854-2B5541A1C9BB}" type="datetimeFigureOut">
              <a:rPr lang="zh-CN" altLang="en-US" smtClean="0"/>
              <a:t>2023/12/10</a:t>
            </a:fld>
            <a:endParaRPr lang="zh-CN" altLang="en-US"/>
          </a:p>
        </p:txBody>
      </p:sp>
      <p:sp>
        <p:nvSpPr>
          <p:cNvPr id="6" name="页脚占位符 5">
            <a:extLst>
              <a:ext uri="{FF2B5EF4-FFF2-40B4-BE49-F238E27FC236}">
                <a16:creationId xmlns:a16="http://schemas.microsoft.com/office/drawing/2014/main" id="{6C70797F-5840-B8F0-910F-F4CE36A261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EBA63D-FC87-2B04-CF0C-DD6B03AA3138}"/>
              </a:ext>
            </a:extLst>
          </p:cNvPr>
          <p:cNvSpPr>
            <a:spLocks noGrp="1"/>
          </p:cNvSpPr>
          <p:nvPr>
            <p:ph type="sldNum" sz="quarter" idx="12"/>
          </p:nvPr>
        </p:nvSpPr>
        <p:spPr/>
        <p:txBody>
          <a:bodyPr/>
          <a:lstStyle/>
          <a:p>
            <a:fld id="{92C8F83F-B532-495A-AC87-9E69DF597F03}" type="slidenum">
              <a:rPr lang="zh-CN" altLang="en-US" smtClean="0"/>
              <a:t>‹#›</a:t>
            </a:fld>
            <a:endParaRPr lang="zh-CN" altLang="en-US"/>
          </a:p>
        </p:txBody>
      </p:sp>
    </p:spTree>
    <p:extLst>
      <p:ext uri="{BB962C8B-B14F-4D97-AF65-F5344CB8AC3E}">
        <p14:creationId xmlns:p14="http://schemas.microsoft.com/office/powerpoint/2010/main" val="384867111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5920B5-209C-58BC-5F44-16E37EBF1E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0F46D82-AA5D-B925-7E96-71ACB7A97E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BC551CD-6E0F-2079-CD02-48CB44F88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5A4158-D0E4-5696-A3C7-4FEE372434E1}"/>
              </a:ext>
            </a:extLst>
          </p:cNvPr>
          <p:cNvSpPr>
            <a:spLocks noGrp="1"/>
          </p:cNvSpPr>
          <p:nvPr>
            <p:ph type="dt" sz="half" idx="10"/>
          </p:nvPr>
        </p:nvSpPr>
        <p:spPr/>
        <p:txBody>
          <a:bodyPr/>
          <a:lstStyle/>
          <a:p>
            <a:fld id="{B3469DBC-6C5C-477A-9854-2B5541A1C9BB}" type="datetimeFigureOut">
              <a:rPr lang="zh-CN" altLang="en-US" smtClean="0"/>
              <a:t>2023/12/10</a:t>
            </a:fld>
            <a:endParaRPr lang="zh-CN" altLang="en-US"/>
          </a:p>
        </p:txBody>
      </p:sp>
      <p:sp>
        <p:nvSpPr>
          <p:cNvPr id="6" name="页脚占位符 5">
            <a:extLst>
              <a:ext uri="{FF2B5EF4-FFF2-40B4-BE49-F238E27FC236}">
                <a16:creationId xmlns:a16="http://schemas.microsoft.com/office/drawing/2014/main" id="{F50B04DC-76A9-DB7C-C886-841D7D2592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33638F-872B-86AF-2729-DEB59F3D4440}"/>
              </a:ext>
            </a:extLst>
          </p:cNvPr>
          <p:cNvSpPr>
            <a:spLocks noGrp="1"/>
          </p:cNvSpPr>
          <p:nvPr>
            <p:ph type="sldNum" sz="quarter" idx="12"/>
          </p:nvPr>
        </p:nvSpPr>
        <p:spPr/>
        <p:txBody>
          <a:bodyPr/>
          <a:lstStyle/>
          <a:p>
            <a:fld id="{92C8F83F-B532-495A-AC87-9E69DF597F03}" type="slidenum">
              <a:rPr lang="zh-CN" altLang="en-US" smtClean="0"/>
              <a:t>‹#›</a:t>
            </a:fld>
            <a:endParaRPr lang="zh-CN" altLang="en-US"/>
          </a:p>
        </p:txBody>
      </p:sp>
    </p:spTree>
    <p:extLst>
      <p:ext uri="{BB962C8B-B14F-4D97-AF65-F5344CB8AC3E}">
        <p14:creationId xmlns:p14="http://schemas.microsoft.com/office/powerpoint/2010/main" val="342853313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F74E300-8D18-FD75-542B-1613D5434A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B90A074-C58B-4A9F-E0C6-E1B9B9A45A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0962F6-B88E-24A8-113F-997DD676E3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69DBC-6C5C-477A-9854-2B5541A1C9BB}" type="datetimeFigureOut">
              <a:rPr lang="zh-CN" altLang="en-US" smtClean="0"/>
              <a:t>2023/12/10</a:t>
            </a:fld>
            <a:endParaRPr lang="zh-CN" altLang="en-US"/>
          </a:p>
        </p:txBody>
      </p:sp>
      <p:sp>
        <p:nvSpPr>
          <p:cNvPr id="5" name="页脚占位符 4">
            <a:extLst>
              <a:ext uri="{FF2B5EF4-FFF2-40B4-BE49-F238E27FC236}">
                <a16:creationId xmlns:a16="http://schemas.microsoft.com/office/drawing/2014/main" id="{E5593B50-0F2F-275B-AC33-0C2043945D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267F107-EC04-9882-64DF-5451822C15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8F83F-B532-495A-AC87-9E69DF597F03}" type="slidenum">
              <a:rPr lang="zh-CN" altLang="en-US" smtClean="0"/>
              <a:t>‹#›</a:t>
            </a:fld>
            <a:endParaRPr lang="zh-CN" altLang="en-US"/>
          </a:p>
        </p:txBody>
      </p:sp>
    </p:spTree>
    <p:extLst>
      <p:ext uri="{BB962C8B-B14F-4D97-AF65-F5344CB8AC3E}">
        <p14:creationId xmlns:p14="http://schemas.microsoft.com/office/powerpoint/2010/main" val="3066233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17A3D-BB85-96D6-CABE-B443B7884543}"/>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5DCA3891-EFBC-2467-A690-6BB5033A0572}"/>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232460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66DCD9-C0AF-2535-CC56-251406518D38}"/>
              </a:ext>
            </a:extLst>
          </p:cNvPr>
          <p:cNvSpPr>
            <a:spLocks noGrp="1"/>
          </p:cNvSpPr>
          <p:nvPr>
            <p:ph type="ctrTitle"/>
          </p:nvPr>
        </p:nvSpPr>
        <p:spPr/>
        <p:txBody>
          <a:bodyPr/>
          <a:lstStyle/>
          <a:p>
            <a:r>
              <a:rPr lang="zh-CN" altLang="en-US" dirty="0">
                <a:latin typeface="Microsoft YaHei UI" panose="020B0503020204020204" pitchFamily="34" charset="-122"/>
                <a:ea typeface="Microsoft YaHei UI" panose="020B0503020204020204" pitchFamily="34" charset="-122"/>
              </a:rPr>
              <a:t>有趣经济学原理</a:t>
            </a:r>
          </a:p>
        </p:txBody>
      </p:sp>
      <p:sp>
        <p:nvSpPr>
          <p:cNvPr id="3" name="副标题 2">
            <a:extLst>
              <a:ext uri="{FF2B5EF4-FFF2-40B4-BE49-F238E27FC236}">
                <a16:creationId xmlns:a16="http://schemas.microsoft.com/office/drawing/2014/main" id="{7DE51792-C9D0-026F-5AC9-7C3FFCBEA7F7}"/>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08193797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1CE56-4ABC-202A-CF25-70FA61B6CB22}"/>
              </a:ext>
            </a:extLst>
          </p:cNvPr>
          <p:cNvSpPr>
            <a:spLocks noGrp="1"/>
          </p:cNvSpPr>
          <p:nvPr>
            <p:ph type="title"/>
          </p:nvPr>
        </p:nvSpPr>
        <p:spPr/>
        <p:txBody>
          <a:bodyPr/>
          <a:lstStyle/>
          <a:p>
            <a:r>
              <a:rPr lang="zh-CN" altLang="en-US" dirty="0">
                <a:latin typeface="Microsoft YaHei UI" panose="020B0503020204020204" pitchFamily="34" charset="-122"/>
                <a:ea typeface="Microsoft YaHei UI" panose="020B0503020204020204" pitchFamily="34" charset="-122"/>
              </a:rPr>
              <a:t>金发女孩效应</a:t>
            </a:r>
            <a:endParaRPr lang="zh-CN" altLang="en-US" dirty="0"/>
          </a:p>
        </p:txBody>
      </p:sp>
      <p:sp>
        <p:nvSpPr>
          <p:cNvPr id="3" name="内容占位符 2">
            <a:extLst>
              <a:ext uri="{FF2B5EF4-FFF2-40B4-BE49-F238E27FC236}">
                <a16:creationId xmlns:a16="http://schemas.microsoft.com/office/drawing/2014/main" id="{334695B5-ECE7-9A7D-89F4-49DB50C82FC6}"/>
              </a:ext>
            </a:extLst>
          </p:cNvPr>
          <p:cNvSpPr>
            <a:spLocks noGrp="1"/>
          </p:cNvSpPr>
          <p:nvPr>
            <p:ph idx="1"/>
          </p:nvPr>
        </p:nvSpPr>
        <p:spPr/>
        <p:txBody>
          <a:bodyPr>
            <a:normAutofit fontScale="62500" lnSpcReduction="20000"/>
          </a:bodyPr>
          <a:lstStyle/>
          <a:p>
            <a:pPr>
              <a:lnSpc>
                <a:spcPct val="120000"/>
              </a:lnSpc>
            </a:pPr>
            <a:r>
              <a:rPr lang="en-US" altLang="zh-CN" sz="2800" dirty="0">
                <a:latin typeface="Microsoft YaHei UI" panose="020B0503020204020204" pitchFamily="34" charset="-122"/>
                <a:ea typeface="Microsoft YaHei UI" panose="020B0503020204020204" pitchFamily="34" charset="-122"/>
              </a:rPr>
              <a:t>Christopher Balding</a:t>
            </a:r>
            <a:r>
              <a:rPr lang="zh-CN" altLang="en-US" sz="2800" dirty="0">
                <a:latin typeface="Microsoft YaHei UI" panose="020B0503020204020204" pitchFamily="34" charset="-122"/>
                <a:ea typeface="Microsoft YaHei UI" panose="020B0503020204020204" pitchFamily="34" charset="-122"/>
              </a:rPr>
              <a:t>很喜欢用「</a:t>
            </a:r>
            <a:r>
              <a:rPr lang="en-US" altLang="zh-CN" sz="2800" dirty="0">
                <a:latin typeface="Microsoft YaHei UI" panose="020B0503020204020204" pitchFamily="34" charset="-122"/>
                <a:ea typeface="Microsoft YaHei UI" panose="020B0503020204020204" pitchFamily="34" charset="-122"/>
              </a:rPr>
              <a:t>Goldilocks</a:t>
            </a:r>
            <a:r>
              <a:rPr lang="zh-CN" altLang="en-US" sz="2800" dirty="0">
                <a:latin typeface="Microsoft YaHei UI" panose="020B0503020204020204" pitchFamily="34" charset="-122"/>
                <a:ea typeface="Microsoft YaHei UI" panose="020B0503020204020204" pitchFamily="34" charset="-122"/>
              </a:rPr>
              <a:t>」这个典故，</a:t>
            </a:r>
            <a:r>
              <a:rPr lang="en-US" altLang="zh-CN" sz="2800" dirty="0">
                <a:latin typeface="Microsoft YaHei UI" panose="020B0503020204020204" pitchFamily="34" charset="-122"/>
                <a:ea typeface="Microsoft YaHei UI" panose="020B0503020204020204" pitchFamily="34" charset="-122"/>
              </a:rPr>
              <a:t>2016</a:t>
            </a:r>
            <a:r>
              <a:rPr lang="zh-CN" altLang="en-US" sz="2800" dirty="0">
                <a:latin typeface="Microsoft YaHei UI" panose="020B0503020204020204" pitchFamily="34" charset="-122"/>
                <a:ea typeface="Microsoft YaHei UI" panose="020B0503020204020204" pitchFamily="34" charset="-122"/>
              </a:rPr>
              <a:t>年他发表在彭博社上的文章就把中国政府调控房价的尝试叫做「金发女孩方法</a:t>
            </a:r>
            <a:r>
              <a:rPr lang="en-US" altLang="zh-CN" sz="2800" dirty="0">
                <a:latin typeface="Microsoft YaHei UI" panose="020B0503020204020204" pitchFamily="34" charset="-122"/>
                <a:ea typeface="Microsoft YaHei UI" panose="020B0503020204020204" pitchFamily="34" charset="-122"/>
              </a:rPr>
              <a:t>(Goldilocks Approach)</a:t>
            </a:r>
            <a:r>
              <a:rPr lang="zh-CN" altLang="en-US" sz="2800" dirty="0">
                <a:latin typeface="Microsoft YaHei UI" panose="020B0503020204020204" pitchFamily="34" charset="-122"/>
                <a:ea typeface="Microsoft YaHei UI" panose="020B0503020204020204" pitchFamily="34" charset="-122"/>
              </a:rPr>
              <a:t>」，就是不让房价涨太快，也不让跌，尽量让房价保持和经济增长一样的幅度（</a:t>
            </a:r>
            <a:r>
              <a:rPr lang="en-US" altLang="zh-CN" sz="2800" dirty="0">
                <a:latin typeface="Microsoft YaHei UI" panose="020B0503020204020204" pitchFamily="34" charset="-122"/>
                <a:ea typeface="Microsoft YaHei UI" panose="020B0503020204020204" pitchFamily="34" charset="-122"/>
              </a:rPr>
              <a:t>the government wanted home prices to grow in line with the rate of economic growth</a:t>
            </a:r>
            <a:r>
              <a:rPr lang="zh-CN" altLang="en-US" sz="2800" dirty="0">
                <a:latin typeface="Microsoft YaHei UI" panose="020B0503020204020204" pitchFamily="34" charset="-122"/>
                <a:ea typeface="Microsoft YaHei UI" panose="020B0503020204020204" pitchFamily="34" charset="-122"/>
              </a:rPr>
              <a:t>）。</a:t>
            </a:r>
          </a:p>
          <a:p>
            <a:pPr>
              <a:lnSpc>
                <a:spcPct val="120000"/>
              </a:lnSpc>
            </a:pPr>
            <a:r>
              <a:rPr lang="zh-CN" altLang="en-US" sz="2800" dirty="0">
                <a:latin typeface="Microsoft YaHei UI" panose="020B0503020204020204" pitchFamily="34" charset="-122"/>
                <a:ea typeface="Microsoft YaHei UI" panose="020B0503020204020204" pitchFamily="34" charset="-122"/>
              </a:rPr>
              <a:t>「金发女孩</a:t>
            </a:r>
            <a:r>
              <a:rPr lang="en-US" altLang="zh-CN" sz="2800" dirty="0">
                <a:latin typeface="Microsoft YaHei UI" panose="020B0503020204020204" pitchFamily="34" charset="-122"/>
                <a:ea typeface="Microsoft YaHei UI" panose="020B0503020204020204" pitchFamily="34" charset="-122"/>
              </a:rPr>
              <a:t>(Goldilocks)</a:t>
            </a:r>
            <a:r>
              <a:rPr lang="zh-CN" altLang="en-US" sz="2800" dirty="0">
                <a:latin typeface="Microsoft YaHei UI" panose="020B0503020204020204" pitchFamily="34" charset="-122"/>
                <a:ea typeface="Microsoft YaHei UI" panose="020B0503020204020204" pitchFamily="34" charset="-122"/>
              </a:rPr>
              <a:t>」来自于童话</a:t>
            </a:r>
            <a:r>
              <a:rPr lang="en-US" altLang="zh-CN" sz="2800" dirty="0">
                <a:latin typeface="Microsoft YaHei UI" panose="020B0503020204020204" pitchFamily="34" charset="-122"/>
                <a:ea typeface="Microsoft YaHei UI" panose="020B0503020204020204" pitchFamily="34" charset="-122"/>
              </a:rPr>
              <a:t>『</a:t>
            </a:r>
            <a:r>
              <a:rPr lang="zh-CN" altLang="en-US" sz="2800" dirty="0">
                <a:latin typeface="Microsoft YaHei UI" panose="020B0503020204020204" pitchFamily="34" charset="-122"/>
                <a:ea typeface="Microsoft YaHei UI" panose="020B0503020204020204" pitchFamily="34" charset="-122"/>
              </a:rPr>
              <a:t>金发女孩和三只熊</a:t>
            </a:r>
            <a:r>
              <a:rPr lang="en-US" altLang="zh-CN" sz="2800" dirty="0">
                <a:latin typeface="Microsoft YaHei UI" panose="020B0503020204020204" pitchFamily="34" charset="-122"/>
                <a:ea typeface="Microsoft YaHei UI" panose="020B0503020204020204" pitchFamily="34" charset="-122"/>
              </a:rPr>
              <a:t>』</a:t>
            </a:r>
            <a:r>
              <a:rPr lang="zh-CN" altLang="en-US" sz="2800" dirty="0">
                <a:latin typeface="Microsoft YaHei UI" panose="020B0503020204020204" pitchFamily="34" charset="-122"/>
                <a:ea typeface="Microsoft YaHei UI" panose="020B0503020204020204" pitchFamily="34" charset="-122"/>
              </a:rPr>
              <a:t>，讲的是一个金发女孩不小心闯进棕熊一家三口住的房子，然后喝熊爸爸的粥觉得太烫，熊妈妈的粥有太凉，最后喝小熊的粥刚刚好；熊爸爸的床太硬，熊妈妈的床太软，小熊的床刚刚好。她躺在上面舒舒服服地睡着了，突然棕熊一家回来，把金发女孩吓的一溜烟逃跑了。</a:t>
            </a:r>
          </a:p>
          <a:p>
            <a:pPr>
              <a:lnSpc>
                <a:spcPct val="120000"/>
              </a:lnSpc>
            </a:pPr>
            <a:r>
              <a:rPr lang="zh-CN" altLang="en-US" sz="2800" dirty="0">
                <a:latin typeface="Microsoft YaHei UI" panose="020B0503020204020204" pitchFamily="34" charset="-122"/>
                <a:ea typeface="Microsoft YaHei UI" panose="020B0503020204020204" pitchFamily="34" charset="-122"/>
              </a:rPr>
              <a:t>后来这个典故延伸出了两个方面，第一个意思就是形容不偏向某个极端，刚刚好的状态。在经济上的应用就是用「金发女孩经济（</a:t>
            </a:r>
            <a:r>
              <a:rPr lang="en-US" altLang="zh-CN" sz="2800" dirty="0">
                <a:latin typeface="Microsoft YaHei UI" panose="020B0503020204020204" pitchFamily="34" charset="-122"/>
                <a:ea typeface="Microsoft YaHei UI" panose="020B0503020204020204" pitchFamily="34" charset="-122"/>
              </a:rPr>
              <a:t>Goldilocks Economy</a:t>
            </a:r>
            <a:r>
              <a:rPr lang="zh-CN" altLang="en-US" sz="2800" dirty="0">
                <a:latin typeface="Microsoft YaHei UI" panose="020B0503020204020204" pitchFamily="34" charset="-122"/>
                <a:ea typeface="Microsoft YaHei UI" panose="020B0503020204020204" pitchFamily="34" charset="-122"/>
              </a:rPr>
              <a:t>）」来形容某个经济体内高增长和低通胀同时并存，而且利率可以保持在较低水平的状态。</a:t>
            </a:r>
          </a:p>
          <a:p>
            <a:pPr>
              <a:lnSpc>
                <a:spcPct val="120000"/>
              </a:lnSpc>
            </a:pPr>
            <a:r>
              <a:rPr lang="zh-CN" altLang="en-US" sz="2800" dirty="0">
                <a:latin typeface="Microsoft YaHei UI" panose="020B0503020204020204" pitchFamily="34" charset="-122"/>
                <a:ea typeface="Microsoft YaHei UI" panose="020B0503020204020204" pitchFamily="34" charset="-122"/>
              </a:rPr>
              <a:t>另一个则是「金发女孩效应 </a:t>
            </a:r>
            <a:r>
              <a:rPr lang="en-US" altLang="zh-CN" sz="2800" dirty="0">
                <a:latin typeface="Microsoft YaHei UI" panose="020B0503020204020204" pitchFamily="34" charset="-122"/>
                <a:ea typeface="Microsoft YaHei UI" panose="020B0503020204020204" pitchFamily="34" charset="-122"/>
              </a:rPr>
              <a:t>(Goldilocks Effect)</a:t>
            </a:r>
            <a:r>
              <a:rPr lang="zh-CN" altLang="en-US" sz="2800" dirty="0">
                <a:latin typeface="Microsoft YaHei UI" panose="020B0503020204020204" pitchFamily="34" charset="-122"/>
                <a:ea typeface="Microsoft YaHei UI" panose="020B0503020204020204" pitchFamily="34" charset="-122"/>
              </a:rPr>
              <a:t>」，意思是人在面对三个选择时，总是会选择偏向中间的哪一个。很多公司都会利用这个效应让消费者选择他们想让消费者选择的东西。</a:t>
            </a:r>
          </a:p>
          <a:p>
            <a:endParaRPr lang="zh-CN" altLang="en-US" dirty="0"/>
          </a:p>
        </p:txBody>
      </p:sp>
    </p:spTree>
    <p:extLst>
      <p:ext uri="{BB962C8B-B14F-4D97-AF65-F5344CB8AC3E}">
        <p14:creationId xmlns:p14="http://schemas.microsoft.com/office/powerpoint/2010/main" val="115164378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8340E-DD0C-B5D5-FF6B-014AD62C990B}"/>
              </a:ext>
            </a:extLst>
          </p:cNvPr>
          <p:cNvSpPr>
            <a:spLocks noGrp="1"/>
          </p:cNvSpPr>
          <p:nvPr>
            <p:ph type="title"/>
          </p:nvPr>
        </p:nvSpPr>
        <p:spPr/>
        <p:txBody>
          <a:bodyPr/>
          <a:lstStyle/>
          <a:p>
            <a:r>
              <a:rPr lang="zh-CN" altLang="en-US" dirty="0">
                <a:latin typeface="Microsoft YaHei UI" panose="020B0503020204020204" pitchFamily="34" charset="-122"/>
                <a:ea typeface="Microsoft YaHei UI" panose="020B0503020204020204" pitchFamily="34" charset="-122"/>
              </a:rPr>
              <a:t>金发女孩效应</a:t>
            </a:r>
            <a:endParaRPr lang="zh-CN" altLang="en-US" dirty="0"/>
          </a:p>
        </p:txBody>
      </p:sp>
      <p:sp>
        <p:nvSpPr>
          <p:cNvPr id="3" name="内容占位符 2">
            <a:extLst>
              <a:ext uri="{FF2B5EF4-FFF2-40B4-BE49-F238E27FC236}">
                <a16:creationId xmlns:a16="http://schemas.microsoft.com/office/drawing/2014/main" id="{C0A85334-78A0-47D7-417A-69D2DA8B20B1}"/>
              </a:ext>
            </a:extLst>
          </p:cNvPr>
          <p:cNvSpPr>
            <a:spLocks noGrp="1"/>
          </p:cNvSpPr>
          <p:nvPr>
            <p:ph idx="1"/>
          </p:nvPr>
        </p:nvSpPr>
        <p:spPr/>
        <p:txBody>
          <a:bodyPr>
            <a:normAutofit fontScale="77500" lnSpcReduction="20000"/>
          </a:bodyPr>
          <a:lstStyle/>
          <a:p>
            <a:pPr>
              <a:lnSpc>
                <a:spcPct val="120000"/>
              </a:lnSpc>
            </a:pPr>
            <a:r>
              <a:rPr lang="zh-CN" altLang="en-US" dirty="0"/>
              <a:t>举个例子，网易云音乐有三种会员：</a:t>
            </a:r>
          </a:p>
          <a:p>
            <a:pPr>
              <a:lnSpc>
                <a:spcPct val="120000"/>
              </a:lnSpc>
            </a:pPr>
            <a:r>
              <a:rPr lang="zh-CN" altLang="en-US" b="1" dirty="0"/>
              <a:t>一般会员 </a:t>
            </a:r>
            <a:r>
              <a:rPr lang="en-US" altLang="zh-CN" b="1" dirty="0"/>
              <a:t>8</a:t>
            </a:r>
            <a:r>
              <a:rPr lang="zh-CN" altLang="en-US" b="1" dirty="0"/>
              <a:t>元</a:t>
            </a:r>
            <a:r>
              <a:rPr lang="en-US" altLang="zh-CN" b="1" dirty="0"/>
              <a:t>/</a:t>
            </a:r>
            <a:r>
              <a:rPr lang="zh-CN" altLang="en-US" b="1" dirty="0"/>
              <a:t>月</a:t>
            </a:r>
            <a:r>
              <a:rPr lang="zh-CN" altLang="en-US" dirty="0"/>
              <a:t> </a:t>
            </a:r>
            <a:r>
              <a:rPr lang="zh-CN" altLang="en-US" b="1" dirty="0"/>
              <a:t>可下载</a:t>
            </a:r>
            <a:r>
              <a:rPr lang="en-US" altLang="zh-CN" b="1" dirty="0"/>
              <a:t>300</a:t>
            </a:r>
            <a:r>
              <a:rPr lang="zh-CN" altLang="en-US" b="1" dirty="0"/>
              <a:t>首</a:t>
            </a:r>
            <a:endParaRPr lang="zh-CN" altLang="en-US" dirty="0"/>
          </a:p>
          <a:p>
            <a:pPr>
              <a:lnSpc>
                <a:spcPct val="120000"/>
              </a:lnSpc>
            </a:pPr>
            <a:r>
              <a:rPr lang="zh-CN" altLang="en-US" b="1" dirty="0"/>
              <a:t>豪华会员 </a:t>
            </a:r>
            <a:r>
              <a:rPr lang="en-US" altLang="zh-CN" b="1" dirty="0"/>
              <a:t>12</a:t>
            </a:r>
            <a:r>
              <a:rPr lang="zh-CN" altLang="en-US" b="1" dirty="0"/>
              <a:t>元</a:t>
            </a:r>
            <a:r>
              <a:rPr lang="en-US" altLang="zh-CN" b="1" dirty="0"/>
              <a:t>/</a:t>
            </a:r>
            <a:r>
              <a:rPr lang="zh-CN" altLang="en-US" b="1" dirty="0"/>
              <a:t>月</a:t>
            </a:r>
            <a:r>
              <a:rPr lang="zh-CN" altLang="en-US" dirty="0"/>
              <a:t> </a:t>
            </a:r>
            <a:r>
              <a:rPr lang="zh-CN" altLang="en-US" b="1" dirty="0"/>
              <a:t>可下载</a:t>
            </a:r>
            <a:r>
              <a:rPr lang="en-US" altLang="zh-CN" b="1" dirty="0"/>
              <a:t>500</a:t>
            </a:r>
            <a:r>
              <a:rPr lang="zh-CN" altLang="en-US" b="1" dirty="0"/>
              <a:t>首</a:t>
            </a:r>
            <a:endParaRPr lang="zh-CN" altLang="en-US" dirty="0"/>
          </a:p>
          <a:p>
            <a:pPr>
              <a:lnSpc>
                <a:spcPct val="120000"/>
              </a:lnSpc>
            </a:pPr>
            <a:r>
              <a:rPr lang="en-US" altLang="zh-CN" b="1" dirty="0"/>
              <a:t>VIP</a:t>
            </a:r>
            <a:r>
              <a:rPr lang="zh-CN" altLang="en-US" b="1" dirty="0"/>
              <a:t>会员 </a:t>
            </a:r>
            <a:r>
              <a:rPr lang="en-US" altLang="zh-CN" b="1" dirty="0"/>
              <a:t>30</a:t>
            </a:r>
            <a:r>
              <a:rPr lang="zh-CN" altLang="en-US" b="1" dirty="0"/>
              <a:t>元</a:t>
            </a:r>
            <a:r>
              <a:rPr lang="en-US" altLang="zh-CN" b="1" dirty="0"/>
              <a:t>/</a:t>
            </a:r>
            <a:r>
              <a:rPr lang="zh-CN" altLang="en-US" b="1" dirty="0"/>
              <a:t>月</a:t>
            </a:r>
            <a:r>
              <a:rPr lang="zh-CN" altLang="en-US" dirty="0"/>
              <a:t> </a:t>
            </a:r>
            <a:r>
              <a:rPr lang="zh-CN" altLang="en-US" b="1" dirty="0"/>
              <a:t>可下载</a:t>
            </a:r>
            <a:r>
              <a:rPr lang="en-US" altLang="zh-CN" b="1" dirty="0"/>
              <a:t>1500</a:t>
            </a:r>
            <a:r>
              <a:rPr lang="zh-CN" altLang="en-US" b="1" dirty="0"/>
              <a:t>首</a:t>
            </a:r>
            <a:endParaRPr lang="zh-CN" altLang="en-US" dirty="0"/>
          </a:p>
          <a:p>
            <a:pPr>
              <a:lnSpc>
                <a:spcPct val="120000"/>
              </a:lnSpc>
            </a:pPr>
            <a:r>
              <a:rPr lang="zh-CN" altLang="en-US" dirty="0"/>
              <a:t>你会不会想：既然有每月下</a:t>
            </a:r>
            <a:r>
              <a:rPr lang="en-US" altLang="zh-CN" dirty="0"/>
              <a:t>1500</a:t>
            </a:r>
            <a:r>
              <a:rPr lang="zh-CN" altLang="en-US" dirty="0"/>
              <a:t>首的人，那我选</a:t>
            </a:r>
            <a:r>
              <a:rPr lang="en-US" altLang="zh-CN" dirty="0"/>
              <a:t>300</a:t>
            </a:r>
            <a:r>
              <a:rPr lang="zh-CN" altLang="en-US" dirty="0"/>
              <a:t>首会不会太少一点，取个中间值选</a:t>
            </a:r>
            <a:r>
              <a:rPr lang="en-US" altLang="zh-CN" dirty="0"/>
              <a:t>500</a:t>
            </a:r>
            <a:r>
              <a:rPr lang="zh-CN" altLang="en-US" dirty="0"/>
              <a:t>首的豪华会员吧，反正跟</a:t>
            </a:r>
            <a:r>
              <a:rPr lang="en-US" altLang="zh-CN" dirty="0"/>
              <a:t>VIP</a:t>
            </a:r>
            <a:r>
              <a:rPr lang="zh-CN" altLang="en-US" dirty="0"/>
              <a:t>会员比只有一半价钱。</a:t>
            </a:r>
            <a:br>
              <a:rPr lang="zh-CN" altLang="en-US" dirty="0"/>
            </a:br>
            <a:r>
              <a:rPr lang="zh-CN" altLang="en-US" b="1" dirty="0"/>
              <a:t>一般会员 </a:t>
            </a:r>
            <a:r>
              <a:rPr lang="en-US" altLang="zh-CN" b="1" dirty="0"/>
              <a:t>8</a:t>
            </a:r>
            <a:r>
              <a:rPr lang="zh-CN" altLang="en-US" b="1" dirty="0"/>
              <a:t>元</a:t>
            </a:r>
            <a:r>
              <a:rPr lang="en-US" altLang="zh-CN" b="1" dirty="0"/>
              <a:t>/</a:t>
            </a:r>
            <a:r>
              <a:rPr lang="zh-CN" altLang="en-US" b="1" dirty="0"/>
              <a:t>月</a:t>
            </a:r>
            <a:r>
              <a:rPr lang="zh-CN" altLang="en-US" dirty="0"/>
              <a:t> </a:t>
            </a:r>
            <a:r>
              <a:rPr lang="zh-CN" altLang="en-US" b="1" dirty="0"/>
              <a:t>可下载</a:t>
            </a:r>
            <a:r>
              <a:rPr lang="en-US" altLang="zh-CN" b="1" dirty="0"/>
              <a:t>300</a:t>
            </a:r>
            <a:r>
              <a:rPr lang="zh-CN" altLang="en-US" b="1" dirty="0"/>
              <a:t>首</a:t>
            </a:r>
            <a:endParaRPr lang="zh-CN" altLang="en-US" dirty="0"/>
          </a:p>
          <a:p>
            <a:pPr>
              <a:lnSpc>
                <a:spcPct val="120000"/>
              </a:lnSpc>
            </a:pPr>
            <a:r>
              <a:rPr lang="zh-CN" altLang="en-US" b="1" dirty="0"/>
              <a:t>豪华会员 </a:t>
            </a:r>
            <a:r>
              <a:rPr lang="en-US" altLang="zh-CN" b="1" dirty="0"/>
              <a:t>12</a:t>
            </a:r>
            <a:r>
              <a:rPr lang="zh-CN" altLang="en-US" b="1" dirty="0"/>
              <a:t>元</a:t>
            </a:r>
            <a:r>
              <a:rPr lang="en-US" altLang="zh-CN" b="1" dirty="0"/>
              <a:t>/</a:t>
            </a:r>
            <a:r>
              <a:rPr lang="zh-CN" altLang="en-US" b="1" dirty="0"/>
              <a:t>月</a:t>
            </a:r>
            <a:r>
              <a:rPr lang="zh-CN" altLang="en-US" dirty="0"/>
              <a:t> </a:t>
            </a:r>
            <a:r>
              <a:rPr lang="zh-CN" altLang="en-US" b="1" dirty="0"/>
              <a:t>可下载</a:t>
            </a:r>
            <a:r>
              <a:rPr lang="en-US" altLang="zh-CN" b="1" dirty="0"/>
              <a:t>500</a:t>
            </a:r>
            <a:r>
              <a:rPr lang="zh-CN" altLang="en-US" b="1" dirty="0"/>
              <a:t>首</a:t>
            </a:r>
            <a:endParaRPr lang="zh-CN" altLang="en-US" dirty="0"/>
          </a:p>
          <a:p>
            <a:pPr>
              <a:lnSpc>
                <a:spcPct val="120000"/>
              </a:lnSpc>
            </a:pPr>
            <a:r>
              <a:rPr lang="zh-CN" altLang="en-US" dirty="0"/>
              <a:t>这种情况下，你是不是会觉得</a:t>
            </a:r>
            <a:r>
              <a:rPr lang="en-US" altLang="zh-CN" dirty="0"/>
              <a:t>500</a:t>
            </a:r>
            <a:r>
              <a:rPr lang="zh-CN" altLang="en-US" dirty="0"/>
              <a:t>首有点太多，反而会选择</a:t>
            </a:r>
            <a:r>
              <a:rPr lang="en-US" altLang="zh-CN" dirty="0"/>
              <a:t>8</a:t>
            </a:r>
            <a:r>
              <a:rPr lang="zh-CN" altLang="en-US" dirty="0"/>
              <a:t>元</a:t>
            </a:r>
            <a:r>
              <a:rPr lang="en-US" altLang="zh-CN" dirty="0"/>
              <a:t>/</a:t>
            </a:r>
            <a:r>
              <a:rPr lang="zh-CN" altLang="en-US" dirty="0"/>
              <a:t>月的一般会员呢？</a:t>
            </a:r>
          </a:p>
          <a:p>
            <a:pPr>
              <a:lnSpc>
                <a:spcPct val="120000"/>
              </a:lnSpc>
            </a:pPr>
            <a:endParaRPr lang="zh-CN" altLang="en-US" dirty="0"/>
          </a:p>
        </p:txBody>
      </p:sp>
    </p:spTree>
    <p:extLst>
      <p:ext uri="{BB962C8B-B14F-4D97-AF65-F5344CB8AC3E}">
        <p14:creationId xmlns:p14="http://schemas.microsoft.com/office/powerpoint/2010/main" val="3429970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3AED4-C03C-EFDE-E961-024D0CEE0C08}"/>
              </a:ext>
            </a:extLst>
          </p:cNvPr>
          <p:cNvSpPr>
            <a:spLocks noGrp="1"/>
          </p:cNvSpPr>
          <p:nvPr>
            <p:ph type="title"/>
          </p:nvPr>
        </p:nvSpPr>
        <p:spPr/>
        <p:txBody>
          <a:bodyPr/>
          <a:lstStyle/>
          <a:p>
            <a:r>
              <a:rPr lang="zh-CN" altLang="en-US" dirty="0">
                <a:latin typeface="Microsoft YaHei UI" panose="020B0503020204020204" pitchFamily="34" charset="-122"/>
                <a:ea typeface="Microsoft YaHei UI" panose="020B0503020204020204" pitchFamily="34" charset="-122"/>
              </a:rPr>
              <a:t>合成谬误</a:t>
            </a:r>
          </a:p>
        </p:txBody>
      </p:sp>
      <p:sp>
        <p:nvSpPr>
          <p:cNvPr id="3" name="内容占位符 2">
            <a:extLst>
              <a:ext uri="{FF2B5EF4-FFF2-40B4-BE49-F238E27FC236}">
                <a16:creationId xmlns:a16="http://schemas.microsoft.com/office/drawing/2014/main" id="{F08074F2-CD5B-CA0E-1BA0-08515AC14C87}"/>
              </a:ext>
            </a:extLst>
          </p:cNvPr>
          <p:cNvSpPr>
            <a:spLocks noGrp="1"/>
          </p:cNvSpPr>
          <p:nvPr>
            <p:ph idx="1"/>
          </p:nvPr>
        </p:nvSpPr>
        <p:spPr>
          <a:xfrm>
            <a:off x="838200" y="1825625"/>
            <a:ext cx="10515600" cy="4667250"/>
          </a:xfrm>
        </p:spPr>
        <p:txBody>
          <a:bodyPr>
            <a:normAutofit fontScale="70000" lnSpcReduction="20000"/>
          </a:bodyPr>
          <a:lstStyle/>
          <a:p>
            <a:pPr>
              <a:lnSpc>
                <a:spcPct val="120000"/>
              </a:lnSpc>
            </a:pPr>
            <a:r>
              <a:rPr lang="zh-CN" altLang="en-US" dirty="0">
                <a:latin typeface="Microsoft YaHei UI" panose="020B0503020204020204" pitchFamily="34" charset="-122"/>
                <a:ea typeface="Microsoft YaHei UI" panose="020B0503020204020204" pitchFamily="34" charset="-122"/>
              </a:rPr>
              <a:t>每个部分都有一些特征，那么整体必然也有那个特征。这是一个谬论，因为并不是所有关于对象的每一部分为真的东西，都必然适用于整个对象，更不用说对象所属的整个类了。</a:t>
            </a:r>
            <a:endParaRPr lang="en-US" altLang="zh-CN" dirty="0">
              <a:latin typeface="Microsoft YaHei UI" panose="020B0503020204020204" pitchFamily="34" charset="-122"/>
              <a:ea typeface="Microsoft YaHei UI" panose="020B0503020204020204" pitchFamily="34" charset="-122"/>
            </a:endParaRPr>
          </a:p>
          <a:p>
            <a:pPr>
              <a:lnSpc>
                <a:spcPct val="120000"/>
              </a:lnSpc>
            </a:pPr>
            <a:r>
              <a:rPr lang="en-US" altLang="zh-CN" dirty="0">
                <a:latin typeface="Microsoft YaHei UI" panose="020B0503020204020204" pitchFamily="34" charset="-122"/>
                <a:ea typeface="Microsoft YaHei UI" panose="020B0503020204020204" pitchFamily="34" charset="-122"/>
              </a:rPr>
              <a:t>2.</a:t>
            </a:r>
            <a:r>
              <a:rPr lang="zh-CN" altLang="en-US" dirty="0">
                <a:latin typeface="Microsoft YaHei UI" panose="020B0503020204020204" pitchFamily="34" charset="-122"/>
                <a:ea typeface="Microsoft YaHei UI" panose="020B0503020204020204" pitchFamily="34" charset="-122"/>
              </a:rPr>
              <a:t>因为一枚硬币的原子肉眼是看不见的，那么硬币本身也一定是看不见的。</a:t>
            </a:r>
          </a:p>
          <a:p>
            <a:pPr>
              <a:lnSpc>
                <a:spcPct val="120000"/>
              </a:lnSpc>
            </a:pPr>
            <a:r>
              <a:rPr lang="en-US" altLang="zh-CN" dirty="0">
                <a:latin typeface="Microsoft YaHei UI" panose="020B0503020204020204" pitchFamily="34" charset="-122"/>
                <a:ea typeface="Microsoft YaHei UI" panose="020B0503020204020204" pitchFamily="34" charset="-122"/>
              </a:rPr>
              <a:t>3.</a:t>
            </a:r>
            <a:r>
              <a:rPr lang="zh-CN" altLang="en-US" dirty="0">
                <a:latin typeface="Microsoft YaHei UI" panose="020B0503020204020204" pitchFamily="34" charset="-122"/>
                <a:ea typeface="Microsoft YaHei UI" panose="020B0503020204020204" pitchFamily="34" charset="-122"/>
              </a:rPr>
              <a:t>因为这款车的所有部件都很轻，便于携带，那么车本身也必须很轻，便于携带。</a:t>
            </a:r>
          </a:p>
          <a:p>
            <a:pPr>
              <a:lnSpc>
                <a:spcPct val="120000"/>
              </a:lnSpc>
            </a:pPr>
            <a:r>
              <a:rPr lang="zh-CN" altLang="en-US" dirty="0">
                <a:latin typeface="Microsoft YaHei UI" panose="020B0503020204020204" pitchFamily="34" charset="-122"/>
                <a:ea typeface="Microsoft YaHei UI" panose="020B0503020204020204" pitchFamily="34" charset="-122"/>
              </a:rPr>
              <a:t>这并不是说，对部分正确的，就不能对整体正确。这是可能作出类似的论证，不是错误的，并有结论，有效地从前提。以下是一些例子</a:t>
            </a:r>
            <a:r>
              <a:rPr lang="en-US" altLang="zh-CN" dirty="0">
                <a:latin typeface="Microsoft YaHei UI" panose="020B0503020204020204" pitchFamily="34" charset="-122"/>
                <a:ea typeface="Microsoft YaHei UI" panose="020B0503020204020204" pitchFamily="34" charset="-122"/>
              </a:rPr>
              <a:t>:</a:t>
            </a:r>
          </a:p>
          <a:p>
            <a:pPr>
              <a:lnSpc>
                <a:spcPct val="120000"/>
              </a:lnSpc>
            </a:pPr>
            <a:r>
              <a:rPr lang="en-US" altLang="zh-CN" dirty="0">
                <a:latin typeface="Microsoft YaHei UI" panose="020B0503020204020204" pitchFamily="34" charset="-122"/>
                <a:ea typeface="Microsoft YaHei UI" panose="020B0503020204020204" pitchFamily="34" charset="-122"/>
              </a:rPr>
              <a:t>4. </a:t>
            </a:r>
            <a:r>
              <a:rPr lang="zh-CN" altLang="en-US" dirty="0">
                <a:latin typeface="Microsoft YaHei UI" panose="020B0503020204020204" pitchFamily="34" charset="-122"/>
                <a:ea typeface="Microsoft YaHei UI" panose="020B0503020204020204" pitchFamily="34" charset="-122"/>
              </a:rPr>
              <a:t>因为一枚硬币的原子有质量，那么硬币本身也一定有质量。</a:t>
            </a:r>
          </a:p>
          <a:p>
            <a:pPr>
              <a:lnSpc>
                <a:spcPct val="120000"/>
              </a:lnSpc>
            </a:pPr>
            <a:r>
              <a:rPr lang="en-US" altLang="zh-CN" dirty="0">
                <a:latin typeface="Microsoft YaHei UI" panose="020B0503020204020204" pitchFamily="34" charset="-122"/>
                <a:ea typeface="Microsoft YaHei UI" panose="020B0503020204020204" pitchFamily="34" charset="-122"/>
              </a:rPr>
              <a:t>5. </a:t>
            </a:r>
            <a:r>
              <a:rPr lang="zh-CN" altLang="en-US" dirty="0">
                <a:latin typeface="Microsoft YaHei UI" panose="020B0503020204020204" pitchFamily="34" charset="-122"/>
                <a:ea typeface="Microsoft YaHei UI" panose="020B0503020204020204" pitchFamily="34" charset="-122"/>
              </a:rPr>
              <a:t>因为这辆车的所有部件都是白色的，所以车本身也必须是白色的。</a:t>
            </a:r>
          </a:p>
          <a:p>
            <a:pPr>
              <a:lnSpc>
                <a:spcPct val="120000"/>
              </a:lnSpc>
            </a:pPr>
            <a:r>
              <a:rPr lang="zh-CN" altLang="en-US" dirty="0">
                <a:latin typeface="Microsoft YaHei UI" panose="020B0503020204020204" pitchFamily="34" charset="-122"/>
                <a:ea typeface="Microsoft YaHei UI" panose="020B0503020204020204" pitchFamily="34" charset="-122"/>
              </a:rPr>
              <a:t>当有人提出一个像上面这样的论点，而你怀疑它是有效的，你需要仔细看看前提和结论的内容。你可能需要要求这个人证明一个属性对于部分是正确的，对于整体也是正确的，这两者之间的必要联系。</a:t>
            </a:r>
            <a:endParaRPr lang="en-US" altLang="zh-CN" dirty="0">
              <a:latin typeface="Microsoft YaHei UI" panose="020B0503020204020204" pitchFamily="34" charset="-122"/>
              <a:ea typeface="Microsoft YaHei UI" panose="020B0503020204020204" pitchFamily="34" charset="-122"/>
            </a:endParaRPr>
          </a:p>
          <a:p>
            <a:pPr>
              <a:lnSpc>
                <a:spcPct val="120000"/>
              </a:lnSpc>
            </a:pPr>
            <a:r>
              <a:rPr lang="zh-CN" altLang="en-US" dirty="0">
                <a:latin typeface="Microsoft YaHei UI" panose="020B0503020204020204" pitchFamily="34" charset="-122"/>
                <a:ea typeface="Microsoft YaHei UI" panose="020B0503020204020204" pitchFamily="34" charset="-122"/>
              </a:rPr>
              <a:t>反面：分裂谬论</a:t>
            </a:r>
          </a:p>
        </p:txBody>
      </p:sp>
    </p:spTree>
    <p:extLst>
      <p:ext uri="{BB962C8B-B14F-4D97-AF65-F5344CB8AC3E}">
        <p14:creationId xmlns:p14="http://schemas.microsoft.com/office/powerpoint/2010/main" val="396989143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BD360-4690-CA2E-D5A2-E051A69AAF53}"/>
              </a:ext>
            </a:extLst>
          </p:cNvPr>
          <p:cNvSpPr>
            <a:spLocks noGrp="1"/>
          </p:cNvSpPr>
          <p:nvPr>
            <p:ph type="title"/>
          </p:nvPr>
        </p:nvSpPr>
        <p:spPr/>
        <p:txBody>
          <a:bodyPr/>
          <a:lstStyle/>
          <a:p>
            <a:r>
              <a:rPr lang="zh-CN" altLang="en-US" dirty="0">
                <a:latin typeface="Microsoft YaHei UI" panose="020B0503020204020204" pitchFamily="34" charset="-122"/>
                <a:ea typeface="Microsoft YaHei UI" panose="020B0503020204020204" pitchFamily="34" charset="-122"/>
              </a:rPr>
              <a:t>沉默成本</a:t>
            </a:r>
          </a:p>
        </p:txBody>
      </p:sp>
      <p:sp>
        <p:nvSpPr>
          <p:cNvPr id="3" name="内容占位符 2">
            <a:extLst>
              <a:ext uri="{FF2B5EF4-FFF2-40B4-BE49-F238E27FC236}">
                <a16:creationId xmlns:a16="http://schemas.microsoft.com/office/drawing/2014/main" id="{E49D167E-52F4-303E-08C0-8B052F63B220}"/>
              </a:ext>
            </a:extLst>
          </p:cNvPr>
          <p:cNvSpPr>
            <a:spLocks noGrp="1"/>
          </p:cNvSpPr>
          <p:nvPr>
            <p:ph idx="1"/>
          </p:nvPr>
        </p:nvSpPr>
        <p:spPr>
          <a:xfrm>
            <a:off x="838200" y="1825624"/>
            <a:ext cx="10515600" cy="4667251"/>
          </a:xfrm>
        </p:spPr>
        <p:txBody>
          <a:bodyPr>
            <a:noAutofit/>
          </a:bodyPr>
          <a:lstStyle/>
          <a:p>
            <a:pPr algn="l">
              <a:lnSpc>
                <a:spcPct val="120000"/>
              </a:lnSpc>
            </a:pPr>
            <a:r>
              <a:rPr lang="zh-CN" altLang="en-US" sz="1800" b="0" i="0" u="none" strike="noStrike" dirty="0">
                <a:effectLst/>
                <a:latin typeface="Microsoft YaHei UI" panose="020B0503020204020204" pitchFamily="34" charset="-122"/>
                <a:ea typeface="Microsoft YaHei UI" panose="020B0503020204020204" pitchFamily="34" charset="-122"/>
              </a:rPr>
              <a:t>沉没成本</a:t>
            </a:r>
            <a:r>
              <a:rPr lang="zh-CN" altLang="en-US" sz="1800" b="0" i="0" dirty="0">
                <a:effectLst/>
                <a:latin typeface="Microsoft YaHei UI" panose="020B0503020204020204" pitchFamily="34" charset="-122"/>
                <a:ea typeface="Microsoft YaHei UI" panose="020B0503020204020204" pitchFamily="34" charset="-122"/>
              </a:rPr>
              <a:t>（</a:t>
            </a:r>
            <a:r>
              <a:rPr lang="en-US" altLang="zh-CN" sz="1800" b="0" i="0" dirty="0">
                <a:effectLst/>
                <a:latin typeface="Microsoft YaHei UI" panose="020B0503020204020204" pitchFamily="34" charset="-122"/>
                <a:ea typeface="Microsoft YaHei UI" panose="020B0503020204020204" pitchFamily="34" charset="-122"/>
              </a:rPr>
              <a:t>sunk cost</a:t>
            </a:r>
            <a:r>
              <a:rPr lang="zh-CN" altLang="en-US" sz="1800" b="0" i="0" dirty="0">
                <a:effectLst/>
                <a:latin typeface="Microsoft YaHei UI" panose="020B0503020204020204" pitchFamily="34" charset="-122"/>
                <a:ea typeface="Microsoft YaHei UI" panose="020B0503020204020204" pitchFamily="34" charset="-122"/>
              </a:rPr>
              <a:t>）是指</a:t>
            </a:r>
            <a:r>
              <a:rPr lang="zh-CN" altLang="en-US" sz="1800" b="1" i="0" dirty="0">
                <a:effectLst/>
                <a:latin typeface="Microsoft YaHei UI" panose="020B0503020204020204" pitchFamily="34" charset="-122"/>
                <a:ea typeface="Microsoft YaHei UI" panose="020B0503020204020204" pitchFamily="34" charset="-122"/>
              </a:rPr>
              <a:t>已经发生的、</a:t>
            </a:r>
            <a:r>
              <a:rPr lang="zh-CN" altLang="en-US" sz="1800" b="1" i="0" u="none" strike="noStrike" dirty="0">
                <a:effectLst/>
                <a:latin typeface="Microsoft YaHei UI" panose="020B0503020204020204" pitchFamily="34" charset="-122"/>
                <a:ea typeface="Microsoft YaHei UI" panose="020B0503020204020204" pitchFamily="34" charset="-122"/>
              </a:rPr>
              <a:t>不可撤销</a:t>
            </a:r>
            <a:r>
              <a:rPr lang="zh-CN" altLang="en-US" sz="1800" b="0" i="0" dirty="0">
                <a:effectLst/>
                <a:latin typeface="Microsoft YaHei UI" panose="020B0503020204020204" pitchFamily="34" charset="-122"/>
                <a:ea typeface="Microsoft YaHei UI" panose="020B0503020204020204" pitchFamily="34" charset="-122"/>
              </a:rPr>
              <a:t>的成本，无论是否继续投入，这些成本都不能被回收或改变。这些成本已经“沉没”在</a:t>
            </a:r>
            <a:r>
              <a:rPr lang="zh-CN" altLang="en-US" sz="1800" b="0" i="0" u="none" strike="noStrike" dirty="0">
                <a:effectLst/>
                <a:latin typeface="Microsoft YaHei UI" panose="020B0503020204020204" pitchFamily="34" charset="-122"/>
                <a:ea typeface="Microsoft YaHei UI" panose="020B0503020204020204" pitchFamily="34" charset="-122"/>
              </a:rPr>
              <a:t>投资项目</a:t>
            </a:r>
            <a:r>
              <a:rPr lang="zh-CN" altLang="en-US" sz="1800" b="0" i="0" dirty="0">
                <a:effectLst/>
                <a:latin typeface="Microsoft YaHei UI" panose="020B0503020204020204" pitchFamily="34" charset="-122"/>
                <a:ea typeface="Microsoft YaHei UI" panose="020B0503020204020204" pitchFamily="34" charset="-122"/>
              </a:rPr>
              <a:t>中，因此不能再被考虑为</a:t>
            </a:r>
            <a:r>
              <a:rPr lang="zh-CN" altLang="en-US" sz="1800" b="0" i="0" u="none" strike="noStrike" dirty="0">
                <a:effectLst/>
                <a:latin typeface="Microsoft YaHei UI" panose="020B0503020204020204" pitchFamily="34" charset="-122"/>
                <a:ea typeface="Microsoft YaHei UI" panose="020B0503020204020204" pitchFamily="34" charset="-122"/>
              </a:rPr>
              <a:t>投资决策</a:t>
            </a:r>
            <a:r>
              <a:rPr lang="zh-CN" altLang="en-US" sz="1800" b="0" i="0" dirty="0">
                <a:effectLst/>
                <a:latin typeface="Microsoft YaHei UI" panose="020B0503020204020204" pitchFamily="34" charset="-122"/>
                <a:ea typeface="Microsoft YaHei UI" panose="020B0503020204020204" pitchFamily="34" charset="-122"/>
              </a:rPr>
              <a:t>的因素。</a:t>
            </a:r>
            <a:endParaRPr lang="en-US" altLang="zh-CN" sz="1800" b="0" i="0" dirty="0">
              <a:effectLst/>
              <a:latin typeface="Microsoft YaHei UI" panose="020B0503020204020204" pitchFamily="34" charset="-122"/>
              <a:ea typeface="Microsoft YaHei UI" panose="020B0503020204020204" pitchFamily="34" charset="-122"/>
            </a:endParaRPr>
          </a:p>
          <a:p>
            <a:pPr>
              <a:lnSpc>
                <a:spcPct val="120000"/>
              </a:lnSpc>
            </a:pPr>
            <a:r>
              <a:rPr lang="zh-CN" altLang="en-US" sz="1800" dirty="0">
                <a:latin typeface="Microsoft YaHei UI" panose="020B0503020204020204" pitchFamily="34" charset="-122"/>
                <a:ea typeface="Microsoft YaHei UI" panose="020B0503020204020204" pitchFamily="34" charset="-122"/>
              </a:rPr>
              <a:t>英国有一句谚语说：“别为打翻的牛奶哭泣。”</a:t>
            </a:r>
          </a:p>
          <a:p>
            <a:pPr>
              <a:lnSpc>
                <a:spcPct val="120000"/>
              </a:lnSpc>
            </a:pPr>
            <a:r>
              <a:rPr lang="zh-CN" altLang="en-US" sz="1800" dirty="0">
                <a:latin typeface="Microsoft YaHei UI" panose="020B0503020204020204" pitchFamily="34" charset="-122"/>
                <a:ea typeface="Microsoft YaHei UI" panose="020B0503020204020204" pitchFamily="34" charset="-122"/>
              </a:rPr>
              <a:t>可为什么生活中还是有很多人忍不住做牛奶哭泣者？这是因为放弃沉没成本，会触发“损失厌恶效应”。</a:t>
            </a:r>
          </a:p>
          <a:p>
            <a:pPr>
              <a:lnSpc>
                <a:spcPct val="120000"/>
              </a:lnSpc>
            </a:pPr>
            <a:r>
              <a:rPr lang="zh-CN" altLang="en-US" sz="1800" dirty="0">
                <a:latin typeface="Microsoft YaHei UI" panose="020B0503020204020204" pitchFamily="34" charset="-122"/>
                <a:ea typeface="Microsoft YaHei UI" panose="020B0503020204020204" pitchFamily="34" charset="-122"/>
              </a:rPr>
              <a:t>行为心理学研究发现，人对损失的感受比获得的感受强烈约</a:t>
            </a:r>
            <a:r>
              <a:rPr lang="en-US" altLang="zh-CN" sz="1800" dirty="0">
                <a:latin typeface="Microsoft YaHei UI" panose="020B0503020204020204" pitchFamily="34" charset="-122"/>
                <a:ea typeface="Microsoft YaHei UI" panose="020B0503020204020204" pitchFamily="34" charset="-122"/>
              </a:rPr>
              <a:t>4</a:t>
            </a:r>
            <a:r>
              <a:rPr lang="zh-CN" altLang="en-US" sz="1800" dirty="0">
                <a:latin typeface="Microsoft YaHei UI" panose="020B0503020204020204" pitchFamily="34" charset="-122"/>
                <a:ea typeface="Microsoft YaHei UI" panose="020B0503020204020204" pitchFamily="34" charset="-122"/>
              </a:rPr>
              <a:t>倍，这就是“损失厌恶效应”。</a:t>
            </a:r>
          </a:p>
          <a:p>
            <a:pPr>
              <a:lnSpc>
                <a:spcPct val="120000"/>
              </a:lnSpc>
            </a:pPr>
            <a:r>
              <a:rPr lang="zh-CN" altLang="en-US" sz="1800" dirty="0">
                <a:latin typeface="Microsoft YaHei UI" panose="020B0503020204020204" pitchFamily="34" charset="-122"/>
                <a:ea typeface="Microsoft YaHei UI" panose="020B0503020204020204" pitchFamily="34" charset="-122"/>
              </a:rPr>
              <a:t>在现实生活也是一样的，你眼睁睁看着钱财离你而去时，感受到的痛苦比你得到同等价值的东西时感受到的快乐大得多。也就是说，当沉没成本产生时，人们会本能地“硬着头皮继续下去”。</a:t>
            </a:r>
          </a:p>
          <a:p>
            <a:pPr algn="l">
              <a:lnSpc>
                <a:spcPct val="120000"/>
              </a:lnSpc>
            </a:pPr>
            <a:r>
              <a:rPr lang="zh-CN" altLang="en-US" sz="1800" b="1" i="0" dirty="0">
                <a:effectLst/>
                <a:latin typeface="Microsoft YaHei UI" panose="020B0503020204020204" pitchFamily="34" charset="-122"/>
                <a:ea typeface="Microsoft YaHei UI" panose="020B0503020204020204" pitchFamily="34" charset="-122"/>
              </a:rPr>
              <a:t>沉没成本</a:t>
            </a:r>
            <a:r>
              <a:rPr lang="zh-CN" altLang="en-US" sz="1800" b="0" i="0" dirty="0">
                <a:effectLst/>
                <a:latin typeface="Microsoft YaHei UI" panose="020B0503020204020204" pitchFamily="34" charset="-122"/>
                <a:ea typeface="Microsoft YaHei UI" panose="020B0503020204020204" pitchFamily="34" charset="-122"/>
              </a:rPr>
              <a:t>决定了人们如果看待过去，</a:t>
            </a:r>
          </a:p>
          <a:p>
            <a:pPr algn="l">
              <a:lnSpc>
                <a:spcPct val="120000"/>
              </a:lnSpc>
            </a:pPr>
            <a:r>
              <a:rPr lang="zh-CN" altLang="en-US" sz="1800" b="1" i="0" dirty="0">
                <a:effectLst/>
                <a:latin typeface="Microsoft YaHei UI" panose="020B0503020204020204" pitchFamily="34" charset="-122"/>
                <a:ea typeface="Microsoft YaHei UI" panose="020B0503020204020204" pitchFamily="34" charset="-122"/>
              </a:rPr>
              <a:t>边际成本</a:t>
            </a:r>
            <a:r>
              <a:rPr lang="zh-CN" altLang="en-US" sz="1800" b="0" i="0" dirty="0">
                <a:effectLst/>
                <a:latin typeface="Microsoft YaHei UI" panose="020B0503020204020204" pitchFamily="34" charset="-122"/>
                <a:ea typeface="Microsoft YaHei UI" panose="020B0503020204020204" pitchFamily="34" charset="-122"/>
              </a:rPr>
              <a:t>决定了人们如何对待现在，</a:t>
            </a:r>
          </a:p>
          <a:p>
            <a:pPr algn="l">
              <a:lnSpc>
                <a:spcPct val="120000"/>
              </a:lnSpc>
            </a:pPr>
            <a:r>
              <a:rPr lang="zh-CN" altLang="en-US" sz="1800" b="1" i="0" dirty="0">
                <a:effectLst/>
                <a:latin typeface="Microsoft YaHei UI" panose="020B0503020204020204" pitchFamily="34" charset="-122"/>
                <a:ea typeface="Microsoft YaHei UI" panose="020B0503020204020204" pitchFamily="34" charset="-122"/>
              </a:rPr>
              <a:t>机会成本</a:t>
            </a:r>
            <a:r>
              <a:rPr lang="zh-CN" altLang="en-US" sz="1800" b="0" i="0" dirty="0">
                <a:effectLst/>
                <a:latin typeface="Microsoft YaHei UI" panose="020B0503020204020204" pitchFamily="34" charset="-122"/>
                <a:ea typeface="Microsoft YaHei UI" panose="020B0503020204020204" pitchFamily="34" charset="-122"/>
              </a:rPr>
              <a:t>则决定了人们如何面对未来。</a:t>
            </a:r>
          </a:p>
          <a:p>
            <a:pPr>
              <a:lnSpc>
                <a:spcPct val="120000"/>
              </a:lnSpc>
            </a:pPr>
            <a:endParaRPr lang="zh-CN" altLang="en-US" sz="18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7958267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E831A-E3DB-DC18-575E-F749BD8F249C}"/>
              </a:ext>
            </a:extLst>
          </p:cNvPr>
          <p:cNvSpPr>
            <a:spLocks noGrp="1"/>
          </p:cNvSpPr>
          <p:nvPr>
            <p:ph type="title"/>
          </p:nvPr>
        </p:nvSpPr>
        <p:spPr/>
        <p:txBody>
          <a:bodyPr/>
          <a:lstStyle/>
          <a:p>
            <a:r>
              <a:rPr lang="zh-CN" altLang="en-US" dirty="0">
                <a:latin typeface="Microsoft YaHei UI" panose="020B0503020204020204" pitchFamily="34" charset="-122"/>
                <a:ea typeface="Microsoft YaHei UI" panose="020B0503020204020204" pitchFamily="34" charset="-122"/>
              </a:rPr>
              <a:t>合算偏见</a:t>
            </a:r>
            <a:r>
              <a:rPr lang="en-US" altLang="zh-CN" dirty="0">
                <a:latin typeface="Microsoft YaHei UI" panose="020B0503020204020204" pitchFamily="34" charset="-122"/>
                <a:ea typeface="Microsoft YaHei UI" panose="020B0503020204020204" pitchFamily="34" charset="-122"/>
              </a:rPr>
              <a:t>/</a:t>
            </a:r>
            <a:r>
              <a:rPr lang="zh-CN" altLang="en-US" b="1" i="0" u="none" strike="noStrike" dirty="0">
                <a:effectLst/>
                <a:latin typeface="-apple-system"/>
              </a:rPr>
              <a:t>比例偏见</a:t>
            </a:r>
            <a:endParaRPr lang="zh-CN" altLang="en-US" dirty="0">
              <a:latin typeface="Microsoft YaHei UI" panose="020B0503020204020204" pitchFamily="34" charset="-122"/>
              <a:ea typeface="Microsoft YaHei UI" panose="020B0503020204020204" pitchFamily="34" charset="-122"/>
            </a:endParaRPr>
          </a:p>
        </p:txBody>
      </p:sp>
      <p:sp>
        <p:nvSpPr>
          <p:cNvPr id="3" name="内容占位符 2">
            <a:extLst>
              <a:ext uri="{FF2B5EF4-FFF2-40B4-BE49-F238E27FC236}">
                <a16:creationId xmlns:a16="http://schemas.microsoft.com/office/drawing/2014/main" id="{492330AD-77D4-BCB6-E510-84E3987F752D}"/>
              </a:ext>
            </a:extLst>
          </p:cNvPr>
          <p:cNvSpPr>
            <a:spLocks noGrp="1"/>
          </p:cNvSpPr>
          <p:nvPr>
            <p:ph idx="1"/>
          </p:nvPr>
        </p:nvSpPr>
        <p:spPr/>
        <p:txBody>
          <a:bodyPr>
            <a:normAutofit fontScale="85000" lnSpcReduction="20000"/>
          </a:bodyPr>
          <a:lstStyle/>
          <a:p>
            <a:pPr>
              <a:lnSpc>
                <a:spcPct val="110000"/>
              </a:lnSpc>
            </a:pPr>
            <a:r>
              <a:rPr lang="en-US" altLang="zh-CN" dirty="0">
                <a:latin typeface="Microsoft YaHei UI" panose="020B0503020204020204" pitchFamily="34" charset="-122"/>
                <a:ea typeface="Microsoft YaHei UI" panose="020B0503020204020204" pitchFamily="34" charset="-122"/>
              </a:rPr>
              <a:t>1.</a:t>
            </a:r>
            <a:r>
              <a:rPr lang="zh-CN" altLang="en-US" b="0" i="0" dirty="0">
                <a:effectLst/>
                <a:latin typeface="Microsoft YaHei UI" panose="020B0503020204020204" pitchFamily="34" charset="-122"/>
                <a:ea typeface="Microsoft YaHei UI" panose="020B0503020204020204" pitchFamily="34" charset="-122"/>
              </a:rPr>
              <a:t>换购</a:t>
            </a:r>
            <a:r>
              <a:rPr lang="en-US" altLang="zh-CN" b="0" i="0" dirty="0">
                <a:effectLst/>
                <a:latin typeface="Microsoft YaHei UI" panose="020B0503020204020204" pitchFamily="34" charset="-122"/>
                <a:ea typeface="Microsoft YaHei UI" panose="020B0503020204020204" pitchFamily="34" charset="-122"/>
              </a:rPr>
              <a:t>:</a:t>
            </a:r>
            <a:r>
              <a:rPr lang="zh-CN" altLang="en-US" b="1" i="0" dirty="0">
                <a:effectLst/>
                <a:latin typeface="Microsoft YaHei UI" panose="020B0503020204020204" pitchFamily="34" charset="-122"/>
                <a:ea typeface="Microsoft YaHei UI" panose="020B0503020204020204" pitchFamily="34" charset="-122"/>
              </a:rPr>
              <a:t>用换购的方式，让消费者在心理上把注意力放在价钱变化比例很大的小商品上，这样会产生很划算的感觉。</a:t>
            </a:r>
            <a:r>
              <a:rPr lang="zh-CN" altLang="en-US" b="0" i="0" dirty="0">
                <a:effectLst/>
                <a:latin typeface="Microsoft YaHei UI" panose="020B0503020204020204" pitchFamily="34" charset="-122"/>
                <a:ea typeface="Microsoft YaHei UI" panose="020B0503020204020204" pitchFamily="34" charset="-122"/>
              </a:rPr>
              <a:t>常见</a:t>
            </a:r>
            <a:r>
              <a:rPr lang="zh-CN" altLang="en-US" b="0" i="0" u="none" strike="noStrike" dirty="0">
                <a:effectLst/>
                <a:latin typeface="Microsoft YaHei UI" panose="020B0503020204020204" pitchFamily="34" charset="-122"/>
                <a:ea typeface="Microsoft YaHei UI" panose="020B0503020204020204" pitchFamily="34" charset="-122"/>
              </a:rPr>
              <a:t>天猫</a:t>
            </a:r>
            <a:r>
              <a:rPr lang="zh-CN" altLang="en-US" b="0" i="0" dirty="0">
                <a:effectLst/>
                <a:latin typeface="Microsoft YaHei UI" panose="020B0503020204020204" pitchFamily="34" charset="-122"/>
                <a:ea typeface="Microsoft YaHei UI" panose="020B0503020204020204" pitchFamily="34" charset="-122"/>
              </a:rPr>
              <a:t>、京东上买东西，结算时弹出</a:t>
            </a:r>
            <a:r>
              <a:rPr lang="en-US" altLang="zh-CN" b="0" i="0" dirty="0">
                <a:effectLst/>
                <a:latin typeface="Microsoft YaHei UI" panose="020B0503020204020204" pitchFamily="34" charset="-122"/>
                <a:ea typeface="Microsoft YaHei UI" panose="020B0503020204020204" pitchFamily="34" charset="-122"/>
              </a:rPr>
              <a:t>1</a:t>
            </a:r>
            <a:r>
              <a:rPr lang="zh-CN" altLang="en-US" b="0" i="0" dirty="0">
                <a:effectLst/>
                <a:latin typeface="Microsoft YaHei UI" panose="020B0503020204020204" pitchFamily="34" charset="-122"/>
                <a:ea typeface="Microsoft YaHei UI" panose="020B0503020204020204" pitchFamily="34" charset="-122"/>
              </a:rPr>
              <a:t>元或</a:t>
            </a:r>
            <a:r>
              <a:rPr lang="en-US" altLang="zh-CN" b="0" i="0" dirty="0">
                <a:effectLst/>
                <a:latin typeface="Microsoft YaHei UI" panose="020B0503020204020204" pitchFamily="34" charset="-122"/>
                <a:ea typeface="Microsoft YaHei UI" panose="020B0503020204020204" pitchFamily="34" charset="-122"/>
              </a:rPr>
              <a:t>10</a:t>
            </a:r>
            <a:r>
              <a:rPr lang="zh-CN" altLang="en-US" b="0" i="0" dirty="0">
                <a:effectLst/>
                <a:latin typeface="Microsoft YaHei UI" panose="020B0503020204020204" pitchFamily="34" charset="-122"/>
                <a:ea typeface="Microsoft YaHei UI" panose="020B0503020204020204" pitchFamily="34" charset="-122"/>
              </a:rPr>
              <a:t>元换购原价</a:t>
            </a:r>
            <a:r>
              <a:rPr lang="en-US" altLang="zh-CN" b="0" i="0" dirty="0">
                <a:effectLst/>
                <a:latin typeface="Microsoft YaHei UI" panose="020B0503020204020204" pitchFamily="34" charset="-122"/>
                <a:ea typeface="Microsoft YaHei UI" panose="020B0503020204020204" pitchFamily="34" charset="-122"/>
              </a:rPr>
              <a:t>50</a:t>
            </a:r>
            <a:r>
              <a:rPr lang="zh-CN" altLang="en-US" b="0" i="0" dirty="0">
                <a:effectLst/>
                <a:latin typeface="Microsoft YaHei UI" panose="020B0503020204020204" pitchFamily="34" charset="-122"/>
                <a:ea typeface="Microsoft YaHei UI" panose="020B0503020204020204" pitchFamily="34" charset="-122"/>
              </a:rPr>
              <a:t>或</a:t>
            </a:r>
            <a:r>
              <a:rPr lang="en-US" altLang="zh-CN" b="0" i="0" dirty="0">
                <a:effectLst/>
                <a:latin typeface="Microsoft YaHei UI" panose="020B0503020204020204" pitchFamily="34" charset="-122"/>
                <a:ea typeface="Microsoft YaHei UI" panose="020B0503020204020204" pitchFamily="34" charset="-122"/>
              </a:rPr>
              <a:t>100</a:t>
            </a:r>
            <a:r>
              <a:rPr lang="zh-CN" altLang="en-US" b="0" i="0" dirty="0">
                <a:effectLst/>
                <a:latin typeface="Microsoft YaHei UI" panose="020B0503020204020204" pitchFamily="34" charset="-122"/>
                <a:ea typeface="Microsoft YaHei UI" panose="020B0503020204020204" pitchFamily="34" charset="-122"/>
              </a:rPr>
              <a:t>的商品，一般会更容易促成交易，让大家觉得用很少的钱买到了高价值的东西。</a:t>
            </a:r>
            <a:endParaRPr lang="en-US" altLang="zh-CN" b="0" i="0" dirty="0">
              <a:effectLst/>
              <a:latin typeface="Microsoft YaHei UI" panose="020B0503020204020204" pitchFamily="34" charset="-122"/>
              <a:ea typeface="Microsoft YaHei UI" panose="020B0503020204020204" pitchFamily="34" charset="-122"/>
            </a:endParaRPr>
          </a:p>
          <a:p>
            <a:pPr>
              <a:lnSpc>
                <a:spcPct val="110000"/>
              </a:lnSpc>
            </a:pPr>
            <a:r>
              <a:rPr lang="zh-CN" altLang="en-US" dirty="0">
                <a:latin typeface="Microsoft YaHei UI" panose="020B0503020204020204" pitchFamily="34" charset="-122"/>
                <a:ea typeface="Microsoft YaHei UI" panose="020B0503020204020204" pitchFamily="34" charset="-122"/>
              </a:rPr>
              <a:t>拿一开始的勺子举例来说，买</a:t>
            </a:r>
            <a:r>
              <a:rPr lang="en-US" altLang="zh-CN" dirty="0">
                <a:latin typeface="Microsoft YaHei UI" panose="020B0503020204020204" pitchFamily="34" charset="-122"/>
                <a:ea typeface="Microsoft YaHei UI" panose="020B0503020204020204" pitchFamily="34" charset="-122"/>
              </a:rPr>
              <a:t>500</a:t>
            </a:r>
            <a:r>
              <a:rPr lang="zh-CN" altLang="en-US" dirty="0">
                <a:latin typeface="Microsoft YaHei UI" panose="020B0503020204020204" pitchFamily="34" charset="-122"/>
                <a:ea typeface="Microsoft YaHei UI" panose="020B0503020204020204" pitchFamily="34" charset="-122"/>
              </a:rPr>
              <a:t>元的锅赠送</a:t>
            </a:r>
            <a:r>
              <a:rPr lang="en-US" altLang="zh-CN" dirty="0">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元的勺子，比例是</a:t>
            </a:r>
            <a:r>
              <a:rPr lang="en-US" altLang="zh-CN" dirty="0">
                <a:latin typeface="Microsoft YaHei UI" panose="020B0503020204020204" pitchFamily="34" charset="-122"/>
                <a:ea typeface="Microsoft YaHei UI" panose="020B0503020204020204" pitchFamily="34" charset="-122"/>
              </a:rPr>
              <a:t>50:1</a:t>
            </a:r>
            <a:r>
              <a:rPr lang="zh-CN" altLang="en-US" dirty="0">
                <a:latin typeface="Microsoft YaHei UI" panose="020B0503020204020204" pitchFamily="34" charset="-122"/>
                <a:ea typeface="Microsoft YaHei UI" panose="020B0503020204020204" pitchFamily="34" charset="-122"/>
              </a:rPr>
              <a:t>，对比锅来说勺子的价值太低，在消费者看来只是个可有可无的赠品。但换成买</a:t>
            </a:r>
            <a:r>
              <a:rPr lang="en-US" altLang="zh-CN" dirty="0">
                <a:latin typeface="Microsoft YaHei UI" panose="020B0503020204020204" pitchFamily="34" charset="-122"/>
                <a:ea typeface="Microsoft YaHei UI" panose="020B0503020204020204" pitchFamily="34" charset="-122"/>
              </a:rPr>
              <a:t>500</a:t>
            </a:r>
            <a:r>
              <a:rPr lang="zh-CN" altLang="en-US" dirty="0">
                <a:latin typeface="Microsoft YaHei UI" panose="020B0503020204020204" pitchFamily="34" charset="-122"/>
                <a:ea typeface="Microsoft YaHei UI" panose="020B0503020204020204" pitchFamily="34" charset="-122"/>
              </a:rPr>
              <a:t>元的锅后，</a:t>
            </a:r>
            <a:r>
              <a:rPr lang="en-US" altLang="zh-CN" dirty="0">
                <a:latin typeface="Microsoft YaHei UI" panose="020B0503020204020204" pitchFamily="34" charset="-122"/>
                <a:ea typeface="Microsoft YaHei UI" panose="020B0503020204020204" pitchFamily="34" charset="-122"/>
              </a:rPr>
              <a:t>0.1</a:t>
            </a:r>
            <a:r>
              <a:rPr lang="zh-CN" altLang="en-US" dirty="0">
                <a:latin typeface="Microsoft YaHei UI" panose="020B0503020204020204" pitchFamily="34" charset="-122"/>
                <a:ea typeface="Microsoft YaHei UI" panose="020B0503020204020204" pitchFamily="34" charset="-122"/>
              </a:rPr>
              <a:t>元即可加购一个价值</a:t>
            </a:r>
            <a:r>
              <a:rPr lang="en-US" altLang="zh-CN" dirty="0">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元的勺子，在消费者看来，自己是用</a:t>
            </a:r>
            <a:r>
              <a:rPr lang="en-US" altLang="zh-CN" dirty="0">
                <a:latin typeface="Microsoft YaHei UI" panose="020B0503020204020204" pitchFamily="34" charset="-122"/>
                <a:ea typeface="Microsoft YaHei UI" panose="020B0503020204020204" pitchFamily="34" charset="-122"/>
              </a:rPr>
              <a:t>0.1</a:t>
            </a:r>
            <a:r>
              <a:rPr lang="zh-CN" altLang="en-US" dirty="0">
                <a:latin typeface="Microsoft YaHei UI" panose="020B0503020204020204" pitchFamily="34" charset="-122"/>
                <a:ea typeface="Microsoft YaHei UI" panose="020B0503020204020204" pitchFamily="34" charset="-122"/>
              </a:rPr>
              <a:t>元获得了</a:t>
            </a:r>
            <a:r>
              <a:rPr lang="en-US" altLang="zh-CN" dirty="0">
                <a:latin typeface="Microsoft YaHei UI" panose="020B0503020204020204" pitchFamily="34" charset="-122"/>
                <a:ea typeface="Microsoft YaHei UI" panose="020B0503020204020204" pitchFamily="34" charset="-122"/>
              </a:rPr>
              <a:t>100</a:t>
            </a:r>
            <a:r>
              <a:rPr lang="zh-CN" altLang="en-US" dirty="0">
                <a:latin typeface="Microsoft YaHei UI" panose="020B0503020204020204" pitchFamily="34" charset="-122"/>
                <a:ea typeface="Microsoft YaHei UI" panose="020B0503020204020204" pitchFamily="34" charset="-122"/>
              </a:rPr>
              <a:t>倍的价值，从而产生占到便宜了的愉悦感。</a:t>
            </a:r>
            <a:endParaRPr lang="en-US" altLang="zh-CN" dirty="0">
              <a:latin typeface="Microsoft YaHei UI" panose="020B0503020204020204" pitchFamily="34" charset="-122"/>
              <a:ea typeface="Microsoft YaHei UI" panose="020B0503020204020204" pitchFamily="34" charset="-122"/>
            </a:endParaRPr>
          </a:p>
          <a:p>
            <a:pPr>
              <a:lnSpc>
                <a:spcPct val="110000"/>
              </a:lnSpc>
            </a:pPr>
            <a:r>
              <a:rPr lang="zh-CN" altLang="en-US" b="0" i="0" dirty="0">
                <a:solidFill>
                  <a:srgbClr val="191B1F"/>
                </a:solidFill>
                <a:effectLst/>
                <a:latin typeface="Microsoft YaHei UI" panose="020B0503020204020204" pitchFamily="34" charset="-122"/>
                <a:ea typeface="Microsoft YaHei UI" panose="020B0503020204020204" pitchFamily="34" charset="-122"/>
              </a:rPr>
              <a:t>从数值本身来看，加购一个“基本不用”的商品，是增加了无谓的支出，但在</a:t>
            </a:r>
            <a:r>
              <a:rPr lang="zh-CN" altLang="en-US" b="0" i="0" u="none" strike="noStrike" dirty="0">
                <a:solidFill>
                  <a:srgbClr val="093E8B"/>
                </a:solidFill>
                <a:effectLst/>
                <a:latin typeface="Microsoft YaHei UI" panose="020B0503020204020204" pitchFamily="34" charset="-122"/>
                <a:ea typeface="Microsoft YaHei UI" panose="020B0503020204020204" pitchFamily="34" charset="-122"/>
              </a:rPr>
              <a:t>消费过程</a:t>
            </a:r>
            <a:r>
              <a:rPr lang="zh-CN" altLang="en-US" b="0" i="0" dirty="0">
                <a:solidFill>
                  <a:srgbClr val="191B1F"/>
                </a:solidFill>
                <a:effectLst/>
                <a:latin typeface="Microsoft YaHei UI" panose="020B0503020204020204" pitchFamily="34" charset="-122"/>
                <a:ea typeface="Microsoft YaHei UI" panose="020B0503020204020204" pitchFamily="34" charset="-122"/>
              </a:rPr>
              <a:t>中人们往往更加倾向于通过比例或者倍率的变化来判断自己赚了还是亏了，这也是「比例偏见」常见的应用。</a:t>
            </a:r>
            <a:endParaRPr lang="zh-CN" altLang="en-US" dirty="0">
              <a:latin typeface="Microsoft YaHei UI" panose="020B0503020204020204" pitchFamily="34" charset="-122"/>
              <a:ea typeface="Microsoft YaHei UI" panose="020B0503020204020204" pitchFamily="34" charset="-122"/>
            </a:endParaRPr>
          </a:p>
          <a:p>
            <a:pPr>
              <a:lnSpc>
                <a:spcPct val="110000"/>
              </a:lnSpc>
            </a:pP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81379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E831A-E3DB-DC18-575E-F749BD8F249C}"/>
              </a:ext>
            </a:extLst>
          </p:cNvPr>
          <p:cNvSpPr>
            <a:spLocks noGrp="1"/>
          </p:cNvSpPr>
          <p:nvPr>
            <p:ph type="title"/>
          </p:nvPr>
        </p:nvSpPr>
        <p:spPr/>
        <p:txBody>
          <a:bodyPr/>
          <a:lstStyle/>
          <a:p>
            <a:r>
              <a:rPr lang="zh-CN" altLang="en-US" dirty="0">
                <a:latin typeface="Microsoft YaHei UI" panose="020B0503020204020204" pitchFamily="34" charset="-122"/>
                <a:ea typeface="Microsoft YaHei UI" panose="020B0503020204020204" pitchFamily="34" charset="-122"/>
              </a:rPr>
              <a:t>合算偏见</a:t>
            </a:r>
            <a:r>
              <a:rPr lang="en-US" altLang="zh-CN" dirty="0">
                <a:latin typeface="Microsoft YaHei UI" panose="020B0503020204020204" pitchFamily="34" charset="-122"/>
                <a:ea typeface="Microsoft YaHei UI" panose="020B0503020204020204" pitchFamily="34" charset="-122"/>
              </a:rPr>
              <a:t>/</a:t>
            </a:r>
            <a:r>
              <a:rPr lang="zh-CN" altLang="en-US" b="1" i="0" u="none" strike="noStrike" dirty="0">
                <a:effectLst/>
                <a:latin typeface="-apple-system"/>
              </a:rPr>
              <a:t>比例偏见</a:t>
            </a:r>
            <a:endParaRPr lang="zh-CN" altLang="en-US" dirty="0">
              <a:latin typeface="Microsoft YaHei UI" panose="020B0503020204020204" pitchFamily="34" charset="-122"/>
              <a:ea typeface="Microsoft YaHei UI" panose="020B0503020204020204" pitchFamily="34" charset="-122"/>
            </a:endParaRPr>
          </a:p>
        </p:txBody>
      </p:sp>
      <p:sp>
        <p:nvSpPr>
          <p:cNvPr id="3" name="内容占位符 2">
            <a:extLst>
              <a:ext uri="{FF2B5EF4-FFF2-40B4-BE49-F238E27FC236}">
                <a16:creationId xmlns:a16="http://schemas.microsoft.com/office/drawing/2014/main" id="{492330AD-77D4-BCB6-E510-84E3987F752D}"/>
              </a:ext>
            </a:extLst>
          </p:cNvPr>
          <p:cNvSpPr>
            <a:spLocks noGrp="1"/>
          </p:cNvSpPr>
          <p:nvPr>
            <p:ph idx="1"/>
          </p:nvPr>
        </p:nvSpPr>
        <p:spPr/>
        <p:txBody>
          <a:bodyPr>
            <a:normAutofit/>
          </a:bodyPr>
          <a:lstStyle/>
          <a:p>
            <a:r>
              <a:rPr lang="en-US" altLang="zh-CN" dirty="0">
                <a:latin typeface="Microsoft YaHei UI" panose="020B0503020204020204" pitchFamily="34" charset="-122"/>
                <a:ea typeface="Microsoft YaHei UI" panose="020B0503020204020204" pitchFamily="34" charset="-122"/>
              </a:rPr>
              <a:t>2.</a:t>
            </a:r>
            <a:r>
              <a:rPr lang="zh-CN" altLang="en-US" b="0" i="0" dirty="0">
                <a:solidFill>
                  <a:srgbClr val="191B1F"/>
                </a:solidFill>
                <a:effectLst/>
                <a:latin typeface="Microsoft YaHei UI" panose="020B0503020204020204" pitchFamily="34" charset="-122"/>
                <a:ea typeface="Microsoft YaHei UI" panose="020B0503020204020204" pitchFamily="34" charset="-122"/>
              </a:rPr>
              <a:t>比较</a:t>
            </a:r>
            <a:r>
              <a:rPr lang="en-US" altLang="zh-CN" b="0" i="0" dirty="0">
                <a:solidFill>
                  <a:srgbClr val="191B1F"/>
                </a:solidFill>
                <a:effectLst/>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比如说，你是个卖电脑的，你想把一个</a:t>
            </a:r>
            <a:r>
              <a:rPr lang="en-US" altLang="zh-CN" dirty="0">
                <a:latin typeface="Microsoft YaHei UI" panose="020B0503020204020204" pitchFamily="34" charset="-122"/>
                <a:ea typeface="Microsoft YaHei UI" panose="020B0503020204020204" pitchFamily="34" charset="-122"/>
              </a:rPr>
              <a:t>4G</a:t>
            </a:r>
            <a:r>
              <a:rPr lang="zh-CN" altLang="en-US" dirty="0">
                <a:latin typeface="Microsoft YaHei UI" panose="020B0503020204020204" pitchFamily="34" charset="-122"/>
                <a:ea typeface="Microsoft YaHei UI" panose="020B0503020204020204" pitchFamily="34" charset="-122"/>
              </a:rPr>
              <a:t>的内存条，单独卖给顾客</a:t>
            </a:r>
            <a:r>
              <a:rPr lang="en-US" altLang="zh-CN" dirty="0">
                <a:latin typeface="Microsoft YaHei UI" panose="020B0503020204020204" pitchFamily="34" charset="-122"/>
                <a:ea typeface="Microsoft YaHei UI" panose="020B0503020204020204" pitchFamily="34" charset="-122"/>
              </a:rPr>
              <a:t>200</a:t>
            </a:r>
            <a:r>
              <a:rPr lang="zh-CN" altLang="en-US" dirty="0">
                <a:latin typeface="Microsoft YaHei UI" panose="020B0503020204020204" pitchFamily="34" charset="-122"/>
                <a:ea typeface="Microsoft YaHei UI" panose="020B0503020204020204" pitchFamily="34" charset="-122"/>
              </a:rPr>
              <a:t>元，顾客可能买，也可能不买。但如果你告诉他一个</a:t>
            </a:r>
            <a:r>
              <a:rPr lang="en-US" altLang="zh-CN" dirty="0">
                <a:latin typeface="Microsoft YaHei UI" panose="020B0503020204020204" pitchFamily="34" charset="-122"/>
                <a:ea typeface="Microsoft YaHei UI" panose="020B0503020204020204" pitchFamily="34" charset="-122"/>
              </a:rPr>
              <a:t>4G</a:t>
            </a:r>
            <a:r>
              <a:rPr lang="zh-CN" altLang="en-US" dirty="0">
                <a:latin typeface="Microsoft YaHei UI" panose="020B0503020204020204" pitchFamily="34" charset="-122"/>
                <a:ea typeface="Microsoft YaHei UI" panose="020B0503020204020204" pitchFamily="34" charset="-122"/>
              </a:rPr>
              <a:t>内存的电脑，在你这儿卖</a:t>
            </a:r>
            <a:r>
              <a:rPr lang="en-US" altLang="zh-CN" dirty="0">
                <a:latin typeface="Microsoft YaHei UI" panose="020B0503020204020204" pitchFamily="34" charset="-122"/>
                <a:ea typeface="Microsoft YaHei UI" panose="020B0503020204020204" pitchFamily="34" charset="-122"/>
              </a:rPr>
              <a:t>4800</a:t>
            </a:r>
            <a:r>
              <a:rPr lang="zh-CN" altLang="en-US" dirty="0">
                <a:latin typeface="Microsoft YaHei UI" panose="020B0503020204020204" pitchFamily="34" charset="-122"/>
                <a:ea typeface="Microsoft YaHei UI" panose="020B0503020204020204" pitchFamily="34" charset="-122"/>
              </a:rPr>
              <a:t>块钱，可是一个</a:t>
            </a:r>
            <a:r>
              <a:rPr lang="en-US" altLang="zh-CN" dirty="0">
                <a:latin typeface="Microsoft YaHei UI" panose="020B0503020204020204" pitchFamily="34" charset="-122"/>
                <a:ea typeface="Microsoft YaHei UI" panose="020B0503020204020204" pitchFamily="34" charset="-122"/>
              </a:rPr>
              <a:t>8G</a:t>
            </a:r>
            <a:r>
              <a:rPr lang="zh-CN" altLang="en-US" dirty="0">
                <a:latin typeface="Microsoft YaHei UI" panose="020B0503020204020204" pitchFamily="34" charset="-122"/>
                <a:ea typeface="Microsoft YaHei UI" panose="020B0503020204020204" pitchFamily="34" charset="-122"/>
              </a:rPr>
              <a:t>内存的电脑，却只需要卖</a:t>
            </a:r>
            <a:r>
              <a:rPr lang="en-US" altLang="zh-CN" dirty="0">
                <a:latin typeface="Microsoft YaHei UI" panose="020B0503020204020204" pitchFamily="34" charset="-122"/>
                <a:ea typeface="Microsoft YaHei UI" panose="020B0503020204020204" pitchFamily="34" charset="-122"/>
              </a:rPr>
              <a:t>5000</a:t>
            </a:r>
            <a:r>
              <a:rPr lang="zh-CN" altLang="en-US" dirty="0">
                <a:latin typeface="Microsoft YaHei UI" panose="020B0503020204020204" pitchFamily="34" charset="-122"/>
                <a:ea typeface="Microsoft YaHei UI" panose="020B0503020204020204" pitchFamily="34" charset="-122"/>
              </a:rPr>
              <a:t>块钱的时候，他可能觉得，哇哦，这个电脑性能高了一倍，可是只需要多加</a:t>
            </a:r>
            <a:r>
              <a:rPr lang="en-US" altLang="zh-CN" dirty="0">
                <a:latin typeface="Microsoft YaHei UI" panose="020B0503020204020204" pitchFamily="34" charset="-122"/>
                <a:ea typeface="Microsoft YaHei UI" panose="020B0503020204020204" pitchFamily="34" charset="-122"/>
              </a:rPr>
              <a:t>200</a:t>
            </a:r>
            <a:r>
              <a:rPr lang="zh-CN" altLang="en-US" dirty="0">
                <a:latin typeface="Microsoft YaHei UI" panose="020B0503020204020204" pitchFamily="34" charset="-122"/>
                <a:ea typeface="Microsoft YaHei UI" panose="020B0503020204020204" pitchFamily="34" charset="-122"/>
              </a:rPr>
              <a:t>块钱而已，特别的划算。</a:t>
            </a:r>
          </a:p>
          <a:p>
            <a:r>
              <a:rPr lang="zh-CN" altLang="en-US" dirty="0">
                <a:latin typeface="Microsoft YaHei UI" panose="020B0503020204020204" pitchFamily="34" charset="-122"/>
                <a:ea typeface="Microsoft YaHei UI" panose="020B0503020204020204" pitchFamily="34" charset="-122"/>
              </a:rPr>
              <a:t>这个时候，虽然都只是</a:t>
            </a:r>
            <a:r>
              <a:rPr lang="en-US" altLang="zh-CN" dirty="0">
                <a:latin typeface="Microsoft YaHei UI" panose="020B0503020204020204" pitchFamily="34" charset="-122"/>
                <a:ea typeface="Microsoft YaHei UI" panose="020B0503020204020204" pitchFamily="34" charset="-122"/>
              </a:rPr>
              <a:t>4G</a:t>
            </a:r>
            <a:r>
              <a:rPr lang="zh-CN" altLang="en-US" dirty="0">
                <a:latin typeface="Microsoft YaHei UI" panose="020B0503020204020204" pitchFamily="34" charset="-122"/>
                <a:ea typeface="Microsoft YaHei UI" panose="020B0503020204020204" pitchFamily="34" charset="-122"/>
              </a:rPr>
              <a:t>内存</a:t>
            </a:r>
            <a:r>
              <a:rPr lang="en-US" altLang="zh-CN" dirty="0">
                <a:latin typeface="Microsoft YaHei UI" panose="020B0503020204020204" pitchFamily="34" charset="-122"/>
                <a:ea typeface="Microsoft YaHei UI" panose="020B0503020204020204" pitchFamily="34" charset="-122"/>
              </a:rPr>
              <a:t>200</a:t>
            </a:r>
            <a:r>
              <a:rPr lang="zh-CN" altLang="en-US" dirty="0">
                <a:latin typeface="Microsoft YaHei UI" panose="020B0503020204020204" pitchFamily="34" charset="-122"/>
                <a:ea typeface="Microsoft YaHei UI" panose="020B0503020204020204" pitchFamily="34" charset="-122"/>
              </a:rPr>
              <a:t>块的一个大小的差异，却给客户完全不一样的感觉，这就是利用了比例偏见的逻辑。</a:t>
            </a:r>
          </a:p>
          <a:p>
            <a:pPr>
              <a:lnSpc>
                <a:spcPct val="110000"/>
              </a:lnSpc>
            </a:pP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4918842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1250</Words>
  <Application>Microsoft Office PowerPoint</Application>
  <PresentationFormat>宽屏</PresentationFormat>
  <Paragraphs>39</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-apple-system</vt:lpstr>
      <vt:lpstr>Microsoft YaHei UI</vt:lpstr>
      <vt:lpstr>等线</vt:lpstr>
      <vt:lpstr>等线 Light</vt:lpstr>
      <vt:lpstr>Arial</vt:lpstr>
      <vt:lpstr>Office 主题​​</vt:lpstr>
      <vt:lpstr>PowerPoint 演示文稿</vt:lpstr>
      <vt:lpstr>有趣经济学原理</vt:lpstr>
      <vt:lpstr>金发女孩效应</vt:lpstr>
      <vt:lpstr>金发女孩效应</vt:lpstr>
      <vt:lpstr>合成谬误</vt:lpstr>
      <vt:lpstr>沉默成本</vt:lpstr>
      <vt:lpstr>合算偏见/比例偏见</vt:lpstr>
      <vt:lpstr>合算偏见/比例偏见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Tianhang Yuan</dc:creator>
  <cp:lastModifiedBy>Tianhang Yuan</cp:lastModifiedBy>
  <cp:revision>1</cp:revision>
  <dcterms:created xsi:type="dcterms:W3CDTF">2023-12-10T14:55:16Z</dcterms:created>
  <dcterms:modified xsi:type="dcterms:W3CDTF">2023-12-10T16:15:37Z</dcterms:modified>
</cp:coreProperties>
</file>