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B0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42"/>
        <p:guide pos="374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69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724025" y="1477645"/>
            <a:ext cx="0" cy="146050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1724025" y="2207895"/>
            <a:ext cx="4185285" cy="0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705735" y="1477645"/>
            <a:ext cx="0" cy="149606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687445" y="1477645"/>
            <a:ext cx="0" cy="149606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669155" y="1477645"/>
            <a:ext cx="0" cy="149606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650865" y="1477645"/>
            <a:ext cx="0" cy="149606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944870" y="2015490"/>
            <a:ext cx="765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2">
                    <a:lumMod val="75000"/>
                    <a:lumOff val="25000"/>
                  </a:schemeClr>
                </a:solidFill>
              </a:rPr>
              <a:t>Time</a:t>
            </a:r>
            <a:endParaRPr lang="en-US" altLang="zh-CN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05255" y="995045"/>
            <a:ext cx="637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rgbClr val="7030A0"/>
                </a:solidFill>
              </a:rPr>
              <a:t>Initial Login</a:t>
            </a:r>
            <a:endParaRPr lang="en-US" altLang="zh-CN" sz="1200" b="1">
              <a:solidFill>
                <a:srgbClr val="7030A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27150" y="2944495"/>
            <a:ext cx="9474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chemeClr val="accent5">
                    <a:lumMod val="50000"/>
                  </a:schemeClr>
                </a:solidFill>
              </a:rPr>
              <a:t>Username 1 Password 1</a:t>
            </a:r>
            <a:endParaRPr lang="en-US" altLang="zh-CN" sz="10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330450" y="2938145"/>
            <a:ext cx="9474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chemeClr val="accent5">
                    <a:lumMod val="50000"/>
                  </a:schemeClr>
                </a:solidFill>
              </a:rPr>
              <a:t>Username 1 Password 1</a:t>
            </a:r>
            <a:endParaRPr lang="en-US" altLang="zh-CN" sz="10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23715" y="2938145"/>
            <a:ext cx="9474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chemeClr val="accent5">
                    <a:lumMod val="50000"/>
                  </a:schemeClr>
                </a:solidFill>
              </a:rPr>
              <a:t>Username 1 Password 1</a:t>
            </a:r>
            <a:endParaRPr lang="en-US" altLang="zh-CN" sz="10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312795" y="2938145"/>
            <a:ext cx="9474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chemeClr val="accent5">
                    <a:lumMod val="50000"/>
                  </a:schemeClr>
                </a:solidFill>
              </a:rPr>
              <a:t>Username 1 Password 1</a:t>
            </a:r>
            <a:endParaRPr lang="en-US" altLang="zh-CN" sz="10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71135" y="2938145"/>
            <a:ext cx="9474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chemeClr val="accent5">
                    <a:lumMod val="50000"/>
                  </a:schemeClr>
                </a:solidFill>
              </a:rPr>
              <a:t>Username 1</a:t>
            </a:r>
            <a:endParaRPr lang="en-US" altLang="zh-CN" sz="1000" b="1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1000" b="1">
                <a:solidFill>
                  <a:schemeClr val="accent5">
                    <a:lumMod val="50000"/>
                  </a:schemeClr>
                </a:solidFill>
              </a:rPr>
              <a:t>Password 1</a:t>
            </a:r>
            <a:endParaRPr lang="en-US" altLang="zh-CN" sz="1000" b="1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1758950" y="4204970"/>
            <a:ext cx="0" cy="146050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758950" y="4935220"/>
            <a:ext cx="4185285" cy="0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2740660" y="4204970"/>
            <a:ext cx="0" cy="149606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722370" y="4204970"/>
            <a:ext cx="0" cy="149606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704080" y="4204970"/>
            <a:ext cx="0" cy="149606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685790" y="4204970"/>
            <a:ext cx="0" cy="149606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979795" y="4742815"/>
            <a:ext cx="765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2">
                    <a:lumMod val="75000"/>
                    <a:lumOff val="25000"/>
                  </a:schemeClr>
                </a:solidFill>
              </a:rPr>
              <a:t>Time</a:t>
            </a:r>
            <a:endParaRPr lang="en-US" altLang="zh-CN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362075" y="3722370"/>
            <a:ext cx="826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solidFill>
                  <a:srgbClr val="7030A0"/>
                </a:solidFill>
              </a:rPr>
              <a:t>Onetime Login</a:t>
            </a:r>
            <a:endParaRPr lang="en-US" altLang="zh-CN" sz="1200" b="1">
              <a:solidFill>
                <a:srgbClr val="7030A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362075" y="5671820"/>
            <a:ext cx="9474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chemeClr val="tx2"/>
                </a:solidFill>
              </a:rPr>
              <a:t>Username 1 Password 1</a:t>
            </a:r>
            <a:endParaRPr lang="en-US" altLang="zh-CN" sz="1000" b="1">
              <a:solidFill>
                <a:schemeClr val="tx2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435225" y="5748655"/>
            <a:ext cx="6959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chemeClr val="accent5">
                    <a:lumMod val="50000"/>
                  </a:schemeClr>
                </a:solidFill>
              </a:rPr>
              <a:t>Token 1</a:t>
            </a:r>
            <a:endParaRPr lang="en-US" altLang="zh-CN" sz="10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356100" y="5748655"/>
            <a:ext cx="6959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chemeClr val="accent5">
                    <a:lumMod val="50000"/>
                  </a:schemeClr>
                </a:solidFill>
              </a:rPr>
              <a:t>Token 1</a:t>
            </a:r>
            <a:endParaRPr lang="en-US" altLang="zh-CN" sz="10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374390" y="5748655"/>
            <a:ext cx="6959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chemeClr val="accent5">
                    <a:lumMod val="50000"/>
                  </a:schemeClr>
                </a:solidFill>
              </a:rPr>
              <a:t>Token 1</a:t>
            </a:r>
            <a:endParaRPr lang="en-US" altLang="zh-CN" sz="10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337810" y="5748655"/>
            <a:ext cx="6959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chemeClr val="accent5">
                    <a:lumMod val="50000"/>
                  </a:schemeClr>
                </a:solidFill>
              </a:rPr>
              <a:t>Token 1</a:t>
            </a:r>
            <a:endParaRPr lang="en-US" altLang="zh-CN" sz="1000" b="1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7153275" y="2680970"/>
            <a:ext cx="0" cy="146050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7153275" y="3411220"/>
            <a:ext cx="4185285" cy="0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8134985" y="2680970"/>
            <a:ext cx="0" cy="149606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9116695" y="2680970"/>
            <a:ext cx="0" cy="149606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10098405" y="2680970"/>
            <a:ext cx="0" cy="149606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1080115" y="2680970"/>
            <a:ext cx="0" cy="149606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1374120" y="3218815"/>
            <a:ext cx="765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2">
                    <a:lumMod val="75000"/>
                    <a:lumOff val="25000"/>
                  </a:schemeClr>
                </a:solidFill>
              </a:rPr>
              <a:t>Time</a:t>
            </a:r>
            <a:endParaRPr lang="en-US" altLang="zh-CN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756400" y="2198370"/>
            <a:ext cx="826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solidFill>
                  <a:srgbClr val="7030A0"/>
                </a:solidFill>
              </a:rPr>
              <a:t>Onetime Login</a:t>
            </a:r>
            <a:endParaRPr lang="en-US" altLang="zh-CN" sz="1200" b="1">
              <a:solidFill>
                <a:srgbClr val="7030A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756400" y="4147820"/>
            <a:ext cx="9474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chemeClr val="accent5">
                    <a:lumMod val="50000"/>
                  </a:schemeClr>
                </a:solidFill>
              </a:rPr>
              <a:t>Username 1 Password 1</a:t>
            </a:r>
            <a:endParaRPr lang="en-US" altLang="zh-CN" sz="10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829550" y="4224655"/>
            <a:ext cx="6959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chemeClr val="accent5">
                    <a:lumMod val="50000"/>
                  </a:schemeClr>
                </a:solidFill>
              </a:rPr>
              <a:t>Token 1</a:t>
            </a:r>
            <a:endParaRPr lang="en-US" altLang="zh-CN" sz="10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750425" y="4224655"/>
            <a:ext cx="6959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chemeClr val="accent5">
                    <a:lumMod val="50000"/>
                  </a:schemeClr>
                </a:solidFill>
              </a:rPr>
              <a:t>Token 1</a:t>
            </a:r>
            <a:endParaRPr lang="en-US" altLang="zh-CN" sz="10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768715" y="4224655"/>
            <a:ext cx="6959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chemeClr val="accent5">
                    <a:lumMod val="50000"/>
                  </a:schemeClr>
                </a:solidFill>
              </a:rPr>
              <a:t>Token 1</a:t>
            </a:r>
            <a:endParaRPr lang="en-US" altLang="zh-CN" sz="10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0732135" y="4224655"/>
            <a:ext cx="6959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chemeClr val="accent5">
                    <a:lumMod val="50000"/>
                  </a:schemeClr>
                </a:solidFill>
              </a:rPr>
              <a:t>Token 1</a:t>
            </a:r>
            <a:endParaRPr lang="en-US" altLang="zh-CN" sz="1000" b="1">
              <a:solidFill>
                <a:schemeClr val="accent5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接连接符 36"/>
          <p:cNvCxnSpPr/>
          <p:nvPr/>
        </p:nvCxnSpPr>
        <p:spPr>
          <a:xfrm>
            <a:off x="3376930" y="2252345"/>
            <a:ext cx="0" cy="146050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3376930" y="2982595"/>
            <a:ext cx="4587240" cy="0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4358640" y="2252345"/>
            <a:ext cx="0" cy="149606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5340350" y="2252345"/>
            <a:ext cx="0" cy="149606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322060" y="2252345"/>
            <a:ext cx="0" cy="149606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303770" y="2252345"/>
            <a:ext cx="0" cy="149606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776210" y="3031490"/>
            <a:ext cx="765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2">
                    <a:lumMod val="75000"/>
                    <a:lumOff val="25000"/>
                  </a:schemeClr>
                </a:solidFill>
              </a:rPr>
              <a:t>Time</a:t>
            </a:r>
            <a:endParaRPr lang="en-US" altLang="zh-CN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980055" y="1769745"/>
            <a:ext cx="826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 b="1">
                <a:solidFill>
                  <a:srgbClr val="7030A0"/>
                </a:solidFill>
              </a:rPr>
              <a:t>Onetime Login</a:t>
            </a:r>
            <a:endParaRPr lang="en-US" altLang="zh-CN" sz="1200" b="1">
              <a:solidFill>
                <a:srgbClr val="7030A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980055" y="3719195"/>
            <a:ext cx="9474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chemeClr val="tx2"/>
                </a:solidFill>
              </a:rPr>
              <a:t>Username 1 Password 1</a:t>
            </a:r>
            <a:endParaRPr lang="en-US" altLang="zh-CN" sz="1000" b="1">
              <a:solidFill>
                <a:schemeClr val="tx2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053205" y="3796030"/>
            <a:ext cx="6959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chemeClr val="tx2"/>
                </a:solidFill>
              </a:rPr>
              <a:t>Token 1</a:t>
            </a:r>
            <a:endParaRPr lang="en-US" altLang="zh-CN" sz="1000" b="1">
              <a:solidFill>
                <a:schemeClr val="tx2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974080" y="3796030"/>
            <a:ext cx="6959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sz="1000" b="1">
                <a:solidFill>
                  <a:schemeClr val="accent5">
                    <a:lumMod val="50000"/>
                  </a:schemeClr>
                </a:solidFill>
                <a:sym typeface="+mn-ea"/>
              </a:rPr>
              <a:t>Token 2</a:t>
            </a:r>
            <a:endParaRPr lang="en-US" altLang="zh-CN" sz="1000" b="1">
              <a:solidFill>
                <a:schemeClr val="accent5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992370" y="3796030"/>
            <a:ext cx="6959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chemeClr val="tx2"/>
                </a:solidFill>
              </a:rPr>
              <a:t>Token 1</a:t>
            </a:r>
            <a:endParaRPr lang="en-US" altLang="zh-CN" sz="1000" b="1">
              <a:solidFill>
                <a:schemeClr val="tx2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955790" y="3796030"/>
            <a:ext cx="6959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sz="1000" b="1">
                <a:solidFill>
                  <a:schemeClr val="accent5">
                    <a:lumMod val="50000"/>
                  </a:schemeClr>
                </a:solidFill>
                <a:sym typeface="+mn-ea"/>
              </a:rPr>
              <a:t>Token 2</a:t>
            </a:r>
            <a:endParaRPr lang="en-US" altLang="zh-CN" sz="1000" b="1">
              <a:solidFill>
                <a:schemeClr val="accent5">
                  <a:lumMod val="50000"/>
                </a:schemeClr>
              </a:solidFill>
              <a:sym typeface="+mn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5831205" y="2119630"/>
            <a:ext cx="0" cy="186055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412105" y="1839595"/>
            <a:ext cx="838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chemeClr val="accent4">
                    <a:lumMod val="75000"/>
                  </a:schemeClr>
                </a:solidFill>
              </a:rPr>
              <a:t>Every 4hrs</a:t>
            </a:r>
            <a:endParaRPr lang="en-US" altLang="zh-CN" sz="1000" b="1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776210" y="2119630"/>
            <a:ext cx="0" cy="186055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357110" y="1839595"/>
            <a:ext cx="838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chemeClr val="accent4">
                    <a:lumMod val="75000"/>
                  </a:schemeClr>
                </a:solidFill>
              </a:rPr>
              <a:t>Every 4hrs</a:t>
            </a:r>
            <a:endParaRPr lang="en-US" altLang="zh-CN" sz="1000" b="1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706620" y="2119630"/>
            <a:ext cx="0" cy="186055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144645" y="1803400"/>
            <a:ext cx="1123950" cy="244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800" b="1">
                <a:solidFill>
                  <a:schemeClr val="accent6">
                    <a:lumMod val="75000"/>
                  </a:schemeClr>
                </a:solidFill>
              </a:rPr>
              <a:t>Security Breach (Credential Attack)</a:t>
            </a:r>
            <a:endParaRPr lang="en-US" altLang="zh-CN" sz="800" b="1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4370705" y="3235960"/>
            <a:ext cx="957580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388485" y="3993515"/>
            <a:ext cx="1123950" cy="244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000" b="1">
                <a:solidFill>
                  <a:srgbClr val="FF0000"/>
                </a:solidFill>
              </a:rPr>
              <a:t>Blast Radius</a:t>
            </a:r>
            <a:endParaRPr lang="en-US" altLang="zh-CN" sz="1000" b="1">
              <a:solidFill>
                <a:srgbClr val="FF0000"/>
              </a:solidFill>
            </a:endParaRPr>
          </a:p>
        </p:txBody>
      </p:sp>
      <p:cxnSp>
        <p:nvCxnSpPr>
          <p:cNvPr id="50" name="曲线连接符 49"/>
          <p:cNvCxnSpPr/>
          <p:nvPr/>
        </p:nvCxnSpPr>
        <p:spPr>
          <a:xfrm rot="16200000" flipV="1">
            <a:off x="4517390" y="3560445"/>
            <a:ext cx="728345" cy="137160"/>
          </a:xfrm>
          <a:prstGeom prst="curvedConnector3">
            <a:avLst>
              <a:gd name="adj1" fmla="val 51918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2884805" y="2016125"/>
            <a:ext cx="12357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b="1">
                <a:solidFill>
                  <a:schemeClr val="accent6">
                    <a:lumMod val="75000"/>
                  </a:schemeClr>
                </a:solidFill>
              </a:rPr>
              <a:t>Front end</a:t>
            </a:r>
            <a:endParaRPr lang="en-US" altLang="zh-CN" sz="16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36240" y="1273175"/>
            <a:ext cx="969010" cy="525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br>
              <a:rPr lang="en-US" altLang="zh-CN" sz="900" b="1">
                <a:solidFill>
                  <a:schemeClr val="tx2"/>
                </a:solidFill>
                <a:sym typeface="+mn-ea"/>
              </a:rPr>
            </a:br>
            <a:r>
              <a:rPr lang="en-US" altLang="zh-CN" sz="1000" b="1">
                <a:solidFill>
                  <a:schemeClr val="tx2"/>
                </a:solidFill>
                <a:sym typeface="+mn-ea"/>
              </a:rPr>
              <a:t>Username </a:t>
            </a:r>
            <a:r>
              <a:rPr lang="en-US" altLang="zh-CN" sz="900" b="1">
                <a:solidFill>
                  <a:schemeClr val="tx2"/>
                </a:solidFill>
                <a:sym typeface="+mn-ea"/>
              </a:rPr>
              <a:t>1 Password 1</a:t>
            </a:r>
            <a:endParaRPr lang="en-US" altLang="zh-CN" sz="900" b="1">
              <a:solidFill>
                <a:schemeClr val="tx2"/>
              </a:solidFill>
            </a:endParaRPr>
          </a:p>
          <a:p>
            <a:pPr algn="ctr"/>
            <a:endParaRPr lang="zh-CN" altLang="en-US" sz="90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819400" y="1969770"/>
            <a:ext cx="1455420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云形 5"/>
          <p:cNvSpPr/>
          <p:nvPr/>
        </p:nvSpPr>
        <p:spPr>
          <a:xfrm>
            <a:off x="4391025" y="1666240"/>
            <a:ext cx="1146810" cy="708025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4465320" y="1897380"/>
            <a:ext cx="9690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chemeClr val="tx1"/>
                </a:solidFill>
              </a:rPr>
              <a:t>POST / auth</a:t>
            </a:r>
            <a:endParaRPr lang="en-US" altLang="zh-CN" sz="1000" b="1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5538470" y="2224405"/>
            <a:ext cx="1405255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654040" y="1798955"/>
            <a:ext cx="12357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b="1">
                <a:solidFill>
                  <a:schemeClr val="accent6">
                    <a:lumMod val="75000"/>
                  </a:schemeClr>
                </a:solidFill>
              </a:rPr>
              <a:t>Back end</a:t>
            </a:r>
            <a:endParaRPr lang="en-US" altLang="zh-CN" sz="16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49365" y="2374265"/>
            <a:ext cx="579120" cy="5257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chemeClr val="tx2"/>
                </a:solidFill>
                <a:sym typeface="+mn-ea"/>
              </a:rPr>
              <a:t>Refresh Token 1</a:t>
            </a:r>
            <a:endParaRPr lang="en-US" altLang="zh-CN" sz="800" b="1">
              <a:solidFill>
                <a:schemeClr val="tx2"/>
              </a:solidFill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54040" y="2374265"/>
            <a:ext cx="579120" cy="5257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chemeClr val="tx2"/>
                </a:solidFill>
                <a:sym typeface="+mn-ea"/>
              </a:rPr>
              <a:t>Access Token 1</a:t>
            </a:r>
            <a:endParaRPr lang="en-US" altLang="zh-CN" sz="800" b="1">
              <a:solidFill>
                <a:schemeClr val="tx2"/>
              </a:solidFill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02535" y="120967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latin typeface="Microsoft YaHei" panose="020B0503020204020204" charset="-122"/>
                <a:ea typeface="Microsoft YaHei" panose="020B0503020204020204" charset="-122"/>
              </a:rPr>
              <a:t>①</a:t>
            </a:r>
            <a:endParaRPr lang="zh-CN" altLang="en-US" b="1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43725" y="227965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latin typeface="Calibri" panose="020F0502020204030204" charset="0"/>
                <a:ea typeface="Microsoft YaHei" panose="020B0503020204020204" charset="-122"/>
              </a:rPr>
              <a:t>②</a:t>
            </a:r>
            <a:endParaRPr lang="zh-CN" altLang="en-US" b="1">
              <a:latin typeface="Calibri" panose="020F0502020204030204" charset="0"/>
              <a:ea typeface="Microsoft YaHei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84805" y="4305300"/>
            <a:ext cx="12357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b="1">
                <a:solidFill>
                  <a:schemeClr val="accent6">
                    <a:lumMod val="75000"/>
                  </a:schemeClr>
                </a:solidFill>
              </a:rPr>
              <a:t>Front end</a:t>
            </a:r>
            <a:endParaRPr lang="en-US" altLang="zh-CN" sz="16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36240" y="3562350"/>
            <a:ext cx="969010" cy="525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br>
              <a:rPr lang="en-US" altLang="zh-CN" sz="900" b="1">
                <a:solidFill>
                  <a:schemeClr val="tx2"/>
                </a:solidFill>
                <a:sym typeface="+mn-ea"/>
              </a:rPr>
            </a:br>
            <a:r>
              <a:rPr lang="en-US" altLang="zh-CN" sz="1000" b="1">
                <a:solidFill>
                  <a:schemeClr val="tx2"/>
                </a:solidFill>
                <a:sym typeface="+mn-ea"/>
              </a:rPr>
              <a:t>Access Token 1</a:t>
            </a:r>
            <a:endParaRPr lang="en-US" altLang="zh-CN" sz="900" b="1">
              <a:solidFill>
                <a:schemeClr val="tx2"/>
              </a:solidFill>
            </a:endParaRPr>
          </a:p>
          <a:p>
            <a:pPr algn="ctr"/>
            <a:endParaRPr lang="zh-CN" altLang="en-US" sz="9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819400" y="4258945"/>
            <a:ext cx="1455420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云形 19"/>
          <p:cNvSpPr/>
          <p:nvPr/>
        </p:nvSpPr>
        <p:spPr>
          <a:xfrm>
            <a:off x="4391025" y="3955415"/>
            <a:ext cx="1146810" cy="708025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549775" y="4186555"/>
            <a:ext cx="8845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chemeClr val="tx1"/>
                </a:solidFill>
              </a:rPr>
              <a:t>GET / feed</a:t>
            </a:r>
            <a:endParaRPr lang="en-US" altLang="zh-CN" sz="1000" b="1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538470" y="4513580"/>
            <a:ext cx="1405255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654040" y="4088130"/>
            <a:ext cx="12357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b="1">
                <a:solidFill>
                  <a:schemeClr val="accent6">
                    <a:lumMod val="75000"/>
                  </a:schemeClr>
                </a:solidFill>
              </a:rPr>
              <a:t>Back end</a:t>
            </a:r>
            <a:endParaRPr lang="en-US" altLang="zh-CN" sz="16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654040" y="4663440"/>
            <a:ext cx="1233170" cy="5632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b="1">
                <a:solidFill>
                  <a:schemeClr val="tx2"/>
                </a:solidFill>
                <a:sym typeface="+mn-ea"/>
              </a:rPr>
              <a:t>JSON </a:t>
            </a:r>
            <a:endParaRPr lang="en-US" altLang="zh-CN" sz="800" b="1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800" b="1">
                <a:solidFill>
                  <a:schemeClr val="tx2"/>
                </a:solidFill>
                <a:sym typeface="+mn-ea"/>
              </a:rPr>
              <a:t>  {</a:t>
            </a:r>
            <a:endParaRPr lang="en-US" altLang="zh-CN" sz="800" b="1">
              <a:solidFill>
                <a:schemeClr val="tx2"/>
              </a:solidFill>
              <a:sym typeface="+mn-ea"/>
            </a:endParaRPr>
          </a:p>
          <a:p>
            <a:pPr algn="ctr"/>
            <a:r>
              <a:rPr lang="en-US" altLang="zh-CN" sz="800" b="1">
                <a:solidFill>
                  <a:schemeClr val="tx2"/>
                </a:solidFill>
                <a:sym typeface="+mn-ea"/>
              </a:rPr>
              <a:t> “feed”: [ { ... } ]</a:t>
            </a:r>
            <a:endParaRPr lang="en-US" altLang="zh-CN" sz="800" b="1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800" b="1">
                <a:solidFill>
                  <a:schemeClr val="tx2"/>
                </a:solidFill>
                <a:sym typeface="+mn-ea"/>
              </a:rPr>
              <a:t>  }</a:t>
            </a:r>
            <a:endParaRPr lang="en-US" altLang="zh-CN" sz="800" b="1">
              <a:solidFill>
                <a:schemeClr val="tx2"/>
              </a:solidFill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502535" y="349885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latin typeface="Calibri" panose="020F0502020204030204" charset="0"/>
                <a:ea typeface="Microsoft YaHei" panose="020B0503020204020204" charset="-122"/>
              </a:rPr>
              <a:t>③</a:t>
            </a:r>
            <a:endParaRPr lang="zh-CN" altLang="en-US" b="1">
              <a:latin typeface="Calibri" panose="020F0502020204030204" charset="0"/>
              <a:ea typeface="Microsoft YaHei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943725" y="456882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latin typeface="Microsoft YaHei" panose="020B0503020204020204" charset="-122"/>
                <a:ea typeface="Microsoft YaHei" panose="020B0503020204020204" charset="-122"/>
              </a:rPr>
              <a:t>④</a:t>
            </a:r>
            <a:endParaRPr lang="zh-CN" altLang="en-US" b="1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884805" y="4305300"/>
            <a:ext cx="12357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b="1">
                <a:solidFill>
                  <a:schemeClr val="accent6">
                    <a:lumMod val="75000"/>
                  </a:schemeClr>
                </a:solidFill>
              </a:rPr>
              <a:t>Front end</a:t>
            </a:r>
            <a:endParaRPr lang="en-US" altLang="zh-CN" sz="16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36240" y="3562350"/>
            <a:ext cx="969010" cy="525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br>
              <a:rPr lang="en-US" altLang="zh-CN" sz="900" b="1">
                <a:solidFill>
                  <a:schemeClr val="tx2"/>
                </a:solidFill>
                <a:sym typeface="+mn-ea"/>
              </a:rPr>
            </a:br>
            <a:r>
              <a:rPr lang="en-US" altLang="zh-CN" sz="1000" b="1">
                <a:solidFill>
                  <a:schemeClr val="tx2"/>
                </a:solidFill>
                <a:sym typeface="+mn-ea"/>
              </a:rPr>
              <a:t>Access Token 1</a:t>
            </a:r>
            <a:endParaRPr lang="en-US" altLang="zh-CN" sz="900" b="1">
              <a:solidFill>
                <a:schemeClr val="tx2"/>
              </a:solidFill>
            </a:endParaRPr>
          </a:p>
          <a:p>
            <a:pPr algn="ctr"/>
            <a:endParaRPr lang="zh-CN" altLang="en-US" sz="9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819400" y="4258945"/>
            <a:ext cx="1455420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云形 19"/>
          <p:cNvSpPr/>
          <p:nvPr/>
        </p:nvSpPr>
        <p:spPr>
          <a:xfrm>
            <a:off x="4391025" y="3955415"/>
            <a:ext cx="1146810" cy="708025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549775" y="4186555"/>
            <a:ext cx="8845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chemeClr val="tx1"/>
                </a:solidFill>
              </a:rPr>
              <a:t>GET / feed</a:t>
            </a:r>
            <a:endParaRPr lang="en-US" altLang="zh-CN" sz="1000" b="1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538470" y="4513580"/>
            <a:ext cx="1405255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654040" y="4088130"/>
            <a:ext cx="12357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b="1">
                <a:solidFill>
                  <a:schemeClr val="accent6">
                    <a:lumMod val="75000"/>
                  </a:schemeClr>
                </a:solidFill>
              </a:rPr>
              <a:t>Back end</a:t>
            </a:r>
            <a:endParaRPr lang="en-US" altLang="zh-CN" sz="16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654040" y="4663440"/>
            <a:ext cx="1233170" cy="5632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FF0000"/>
                </a:solidFill>
                <a:sym typeface="+mn-ea"/>
              </a:rPr>
              <a:t>403</a:t>
            </a:r>
            <a:endParaRPr lang="en-US" altLang="zh-CN" sz="1000" b="1">
              <a:solidFill>
                <a:schemeClr val="tx2"/>
              </a:solidFill>
              <a:sym typeface="+mn-ea"/>
            </a:endParaRPr>
          </a:p>
          <a:p>
            <a:pPr algn="ctr"/>
            <a:r>
              <a:rPr lang="en-US" altLang="zh-CN" sz="800" b="1">
                <a:solidFill>
                  <a:schemeClr val="tx2"/>
                </a:solidFill>
                <a:sym typeface="+mn-ea"/>
              </a:rPr>
              <a:t> </a:t>
            </a:r>
            <a:r>
              <a:rPr lang="en-US" altLang="zh-CN" sz="900" b="1">
                <a:solidFill>
                  <a:schemeClr val="tx2"/>
                </a:solidFill>
                <a:sym typeface="+mn-ea"/>
              </a:rPr>
              <a:t>Token Expired</a:t>
            </a:r>
            <a:endParaRPr lang="en-US" altLang="zh-CN" sz="900" b="1">
              <a:solidFill>
                <a:schemeClr val="tx2"/>
              </a:solidFill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502535" y="349885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chemeClr val="bg1">
                    <a:lumMod val="65000"/>
                  </a:schemeClr>
                </a:solidFill>
                <a:latin typeface="Calibri" panose="020F0502020204030204" charset="0"/>
                <a:ea typeface="Microsoft YaHei" panose="020B0503020204020204" charset="-122"/>
              </a:rPr>
              <a:t>③</a:t>
            </a:r>
            <a:endParaRPr lang="zh-CN" altLang="en-US" b="1">
              <a:solidFill>
                <a:schemeClr val="bg1">
                  <a:lumMod val="65000"/>
                </a:schemeClr>
              </a:solidFill>
              <a:latin typeface="Calibri" panose="020F0502020204030204" charset="0"/>
              <a:ea typeface="Microsoft YaHei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943725" y="456882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chemeClr val="bg1">
                    <a:lumMod val="6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④</a:t>
            </a:r>
            <a:endParaRPr lang="zh-CN" altLang="en-US" b="1">
              <a:solidFill>
                <a:schemeClr val="bg1">
                  <a:lumMod val="65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06495" y="3449320"/>
            <a:ext cx="963930" cy="417830"/>
          </a:xfrm>
          <a:prstGeom prst="rect">
            <a:avLst/>
          </a:prstGeom>
          <a:solidFill>
            <a:schemeClr val="accent5">
              <a:lumMod val="20000"/>
              <a:lumOff val="80000"/>
              <a:alpha val="79000"/>
            </a:schemeClr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FF0000"/>
                </a:solidFill>
                <a:sym typeface="+mn-ea"/>
              </a:rPr>
              <a:t>TTL </a:t>
            </a:r>
            <a:endParaRPr lang="en-US" altLang="zh-CN" sz="1000" b="1">
              <a:solidFill>
                <a:srgbClr val="FF0000"/>
              </a:solidFill>
              <a:sym typeface="+mn-ea"/>
            </a:endParaRPr>
          </a:p>
          <a:p>
            <a:pPr algn="ctr"/>
            <a:r>
              <a:rPr lang="en-US" altLang="zh-CN" sz="1000" b="1">
                <a:solidFill>
                  <a:srgbClr val="FF0000"/>
                </a:solidFill>
                <a:sym typeface="+mn-ea"/>
              </a:rPr>
              <a:t>(Time to live)</a:t>
            </a:r>
            <a:endParaRPr lang="en-US" altLang="zh-CN" sz="1000" b="1">
              <a:solidFill>
                <a:srgbClr val="FF0000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884805" y="4305300"/>
            <a:ext cx="12357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b="1">
                <a:solidFill>
                  <a:schemeClr val="accent6">
                    <a:lumMod val="75000"/>
                  </a:schemeClr>
                </a:solidFill>
              </a:rPr>
              <a:t>Front end</a:t>
            </a:r>
            <a:endParaRPr lang="en-US" altLang="zh-CN" sz="16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36240" y="3562350"/>
            <a:ext cx="969010" cy="525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br>
              <a:rPr lang="en-US" altLang="zh-CN" sz="900" b="1">
                <a:solidFill>
                  <a:schemeClr val="tx2"/>
                </a:solidFill>
                <a:sym typeface="+mn-ea"/>
              </a:rPr>
            </a:br>
            <a:r>
              <a:rPr lang="en-US" altLang="zh-CN" sz="1000" b="1">
                <a:solidFill>
                  <a:schemeClr val="tx2"/>
                </a:solidFill>
                <a:sym typeface="+mn-ea"/>
              </a:rPr>
              <a:t>Access Token 1</a:t>
            </a:r>
            <a:endParaRPr lang="en-US" altLang="zh-CN" sz="900" b="1">
              <a:solidFill>
                <a:schemeClr val="tx2"/>
              </a:solidFill>
            </a:endParaRPr>
          </a:p>
          <a:p>
            <a:pPr algn="ctr"/>
            <a:endParaRPr lang="zh-CN" altLang="en-US" sz="9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819400" y="4258945"/>
            <a:ext cx="1455420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云形 19"/>
          <p:cNvSpPr/>
          <p:nvPr/>
        </p:nvSpPr>
        <p:spPr>
          <a:xfrm>
            <a:off x="4391025" y="3955415"/>
            <a:ext cx="1146810" cy="708025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464050" y="4186555"/>
            <a:ext cx="11029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chemeClr val="tx1"/>
                </a:solidFill>
              </a:rPr>
              <a:t>POST / refresh</a:t>
            </a:r>
            <a:endParaRPr lang="en-US" altLang="zh-CN" sz="1000" b="1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538470" y="4513580"/>
            <a:ext cx="1405255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654040" y="4088130"/>
            <a:ext cx="12357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b="1">
                <a:solidFill>
                  <a:schemeClr val="accent6">
                    <a:lumMod val="75000"/>
                  </a:schemeClr>
                </a:solidFill>
              </a:rPr>
              <a:t>Back end</a:t>
            </a:r>
            <a:endParaRPr lang="en-US" altLang="zh-CN" sz="16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502535" y="349885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rgbClr val="0029B0"/>
                </a:solidFill>
                <a:latin typeface="Calibri" panose="020F0502020204030204" charset="0"/>
                <a:ea typeface="Microsoft YaHei" panose="020B0503020204020204" charset="-122"/>
              </a:rPr>
              <a:t>③</a:t>
            </a:r>
            <a:endParaRPr lang="zh-CN" altLang="en-US" b="1">
              <a:solidFill>
                <a:srgbClr val="0029B0"/>
              </a:solidFill>
              <a:latin typeface="Calibri" panose="020F0502020204030204" charset="0"/>
              <a:ea typeface="Microsoft YaHei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943725" y="456882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rgbClr val="0029B0"/>
                </a:solidFill>
                <a:latin typeface="Microsoft YaHei" panose="020B0503020204020204" charset="-122"/>
                <a:ea typeface="Microsoft YaHei" panose="020B0503020204020204" charset="-122"/>
              </a:rPr>
              <a:t>④</a:t>
            </a:r>
            <a:endParaRPr lang="zh-CN" altLang="en-US" b="1">
              <a:solidFill>
                <a:srgbClr val="0029B0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36240" y="4632325"/>
            <a:ext cx="969010" cy="525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br>
              <a:rPr lang="en-US" altLang="zh-CN" sz="900" b="1">
                <a:solidFill>
                  <a:schemeClr val="tx2"/>
                </a:solidFill>
                <a:sym typeface="+mn-ea"/>
              </a:rPr>
            </a:br>
            <a:r>
              <a:rPr lang="en-US" altLang="zh-CN" sz="1000" b="1">
                <a:solidFill>
                  <a:schemeClr val="tx2"/>
                </a:solidFill>
                <a:sym typeface="+mn-ea"/>
              </a:rPr>
              <a:t>Refresh Token 1</a:t>
            </a:r>
            <a:endParaRPr lang="en-US" altLang="zh-CN" sz="900" b="1">
              <a:solidFill>
                <a:schemeClr val="tx2"/>
              </a:solidFill>
            </a:endParaRPr>
          </a:p>
          <a:p>
            <a:pPr algn="ctr"/>
            <a:endParaRPr lang="zh-CN" altLang="en-US" sz="900"/>
          </a:p>
        </p:txBody>
      </p:sp>
      <p:sp>
        <p:nvSpPr>
          <p:cNvPr id="8" name="矩形 7"/>
          <p:cNvSpPr/>
          <p:nvPr/>
        </p:nvSpPr>
        <p:spPr>
          <a:xfrm>
            <a:off x="6349365" y="4663440"/>
            <a:ext cx="579120" cy="5257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chemeClr val="tx2"/>
                </a:solidFill>
                <a:sym typeface="+mn-ea"/>
              </a:rPr>
              <a:t>Refresh Token 2</a:t>
            </a:r>
            <a:endParaRPr lang="en-US" altLang="zh-CN" sz="800" b="1">
              <a:solidFill>
                <a:schemeClr val="tx2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54040" y="4663440"/>
            <a:ext cx="579120" cy="5257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chemeClr val="tx2"/>
                </a:solidFill>
                <a:sym typeface="+mn-ea"/>
              </a:rPr>
              <a:t>Access Token 2</a:t>
            </a:r>
            <a:endParaRPr lang="en-US" altLang="zh-CN" sz="800" b="1">
              <a:solidFill>
                <a:schemeClr val="tx2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884805" y="4305300"/>
            <a:ext cx="12357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b="1">
                <a:solidFill>
                  <a:schemeClr val="accent6">
                    <a:lumMod val="75000"/>
                  </a:schemeClr>
                </a:solidFill>
              </a:rPr>
              <a:t>Front end</a:t>
            </a:r>
            <a:endParaRPr lang="en-US" altLang="zh-CN" sz="16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36240" y="3562350"/>
            <a:ext cx="969010" cy="5257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br>
              <a:rPr lang="en-US" altLang="zh-CN" sz="900" b="1">
                <a:solidFill>
                  <a:schemeClr val="tx2"/>
                </a:solidFill>
                <a:sym typeface="+mn-ea"/>
              </a:rPr>
            </a:br>
            <a:r>
              <a:rPr lang="en-US" altLang="zh-CN" sz="1000" b="1">
                <a:solidFill>
                  <a:schemeClr val="tx2"/>
                </a:solidFill>
                <a:sym typeface="+mn-ea"/>
              </a:rPr>
              <a:t>Access Token 2</a:t>
            </a:r>
            <a:endParaRPr lang="en-US" altLang="zh-CN" sz="900" b="1">
              <a:solidFill>
                <a:schemeClr val="tx2"/>
              </a:solidFill>
            </a:endParaRPr>
          </a:p>
          <a:p>
            <a:pPr algn="ctr"/>
            <a:endParaRPr lang="zh-CN" altLang="en-US" sz="90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819400" y="4258945"/>
            <a:ext cx="1455420" cy="0"/>
          </a:xfrm>
          <a:prstGeom prst="straightConnector1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云形 19"/>
          <p:cNvSpPr/>
          <p:nvPr/>
        </p:nvSpPr>
        <p:spPr>
          <a:xfrm>
            <a:off x="4391025" y="3955415"/>
            <a:ext cx="1146810" cy="708025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549775" y="4186555"/>
            <a:ext cx="8845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solidFill>
                  <a:schemeClr val="tx1"/>
                </a:solidFill>
              </a:rPr>
              <a:t>GET / feed</a:t>
            </a:r>
            <a:endParaRPr lang="en-US" altLang="zh-CN" sz="1000" b="1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538470" y="4513580"/>
            <a:ext cx="1405255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654040" y="4088130"/>
            <a:ext cx="12357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b="1">
                <a:solidFill>
                  <a:schemeClr val="accent6">
                    <a:lumMod val="75000"/>
                  </a:schemeClr>
                </a:solidFill>
              </a:rPr>
              <a:t>Back end</a:t>
            </a:r>
            <a:endParaRPr lang="en-US" altLang="zh-CN" sz="16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654040" y="4663440"/>
            <a:ext cx="1233170" cy="5632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900" b="1">
                <a:solidFill>
                  <a:schemeClr val="tx2"/>
                </a:solidFill>
                <a:sym typeface="+mn-ea"/>
              </a:rPr>
              <a:t>JSON </a:t>
            </a:r>
            <a:endParaRPr lang="en-US" altLang="zh-CN" sz="800" b="1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800" b="1">
                <a:solidFill>
                  <a:schemeClr val="tx2"/>
                </a:solidFill>
                <a:sym typeface="+mn-ea"/>
              </a:rPr>
              <a:t>  {</a:t>
            </a:r>
            <a:endParaRPr lang="en-US" altLang="zh-CN" sz="800" b="1">
              <a:solidFill>
                <a:schemeClr val="tx2"/>
              </a:solidFill>
              <a:sym typeface="+mn-ea"/>
            </a:endParaRPr>
          </a:p>
          <a:p>
            <a:pPr algn="ctr"/>
            <a:r>
              <a:rPr lang="en-US" altLang="zh-CN" sz="800" b="1">
                <a:solidFill>
                  <a:schemeClr val="tx2"/>
                </a:solidFill>
                <a:sym typeface="+mn-ea"/>
              </a:rPr>
              <a:t> “feed”: [ { ... } ]</a:t>
            </a:r>
            <a:endParaRPr lang="en-US" altLang="zh-CN" sz="800" b="1">
              <a:solidFill>
                <a:schemeClr val="tx2"/>
              </a:solidFill>
              <a:sym typeface="+mn-ea"/>
            </a:endParaRPr>
          </a:p>
          <a:p>
            <a:pPr algn="l"/>
            <a:r>
              <a:rPr lang="en-US" altLang="zh-CN" sz="800" b="1">
                <a:solidFill>
                  <a:schemeClr val="tx2"/>
                </a:solidFill>
                <a:sym typeface="+mn-ea"/>
              </a:rPr>
              <a:t>  }</a:t>
            </a:r>
            <a:endParaRPr lang="en-US" altLang="zh-CN" sz="800" b="1">
              <a:solidFill>
                <a:schemeClr val="tx2"/>
              </a:solidFill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502535" y="349885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latin typeface="Microsoft YaHei" panose="020B0503020204020204" charset="-122"/>
                <a:ea typeface="Microsoft YaHei" panose="020B0503020204020204" charset="-122"/>
              </a:rPr>
              <a:t>⑤</a:t>
            </a:r>
            <a:endParaRPr lang="zh-CN" altLang="en-US" b="1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943725" y="456882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latin typeface="Microsoft YaHei" panose="020B0503020204020204" charset="-122"/>
                <a:ea typeface="Microsoft YaHei" panose="020B0503020204020204" charset="-122"/>
              </a:rPr>
              <a:t>⑥</a:t>
            </a:r>
            <a:endParaRPr lang="zh-CN" altLang="en-US" b="1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COMMONDATA" val="eyJoZGlkIjoiZTQ4ODQwNThiYTg4YTBlNDhkZDRmNGNiNWM5NWE1YzA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789</Words>
  <Application>WPS 演示</Application>
  <PresentationFormat>宽屏</PresentationFormat>
  <Paragraphs>157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ft1408351685</cp:lastModifiedBy>
  <cp:revision>156</cp:revision>
  <dcterms:created xsi:type="dcterms:W3CDTF">2019-06-19T02:08:00Z</dcterms:created>
  <dcterms:modified xsi:type="dcterms:W3CDTF">2022-12-05T19:01:04Z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753A6FCFDCC740C4AD89123C35EA0F31</vt:lpwstr>
  </property>
</Properties>
</file>