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21599525" cy="1799971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5800"/>
        <p:guide pos="6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577340" y="1143000"/>
            <a:ext cx="370332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23957" y="2400039"/>
            <a:ext cx="17361592" cy="6746566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1417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123957" y="9345033"/>
            <a:ext cx="17361592" cy="3864629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5670" spc="200"/>
            </a:lvl1pPr>
            <a:lvl2pPr marL="1080135" indent="0" algn="ctr">
              <a:buNone/>
              <a:defRPr sz="4720"/>
            </a:lvl2pPr>
            <a:lvl3pPr marL="2159635" indent="0" algn="ctr">
              <a:buNone/>
              <a:defRPr sz="4250"/>
            </a:lvl3pPr>
            <a:lvl4pPr marL="3239770" indent="0" algn="ctr">
              <a:buNone/>
              <a:defRPr sz="3780"/>
            </a:lvl4pPr>
            <a:lvl5pPr marL="4319905" indent="0" algn="ctr">
              <a:buNone/>
              <a:defRPr sz="3780"/>
            </a:lvl5pPr>
            <a:lvl6pPr marL="5399405" indent="0" algn="ctr">
              <a:buNone/>
              <a:defRPr sz="3780"/>
            </a:lvl6pPr>
            <a:lvl7pPr marL="6480810" indent="0" algn="ctr">
              <a:buNone/>
              <a:defRPr sz="3780"/>
            </a:lvl7pPr>
            <a:lvl8pPr marL="7560945" indent="0" algn="ctr">
              <a:buNone/>
              <a:defRPr sz="3780"/>
            </a:lvl8pPr>
            <a:lvl9pPr marL="8640445" indent="0" algn="ctr">
              <a:buNone/>
              <a:defRPr sz="378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077924" y="2031529"/>
            <a:ext cx="19440901" cy="1439078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123957" y="6519790"/>
            <a:ext cx="17361592" cy="267405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417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123957" y="9345033"/>
            <a:ext cx="17361592" cy="123781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567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077924" y="3911874"/>
            <a:ext cx="19434522" cy="1249154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527171" y="10100950"/>
            <a:ext cx="13764260" cy="201263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1039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527171" y="12113581"/>
            <a:ext cx="13764260" cy="227720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42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08013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2pPr>
            <a:lvl3pPr marL="215963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323977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4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81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6094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4044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1077924" y="3940221"/>
            <a:ext cx="9171921" cy="1246319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1359660" y="3940221"/>
            <a:ext cx="9171921" cy="12463193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077924" y="3751242"/>
            <a:ext cx="9465320" cy="1001591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72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135" indent="0">
              <a:buNone/>
              <a:defRPr sz="4720" b="1"/>
            </a:lvl2pPr>
            <a:lvl3pPr marL="2159635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399405" indent="0">
              <a:buNone/>
              <a:defRPr sz="3780" b="1"/>
            </a:lvl6pPr>
            <a:lvl7pPr marL="6480810" indent="0">
              <a:buNone/>
              <a:defRPr sz="3780" b="1"/>
            </a:lvl7pPr>
            <a:lvl8pPr marL="7560945" indent="0">
              <a:buNone/>
              <a:defRPr sz="3780" b="1"/>
            </a:lvl8pPr>
            <a:lvl9pPr marL="8640445" indent="0">
              <a:buNone/>
              <a:defRPr sz="378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1077924" y="4866220"/>
            <a:ext cx="9465320" cy="1153719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11048100" y="3731632"/>
            <a:ext cx="9465320" cy="1001591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472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080135" indent="0">
              <a:buNone/>
              <a:defRPr sz="4720" b="1"/>
            </a:lvl2pPr>
            <a:lvl3pPr marL="2159635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399405" indent="0">
              <a:buNone/>
              <a:defRPr sz="3780" b="1"/>
            </a:lvl6pPr>
            <a:lvl7pPr marL="6480810" indent="0">
              <a:buNone/>
              <a:defRPr sz="3780" b="1"/>
            </a:lvl7pPr>
            <a:lvl8pPr marL="7560945" indent="0">
              <a:buNone/>
              <a:defRPr sz="3780" b="1"/>
            </a:lvl8pPr>
            <a:lvl9pPr marL="8640445" indent="0">
              <a:buNone/>
              <a:defRPr sz="378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11048100" y="4866220"/>
            <a:ext cx="9465320" cy="1153719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077924" y="1596876"/>
            <a:ext cx="19434522" cy="1851998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077924" y="4081956"/>
            <a:ext cx="9271629" cy="1209468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78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1251230" y="4081956"/>
            <a:ext cx="9261216" cy="1209468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378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8133360" y="2400039"/>
            <a:ext cx="1849692" cy="13200213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66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1620075" y="2400039"/>
            <a:ext cx="16245398" cy="13200213"/>
          </a:xfrm>
        </p:spPr>
        <p:txBody>
          <a:bodyPr vert="eaVert" lIns="46800" tIns="46800" rIns="46800" bIns="46800"/>
          <a:lstStyle>
            <a:lvl1pPr marL="539750" indent="-539750">
              <a:spcAft>
                <a:spcPts val="1000"/>
              </a:spcAft>
              <a:defRPr spc="300"/>
            </a:lvl1pPr>
            <a:lvl2pPr marL="1619885" indent="-539750">
              <a:defRPr spc="300"/>
            </a:lvl2pPr>
            <a:lvl3pPr marL="2700020" indent="-539750">
              <a:defRPr spc="300"/>
            </a:lvl3pPr>
            <a:lvl4pPr marL="3779520" indent="-539750">
              <a:defRPr spc="300"/>
            </a:lvl4pPr>
            <a:lvl5pPr marL="4859655" indent="-5397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1077924" y="1596876"/>
            <a:ext cx="19434522" cy="185199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1077924" y="3911874"/>
            <a:ext cx="19434522" cy="124915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1084302" y="16573496"/>
            <a:ext cx="4783686" cy="83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7292464" y="16573496"/>
            <a:ext cx="7016073" cy="83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2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15728760" y="16573496"/>
            <a:ext cx="4783686" cy="8315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36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59635" rtl="0" eaLnBrk="1" fontAlgn="auto" latinLnBrk="0" hangingPunct="1">
        <a:lnSpc>
          <a:spcPct val="100000"/>
        </a:lnSpc>
        <a:spcBef>
          <a:spcPct val="0"/>
        </a:spcBef>
        <a:buNone/>
        <a:defRPr sz="850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539750" indent="-539750" algn="l" defTabSz="2159635" rtl="0" eaLnBrk="1" fontAlgn="auto" latinLnBrk="0" hangingPunct="1">
        <a:lnSpc>
          <a:spcPct val="130000"/>
        </a:lnSpc>
        <a:spcBef>
          <a:spcPct val="1000"/>
        </a:spcBef>
        <a:spcAft>
          <a:spcPts val="1000"/>
        </a:spcAft>
        <a:buFont typeface="Arial" panose="020B0604020202020204" pitchFamily="34" charset="0"/>
        <a:buChar char="●"/>
        <a:defRPr sz="42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619885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tabLst>
          <a:tab pos="3802380" algn="l"/>
          <a:tab pos="3802380" algn="l"/>
          <a:tab pos="3802380" algn="l"/>
          <a:tab pos="3802380" algn="l"/>
        </a:tabLst>
        <a:defRPr sz="37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2700020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600"/>
        </a:spcAft>
        <a:buFont typeface="Arial" panose="020B0604020202020204" pitchFamily="34" charset="0"/>
        <a:buChar char="●"/>
        <a:defRPr sz="37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3779520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Wingdings" panose="05000000000000000000" charset="0"/>
        <a:buChar char=""/>
        <a:defRPr sz="33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4859655" indent="-539750" algn="l" defTabSz="2159635" rtl="0" eaLnBrk="1" fontAlgn="auto" latinLnBrk="0" hangingPunct="1">
        <a:lnSpc>
          <a:spcPct val="120000"/>
        </a:lnSpc>
        <a:spcBef>
          <a:spcPct val="1000"/>
        </a:spcBef>
        <a:spcAft>
          <a:spcPts val="300"/>
        </a:spcAft>
        <a:buFont typeface="Arial" panose="020B0604020202020204" pitchFamily="34" charset="0"/>
        <a:buChar char="•"/>
        <a:defRPr sz="33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5941060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7020560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695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9180830" indent="-539750" algn="l" defTabSz="2159635" rtl="0" eaLnBrk="1" latinLnBrk="0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2pPr>
      <a:lvl3pPr marL="215963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3pPr>
      <a:lvl4pPr marL="323977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39940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6480810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756094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8640445" algn="l" defTabSz="2159635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5.xml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/>
          <p:cNvGrpSpPr/>
          <p:nvPr/>
        </p:nvGrpSpPr>
        <p:grpSpPr>
          <a:xfrm>
            <a:off x="4751070" y="44450"/>
            <a:ext cx="12163425" cy="11731625"/>
            <a:chOff x="7482" y="70"/>
            <a:chExt cx="19155" cy="18475"/>
          </a:xfrm>
        </p:grpSpPr>
        <p:sp>
          <p:nvSpPr>
            <p:cNvPr id="79" name="圆角矩形 78"/>
            <p:cNvSpPr/>
            <p:nvPr/>
          </p:nvSpPr>
          <p:spPr>
            <a:xfrm>
              <a:off x="21199" y="16385"/>
              <a:ext cx="627" cy="3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21199" y="10368"/>
              <a:ext cx="627" cy="3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1199" y="13387"/>
              <a:ext cx="627" cy="39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83" name="矩形 382"/>
            <p:cNvSpPr/>
            <p:nvPr/>
          </p:nvSpPr>
          <p:spPr>
            <a:xfrm>
              <a:off x="17684" y="16141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2" name="矩形 381"/>
            <p:cNvSpPr/>
            <p:nvPr/>
          </p:nvSpPr>
          <p:spPr>
            <a:xfrm>
              <a:off x="17690" y="13157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1" name="矩形 380"/>
            <p:cNvSpPr/>
            <p:nvPr/>
          </p:nvSpPr>
          <p:spPr>
            <a:xfrm>
              <a:off x="17686" y="10310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0" name="矩形 379"/>
            <p:cNvSpPr/>
            <p:nvPr/>
          </p:nvSpPr>
          <p:spPr>
            <a:xfrm>
              <a:off x="17672" y="7105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9" name="矩形 378"/>
            <p:cNvSpPr/>
            <p:nvPr/>
          </p:nvSpPr>
          <p:spPr>
            <a:xfrm>
              <a:off x="17666" y="4220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7" name="矩形 376"/>
            <p:cNvSpPr/>
            <p:nvPr/>
          </p:nvSpPr>
          <p:spPr>
            <a:xfrm>
              <a:off x="17654" y="1495"/>
              <a:ext cx="1978" cy="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14671" y="17053"/>
              <a:ext cx="4964" cy="119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5" name="矩形 374"/>
            <p:cNvSpPr/>
            <p:nvPr/>
          </p:nvSpPr>
          <p:spPr>
            <a:xfrm>
              <a:off x="14652" y="14079"/>
              <a:ext cx="4964" cy="119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4" name="矩形 373"/>
            <p:cNvSpPr/>
            <p:nvPr/>
          </p:nvSpPr>
          <p:spPr>
            <a:xfrm>
              <a:off x="14665" y="11262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14638" y="8075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14638" y="5073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14652" y="2262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1" name="圆角矩形 300"/>
            <p:cNvSpPr/>
            <p:nvPr/>
          </p:nvSpPr>
          <p:spPr>
            <a:xfrm>
              <a:off x="20953" y="14151"/>
              <a:ext cx="3920" cy="10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20924" y="11352"/>
              <a:ext cx="3920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40" name="圆角矩形 339"/>
            <p:cNvSpPr/>
            <p:nvPr/>
          </p:nvSpPr>
          <p:spPr>
            <a:xfrm>
              <a:off x="15536" y="17159"/>
              <a:ext cx="3920" cy="10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85" name="圆角矩形 284"/>
            <p:cNvSpPr/>
            <p:nvPr/>
          </p:nvSpPr>
          <p:spPr>
            <a:xfrm>
              <a:off x="15540" y="14175"/>
              <a:ext cx="3920" cy="10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215" name="圆角矩形 214"/>
            <p:cNvSpPr/>
            <p:nvPr/>
          </p:nvSpPr>
          <p:spPr>
            <a:xfrm>
              <a:off x="15540" y="11352"/>
              <a:ext cx="3920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5522" y="8147"/>
              <a:ext cx="3920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053" y="70"/>
              <a:ext cx="4255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Dispatch Queue status</a:t>
              </a:r>
              <a:endParaRPr lang="en-US" altLang="zh-CN" b="1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262" y="70"/>
              <a:ext cx="1241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Code</a:t>
              </a:r>
              <a:endParaRPr lang="en-US" altLang="zh-CN" b="1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22858" y="70"/>
              <a:ext cx="1514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Thread</a:t>
              </a:r>
              <a:endParaRPr lang="en-US" altLang="zh-CN" b="1"/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7591" y="893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/>
            <p:cNvSpPr/>
            <p:nvPr/>
          </p:nvSpPr>
          <p:spPr>
            <a:xfrm>
              <a:off x="24090" y="7105"/>
              <a:ext cx="757" cy="531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6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6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6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4150" y="7049"/>
              <a:ext cx="757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print</a:t>
              </a:r>
              <a:endParaRPr lang="en-US" altLang="zh-CN" sz="900" b="1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  <a:p>
              <a:r>
                <a: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(“1”)</a:t>
              </a:r>
              <a:endParaRPr lang="en-US" altLang="zh-CN" sz="900" b="1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grpSp>
          <p:nvGrpSpPr>
            <p:cNvPr id="71" name="组合 70"/>
            <p:cNvGrpSpPr/>
            <p:nvPr/>
          </p:nvGrpSpPr>
          <p:grpSpPr>
            <a:xfrm rot="0">
              <a:off x="14638" y="8057"/>
              <a:ext cx="5077" cy="978"/>
              <a:chOff x="11640" y="1229"/>
              <a:chExt cx="5802" cy="978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接箭头连接符 74"/>
            <p:cNvCxnSpPr/>
            <p:nvPr/>
          </p:nvCxnSpPr>
          <p:spPr>
            <a:xfrm>
              <a:off x="21130" y="7735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/>
            <p:cNvSpPr txBox="1"/>
            <p:nvPr/>
          </p:nvSpPr>
          <p:spPr>
            <a:xfrm>
              <a:off x="24820" y="7195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7563" y="9383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21118" y="8560"/>
              <a:ext cx="494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图片 93"/>
            <p:cNvPicPr>
              <a:picLocks noChangeAspect="1"/>
            </p:cNvPicPr>
            <p:nvPr/>
          </p:nvPicPr>
          <p:blipFill>
            <a:blip r:embed="rId1">
              <a:lum contrast="12000"/>
            </a:blip>
            <a:stretch>
              <a:fillRect/>
            </a:stretch>
          </p:blipFill>
          <p:spPr>
            <a:xfrm>
              <a:off x="7504" y="7602"/>
              <a:ext cx="3401" cy="557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24820" y="8082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rgbClr val="FF0000"/>
                </a:solidFill>
                <a:sym typeface="+mn-ea"/>
              </a:endParaRPr>
            </a:p>
          </p:txBody>
        </p:sp>
        <p:grpSp>
          <p:nvGrpSpPr>
            <p:cNvPr id="146" name="组合 145"/>
            <p:cNvGrpSpPr/>
            <p:nvPr/>
          </p:nvGrpSpPr>
          <p:grpSpPr>
            <a:xfrm rot="0">
              <a:off x="16525" y="6698"/>
              <a:ext cx="817" cy="587"/>
              <a:chOff x="15888" y="1737"/>
              <a:chExt cx="817" cy="837"/>
            </a:xfrm>
          </p:grpSpPr>
          <p:sp>
            <p:nvSpPr>
              <p:cNvPr id="147" name="矩形 14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accent6">
                    <a:lumMod val="60000"/>
                    <a:lumOff val="4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8" name="文本框 14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 rot="0">
              <a:off x="18503" y="8270"/>
              <a:ext cx="817" cy="587"/>
              <a:chOff x="15888" y="1737"/>
              <a:chExt cx="817" cy="837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14638" y="7540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cxnSp>
          <p:nvCxnSpPr>
            <p:cNvPr id="84" name="直接连接符 83"/>
            <p:cNvCxnSpPr/>
            <p:nvPr/>
          </p:nvCxnSpPr>
          <p:spPr>
            <a:xfrm>
              <a:off x="7564" y="12496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图片 98"/>
            <p:cNvPicPr>
              <a:picLocks noChangeAspect="1"/>
            </p:cNvPicPr>
            <p:nvPr/>
          </p:nvPicPr>
          <p:blipFill>
            <a:blip r:embed="rId2">
              <a:lum contrast="12000"/>
            </a:blip>
            <a:stretch>
              <a:fillRect/>
            </a:stretch>
          </p:blipFill>
          <p:spPr>
            <a:xfrm>
              <a:off x="7482" y="10742"/>
              <a:ext cx="2253" cy="468"/>
            </a:xfrm>
            <a:prstGeom prst="rect">
              <a:avLst/>
            </a:prstGeom>
          </p:spPr>
        </p:pic>
        <p:cxnSp>
          <p:nvCxnSpPr>
            <p:cNvPr id="100" name="直接箭头连接符 99"/>
            <p:cNvCxnSpPr/>
            <p:nvPr/>
          </p:nvCxnSpPr>
          <p:spPr>
            <a:xfrm>
              <a:off x="21043" y="10945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文本框 100"/>
            <p:cNvSpPr txBox="1"/>
            <p:nvPr/>
          </p:nvSpPr>
          <p:spPr>
            <a:xfrm>
              <a:off x="24873" y="10405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105" name="直接箭头连接符 104"/>
            <p:cNvCxnSpPr/>
            <p:nvPr/>
          </p:nvCxnSpPr>
          <p:spPr>
            <a:xfrm>
              <a:off x="21044" y="12295"/>
              <a:ext cx="494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本框 105"/>
            <p:cNvSpPr txBox="1"/>
            <p:nvPr/>
          </p:nvSpPr>
          <p:spPr>
            <a:xfrm>
              <a:off x="24978" y="11806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170" name="文本框 169"/>
            <p:cNvSpPr txBox="1"/>
            <p:nvPr/>
          </p:nvSpPr>
          <p:spPr>
            <a:xfrm>
              <a:off x="19788" y="7891"/>
              <a:ext cx="157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5">
                      <a:lumMod val="75000"/>
                    </a:schemeClr>
                  </a:solidFill>
                </a:rPr>
                <a:t>Concurrency</a:t>
              </a:r>
              <a:endParaRPr lang="en-US" altLang="zh-CN" sz="10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7562" y="3786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pic>
          <p:nvPicPr>
            <p:cNvPr id="45" name="图片 44"/>
            <p:cNvPicPr>
              <a:picLocks noChangeAspect="1"/>
            </p:cNvPicPr>
            <p:nvPr/>
          </p:nvPicPr>
          <p:blipFill>
            <a:blip r:embed="rId3">
              <a:lum contrast="12000"/>
            </a:blip>
            <a:stretch>
              <a:fillRect/>
            </a:stretch>
          </p:blipFill>
          <p:spPr>
            <a:xfrm>
              <a:off x="7564" y="4797"/>
              <a:ext cx="2229" cy="570"/>
            </a:xfrm>
            <a:prstGeom prst="rect">
              <a:avLst/>
            </a:prstGeom>
          </p:spPr>
        </p:pic>
        <p:grpSp>
          <p:nvGrpSpPr>
            <p:cNvPr id="49" name="组合 48"/>
            <p:cNvGrpSpPr/>
            <p:nvPr/>
          </p:nvGrpSpPr>
          <p:grpSpPr>
            <a:xfrm rot="0">
              <a:off x="14638" y="5082"/>
              <a:ext cx="5077" cy="978"/>
              <a:chOff x="11640" y="1229"/>
              <a:chExt cx="5802" cy="978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直接箭头连接符 52"/>
            <p:cNvCxnSpPr/>
            <p:nvPr/>
          </p:nvCxnSpPr>
          <p:spPr>
            <a:xfrm>
              <a:off x="21093" y="5736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4783" y="5196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7539" y="6434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 rot="0">
              <a:off x="21152" y="5017"/>
              <a:ext cx="817" cy="587"/>
              <a:chOff x="15888" y="1737"/>
              <a:chExt cx="817" cy="837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15141" y="5323"/>
              <a:ext cx="91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N/A</a:t>
              </a:r>
              <a:endParaRPr lang="en-US" altLang="zh-CN" sz="140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4598" y="4599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 rot="0">
              <a:off x="17662" y="4221"/>
              <a:ext cx="2053" cy="703"/>
              <a:chOff x="11640" y="1229"/>
              <a:chExt cx="5802" cy="978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曲线连接符 10"/>
            <p:cNvCxnSpPr>
              <a:stCxn id="40" idx="3"/>
              <a:endCxn id="86" idx="1"/>
            </p:cNvCxnSpPr>
            <p:nvPr/>
          </p:nvCxnSpPr>
          <p:spPr>
            <a:xfrm>
              <a:off x="19338" y="4545"/>
              <a:ext cx="1814" cy="7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7539" y="15516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2" name="图片 151"/>
            <p:cNvPicPr>
              <a:picLocks noChangeAspect="1"/>
            </p:cNvPicPr>
            <p:nvPr/>
          </p:nvPicPr>
          <p:blipFill>
            <a:blip r:embed="rId4">
              <a:lum contrast="12000"/>
            </a:blip>
            <a:stretch>
              <a:fillRect/>
            </a:stretch>
          </p:blipFill>
          <p:spPr>
            <a:xfrm>
              <a:off x="7539" y="13736"/>
              <a:ext cx="3341" cy="477"/>
            </a:xfrm>
            <a:prstGeom prst="rect">
              <a:avLst/>
            </a:prstGeom>
          </p:spPr>
        </p:pic>
        <p:grpSp>
          <p:nvGrpSpPr>
            <p:cNvPr id="23" name="组合 22"/>
            <p:cNvGrpSpPr/>
            <p:nvPr/>
          </p:nvGrpSpPr>
          <p:grpSpPr>
            <a:xfrm rot="0">
              <a:off x="14643" y="2253"/>
              <a:ext cx="5076" cy="978"/>
              <a:chOff x="11640" y="1229"/>
              <a:chExt cx="5802" cy="978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5">
              <a:lum bright="-12000" contrast="30000"/>
            </a:blip>
            <a:srcRect l="28848" t="-2110"/>
            <a:stretch>
              <a:fillRect/>
            </a:stretch>
          </p:blipFill>
          <p:spPr>
            <a:xfrm>
              <a:off x="7482" y="1892"/>
              <a:ext cx="6801" cy="723"/>
            </a:xfrm>
            <a:prstGeom prst="rect">
              <a:avLst/>
            </a:prstGeom>
          </p:spPr>
        </p:pic>
        <p:cxnSp>
          <p:nvCxnSpPr>
            <p:cNvPr id="43" name="直接箭头连接符 42"/>
            <p:cNvCxnSpPr/>
            <p:nvPr/>
          </p:nvCxnSpPr>
          <p:spPr>
            <a:xfrm>
              <a:off x="21094" y="2935"/>
              <a:ext cx="494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4784" y="2395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7563" y="3636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90"/>
            <p:cNvSpPr txBox="1"/>
            <p:nvPr/>
          </p:nvSpPr>
          <p:spPr>
            <a:xfrm>
              <a:off x="15053" y="2354"/>
              <a:ext cx="452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DQ Initialization</a:t>
              </a:r>
              <a:endParaRPr lang="en-US" altLang="zh-CN" sz="1400"/>
            </a:p>
            <a:p>
              <a:r>
                <a:rPr lang="en-US" altLang="zh-CN" sz="1400"/>
                <a:t>Named: “</a:t>
              </a:r>
              <a:r>
                <a:rPr lang="en-US" altLang="zh-CN" sz="1400">
                  <a:sym typeface="+mn-ea"/>
                </a:rPr>
                <a:t>test queue</a:t>
              </a:r>
              <a:r>
                <a:rPr lang="en-US" altLang="zh-CN" sz="1400"/>
                <a:t>”</a:t>
              </a:r>
              <a:endParaRPr lang="en-US" altLang="zh-CN" sz="14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656" y="1770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7562" y="1026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 rot="0">
              <a:off x="17662" y="1495"/>
              <a:ext cx="2053" cy="520"/>
              <a:chOff x="11640" y="1229"/>
              <a:chExt cx="5802" cy="978"/>
            </a:xfrm>
          </p:grpSpPr>
          <p:cxnSp>
            <p:nvCxnSpPr>
              <p:cNvPr id="33" name="直接连接符 32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/>
            <p:cNvGrpSpPr/>
            <p:nvPr/>
          </p:nvGrpSpPr>
          <p:grpSpPr>
            <a:xfrm rot="0">
              <a:off x="18521" y="7195"/>
              <a:ext cx="787" cy="531"/>
              <a:chOff x="15888" y="1817"/>
              <a:chExt cx="787" cy="757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0">
              <a:off x="18521" y="4255"/>
              <a:ext cx="817" cy="587"/>
              <a:chOff x="15888" y="1737"/>
              <a:chExt cx="817" cy="837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0">
              <a:off x="17666" y="7105"/>
              <a:ext cx="2053" cy="703"/>
              <a:chOff x="11640" y="1229"/>
              <a:chExt cx="5802" cy="978"/>
            </a:xfrm>
          </p:grpSpPr>
          <p:cxnSp>
            <p:nvCxnSpPr>
              <p:cNvPr id="46" name="直接连接符 45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文本框 58"/>
            <p:cNvSpPr txBox="1"/>
            <p:nvPr/>
          </p:nvSpPr>
          <p:spPr>
            <a:xfrm>
              <a:off x="17565" y="6615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 rot="0">
              <a:off x="17567" y="8326"/>
              <a:ext cx="844" cy="531"/>
              <a:chOff x="15888" y="1817"/>
              <a:chExt cx="844" cy="757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 rot="0">
              <a:off x="16648" y="8277"/>
              <a:ext cx="817" cy="587"/>
              <a:chOff x="15888" y="1737"/>
              <a:chExt cx="817" cy="837"/>
            </a:xfrm>
          </p:grpSpPr>
          <p:sp>
            <p:nvSpPr>
              <p:cNvPr id="68" name="矩形 6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70" name="组合 69"/>
            <p:cNvGrpSpPr/>
            <p:nvPr/>
          </p:nvGrpSpPr>
          <p:grpSpPr>
            <a:xfrm rot="0">
              <a:off x="15708" y="8277"/>
              <a:ext cx="817" cy="587"/>
              <a:chOff x="15888" y="1737"/>
              <a:chExt cx="817" cy="837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73" name="组合 172"/>
            <p:cNvGrpSpPr/>
            <p:nvPr/>
          </p:nvGrpSpPr>
          <p:grpSpPr>
            <a:xfrm rot="0">
              <a:off x="21122" y="10298"/>
              <a:ext cx="787" cy="531"/>
              <a:chOff x="15888" y="1817"/>
              <a:chExt cx="787" cy="757"/>
            </a:xfrm>
          </p:grpSpPr>
          <p:sp>
            <p:nvSpPr>
              <p:cNvPr id="174" name="矩形 17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文本框 174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210" name="直接连接符 209"/>
            <p:cNvCxnSpPr/>
            <p:nvPr/>
          </p:nvCxnSpPr>
          <p:spPr>
            <a:xfrm>
              <a:off x="7482" y="18545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2" name="图片 231"/>
            <p:cNvPicPr>
              <a:picLocks noChangeAspect="1"/>
            </p:cNvPicPr>
            <p:nvPr/>
          </p:nvPicPr>
          <p:blipFill>
            <a:blip r:embed="rId6">
              <a:lum contrast="12000"/>
            </a:blip>
            <a:stretch>
              <a:fillRect/>
            </a:stretch>
          </p:blipFill>
          <p:spPr>
            <a:xfrm>
              <a:off x="7482" y="16720"/>
              <a:ext cx="2376" cy="594"/>
            </a:xfrm>
            <a:prstGeom prst="rect">
              <a:avLst/>
            </a:prstGeom>
          </p:spPr>
        </p:pic>
        <p:cxnSp>
          <p:nvCxnSpPr>
            <p:cNvPr id="14" name="曲线连接符 13"/>
            <p:cNvCxnSpPr>
              <a:stCxn id="148" idx="3"/>
            </p:cNvCxnSpPr>
            <p:nvPr/>
          </p:nvCxnSpPr>
          <p:spPr>
            <a:xfrm>
              <a:off x="17342" y="6988"/>
              <a:ext cx="548" cy="50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24030" y="10259"/>
              <a:ext cx="817" cy="587"/>
              <a:chOff x="15888" y="1737"/>
              <a:chExt cx="817" cy="83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 rot="0">
              <a:off x="23097" y="10259"/>
              <a:ext cx="817" cy="587"/>
              <a:chOff x="15888" y="1737"/>
              <a:chExt cx="817" cy="83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0">
              <a:off x="23905" y="11475"/>
              <a:ext cx="817" cy="587"/>
              <a:chOff x="15888" y="1737"/>
              <a:chExt cx="817" cy="837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0">
              <a:off x="22969" y="11531"/>
              <a:ext cx="844" cy="531"/>
              <a:chOff x="15888" y="1817"/>
              <a:chExt cx="844" cy="75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rot="0">
              <a:off x="22050" y="11482"/>
              <a:ext cx="817" cy="587"/>
              <a:chOff x="15888" y="1737"/>
              <a:chExt cx="817" cy="837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62" name="组合 61"/>
            <p:cNvGrpSpPr/>
            <p:nvPr/>
          </p:nvGrpSpPr>
          <p:grpSpPr>
            <a:xfrm rot="0">
              <a:off x="21110" y="11482"/>
              <a:ext cx="817" cy="587"/>
              <a:chOff x="15888" y="1737"/>
              <a:chExt cx="817" cy="83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 rot="0">
              <a:off x="14656" y="11262"/>
              <a:ext cx="5077" cy="978"/>
              <a:chOff x="11640" y="1229"/>
              <a:chExt cx="5802" cy="978"/>
            </a:xfrm>
          </p:grpSpPr>
          <p:cxnSp>
            <p:nvCxnSpPr>
              <p:cNvPr id="126" name="直接连接符 125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组合 137"/>
            <p:cNvGrpSpPr/>
            <p:nvPr/>
          </p:nvGrpSpPr>
          <p:grpSpPr>
            <a:xfrm rot="0">
              <a:off x="18521" y="11475"/>
              <a:ext cx="817" cy="587"/>
              <a:chOff x="15888" y="1737"/>
              <a:chExt cx="817" cy="837"/>
            </a:xfrm>
          </p:grpSpPr>
          <p:sp>
            <p:nvSpPr>
              <p:cNvPr id="139" name="矩形 13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141" name="文本框 140"/>
            <p:cNvSpPr txBox="1"/>
            <p:nvPr/>
          </p:nvSpPr>
          <p:spPr>
            <a:xfrm>
              <a:off x="14656" y="10745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142" name="组合 141"/>
            <p:cNvGrpSpPr/>
            <p:nvPr/>
          </p:nvGrpSpPr>
          <p:grpSpPr>
            <a:xfrm rot="0">
              <a:off x="18539" y="10400"/>
              <a:ext cx="787" cy="531"/>
              <a:chOff x="15888" y="1817"/>
              <a:chExt cx="787" cy="757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 rot="0">
              <a:off x="17684" y="10310"/>
              <a:ext cx="2053" cy="703"/>
              <a:chOff x="11640" y="1229"/>
              <a:chExt cx="5802" cy="978"/>
            </a:xfrm>
          </p:grpSpPr>
          <p:cxnSp>
            <p:nvCxnSpPr>
              <p:cNvPr id="155" name="直接连接符 154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0" name="文本框 159"/>
            <p:cNvSpPr txBox="1"/>
            <p:nvPr/>
          </p:nvSpPr>
          <p:spPr>
            <a:xfrm>
              <a:off x="17583" y="9820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161" name="组合 160"/>
            <p:cNvGrpSpPr/>
            <p:nvPr/>
          </p:nvGrpSpPr>
          <p:grpSpPr>
            <a:xfrm rot="0">
              <a:off x="17585" y="11531"/>
              <a:ext cx="844" cy="531"/>
              <a:chOff x="15888" y="1817"/>
              <a:chExt cx="844" cy="757"/>
            </a:xfrm>
          </p:grpSpPr>
          <p:sp>
            <p:nvSpPr>
              <p:cNvPr id="162" name="矩形 161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 rot="0">
              <a:off x="16666" y="11482"/>
              <a:ext cx="817" cy="587"/>
              <a:chOff x="15888" y="1737"/>
              <a:chExt cx="817" cy="837"/>
            </a:xfrm>
          </p:grpSpPr>
          <p:sp>
            <p:nvSpPr>
              <p:cNvPr id="165" name="矩形 16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 rot="0">
              <a:off x="15726" y="11482"/>
              <a:ext cx="817" cy="587"/>
              <a:chOff x="15888" y="1737"/>
              <a:chExt cx="817" cy="837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9" name="文本框 168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226" name="直接箭头连接符 225"/>
            <p:cNvCxnSpPr/>
            <p:nvPr/>
          </p:nvCxnSpPr>
          <p:spPr>
            <a:xfrm>
              <a:off x="21047" y="13980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箭头连接符 226"/>
            <p:cNvCxnSpPr/>
            <p:nvPr/>
          </p:nvCxnSpPr>
          <p:spPr>
            <a:xfrm>
              <a:off x="21048" y="15330"/>
              <a:ext cx="4944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8" name="组合 227"/>
            <p:cNvGrpSpPr/>
            <p:nvPr/>
          </p:nvGrpSpPr>
          <p:grpSpPr>
            <a:xfrm rot="0">
              <a:off x="21126" y="13333"/>
              <a:ext cx="787" cy="531"/>
              <a:chOff x="15888" y="1817"/>
              <a:chExt cx="787" cy="757"/>
            </a:xfrm>
          </p:grpSpPr>
          <p:sp>
            <p:nvSpPr>
              <p:cNvPr id="229" name="矩形 22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30" name="文本框 229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 rot="0">
              <a:off x="24034" y="13294"/>
              <a:ext cx="817" cy="587"/>
              <a:chOff x="15888" y="1737"/>
              <a:chExt cx="817" cy="837"/>
            </a:xfrm>
          </p:grpSpPr>
          <p:sp>
            <p:nvSpPr>
              <p:cNvPr id="244" name="矩形 24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5" name="文本框 244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46" name="组合 245"/>
            <p:cNvGrpSpPr/>
            <p:nvPr/>
          </p:nvGrpSpPr>
          <p:grpSpPr>
            <a:xfrm rot="0">
              <a:off x="23101" y="13294"/>
              <a:ext cx="817" cy="587"/>
              <a:chOff x="15888" y="1737"/>
              <a:chExt cx="817" cy="837"/>
            </a:xfrm>
          </p:grpSpPr>
          <p:sp>
            <p:nvSpPr>
              <p:cNvPr id="247" name="矩形 24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8" name="文本框 24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 rot="0">
              <a:off x="23974" y="14370"/>
              <a:ext cx="817" cy="587"/>
              <a:chOff x="15888" y="1737"/>
              <a:chExt cx="817" cy="837"/>
            </a:xfrm>
          </p:grpSpPr>
          <p:sp>
            <p:nvSpPr>
              <p:cNvPr id="250" name="矩形 24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62" name="组合 261"/>
            <p:cNvGrpSpPr/>
            <p:nvPr/>
          </p:nvGrpSpPr>
          <p:grpSpPr>
            <a:xfrm rot="0">
              <a:off x="14660" y="14079"/>
              <a:ext cx="5077" cy="1196"/>
              <a:chOff x="11640" y="1229"/>
              <a:chExt cx="5802" cy="978"/>
            </a:xfrm>
          </p:grpSpPr>
          <p:cxnSp>
            <p:nvCxnSpPr>
              <p:cNvPr id="263" name="直接连接符 262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直接连接符 263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5" name="组合 264"/>
            <p:cNvGrpSpPr/>
            <p:nvPr/>
          </p:nvGrpSpPr>
          <p:grpSpPr>
            <a:xfrm rot="0">
              <a:off x="18521" y="14387"/>
              <a:ext cx="817" cy="587"/>
              <a:chOff x="15888" y="1737"/>
              <a:chExt cx="817" cy="837"/>
            </a:xfrm>
          </p:grpSpPr>
          <p:sp>
            <p:nvSpPr>
              <p:cNvPr id="266" name="矩形 26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67" name="文本框 266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268" name="文本框 267"/>
            <p:cNvSpPr txBox="1"/>
            <p:nvPr/>
          </p:nvSpPr>
          <p:spPr>
            <a:xfrm>
              <a:off x="14656" y="13596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269" name="组合 268"/>
            <p:cNvGrpSpPr/>
            <p:nvPr/>
          </p:nvGrpSpPr>
          <p:grpSpPr>
            <a:xfrm rot="0">
              <a:off x="18545" y="13248"/>
              <a:ext cx="787" cy="531"/>
              <a:chOff x="15888" y="1817"/>
              <a:chExt cx="787" cy="757"/>
            </a:xfrm>
          </p:grpSpPr>
          <p:sp>
            <p:nvSpPr>
              <p:cNvPr id="270" name="矩形 26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1" name="文本框 270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72" name="组合 271"/>
            <p:cNvGrpSpPr/>
            <p:nvPr/>
          </p:nvGrpSpPr>
          <p:grpSpPr>
            <a:xfrm rot="0">
              <a:off x="17690" y="13158"/>
              <a:ext cx="2053" cy="703"/>
              <a:chOff x="11640" y="1229"/>
              <a:chExt cx="5802" cy="978"/>
            </a:xfrm>
          </p:grpSpPr>
          <p:cxnSp>
            <p:nvCxnSpPr>
              <p:cNvPr id="273" name="直接连接符 272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连接符 273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文本框 274"/>
            <p:cNvSpPr txBox="1"/>
            <p:nvPr/>
          </p:nvSpPr>
          <p:spPr>
            <a:xfrm>
              <a:off x="17589" y="12668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288" name="圆角矩形 287"/>
            <p:cNvSpPr/>
            <p:nvPr/>
          </p:nvSpPr>
          <p:spPr>
            <a:xfrm>
              <a:off x="16585" y="14326"/>
              <a:ext cx="1844" cy="77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6" name="组合 275"/>
            <p:cNvGrpSpPr/>
            <p:nvPr/>
          </p:nvGrpSpPr>
          <p:grpSpPr>
            <a:xfrm rot="0">
              <a:off x="17585" y="14443"/>
              <a:ext cx="844" cy="531"/>
              <a:chOff x="15888" y="1817"/>
              <a:chExt cx="844" cy="757"/>
            </a:xfrm>
          </p:grpSpPr>
          <p:sp>
            <p:nvSpPr>
              <p:cNvPr id="277" name="矩形 27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0">
              <a:off x="16666" y="14394"/>
              <a:ext cx="817" cy="587"/>
              <a:chOff x="15888" y="1737"/>
              <a:chExt cx="817" cy="837"/>
            </a:xfrm>
          </p:grpSpPr>
          <p:sp>
            <p:nvSpPr>
              <p:cNvPr id="280" name="矩形 27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 rot="0">
              <a:off x="15726" y="14394"/>
              <a:ext cx="817" cy="587"/>
              <a:chOff x="15888" y="1737"/>
              <a:chExt cx="817" cy="837"/>
            </a:xfrm>
          </p:grpSpPr>
          <p:sp>
            <p:nvSpPr>
              <p:cNvPr id="283" name="矩形 28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286" name="文本框 285"/>
            <p:cNvSpPr txBox="1"/>
            <p:nvPr/>
          </p:nvSpPr>
          <p:spPr>
            <a:xfrm>
              <a:off x="24821" y="13440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287" name="文本框 286"/>
            <p:cNvSpPr txBox="1"/>
            <p:nvPr/>
          </p:nvSpPr>
          <p:spPr>
            <a:xfrm>
              <a:off x="24926" y="14841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rgbClr val="FF0000"/>
                </a:solidFill>
                <a:sym typeface="+mn-ea"/>
              </a:endParaRPr>
            </a:p>
          </p:txBody>
        </p:sp>
        <p:sp>
          <p:nvSpPr>
            <p:cNvPr id="302" name="圆角矩形 301"/>
            <p:cNvSpPr/>
            <p:nvPr/>
          </p:nvSpPr>
          <p:spPr>
            <a:xfrm>
              <a:off x="21998" y="14302"/>
              <a:ext cx="1844" cy="77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92" name="组合 291"/>
            <p:cNvGrpSpPr/>
            <p:nvPr/>
          </p:nvGrpSpPr>
          <p:grpSpPr>
            <a:xfrm rot="0">
              <a:off x="22998" y="14419"/>
              <a:ext cx="844" cy="531"/>
              <a:chOff x="15888" y="1817"/>
              <a:chExt cx="844" cy="757"/>
            </a:xfrm>
          </p:grpSpPr>
          <p:sp>
            <p:nvSpPr>
              <p:cNvPr id="293" name="矩形 29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95" name="组合 294"/>
            <p:cNvGrpSpPr/>
            <p:nvPr/>
          </p:nvGrpSpPr>
          <p:grpSpPr>
            <a:xfrm rot="0">
              <a:off x="22079" y="14370"/>
              <a:ext cx="817" cy="587"/>
              <a:chOff x="15888" y="1737"/>
              <a:chExt cx="817" cy="837"/>
            </a:xfrm>
          </p:grpSpPr>
          <p:sp>
            <p:nvSpPr>
              <p:cNvPr id="296" name="矩形 29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97" name="文本框 296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98" name="组合 297"/>
            <p:cNvGrpSpPr/>
            <p:nvPr/>
          </p:nvGrpSpPr>
          <p:grpSpPr>
            <a:xfrm rot="0">
              <a:off x="21139" y="14370"/>
              <a:ext cx="817" cy="587"/>
              <a:chOff x="15888" y="1737"/>
              <a:chExt cx="817" cy="837"/>
            </a:xfrm>
          </p:grpSpPr>
          <p:sp>
            <p:nvSpPr>
              <p:cNvPr id="299" name="矩形 29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0" name="文本框 29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303" name="直接箭头连接符 302"/>
            <p:cNvCxnSpPr/>
            <p:nvPr/>
          </p:nvCxnSpPr>
          <p:spPr>
            <a:xfrm>
              <a:off x="21043" y="16964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/>
            <p:cNvCxnSpPr/>
            <p:nvPr/>
          </p:nvCxnSpPr>
          <p:spPr>
            <a:xfrm>
              <a:off x="21044" y="18314"/>
              <a:ext cx="4944" cy="0"/>
            </a:xfrm>
            <a:prstGeom prst="straightConnector1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组合 304"/>
            <p:cNvGrpSpPr/>
            <p:nvPr/>
          </p:nvGrpSpPr>
          <p:grpSpPr>
            <a:xfrm rot="0">
              <a:off x="21122" y="16317"/>
              <a:ext cx="787" cy="531"/>
              <a:chOff x="15888" y="1817"/>
              <a:chExt cx="787" cy="757"/>
            </a:xfrm>
          </p:grpSpPr>
          <p:sp>
            <p:nvSpPr>
              <p:cNvPr id="306" name="矩形 30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07" name="文本框 306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08" name="组合 307"/>
            <p:cNvGrpSpPr/>
            <p:nvPr/>
          </p:nvGrpSpPr>
          <p:grpSpPr>
            <a:xfrm rot="0">
              <a:off x="24030" y="16278"/>
              <a:ext cx="817" cy="587"/>
              <a:chOff x="15888" y="1737"/>
              <a:chExt cx="817" cy="837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10" name="文本框 30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11" name="组合 310"/>
            <p:cNvGrpSpPr/>
            <p:nvPr/>
          </p:nvGrpSpPr>
          <p:grpSpPr>
            <a:xfrm rot="0">
              <a:off x="23097" y="16278"/>
              <a:ext cx="817" cy="587"/>
              <a:chOff x="15888" y="1737"/>
              <a:chExt cx="817" cy="837"/>
            </a:xfrm>
          </p:grpSpPr>
          <p:sp>
            <p:nvSpPr>
              <p:cNvPr id="312" name="矩形 311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3" name="文本框 312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(“5”)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17" name="组合 316"/>
            <p:cNvGrpSpPr/>
            <p:nvPr/>
          </p:nvGrpSpPr>
          <p:grpSpPr>
            <a:xfrm rot="0">
              <a:off x="14656" y="17063"/>
              <a:ext cx="5077" cy="1196"/>
              <a:chOff x="11640" y="1229"/>
              <a:chExt cx="5802" cy="978"/>
            </a:xfrm>
          </p:grpSpPr>
          <p:cxnSp>
            <p:nvCxnSpPr>
              <p:cNvPr id="318" name="直接连接符 317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0" name="组合 319"/>
            <p:cNvGrpSpPr/>
            <p:nvPr/>
          </p:nvGrpSpPr>
          <p:grpSpPr>
            <a:xfrm rot="0">
              <a:off x="18517" y="17371"/>
              <a:ext cx="817" cy="587"/>
              <a:chOff x="15888" y="1737"/>
              <a:chExt cx="817" cy="837"/>
            </a:xfrm>
          </p:grpSpPr>
          <p:sp>
            <p:nvSpPr>
              <p:cNvPr id="321" name="矩形 320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2" name="文本框 321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323" name="文本框 322"/>
            <p:cNvSpPr txBox="1"/>
            <p:nvPr/>
          </p:nvSpPr>
          <p:spPr>
            <a:xfrm>
              <a:off x="14652" y="16580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324" name="组合 323"/>
            <p:cNvGrpSpPr/>
            <p:nvPr/>
          </p:nvGrpSpPr>
          <p:grpSpPr>
            <a:xfrm rot="0">
              <a:off x="18541" y="16232"/>
              <a:ext cx="787" cy="531"/>
              <a:chOff x="15888" y="1817"/>
              <a:chExt cx="787" cy="757"/>
            </a:xfrm>
          </p:grpSpPr>
          <p:sp>
            <p:nvSpPr>
              <p:cNvPr id="325" name="矩形 32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26" name="文本框 325"/>
              <p:cNvSpPr txBox="1"/>
              <p:nvPr/>
            </p:nvSpPr>
            <p:spPr>
              <a:xfrm>
                <a:off x="15918" y="1936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async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27" name="组合 326"/>
            <p:cNvGrpSpPr/>
            <p:nvPr/>
          </p:nvGrpSpPr>
          <p:grpSpPr>
            <a:xfrm rot="0">
              <a:off x="17686" y="16142"/>
              <a:ext cx="2053" cy="703"/>
              <a:chOff x="11640" y="1229"/>
              <a:chExt cx="5802" cy="978"/>
            </a:xfrm>
          </p:grpSpPr>
          <p:cxnSp>
            <p:nvCxnSpPr>
              <p:cNvPr id="328" name="直接连接符 327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直接连接符 328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3" name="圆角矩形 342"/>
            <p:cNvSpPr/>
            <p:nvPr/>
          </p:nvSpPr>
          <p:spPr>
            <a:xfrm>
              <a:off x="16581" y="17310"/>
              <a:ext cx="1844" cy="77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330" name="文本框 329"/>
            <p:cNvSpPr txBox="1"/>
            <p:nvPr/>
          </p:nvSpPr>
          <p:spPr>
            <a:xfrm>
              <a:off x="17585" y="15652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331" name="组合 330"/>
            <p:cNvGrpSpPr/>
            <p:nvPr/>
          </p:nvGrpSpPr>
          <p:grpSpPr>
            <a:xfrm rot="0">
              <a:off x="17581" y="17427"/>
              <a:ext cx="844" cy="531"/>
              <a:chOff x="15888" y="1817"/>
              <a:chExt cx="844" cy="757"/>
            </a:xfrm>
          </p:grpSpPr>
          <p:sp>
            <p:nvSpPr>
              <p:cNvPr id="332" name="矩形 331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3" name="文本框 332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34" name="组合 333"/>
            <p:cNvGrpSpPr/>
            <p:nvPr/>
          </p:nvGrpSpPr>
          <p:grpSpPr>
            <a:xfrm rot="0">
              <a:off x="16662" y="17378"/>
              <a:ext cx="817" cy="587"/>
              <a:chOff x="15888" y="1737"/>
              <a:chExt cx="817" cy="837"/>
            </a:xfrm>
          </p:grpSpPr>
          <p:sp>
            <p:nvSpPr>
              <p:cNvPr id="335" name="矩形 334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6" name="文本框 33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tx2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tx2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tx2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chemeClr val="tx2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37" name="组合 336"/>
            <p:cNvGrpSpPr/>
            <p:nvPr/>
          </p:nvGrpSpPr>
          <p:grpSpPr>
            <a:xfrm rot="0">
              <a:off x="15722" y="17378"/>
              <a:ext cx="817" cy="587"/>
              <a:chOff x="15888" y="1737"/>
              <a:chExt cx="817" cy="837"/>
            </a:xfrm>
          </p:grpSpPr>
          <p:sp>
            <p:nvSpPr>
              <p:cNvPr id="338" name="矩形 33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8575">
                <a:solidFill>
                  <a:schemeClr val="tx2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39" name="文本框 338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chemeClr val="tx1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341" name="文本框 340"/>
            <p:cNvSpPr txBox="1"/>
            <p:nvPr/>
          </p:nvSpPr>
          <p:spPr>
            <a:xfrm>
              <a:off x="24817" y="16424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342" name="文本框 341"/>
            <p:cNvSpPr txBox="1"/>
            <p:nvPr/>
          </p:nvSpPr>
          <p:spPr>
            <a:xfrm>
              <a:off x="24922" y="17825"/>
              <a:ext cx="1659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chemeClr val="accent4">
                      <a:lumMod val="75000"/>
                    </a:schemeClr>
                  </a:solidFill>
                  <a:sym typeface="+mn-ea"/>
                </a:rPr>
                <a:t>New Thread</a:t>
              </a:r>
              <a:endParaRPr lang="en-US" altLang="zh-CN" sz="1200" b="1">
                <a:solidFill>
                  <a:schemeClr val="accent4">
                    <a:lumMod val="75000"/>
                  </a:schemeClr>
                </a:solidFill>
                <a:sym typeface="+mn-ea"/>
              </a:endParaRPr>
            </a:p>
          </p:txBody>
        </p:sp>
        <p:sp>
          <p:nvSpPr>
            <p:cNvPr id="355" name="圆角矩形 354"/>
            <p:cNvSpPr/>
            <p:nvPr/>
          </p:nvSpPr>
          <p:spPr>
            <a:xfrm>
              <a:off x="20924" y="17143"/>
              <a:ext cx="3920" cy="1051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grpSp>
          <p:nvGrpSpPr>
            <p:cNvPr id="356" name="组合 355"/>
            <p:cNvGrpSpPr/>
            <p:nvPr/>
          </p:nvGrpSpPr>
          <p:grpSpPr>
            <a:xfrm rot="0">
              <a:off x="23945" y="17362"/>
              <a:ext cx="817" cy="587"/>
              <a:chOff x="15888" y="1737"/>
              <a:chExt cx="817" cy="837"/>
            </a:xfrm>
          </p:grpSpPr>
          <p:sp>
            <p:nvSpPr>
              <p:cNvPr id="357" name="矩形 35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58" name="文本框 35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359" name="圆角矩形 358"/>
            <p:cNvSpPr/>
            <p:nvPr/>
          </p:nvSpPr>
          <p:spPr>
            <a:xfrm>
              <a:off x="21969" y="17294"/>
              <a:ext cx="1844" cy="77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857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60" name="组合 359"/>
            <p:cNvGrpSpPr/>
            <p:nvPr/>
          </p:nvGrpSpPr>
          <p:grpSpPr>
            <a:xfrm rot="0">
              <a:off x="22969" y="17411"/>
              <a:ext cx="844" cy="531"/>
              <a:chOff x="15888" y="1817"/>
              <a:chExt cx="844" cy="757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2" name="文本框 361"/>
              <p:cNvSpPr txBox="1"/>
              <p:nvPr/>
            </p:nvSpPr>
            <p:spPr>
              <a:xfrm>
                <a:off x="15975" y="1938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63" name="组合 362"/>
            <p:cNvGrpSpPr/>
            <p:nvPr/>
          </p:nvGrpSpPr>
          <p:grpSpPr>
            <a:xfrm rot="0">
              <a:off x="22050" y="17362"/>
              <a:ext cx="817" cy="587"/>
              <a:chOff x="15888" y="1737"/>
              <a:chExt cx="817" cy="837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5" name="文本框 364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366" name="组合 365"/>
            <p:cNvGrpSpPr/>
            <p:nvPr/>
          </p:nvGrpSpPr>
          <p:grpSpPr>
            <a:xfrm rot="0">
              <a:off x="21110" y="17362"/>
              <a:ext cx="817" cy="587"/>
              <a:chOff x="15888" y="1737"/>
              <a:chExt cx="817" cy="837"/>
            </a:xfrm>
          </p:grpSpPr>
          <p:sp>
            <p:nvSpPr>
              <p:cNvPr id="367" name="矩形 36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8" name="文本框 367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(“4”)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369" name="曲线连接符 368"/>
            <p:cNvCxnSpPr>
              <a:stCxn id="359" idx="0"/>
              <a:endCxn id="307" idx="3"/>
            </p:cNvCxnSpPr>
            <p:nvPr/>
          </p:nvCxnSpPr>
          <p:spPr>
            <a:xfrm rot="16200000" flipV="1">
              <a:off x="22043" y="16446"/>
              <a:ext cx="713" cy="982"/>
            </a:xfrm>
            <a:prstGeom prst="curvedConnector2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曲线连接符 369"/>
            <p:cNvCxnSpPr>
              <a:stCxn id="307" idx="1"/>
              <a:endCxn id="367" idx="1"/>
            </p:cNvCxnSpPr>
            <p:nvPr/>
          </p:nvCxnSpPr>
          <p:spPr>
            <a:xfrm rot="10800000" flipV="1">
              <a:off x="21110" y="16580"/>
              <a:ext cx="42" cy="1103"/>
            </a:xfrm>
            <a:prstGeom prst="curvedConnector3">
              <a:avLst>
                <a:gd name="adj1" fmla="val 992857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文本框 377"/>
            <p:cNvSpPr txBox="1"/>
            <p:nvPr/>
          </p:nvSpPr>
          <p:spPr>
            <a:xfrm>
              <a:off x="20014" y="4449"/>
              <a:ext cx="157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5">
                      <a:lumMod val="75000"/>
                    </a:schemeClr>
                  </a:solidFill>
                </a:rPr>
                <a:t>Queue Pop</a:t>
              </a:r>
              <a:endParaRPr lang="en-US" altLang="zh-CN" sz="10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2" name="曲线连接符 11"/>
            <p:cNvCxnSpPr>
              <a:stCxn id="174" idx="1"/>
              <a:endCxn id="88" idx="1"/>
            </p:cNvCxnSpPr>
            <p:nvPr/>
          </p:nvCxnSpPr>
          <p:spPr>
            <a:xfrm rot="10800000" flipV="1">
              <a:off x="20924" y="10564"/>
              <a:ext cx="198" cy="1208"/>
            </a:xfrm>
            <a:prstGeom prst="curvedConnector3">
              <a:avLst>
                <a:gd name="adj1" fmla="val 289394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线连接符 79"/>
            <p:cNvCxnSpPr>
              <a:stCxn id="230" idx="1"/>
              <a:endCxn id="301" idx="1"/>
            </p:cNvCxnSpPr>
            <p:nvPr/>
          </p:nvCxnSpPr>
          <p:spPr>
            <a:xfrm rot="10800000" flipV="1">
              <a:off x="20952" y="13597"/>
              <a:ext cx="203" cy="1080"/>
            </a:xfrm>
            <a:prstGeom prst="curvedConnector3">
              <a:avLst>
                <a:gd name="adj1" fmla="val 284729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/>
            <p:cNvSpPr txBox="1"/>
            <p:nvPr/>
          </p:nvSpPr>
          <p:spPr>
            <a:xfrm>
              <a:off x="20462" y="15756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</a:rPr>
                <a:t>DEAD LOCK!!</a:t>
              </a:r>
              <a:endParaRPr lang="en-US" altLang="zh-CN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8" name="组合 247"/>
          <p:cNvGrpSpPr/>
          <p:nvPr/>
        </p:nvGrpSpPr>
        <p:grpSpPr>
          <a:xfrm>
            <a:off x="4802505" y="924560"/>
            <a:ext cx="12117070" cy="5913120"/>
            <a:chOff x="7563" y="1456"/>
            <a:chExt cx="19082" cy="9312"/>
          </a:xfrm>
        </p:grpSpPr>
        <p:grpSp>
          <p:nvGrpSpPr>
            <p:cNvPr id="186" name="组合 185"/>
            <p:cNvGrpSpPr/>
            <p:nvPr/>
          </p:nvGrpSpPr>
          <p:grpSpPr>
            <a:xfrm>
              <a:off x="7563" y="1456"/>
              <a:ext cx="19082" cy="9313"/>
              <a:chOff x="7563" y="1456"/>
              <a:chExt cx="19082" cy="9313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15134" y="1456"/>
                <a:ext cx="4255" cy="58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ym typeface="+mn-ea"/>
                  </a:rPr>
                  <a:t>Dispatch Queue status</a:t>
                </a:r>
                <a:endParaRPr lang="en-US" altLang="zh-CN" b="1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0343" y="1456"/>
                <a:ext cx="1241" cy="58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ym typeface="+mn-ea"/>
                  </a:rPr>
                  <a:t>Code</a:t>
                </a:r>
                <a:endParaRPr lang="en-US" altLang="zh-CN" b="1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22939" y="1456"/>
                <a:ext cx="1514" cy="580"/>
              </a:xfrm>
              <a:prstGeom prst="rect">
                <a:avLst/>
              </a:prstGeom>
              <a:noFill/>
              <a:ln w="57150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p>
                <a:r>
                  <a:rPr lang="en-US" altLang="zh-CN" b="1">
                    <a:sym typeface="+mn-ea"/>
                  </a:rPr>
                  <a:t>Thread</a:t>
                </a:r>
                <a:endParaRPr lang="en-US" altLang="zh-CN" b="1"/>
              </a:p>
            </p:txBody>
          </p:sp>
          <p:cxnSp>
            <p:nvCxnSpPr>
              <p:cNvPr id="48" name="直接连接符 47"/>
              <p:cNvCxnSpPr/>
              <p:nvPr/>
            </p:nvCxnSpPr>
            <p:spPr>
              <a:xfrm>
                <a:off x="7672" y="2279"/>
                <a:ext cx="1888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7644" y="10769"/>
                <a:ext cx="1888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9" name="图片 98"/>
              <p:cNvPicPr>
                <a:picLocks noChangeAspect="1"/>
              </p:cNvPicPr>
              <p:nvPr/>
            </p:nvPicPr>
            <p:blipFill>
              <a:blip r:embed="rId1">
                <a:lum contrast="12000"/>
              </a:blip>
              <a:stretch>
                <a:fillRect/>
              </a:stretch>
            </p:blipFill>
            <p:spPr>
              <a:xfrm>
                <a:off x="7563" y="9121"/>
                <a:ext cx="2253" cy="468"/>
              </a:xfrm>
              <a:prstGeom prst="rect">
                <a:avLst/>
              </a:prstGeom>
            </p:spPr>
          </p:pic>
          <p:pic>
            <p:nvPicPr>
              <p:cNvPr id="45" name="图片 44"/>
              <p:cNvPicPr>
                <a:picLocks noChangeAspect="1"/>
              </p:cNvPicPr>
              <p:nvPr/>
            </p:nvPicPr>
            <p:blipFill>
              <a:blip r:embed="rId2">
                <a:lum contrast="12000"/>
              </a:blip>
              <a:stretch>
                <a:fillRect/>
              </a:stretch>
            </p:blipFill>
            <p:spPr>
              <a:xfrm>
                <a:off x="7672" y="3354"/>
                <a:ext cx="2229" cy="570"/>
              </a:xfrm>
              <a:prstGeom prst="rect">
                <a:avLst/>
              </a:prstGeom>
            </p:spPr>
          </p:pic>
          <p:cxnSp>
            <p:nvCxnSpPr>
              <p:cNvPr id="53" name="直接箭头连接符 52"/>
              <p:cNvCxnSpPr/>
              <p:nvPr/>
            </p:nvCxnSpPr>
            <p:spPr>
              <a:xfrm>
                <a:off x="21174" y="7122"/>
                <a:ext cx="4944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24864" y="6582"/>
                <a:ext cx="176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200" b="1">
                    <a:solidFill>
                      <a:srgbClr val="C00000"/>
                    </a:solidFill>
                    <a:sym typeface="+mn-ea"/>
                  </a:rPr>
                  <a:t>Main Thread</a:t>
                </a:r>
                <a:endParaRPr lang="en-US" altLang="zh-CN" sz="1200" b="1">
                  <a:solidFill>
                    <a:srgbClr val="C00000"/>
                  </a:solidFill>
                  <a:sym typeface="+mn-ea"/>
                </a:endParaRPr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>
                <a:off x="7620" y="7820"/>
                <a:ext cx="1888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>
                <a:off x="21175" y="4321"/>
                <a:ext cx="4943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本框 43"/>
              <p:cNvSpPr txBox="1"/>
              <p:nvPr/>
            </p:nvSpPr>
            <p:spPr>
              <a:xfrm>
                <a:off x="24865" y="3781"/>
                <a:ext cx="176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200" b="1">
                    <a:solidFill>
                      <a:srgbClr val="C00000"/>
                    </a:solidFill>
                    <a:sym typeface="+mn-ea"/>
                  </a:rPr>
                  <a:t>Main Thread</a:t>
                </a:r>
                <a:endParaRPr lang="en-US" altLang="zh-CN" sz="1200" b="1">
                  <a:solidFill>
                    <a:srgbClr val="C00000"/>
                  </a:solidFill>
                  <a:sym typeface="+mn-ea"/>
                </a:endParaRPr>
              </a:p>
            </p:txBody>
          </p:sp>
          <p:cxnSp>
            <p:nvCxnSpPr>
              <p:cNvPr id="47" name="直接连接符 46"/>
              <p:cNvCxnSpPr/>
              <p:nvPr/>
            </p:nvCxnSpPr>
            <p:spPr>
              <a:xfrm>
                <a:off x="7644" y="5022"/>
                <a:ext cx="18888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4733" y="2811"/>
                <a:ext cx="2050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>
                    <a:solidFill>
                      <a:srgbClr val="C00000"/>
                    </a:solidFill>
                    <a:sym typeface="+mn-ea"/>
                  </a:rPr>
                  <a:t>main queue</a:t>
                </a:r>
                <a:endParaRPr lang="en-US" altLang="zh-CN" sz="1400" b="1">
                  <a:solidFill>
                    <a:srgbClr val="C00000"/>
                  </a:solidFill>
                  <a:sym typeface="+mn-ea"/>
                </a:endParaRPr>
              </a:p>
            </p:txBody>
          </p:sp>
          <p:grpSp>
            <p:nvGrpSpPr>
              <p:cNvPr id="60" name="组合 59"/>
              <p:cNvGrpSpPr/>
              <p:nvPr/>
            </p:nvGrpSpPr>
            <p:grpSpPr>
              <a:xfrm>
                <a:off x="14737" y="3354"/>
                <a:ext cx="5080" cy="1031"/>
                <a:chOff x="14719" y="3061"/>
                <a:chExt cx="2061" cy="520"/>
              </a:xfrm>
            </p:grpSpPr>
            <p:sp>
              <p:nvSpPr>
                <p:cNvPr id="377" name="矩形 376"/>
                <p:cNvSpPr/>
                <p:nvPr/>
              </p:nvSpPr>
              <p:spPr>
                <a:xfrm>
                  <a:off x="14719" y="3061"/>
                  <a:ext cx="2011" cy="5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30" name="组合 29"/>
                <p:cNvGrpSpPr/>
                <p:nvPr/>
              </p:nvGrpSpPr>
              <p:grpSpPr>
                <a:xfrm rot="0">
                  <a:off x="14727" y="3061"/>
                  <a:ext cx="2053" cy="520"/>
                  <a:chOff x="11640" y="1229"/>
                  <a:chExt cx="5802" cy="978"/>
                </a:xfrm>
              </p:grpSpPr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11640" y="1229"/>
                    <a:ext cx="5802" cy="0"/>
                  </a:xfrm>
                  <a:prstGeom prst="line">
                    <a:avLst/>
                  </a:prstGeom>
                  <a:ln w="28575" cmpd="thickThin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11640" y="2207"/>
                    <a:ext cx="5802" cy="0"/>
                  </a:xfrm>
                  <a:prstGeom prst="line">
                    <a:avLst/>
                  </a:prstGeom>
                  <a:ln w="28575" cmpd="thinThick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8" name="组合 77"/>
              <p:cNvGrpSpPr/>
              <p:nvPr/>
            </p:nvGrpSpPr>
            <p:grpSpPr>
              <a:xfrm rot="0">
                <a:off x="18572" y="3529"/>
                <a:ext cx="817" cy="587"/>
                <a:chOff x="15888" y="1737"/>
                <a:chExt cx="817" cy="837"/>
              </a:xfrm>
            </p:grpSpPr>
            <p:sp>
              <p:nvSpPr>
                <p:cNvPr id="79" name="矩形 78"/>
                <p:cNvSpPr/>
                <p:nvPr/>
              </p:nvSpPr>
              <p:spPr>
                <a:xfrm>
                  <a:off x="15888" y="1817"/>
                  <a:ext cx="757" cy="75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6">
                              <a:lumMod val="110000"/>
                              <a:satMod val="105000"/>
                              <a:tint val="67000"/>
                            </a:schemeClr>
                          </a:gs>
                          <a:gs pos="50000">
                            <a:schemeClr val="accent6">
                              <a:lumMod val="105000"/>
                              <a:satMod val="103000"/>
                              <a:tint val="73000"/>
                            </a:schemeClr>
                          </a:gs>
                          <a:gs pos="100000">
                            <a:schemeClr val="accent6">
                              <a:lumMod val="105000"/>
                              <a:satMod val="109000"/>
                              <a:tint val="81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15948" y="1737"/>
                  <a:ext cx="757" cy="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 b="1">
                      <a:solidFill>
                        <a:srgbClr val="FF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print</a:t>
                  </a:r>
                  <a:endPara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  <a:p>
                  <a:r>
                    <a:rPr lang="en-US" altLang="zh-CN" sz="900" b="1">
                      <a:solidFill>
                        <a:srgbClr val="FF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(“1”)</a:t>
                  </a:r>
                  <a:endPara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pic>
            <p:nvPicPr>
              <p:cNvPr id="82" name="图片 81"/>
              <p:cNvPicPr>
                <a:picLocks noChangeAspect="1"/>
              </p:cNvPicPr>
              <p:nvPr/>
            </p:nvPicPr>
            <p:blipFill>
              <a:blip r:embed="rId3">
                <a:lum contrast="12000"/>
              </a:blip>
              <a:stretch>
                <a:fillRect/>
              </a:stretch>
            </p:blipFill>
            <p:spPr>
              <a:xfrm>
                <a:off x="7672" y="6139"/>
                <a:ext cx="5168" cy="586"/>
              </a:xfrm>
              <a:prstGeom prst="rect">
                <a:avLst/>
              </a:prstGeom>
            </p:spPr>
          </p:pic>
          <p:sp>
            <p:nvSpPr>
              <p:cNvPr id="96" name="文本框 95"/>
              <p:cNvSpPr txBox="1"/>
              <p:nvPr/>
            </p:nvSpPr>
            <p:spPr>
              <a:xfrm>
                <a:off x="14740" y="5548"/>
                <a:ext cx="2050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>
                    <a:solidFill>
                      <a:srgbClr val="C00000"/>
                    </a:solidFill>
                    <a:sym typeface="+mn-ea"/>
                  </a:rPr>
                  <a:t>main queue</a:t>
                </a:r>
                <a:endParaRPr lang="en-US" altLang="zh-CN" sz="1400" b="1">
                  <a:solidFill>
                    <a:srgbClr val="C00000"/>
                  </a:solidFill>
                  <a:sym typeface="+mn-ea"/>
                </a:endParaRPr>
              </a:p>
            </p:txBody>
          </p:sp>
          <p:grpSp>
            <p:nvGrpSpPr>
              <p:cNvPr id="97" name="组合 96"/>
              <p:cNvGrpSpPr/>
              <p:nvPr/>
            </p:nvGrpSpPr>
            <p:grpSpPr>
              <a:xfrm>
                <a:off x="14744" y="6091"/>
                <a:ext cx="5080" cy="1031"/>
                <a:chOff x="14719" y="3061"/>
                <a:chExt cx="2061" cy="520"/>
              </a:xfrm>
            </p:grpSpPr>
            <p:sp>
              <p:nvSpPr>
                <p:cNvPr id="98" name="矩形 97"/>
                <p:cNvSpPr/>
                <p:nvPr/>
              </p:nvSpPr>
              <p:spPr>
                <a:xfrm>
                  <a:off x="14719" y="3061"/>
                  <a:ext cx="2011" cy="5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02" name="组合 101"/>
                <p:cNvGrpSpPr/>
                <p:nvPr/>
              </p:nvGrpSpPr>
              <p:grpSpPr>
                <a:xfrm rot="0">
                  <a:off x="14727" y="3061"/>
                  <a:ext cx="2053" cy="520"/>
                  <a:chOff x="11640" y="1229"/>
                  <a:chExt cx="5802" cy="978"/>
                </a:xfrm>
              </p:grpSpPr>
              <p:cxnSp>
                <p:nvCxnSpPr>
                  <p:cNvPr id="103" name="直接连接符 102"/>
                  <p:cNvCxnSpPr/>
                  <p:nvPr/>
                </p:nvCxnSpPr>
                <p:spPr>
                  <a:xfrm>
                    <a:off x="11640" y="1229"/>
                    <a:ext cx="5802" cy="0"/>
                  </a:xfrm>
                  <a:prstGeom prst="line">
                    <a:avLst/>
                  </a:prstGeom>
                  <a:ln w="28575" cmpd="thickThin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接连接符 103"/>
                  <p:cNvCxnSpPr/>
                  <p:nvPr/>
                </p:nvCxnSpPr>
                <p:spPr>
                  <a:xfrm>
                    <a:off x="11640" y="2207"/>
                    <a:ext cx="5802" cy="0"/>
                  </a:xfrm>
                  <a:prstGeom prst="line">
                    <a:avLst/>
                  </a:prstGeom>
                  <a:ln w="28575" cmpd="thinThick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" name="曲线连接符 10"/>
              <p:cNvCxnSpPr/>
              <p:nvPr/>
            </p:nvCxnSpPr>
            <p:spPr>
              <a:xfrm>
                <a:off x="19389" y="3819"/>
                <a:ext cx="1827" cy="334"/>
              </a:xfrm>
              <a:prstGeom prst="curvedConnector3">
                <a:avLst>
                  <a:gd name="adj1" fmla="val 50027"/>
                </a:avLst>
              </a:prstGeom>
              <a:ln w="254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圆角矩形 118"/>
              <p:cNvSpPr/>
              <p:nvPr/>
            </p:nvSpPr>
            <p:spPr>
              <a:xfrm>
                <a:off x="17487" y="6176"/>
                <a:ext cx="2036" cy="8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13" name="组合 112"/>
              <p:cNvGrpSpPr/>
              <p:nvPr/>
            </p:nvGrpSpPr>
            <p:grpSpPr>
              <a:xfrm>
                <a:off x="24190" y="6436"/>
                <a:ext cx="816" cy="586"/>
                <a:chOff x="24171" y="8435"/>
                <a:chExt cx="816" cy="586"/>
              </a:xfrm>
            </p:grpSpPr>
            <p:sp>
              <p:nvSpPr>
                <p:cNvPr id="114" name="矩形 113"/>
                <p:cNvSpPr/>
                <p:nvPr/>
              </p:nvSpPr>
              <p:spPr>
                <a:xfrm>
                  <a:off x="24171" y="8491"/>
                  <a:ext cx="757" cy="531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6">
                              <a:lumMod val="110000"/>
                              <a:satMod val="105000"/>
                              <a:tint val="67000"/>
                            </a:schemeClr>
                          </a:gs>
                          <a:gs pos="50000">
                            <a:schemeClr val="accent6">
                              <a:lumMod val="105000"/>
                              <a:satMod val="103000"/>
                              <a:tint val="73000"/>
                            </a:schemeClr>
                          </a:gs>
                          <a:gs pos="100000">
                            <a:schemeClr val="accent6">
                              <a:lumMod val="105000"/>
                              <a:satMod val="109000"/>
                              <a:tint val="81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24231" y="8435"/>
                  <a:ext cx="757" cy="5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p>
                  <a:r>
                    <a:rPr lang="en-US" altLang="zh-CN" sz="900" b="1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charset="0"/>
                      <a:cs typeface="Calibri" panose="020F0502020204030204" charset="0"/>
                    </a:rPr>
                    <a:t>print</a:t>
                  </a:r>
                  <a:endPara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  <a:p>
                  <a:r>
                    <a:rPr lang="en-US" altLang="zh-CN" sz="900" b="1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charset="0"/>
                      <a:cs typeface="Calibri" panose="020F0502020204030204" charset="0"/>
                    </a:rPr>
                    <a:t>(“1”)</a:t>
                  </a:r>
                  <a:endPara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 rot="0">
                <a:off x="18622" y="6353"/>
                <a:ext cx="823" cy="531"/>
                <a:chOff x="15888" y="1817"/>
                <a:chExt cx="823" cy="757"/>
              </a:xfrm>
            </p:grpSpPr>
            <p:sp>
              <p:nvSpPr>
                <p:cNvPr id="117" name="矩形 116"/>
                <p:cNvSpPr/>
                <p:nvPr/>
              </p:nvSpPr>
              <p:spPr>
                <a:xfrm>
                  <a:off x="15888" y="1817"/>
                  <a:ext cx="757" cy="75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6">
                              <a:lumMod val="110000"/>
                              <a:satMod val="105000"/>
                              <a:tint val="67000"/>
                            </a:schemeClr>
                          </a:gs>
                          <a:gs pos="50000">
                            <a:schemeClr val="accent6">
                              <a:lumMod val="105000"/>
                              <a:satMod val="103000"/>
                              <a:tint val="73000"/>
                            </a:schemeClr>
                          </a:gs>
                          <a:gs pos="100000">
                            <a:schemeClr val="accent6">
                              <a:lumMod val="105000"/>
                              <a:satMod val="109000"/>
                              <a:tint val="81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15954" y="1922"/>
                  <a:ext cx="757" cy="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 b="1">
                      <a:solidFill>
                        <a:srgbClr val="FF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sync</a:t>
                  </a:r>
                  <a:endPara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20" name="组合 119"/>
              <p:cNvGrpSpPr/>
              <p:nvPr/>
            </p:nvGrpSpPr>
            <p:grpSpPr>
              <a:xfrm rot="0">
                <a:off x="17693" y="6304"/>
                <a:ext cx="817" cy="587"/>
                <a:chOff x="15888" y="1737"/>
                <a:chExt cx="817" cy="837"/>
              </a:xfrm>
            </p:grpSpPr>
            <p:sp>
              <p:nvSpPr>
                <p:cNvPr id="121" name="矩形 120"/>
                <p:cNvSpPr/>
                <p:nvPr/>
              </p:nvSpPr>
              <p:spPr>
                <a:xfrm>
                  <a:off x="15888" y="1817"/>
                  <a:ext cx="757" cy="75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6">
                              <a:lumMod val="110000"/>
                              <a:satMod val="105000"/>
                              <a:tint val="67000"/>
                            </a:schemeClr>
                          </a:gs>
                          <a:gs pos="50000">
                            <a:schemeClr val="accent6">
                              <a:lumMod val="105000"/>
                              <a:satMod val="103000"/>
                              <a:tint val="73000"/>
                            </a:schemeClr>
                          </a:gs>
                          <a:gs pos="100000">
                            <a:schemeClr val="accent6">
                              <a:lumMod val="105000"/>
                              <a:satMod val="109000"/>
                              <a:tint val="81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文本框 121"/>
                <p:cNvSpPr txBox="1"/>
                <p:nvPr/>
              </p:nvSpPr>
              <p:spPr>
                <a:xfrm>
                  <a:off x="15948" y="1737"/>
                  <a:ext cx="757" cy="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 b="1">
                      <a:solidFill>
                        <a:srgbClr val="FF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print</a:t>
                  </a:r>
                  <a:endPara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  <a:p>
                  <a:r>
                    <a:rPr lang="en-US" altLang="zh-CN" sz="900" b="1">
                      <a:solidFill>
                        <a:srgbClr val="FF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(“2”)</a:t>
                  </a:r>
                  <a:endPara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cxnSp>
            <p:nvCxnSpPr>
              <p:cNvPr id="124" name="直接箭头连接符 123"/>
              <p:cNvCxnSpPr/>
              <p:nvPr/>
            </p:nvCxnSpPr>
            <p:spPr>
              <a:xfrm>
                <a:off x="21191" y="10112"/>
                <a:ext cx="4944" cy="0"/>
              </a:xfrm>
              <a:prstGeom prst="straightConnector1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文本框 127"/>
              <p:cNvSpPr txBox="1"/>
              <p:nvPr/>
            </p:nvSpPr>
            <p:spPr>
              <a:xfrm>
                <a:off x="24881" y="9572"/>
                <a:ext cx="1764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200" b="1">
                    <a:solidFill>
                      <a:schemeClr val="accent4">
                        <a:lumMod val="75000"/>
                      </a:schemeClr>
                    </a:solidFill>
                    <a:sym typeface="+mn-ea"/>
                  </a:rPr>
                  <a:t>Main Thread</a:t>
                </a:r>
                <a:endParaRPr lang="en-US" altLang="zh-CN" sz="1200" b="1">
                  <a:solidFill>
                    <a:srgbClr val="C00000"/>
                  </a:solidFill>
                  <a:sym typeface="+mn-ea"/>
                </a:endParaRPr>
              </a:p>
            </p:txBody>
          </p:sp>
          <p:sp>
            <p:nvSpPr>
              <p:cNvPr id="129" name="文本框 128"/>
              <p:cNvSpPr txBox="1"/>
              <p:nvPr/>
            </p:nvSpPr>
            <p:spPr>
              <a:xfrm>
                <a:off x="14757" y="8538"/>
                <a:ext cx="2050" cy="48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en-US" altLang="zh-CN" sz="1400" b="1">
                    <a:solidFill>
                      <a:srgbClr val="C00000"/>
                    </a:solidFill>
                    <a:sym typeface="+mn-ea"/>
                  </a:rPr>
                  <a:t>main queue</a:t>
                </a:r>
                <a:endParaRPr lang="en-US" altLang="zh-CN" sz="1400" b="1">
                  <a:solidFill>
                    <a:srgbClr val="C00000"/>
                  </a:solidFill>
                  <a:sym typeface="+mn-ea"/>
                </a:endParaRPr>
              </a:p>
            </p:txBody>
          </p:sp>
          <p:grpSp>
            <p:nvGrpSpPr>
              <p:cNvPr id="130" name="组合 129"/>
              <p:cNvGrpSpPr/>
              <p:nvPr/>
            </p:nvGrpSpPr>
            <p:grpSpPr>
              <a:xfrm>
                <a:off x="14761" y="9081"/>
                <a:ext cx="5080" cy="1031"/>
                <a:chOff x="14719" y="3061"/>
                <a:chExt cx="2061" cy="520"/>
              </a:xfrm>
            </p:grpSpPr>
            <p:sp>
              <p:nvSpPr>
                <p:cNvPr id="131" name="矩形 130"/>
                <p:cNvSpPr/>
                <p:nvPr/>
              </p:nvSpPr>
              <p:spPr>
                <a:xfrm>
                  <a:off x="14719" y="3061"/>
                  <a:ext cx="2011" cy="52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grpSp>
              <p:nvGrpSpPr>
                <p:cNvPr id="132" name="组合 131"/>
                <p:cNvGrpSpPr/>
                <p:nvPr/>
              </p:nvGrpSpPr>
              <p:grpSpPr>
                <a:xfrm rot="0">
                  <a:off x="14727" y="3061"/>
                  <a:ext cx="2053" cy="520"/>
                  <a:chOff x="11640" y="1229"/>
                  <a:chExt cx="5802" cy="978"/>
                </a:xfrm>
              </p:grpSpPr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11640" y="1229"/>
                    <a:ext cx="5802" cy="0"/>
                  </a:xfrm>
                  <a:prstGeom prst="line">
                    <a:avLst/>
                  </a:prstGeom>
                  <a:ln w="28575" cmpd="thickThin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>
                    <a:off x="11640" y="2207"/>
                    <a:ext cx="5802" cy="0"/>
                  </a:xfrm>
                  <a:prstGeom prst="line">
                    <a:avLst/>
                  </a:prstGeom>
                  <a:ln w="28575" cmpd="thinThick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35" name="圆角矩形 134"/>
              <p:cNvSpPr/>
              <p:nvPr/>
            </p:nvSpPr>
            <p:spPr>
              <a:xfrm>
                <a:off x="17504" y="9166"/>
                <a:ext cx="2036" cy="8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36" name="组合 135"/>
              <p:cNvGrpSpPr/>
              <p:nvPr/>
            </p:nvGrpSpPr>
            <p:grpSpPr>
              <a:xfrm>
                <a:off x="24207" y="9426"/>
                <a:ext cx="816" cy="586"/>
                <a:chOff x="24171" y="8435"/>
                <a:chExt cx="816" cy="586"/>
              </a:xfrm>
            </p:grpSpPr>
            <p:sp>
              <p:nvSpPr>
                <p:cNvPr id="137" name="矩形 136"/>
                <p:cNvSpPr/>
                <p:nvPr/>
              </p:nvSpPr>
              <p:spPr>
                <a:xfrm>
                  <a:off x="24171" y="8491"/>
                  <a:ext cx="757" cy="531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50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6">
                              <a:lumMod val="110000"/>
                              <a:satMod val="105000"/>
                              <a:tint val="67000"/>
                            </a:schemeClr>
                          </a:gs>
                          <a:gs pos="50000">
                            <a:schemeClr val="accent6">
                              <a:lumMod val="105000"/>
                              <a:satMod val="103000"/>
                              <a:tint val="73000"/>
                            </a:schemeClr>
                          </a:gs>
                          <a:gs pos="100000">
                            <a:schemeClr val="accent6">
                              <a:lumMod val="105000"/>
                              <a:satMod val="109000"/>
                              <a:tint val="81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文本框 143"/>
                <p:cNvSpPr txBox="1"/>
                <p:nvPr/>
              </p:nvSpPr>
              <p:spPr>
                <a:xfrm>
                  <a:off x="24231" y="8435"/>
                  <a:ext cx="757" cy="5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p>
                  <a:r>
                    <a:rPr lang="en-US" altLang="zh-CN" sz="900" b="1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charset="0"/>
                      <a:cs typeface="Calibri" panose="020F0502020204030204" charset="0"/>
                    </a:rPr>
                    <a:t>print</a:t>
                  </a:r>
                  <a:endPara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  <a:p>
                  <a:r>
                    <a:rPr lang="en-US" altLang="zh-CN" sz="900" b="1">
                      <a:solidFill>
                        <a:schemeClr val="bg1">
                          <a:lumMod val="50000"/>
                        </a:schemeClr>
                      </a:solidFill>
                      <a:latin typeface="Calibri" panose="020F0502020204030204" charset="0"/>
                      <a:cs typeface="Calibri" panose="020F0502020204030204" charset="0"/>
                    </a:rPr>
                    <a:t>(“1”)</a:t>
                  </a:r>
                  <a:endPara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45" name="组合 144"/>
              <p:cNvGrpSpPr/>
              <p:nvPr/>
            </p:nvGrpSpPr>
            <p:grpSpPr>
              <a:xfrm rot="0">
                <a:off x="18639" y="9343"/>
                <a:ext cx="823" cy="531"/>
                <a:chOff x="15888" y="1817"/>
                <a:chExt cx="823" cy="757"/>
              </a:xfrm>
            </p:grpSpPr>
            <p:sp>
              <p:nvSpPr>
                <p:cNvPr id="156" name="矩形 155"/>
                <p:cNvSpPr/>
                <p:nvPr/>
              </p:nvSpPr>
              <p:spPr>
                <a:xfrm>
                  <a:off x="15888" y="1817"/>
                  <a:ext cx="757" cy="75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6">
                              <a:lumMod val="110000"/>
                              <a:satMod val="105000"/>
                              <a:tint val="67000"/>
                            </a:schemeClr>
                          </a:gs>
                          <a:gs pos="50000">
                            <a:schemeClr val="accent6">
                              <a:lumMod val="105000"/>
                              <a:satMod val="103000"/>
                              <a:tint val="73000"/>
                            </a:schemeClr>
                          </a:gs>
                          <a:gs pos="100000">
                            <a:schemeClr val="accent6">
                              <a:lumMod val="105000"/>
                              <a:satMod val="109000"/>
                              <a:tint val="81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7" name="文本框 156"/>
                <p:cNvSpPr txBox="1"/>
                <p:nvPr/>
              </p:nvSpPr>
              <p:spPr>
                <a:xfrm>
                  <a:off x="15954" y="1922"/>
                  <a:ext cx="757" cy="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 b="1">
                      <a:solidFill>
                        <a:srgbClr val="FF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sync</a:t>
                  </a:r>
                  <a:endPara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sp>
            <p:nvSpPr>
              <p:cNvPr id="176" name="圆角矩形 175"/>
              <p:cNvSpPr/>
              <p:nvPr/>
            </p:nvSpPr>
            <p:spPr>
              <a:xfrm>
                <a:off x="21191" y="9176"/>
                <a:ext cx="2036" cy="84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4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177" name="组合 176"/>
              <p:cNvGrpSpPr/>
              <p:nvPr/>
            </p:nvGrpSpPr>
            <p:grpSpPr>
              <a:xfrm rot="0">
                <a:off x="22326" y="9353"/>
                <a:ext cx="823" cy="531"/>
                <a:chOff x="15888" y="1817"/>
                <a:chExt cx="823" cy="757"/>
              </a:xfrm>
            </p:grpSpPr>
            <p:sp>
              <p:nvSpPr>
                <p:cNvPr id="178" name="矩形 177"/>
                <p:cNvSpPr/>
                <p:nvPr/>
              </p:nvSpPr>
              <p:spPr>
                <a:xfrm>
                  <a:off x="15888" y="1817"/>
                  <a:ext cx="757" cy="75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6">
                              <a:lumMod val="110000"/>
                              <a:satMod val="105000"/>
                              <a:tint val="67000"/>
                            </a:schemeClr>
                          </a:gs>
                          <a:gs pos="50000">
                            <a:schemeClr val="accent6">
                              <a:lumMod val="105000"/>
                              <a:satMod val="103000"/>
                              <a:tint val="73000"/>
                            </a:schemeClr>
                          </a:gs>
                          <a:gs pos="100000">
                            <a:schemeClr val="accent6">
                              <a:lumMod val="105000"/>
                              <a:satMod val="109000"/>
                              <a:tint val="81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9" name="文本框 178"/>
                <p:cNvSpPr txBox="1"/>
                <p:nvPr/>
              </p:nvSpPr>
              <p:spPr>
                <a:xfrm>
                  <a:off x="15954" y="1922"/>
                  <a:ext cx="757" cy="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 b="1">
                      <a:solidFill>
                        <a:srgbClr val="FF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sync</a:t>
                  </a:r>
                  <a:endPara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 rot="0">
                <a:off x="21397" y="9304"/>
                <a:ext cx="817" cy="587"/>
                <a:chOff x="15888" y="1737"/>
                <a:chExt cx="817" cy="837"/>
              </a:xfrm>
            </p:grpSpPr>
            <p:sp>
              <p:nvSpPr>
                <p:cNvPr id="181" name="矩形 180"/>
                <p:cNvSpPr/>
                <p:nvPr/>
              </p:nvSpPr>
              <p:spPr>
                <a:xfrm>
                  <a:off x="15888" y="1817"/>
                  <a:ext cx="757" cy="757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6">
                              <a:lumMod val="110000"/>
                              <a:satMod val="105000"/>
                              <a:tint val="67000"/>
                            </a:schemeClr>
                          </a:gs>
                          <a:gs pos="50000">
                            <a:schemeClr val="accent6">
                              <a:lumMod val="105000"/>
                              <a:satMod val="103000"/>
                              <a:tint val="73000"/>
                            </a:schemeClr>
                          </a:gs>
                          <a:gs pos="100000">
                            <a:schemeClr val="accent6">
                              <a:lumMod val="105000"/>
                              <a:satMod val="109000"/>
                              <a:tint val="81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2" name="文本框 181"/>
                <p:cNvSpPr txBox="1"/>
                <p:nvPr/>
              </p:nvSpPr>
              <p:spPr>
                <a:xfrm>
                  <a:off x="15948" y="1737"/>
                  <a:ext cx="757" cy="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 b="1">
                      <a:solidFill>
                        <a:srgbClr val="FF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print</a:t>
                  </a:r>
                  <a:endPara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  <a:p>
                  <a:r>
                    <a:rPr lang="en-US" altLang="zh-CN" sz="900" b="1">
                      <a:solidFill>
                        <a:srgbClr val="FF0000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(“2”)</a:t>
                  </a:r>
                  <a:endPara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grpSp>
            <p:nvGrpSpPr>
              <p:cNvPr id="183" name="组合 182"/>
              <p:cNvGrpSpPr/>
              <p:nvPr/>
            </p:nvGrpSpPr>
            <p:grpSpPr>
              <a:xfrm rot="0">
                <a:off x="17755" y="9294"/>
                <a:ext cx="817" cy="587"/>
                <a:chOff x="15888" y="1737"/>
                <a:chExt cx="817" cy="837"/>
              </a:xfrm>
            </p:grpSpPr>
            <p:sp>
              <p:nvSpPr>
                <p:cNvPr id="184" name="矩形 183"/>
                <p:cNvSpPr/>
                <p:nvPr/>
              </p:nvSpPr>
              <p:spPr>
                <a:xfrm>
                  <a:off x="15888" y="1817"/>
                  <a:ext cx="757" cy="757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 w="28575">
                  <a:solidFill>
                    <a:schemeClr val="tx2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gradFill rotWithShape="1">
                        <a:gsLst>
                          <a:gs pos="0">
                            <a:schemeClr val="accent6">
                              <a:lumMod val="110000"/>
                              <a:satMod val="105000"/>
                              <a:tint val="67000"/>
                            </a:schemeClr>
                          </a:gs>
                          <a:gs pos="50000">
                            <a:schemeClr val="accent6">
                              <a:lumMod val="105000"/>
                              <a:satMod val="103000"/>
                              <a:tint val="73000"/>
                            </a:schemeClr>
                          </a:gs>
                          <a:gs pos="100000">
                            <a:schemeClr val="accent6">
                              <a:lumMod val="105000"/>
                              <a:satMod val="109000"/>
                              <a:tint val="81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5" name="文本框 184"/>
                <p:cNvSpPr txBox="1"/>
                <p:nvPr/>
              </p:nvSpPr>
              <p:spPr>
                <a:xfrm>
                  <a:off x="15948" y="1737"/>
                  <a:ext cx="757" cy="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9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print</a:t>
                  </a:r>
                  <a:endParaRPr lang="en-US" altLang="zh-CN" sz="9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  <a:p>
                  <a:r>
                    <a:rPr lang="en-US" altLang="zh-CN" sz="900" b="1">
                      <a:solidFill>
                        <a:schemeClr val="tx1"/>
                      </a:solidFill>
                      <a:latin typeface="Calibri" panose="020F0502020204030204" charset="0"/>
                      <a:cs typeface="Calibri" panose="020F0502020204030204" charset="0"/>
                    </a:rPr>
                    <a:t>(“2”)</a:t>
                  </a:r>
                  <a:endParaRPr lang="en-US" altLang="zh-CN" sz="900" b="1">
                    <a:solidFill>
                      <a:schemeClr val="tx1"/>
                    </a:solidFill>
                    <a:latin typeface="Calibri" panose="020F0502020204030204" charset="0"/>
                    <a:cs typeface="Calibri" panose="020F0502020204030204" charset="0"/>
                  </a:endParaRPr>
                </a:p>
              </p:txBody>
            </p:sp>
          </p:grpSp>
          <p:cxnSp>
            <p:nvCxnSpPr>
              <p:cNvPr id="369" name="曲线连接符 368"/>
              <p:cNvCxnSpPr>
                <a:stCxn id="176" idx="0"/>
                <a:endCxn id="182" idx="0"/>
              </p:cNvCxnSpPr>
              <p:nvPr/>
            </p:nvCxnSpPr>
            <p:spPr>
              <a:xfrm rot="16200000" flipH="1" flipV="1">
                <a:off x="21958" y="9054"/>
                <a:ext cx="128" cy="373"/>
              </a:xfrm>
              <a:prstGeom prst="curvedConnector3">
                <a:avLst>
                  <a:gd name="adj1" fmla="val -293359"/>
                </a:avLst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曲线连接符 369"/>
              <p:cNvCxnSpPr>
                <a:stCxn id="182" idx="2"/>
                <a:endCxn id="178" idx="2"/>
              </p:cNvCxnSpPr>
              <p:nvPr/>
            </p:nvCxnSpPr>
            <p:spPr>
              <a:xfrm rot="5400000" flipV="1">
                <a:off x="22270" y="9449"/>
                <a:ext cx="5" cy="869"/>
              </a:xfrm>
              <a:prstGeom prst="curvedConnector3">
                <a:avLst>
                  <a:gd name="adj1" fmla="val 7540000"/>
                </a:avLst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5" name="圆角矩形 244"/>
            <p:cNvSpPr/>
            <p:nvPr/>
          </p:nvSpPr>
          <p:spPr>
            <a:xfrm>
              <a:off x="22417" y="9417"/>
              <a:ext cx="597" cy="42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文本框 245"/>
            <p:cNvSpPr txBox="1"/>
            <p:nvPr/>
          </p:nvSpPr>
          <p:spPr>
            <a:xfrm>
              <a:off x="22417" y="9438"/>
              <a:ext cx="757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rPr>
                <a:t>sync</a:t>
              </a:r>
              <a:endParaRPr lang="en-US" altLang="zh-CN" sz="900" b="1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sp>
          <p:nvSpPr>
            <p:cNvPr id="247" name="文本框 246"/>
            <p:cNvSpPr txBox="1"/>
            <p:nvPr/>
          </p:nvSpPr>
          <p:spPr>
            <a:xfrm>
              <a:off x="20747" y="8151"/>
              <a:ext cx="2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>
                  <a:solidFill>
                    <a:schemeClr val="accent6">
                      <a:lumMod val="75000"/>
                    </a:schemeClr>
                  </a:solidFill>
                </a:rPr>
                <a:t>DEAD LOCK!!</a:t>
              </a:r>
              <a:endParaRPr lang="en-US" altLang="zh-CN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2" name="组合 191"/>
          <p:cNvGrpSpPr/>
          <p:nvPr/>
        </p:nvGrpSpPr>
        <p:grpSpPr>
          <a:xfrm>
            <a:off x="4886325" y="1161415"/>
            <a:ext cx="12131040" cy="9638030"/>
            <a:chOff x="7695" y="1829"/>
            <a:chExt cx="19104" cy="15178"/>
          </a:xfrm>
        </p:grpSpPr>
        <p:sp>
          <p:nvSpPr>
            <p:cNvPr id="141" name="圆角矩形 140"/>
            <p:cNvSpPr/>
            <p:nvPr/>
          </p:nvSpPr>
          <p:spPr>
            <a:xfrm>
              <a:off x="22224" y="15674"/>
              <a:ext cx="554" cy="36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8" name="文本框 187"/>
            <p:cNvSpPr txBox="1"/>
            <p:nvPr/>
          </p:nvSpPr>
          <p:spPr>
            <a:xfrm>
              <a:off x="15295" y="1829"/>
              <a:ext cx="4255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Dispatch Queue status</a:t>
              </a:r>
              <a:endParaRPr lang="en-US" altLang="zh-CN" b="1"/>
            </a:p>
          </p:txBody>
        </p:sp>
        <p:sp>
          <p:nvSpPr>
            <p:cNvPr id="189" name="文本框 188"/>
            <p:cNvSpPr txBox="1"/>
            <p:nvPr/>
          </p:nvSpPr>
          <p:spPr>
            <a:xfrm>
              <a:off x="10504" y="1829"/>
              <a:ext cx="1241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Code</a:t>
              </a:r>
              <a:endParaRPr lang="en-US" altLang="zh-CN" b="1"/>
            </a:p>
          </p:txBody>
        </p:sp>
        <p:sp>
          <p:nvSpPr>
            <p:cNvPr id="190" name="文本框 189"/>
            <p:cNvSpPr txBox="1"/>
            <p:nvPr/>
          </p:nvSpPr>
          <p:spPr>
            <a:xfrm>
              <a:off x="23100" y="1829"/>
              <a:ext cx="1514" cy="580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</p:spPr>
          <p:txBody>
            <a:bodyPr wrap="square" rtlCol="0">
              <a:spAutoFit/>
            </a:bodyPr>
            <a:p>
              <a:r>
                <a:rPr lang="en-US" altLang="zh-CN" b="1">
                  <a:sym typeface="+mn-ea"/>
                </a:rPr>
                <a:t>Thread</a:t>
              </a:r>
              <a:endParaRPr lang="en-US" altLang="zh-CN" b="1"/>
            </a:p>
          </p:txBody>
        </p:sp>
        <p:cxnSp>
          <p:nvCxnSpPr>
            <p:cNvPr id="191" name="直接连接符 190"/>
            <p:cNvCxnSpPr/>
            <p:nvPr/>
          </p:nvCxnSpPr>
          <p:spPr>
            <a:xfrm>
              <a:off x="7833" y="2652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17867" y="3202"/>
              <a:ext cx="1978" cy="5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14865" y="3969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7" name="组合 36"/>
            <p:cNvGrpSpPr/>
            <p:nvPr/>
          </p:nvGrpSpPr>
          <p:grpSpPr>
            <a:xfrm rot="0">
              <a:off x="14856" y="3960"/>
              <a:ext cx="5076" cy="978"/>
              <a:chOff x="11640" y="1229"/>
              <a:chExt cx="5802" cy="978"/>
            </a:xfrm>
          </p:grpSpPr>
          <p:cxnSp>
            <p:nvCxnSpPr>
              <p:cNvPr id="38" name="直接连接符 37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">
              <a:lum bright="-12000" contrast="30000"/>
            </a:blip>
            <a:srcRect l="28848" t="-2110"/>
            <a:stretch>
              <a:fillRect/>
            </a:stretch>
          </p:blipFill>
          <p:spPr>
            <a:xfrm>
              <a:off x="7695" y="3599"/>
              <a:ext cx="6801" cy="723"/>
            </a:xfrm>
            <a:prstGeom prst="rect">
              <a:avLst/>
            </a:prstGeom>
          </p:spPr>
        </p:pic>
        <p:cxnSp>
          <p:nvCxnSpPr>
            <p:cNvPr id="41" name="直接箭头连接符 40"/>
            <p:cNvCxnSpPr/>
            <p:nvPr/>
          </p:nvCxnSpPr>
          <p:spPr>
            <a:xfrm>
              <a:off x="21307" y="4642"/>
              <a:ext cx="4943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24997" y="4102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7776" y="5343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15266" y="4061"/>
              <a:ext cx="452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DQ Initialization</a:t>
              </a:r>
              <a:endParaRPr lang="en-US" altLang="zh-CN" sz="1400"/>
            </a:p>
            <a:p>
              <a:r>
                <a:rPr lang="en-US" altLang="zh-CN" sz="1400"/>
                <a:t>Named: “</a:t>
              </a:r>
              <a:r>
                <a:rPr lang="en-US" altLang="zh-CN" sz="1400">
                  <a:sym typeface="+mn-ea"/>
                </a:rPr>
                <a:t>test queue</a:t>
              </a:r>
              <a:r>
                <a:rPr lang="en-US" altLang="zh-CN" sz="1400"/>
                <a:t>”</a:t>
              </a:r>
              <a:endParaRPr lang="en-US" altLang="zh-CN" sz="140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4869" y="3477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 rot="0">
              <a:off x="17875" y="3202"/>
              <a:ext cx="2053" cy="520"/>
              <a:chOff x="11640" y="1229"/>
              <a:chExt cx="5802" cy="978"/>
            </a:xfrm>
          </p:grpSpPr>
          <p:cxnSp>
            <p:nvCxnSpPr>
              <p:cNvPr id="56" name="直接连接符 55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9" name="矩形 378"/>
            <p:cNvSpPr/>
            <p:nvPr/>
          </p:nvSpPr>
          <p:spPr>
            <a:xfrm>
              <a:off x="17904" y="5923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2" name="矩形 371"/>
            <p:cNvSpPr/>
            <p:nvPr/>
          </p:nvSpPr>
          <p:spPr>
            <a:xfrm>
              <a:off x="14876" y="6776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7718" y="5489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pic>
          <p:nvPicPr>
            <p:cNvPr id="59" name="图片 58"/>
            <p:cNvPicPr>
              <a:picLocks noChangeAspect="1"/>
            </p:cNvPicPr>
            <p:nvPr/>
          </p:nvPicPr>
          <p:blipFill>
            <a:blip r:embed="rId2">
              <a:lum contrast="12000"/>
            </a:blip>
            <a:stretch>
              <a:fillRect/>
            </a:stretch>
          </p:blipFill>
          <p:spPr>
            <a:xfrm>
              <a:off x="7802" y="6500"/>
              <a:ext cx="2229" cy="570"/>
            </a:xfrm>
            <a:prstGeom prst="rect">
              <a:avLst/>
            </a:prstGeom>
          </p:spPr>
        </p:pic>
        <p:grpSp>
          <p:nvGrpSpPr>
            <p:cNvPr id="61" name="组合 60"/>
            <p:cNvGrpSpPr/>
            <p:nvPr/>
          </p:nvGrpSpPr>
          <p:grpSpPr>
            <a:xfrm rot="0">
              <a:off x="14876" y="6785"/>
              <a:ext cx="5077" cy="978"/>
              <a:chOff x="11640" y="1229"/>
              <a:chExt cx="5802" cy="978"/>
            </a:xfrm>
          </p:grpSpPr>
          <p:cxnSp>
            <p:nvCxnSpPr>
              <p:cNvPr id="62" name="直接连接符 61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21331" y="7439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25021" y="6899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l">
                <a:buClrTx/>
                <a:buSzTx/>
                <a:buFontTx/>
              </a:pPr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66" name="直接连接符 65"/>
            <p:cNvCxnSpPr/>
            <p:nvPr/>
          </p:nvCxnSpPr>
          <p:spPr>
            <a:xfrm>
              <a:off x="7777" y="8137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组合 84"/>
            <p:cNvGrpSpPr/>
            <p:nvPr/>
          </p:nvGrpSpPr>
          <p:grpSpPr>
            <a:xfrm rot="0">
              <a:off x="21390" y="6720"/>
              <a:ext cx="817" cy="587"/>
              <a:chOff x="15888" y="1737"/>
              <a:chExt cx="817" cy="837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92" name="文本框 91"/>
            <p:cNvSpPr txBox="1"/>
            <p:nvPr/>
          </p:nvSpPr>
          <p:spPr>
            <a:xfrm>
              <a:off x="15379" y="7026"/>
              <a:ext cx="91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400"/>
                <a:t>N/A</a:t>
              </a:r>
              <a:endParaRPr lang="en-US" altLang="zh-CN" sz="1400"/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14836" y="6302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 rot="0">
              <a:off x="17900" y="5924"/>
              <a:ext cx="2053" cy="703"/>
              <a:chOff x="11640" y="1229"/>
              <a:chExt cx="5802" cy="978"/>
            </a:xfrm>
          </p:grpSpPr>
          <p:cxnSp>
            <p:nvCxnSpPr>
              <p:cNvPr id="69" name="直接连接符 68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曲线连接符 70"/>
            <p:cNvCxnSpPr/>
            <p:nvPr/>
          </p:nvCxnSpPr>
          <p:spPr>
            <a:xfrm>
              <a:off x="19576" y="6248"/>
              <a:ext cx="1814" cy="7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组合 71"/>
            <p:cNvGrpSpPr/>
            <p:nvPr/>
          </p:nvGrpSpPr>
          <p:grpSpPr>
            <a:xfrm rot="0">
              <a:off x="18759" y="5958"/>
              <a:ext cx="817" cy="587"/>
              <a:chOff x="15888" y="1737"/>
              <a:chExt cx="817" cy="837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378" name="文本框 377"/>
            <p:cNvSpPr txBox="1"/>
            <p:nvPr/>
          </p:nvSpPr>
          <p:spPr>
            <a:xfrm>
              <a:off x="20252" y="6152"/>
              <a:ext cx="157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5">
                      <a:lumMod val="75000"/>
                    </a:schemeClr>
                  </a:solidFill>
                </a:rPr>
                <a:t>Queue Pop</a:t>
              </a:r>
              <a:endParaRPr lang="en-US" altLang="zh-CN" sz="10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380" name="矩形 379"/>
            <p:cNvSpPr/>
            <p:nvPr/>
          </p:nvSpPr>
          <p:spPr>
            <a:xfrm>
              <a:off x="17885" y="8838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3" name="矩形 372"/>
            <p:cNvSpPr/>
            <p:nvPr/>
          </p:nvSpPr>
          <p:spPr>
            <a:xfrm>
              <a:off x="14851" y="9808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圆角矩形 75"/>
            <p:cNvSpPr/>
            <p:nvPr/>
          </p:nvSpPr>
          <p:spPr>
            <a:xfrm>
              <a:off x="18516" y="9880"/>
              <a:ext cx="1139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矩形 88"/>
            <p:cNvSpPr/>
            <p:nvPr/>
          </p:nvSpPr>
          <p:spPr>
            <a:xfrm>
              <a:off x="24291" y="9761"/>
              <a:ext cx="757" cy="531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6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6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6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4351" y="9705"/>
              <a:ext cx="757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print</a:t>
              </a:r>
              <a:endParaRPr lang="en-US" altLang="zh-CN" sz="900" b="1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  <a:p>
              <a:r>
                <a: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(“1”)</a:t>
              </a:r>
              <a:endParaRPr lang="en-US" altLang="zh-CN" sz="900" b="1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 rot="0">
              <a:off x="14851" y="9790"/>
              <a:ext cx="5077" cy="978"/>
              <a:chOff x="11640" y="1229"/>
              <a:chExt cx="5802" cy="978"/>
            </a:xfrm>
          </p:grpSpPr>
          <p:cxnSp>
            <p:nvCxnSpPr>
              <p:cNvPr id="83" name="直接连接符 82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直接箭头连接符 87"/>
            <p:cNvCxnSpPr/>
            <p:nvPr/>
          </p:nvCxnSpPr>
          <p:spPr>
            <a:xfrm>
              <a:off x="21331" y="10391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/>
            <p:cNvSpPr txBox="1"/>
            <p:nvPr/>
          </p:nvSpPr>
          <p:spPr>
            <a:xfrm>
              <a:off x="25021" y="9851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7776" y="11116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 rot="0">
              <a:off x="18716" y="10003"/>
              <a:ext cx="817" cy="587"/>
              <a:chOff x="15888" y="1737"/>
              <a:chExt cx="817" cy="837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105" name="文本框 104"/>
            <p:cNvSpPr txBox="1"/>
            <p:nvPr/>
          </p:nvSpPr>
          <p:spPr>
            <a:xfrm>
              <a:off x="14851" y="9273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106" name="组合 105"/>
            <p:cNvGrpSpPr/>
            <p:nvPr/>
          </p:nvGrpSpPr>
          <p:grpSpPr>
            <a:xfrm rot="0">
              <a:off x="18734" y="8928"/>
              <a:ext cx="842" cy="531"/>
              <a:chOff x="15888" y="1817"/>
              <a:chExt cx="842" cy="757"/>
            </a:xfrm>
          </p:grpSpPr>
          <p:sp>
            <p:nvSpPr>
              <p:cNvPr id="107" name="矩形 106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5973" y="1919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 rot="0">
              <a:off x="17879" y="8838"/>
              <a:ext cx="2053" cy="703"/>
              <a:chOff x="11640" y="1229"/>
              <a:chExt cx="5802" cy="978"/>
            </a:xfrm>
          </p:grpSpPr>
          <p:cxnSp>
            <p:nvCxnSpPr>
              <p:cNvPr id="110" name="直接连接符 109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" name="文本框 111"/>
            <p:cNvSpPr txBox="1"/>
            <p:nvPr/>
          </p:nvSpPr>
          <p:spPr>
            <a:xfrm>
              <a:off x="17778" y="8348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pic>
          <p:nvPicPr>
            <p:cNvPr id="153" name="图片 152"/>
            <p:cNvPicPr>
              <a:picLocks noChangeAspect="1"/>
            </p:cNvPicPr>
            <p:nvPr/>
          </p:nvPicPr>
          <p:blipFill>
            <a:blip r:embed="rId3">
              <a:lum contrast="12000"/>
            </a:blip>
            <a:stretch>
              <a:fillRect/>
            </a:stretch>
          </p:blipFill>
          <p:spPr>
            <a:xfrm>
              <a:off x="7777" y="9331"/>
              <a:ext cx="3341" cy="477"/>
            </a:xfrm>
            <a:prstGeom prst="rect">
              <a:avLst/>
            </a:prstGeom>
          </p:spPr>
        </p:pic>
        <p:pic>
          <p:nvPicPr>
            <p:cNvPr id="155" name="图片 154"/>
            <p:cNvPicPr>
              <a:picLocks noChangeAspect="1"/>
            </p:cNvPicPr>
            <p:nvPr/>
          </p:nvPicPr>
          <p:blipFill>
            <a:blip r:embed="rId4">
              <a:lum contrast="12000"/>
            </a:blip>
            <a:stretch>
              <a:fillRect/>
            </a:stretch>
          </p:blipFill>
          <p:spPr>
            <a:xfrm>
              <a:off x="7776" y="12392"/>
              <a:ext cx="2253" cy="468"/>
            </a:xfrm>
            <a:prstGeom prst="rect">
              <a:avLst/>
            </a:prstGeom>
          </p:spPr>
        </p:pic>
        <p:cxnSp>
          <p:nvCxnSpPr>
            <p:cNvPr id="159" name="直接连接符 158"/>
            <p:cNvCxnSpPr/>
            <p:nvPr/>
          </p:nvCxnSpPr>
          <p:spPr>
            <a:xfrm>
              <a:off x="7776" y="14103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矩形 159"/>
            <p:cNvSpPr/>
            <p:nvPr/>
          </p:nvSpPr>
          <p:spPr>
            <a:xfrm>
              <a:off x="17885" y="11888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1" name="矩形 160"/>
            <p:cNvSpPr/>
            <p:nvPr/>
          </p:nvSpPr>
          <p:spPr>
            <a:xfrm>
              <a:off x="14851" y="12858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2" name="圆角矩形 161"/>
            <p:cNvSpPr/>
            <p:nvPr/>
          </p:nvSpPr>
          <p:spPr>
            <a:xfrm>
              <a:off x="18516" y="12930"/>
              <a:ext cx="1139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" name="矩形 162"/>
            <p:cNvSpPr/>
            <p:nvPr/>
          </p:nvSpPr>
          <p:spPr>
            <a:xfrm>
              <a:off x="24291" y="12811"/>
              <a:ext cx="757" cy="531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6">
                          <a:lumMod val="110000"/>
                          <a:satMod val="105000"/>
                          <a:tint val="67000"/>
                        </a:schemeClr>
                      </a:gs>
                      <a:gs pos="50000">
                        <a:schemeClr val="accent6">
                          <a:lumMod val="105000"/>
                          <a:satMod val="103000"/>
                          <a:tint val="73000"/>
                        </a:schemeClr>
                      </a:gs>
                      <a:gs pos="100000">
                        <a:schemeClr val="accent6">
                          <a:lumMod val="105000"/>
                          <a:satMod val="109000"/>
                          <a:tint val="81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24351" y="12755"/>
              <a:ext cx="757" cy="58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print</a:t>
              </a:r>
              <a:endParaRPr lang="en-US" altLang="zh-CN" sz="900" b="1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  <a:p>
              <a:r>
                <a: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rPr>
                <a:t>(“1”)</a:t>
              </a:r>
              <a:endParaRPr lang="en-US" altLang="zh-CN" sz="900" b="1">
                <a:solidFill>
                  <a:schemeClr val="bg1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endParaRPr>
            </a:p>
          </p:txBody>
        </p:sp>
        <p:grpSp>
          <p:nvGrpSpPr>
            <p:cNvPr id="165" name="组合 164"/>
            <p:cNvGrpSpPr/>
            <p:nvPr/>
          </p:nvGrpSpPr>
          <p:grpSpPr>
            <a:xfrm rot="0">
              <a:off x="14851" y="12840"/>
              <a:ext cx="5077" cy="978"/>
              <a:chOff x="11640" y="1229"/>
              <a:chExt cx="5802" cy="978"/>
            </a:xfrm>
          </p:grpSpPr>
          <p:cxnSp>
            <p:nvCxnSpPr>
              <p:cNvPr id="166" name="直接连接符 165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直接箭头连接符 167"/>
            <p:cNvCxnSpPr/>
            <p:nvPr/>
          </p:nvCxnSpPr>
          <p:spPr>
            <a:xfrm>
              <a:off x="21331" y="13441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本框 168"/>
            <p:cNvSpPr txBox="1"/>
            <p:nvPr/>
          </p:nvSpPr>
          <p:spPr>
            <a:xfrm>
              <a:off x="25021" y="12901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grpSp>
          <p:nvGrpSpPr>
            <p:cNvPr id="171" name="组合 170"/>
            <p:cNvGrpSpPr/>
            <p:nvPr/>
          </p:nvGrpSpPr>
          <p:grpSpPr>
            <a:xfrm rot="0">
              <a:off x="18716" y="13053"/>
              <a:ext cx="817" cy="587"/>
              <a:chOff x="15888" y="1737"/>
              <a:chExt cx="817" cy="837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文本框 172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sp>
          <p:nvSpPr>
            <p:cNvPr id="174" name="文本框 173"/>
            <p:cNvSpPr txBox="1"/>
            <p:nvPr/>
          </p:nvSpPr>
          <p:spPr>
            <a:xfrm>
              <a:off x="14851" y="12323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175" name="组合 174"/>
            <p:cNvGrpSpPr/>
            <p:nvPr/>
          </p:nvGrpSpPr>
          <p:grpSpPr>
            <a:xfrm rot="0">
              <a:off x="18734" y="11978"/>
              <a:ext cx="842" cy="531"/>
              <a:chOff x="15888" y="1817"/>
              <a:chExt cx="842" cy="757"/>
            </a:xfrm>
          </p:grpSpPr>
          <p:sp>
            <p:nvSpPr>
              <p:cNvPr id="210" name="矩形 209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15" name="文本框 214"/>
              <p:cNvSpPr txBox="1"/>
              <p:nvPr/>
            </p:nvSpPr>
            <p:spPr>
              <a:xfrm>
                <a:off x="15973" y="1919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26" name="组合 225"/>
            <p:cNvGrpSpPr/>
            <p:nvPr/>
          </p:nvGrpSpPr>
          <p:grpSpPr>
            <a:xfrm rot="0">
              <a:off x="17879" y="11888"/>
              <a:ext cx="2053" cy="703"/>
              <a:chOff x="11640" y="1229"/>
              <a:chExt cx="5802" cy="978"/>
            </a:xfrm>
          </p:grpSpPr>
          <p:cxnSp>
            <p:nvCxnSpPr>
              <p:cNvPr id="227" name="直接连接符 226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直接连接符 227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9" name="文本框 228"/>
            <p:cNvSpPr txBox="1"/>
            <p:nvPr/>
          </p:nvSpPr>
          <p:spPr>
            <a:xfrm>
              <a:off x="17778" y="11398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230" name="圆角矩形 229"/>
            <p:cNvSpPr/>
            <p:nvPr/>
          </p:nvSpPr>
          <p:spPr>
            <a:xfrm>
              <a:off x="21331" y="12495"/>
              <a:ext cx="1139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31" name="组合 230"/>
            <p:cNvGrpSpPr/>
            <p:nvPr/>
          </p:nvGrpSpPr>
          <p:grpSpPr>
            <a:xfrm rot="0">
              <a:off x="21550" y="12625"/>
              <a:ext cx="817" cy="587"/>
              <a:chOff x="15888" y="1737"/>
              <a:chExt cx="817" cy="837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249" name="曲线连接符 248"/>
            <p:cNvCxnSpPr>
              <a:stCxn id="162" idx="3"/>
              <a:endCxn id="230" idx="1"/>
            </p:cNvCxnSpPr>
            <p:nvPr/>
          </p:nvCxnSpPr>
          <p:spPr>
            <a:xfrm flipV="1">
              <a:off x="19655" y="12915"/>
              <a:ext cx="1676" cy="43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5">
              <a:lum contrast="12000"/>
            </a:blip>
            <a:stretch>
              <a:fillRect/>
            </a:stretch>
          </p:blipFill>
          <p:spPr>
            <a:xfrm>
              <a:off x="7695" y="15357"/>
              <a:ext cx="2376" cy="594"/>
            </a:xfrm>
            <a:prstGeom prst="rect">
              <a:avLst/>
            </a:prstGeom>
          </p:spPr>
        </p:pic>
        <p:cxnSp>
          <p:nvCxnSpPr>
            <p:cNvPr id="3" name="直接连接符 2"/>
            <p:cNvCxnSpPr/>
            <p:nvPr/>
          </p:nvCxnSpPr>
          <p:spPr>
            <a:xfrm>
              <a:off x="7776" y="17007"/>
              <a:ext cx="1888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/>
            <p:cNvSpPr/>
            <p:nvPr/>
          </p:nvSpPr>
          <p:spPr>
            <a:xfrm>
              <a:off x="17899" y="14773"/>
              <a:ext cx="1978" cy="7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4865" y="15743"/>
              <a:ext cx="4974" cy="96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7" name="组合 186"/>
            <p:cNvGrpSpPr/>
            <p:nvPr/>
          </p:nvGrpSpPr>
          <p:grpSpPr>
            <a:xfrm>
              <a:off x="24291" y="15524"/>
              <a:ext cx="816" cy="586"/>
              <a:chOff x="24305" y="15640"/>
              <a:chExt cx="816" cy="58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4305" y="15696"/>
                <a:ext cx="757" cy="531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24365" y="15640"/>
                <a:ext cx="757" cy="5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(“1”)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rot="0">
              <a:off x="14865" y="15725"/>
              <a:ext cx="5077" cy="978"/>
              <a:chOff x="11640" y="1229"/>
              <a:chExt cx="5802" cy="978"/>
            </a:xfrm>
          </p:grpSpPr>
          <p:cxnSp>
            <p:nvCxnSpPr>
              <p:cNvPr id="12" name="直接连接符 11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/>
            <p:cNvCxnSpPr/>
            <p:nvPr/>
          </p:nvCxnSpPr>
          <p:spPr>
            <a:xfrm>
              <a:off x="21345" y="16326"/>
              <a:ext cx="4944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25035" y="15786"/>
              <a:ext cx="176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Thread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65" y="15208"/>
              <a:ext cx="1745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 b="1">
                  <a:solidFill>
                    <a:schemeClr val="tx2">
                      <a:lumMod val="75000"/>
                      <a:lumOff val="25000"/>
                    </a:schemeClr>
                  </a:solidFill>
                  <a:sym typeface="+mn-ea"/>
                </a:rPr>
                <a:t>test queue</a:t>
              </a:r>
              <a:endParaRPr lang="en-US" altLang="zh-CN" sz="1400" b="1">
                <a:solidFill>
                  <a:schemeClr val="tx2">
                    <a:lumMod val="75000"/>
                    <a:lumOff val="25000"/>
                  </a:schemeClr>
                </a:solidFill>
                <a:sym typeface="+mn-ea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 rot="0">
              <a:off x="18827" y="14872"/>
              <a:ext cx="842" cy="531"/>
              <a:chOff x="15888" y="1817"/>
              <a:chExt cx="842" cy="757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5973" y="1919"/>
                <a:ext cx="757" cy="5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17893" y="14773"/>
              <a:ext cx="2053" cy="703"/>
              <a:chOff x="11640" y="1229"/>
              <a:chExt cx="5802" cy="978"/>
            </a:xfrm>
          </p:grpSpPr>
          <p:cxnSp>
            <p:nvCxnSpPr>
              <p:cNvPr id="24" name="直接连接符 23"/>
              <p:cNvCxnSpPr/>
              <p:nvPr/>
            </p:nvCxnSpPr>
            <p:spPr>
              <a:xfrm>
                <a:off x="11640" y="1229"/>
                <a:ext cx="5802" cy="0"/>
              </a:xfrm>
              <a:prstGeom prst="line">
                <a:avLst/>
              </a:prstGeom>
              <a:ln w="28575" cmpd="thickThin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11640" y="2207"/>
                <a:ext cx="5802" cy="0"/>
              </a:xfrm>
              <a:prstGeom prst="line">
                <a:avLst/>
              </a:prstGeom>
              <a:ln w="28575" cmpd="thinThick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文本框 25"/>
            <p:cNvSpPr txBox="1"/>
            <p:nvPr/>
          </p:nvSpPr>
          <p:spPr>
            <a:xfrm>
              <a:off x="17792" y="14283"/>
              <a:ext cx="2050" cy="43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200" b="1">
                  <a:solidFill>
                    <a:srgbClr val="C00000"/>
                  </a:solidFill>
                  <a:sym typeface="+mn-ea"/>
                </a:rPr>
                <a:t>main queue</a:t>
              </a:r>
              <a:endParaRPr lang="en-US" altLang="zh-CN" sz="1200" b="1">
                <a:solidFill>
                  <a:srgbClr val="C00000"/>
                </a:solidFill>
                <a:sym typeface="+mn-ea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23015" y="15394"/>
              <a:ext cx="1139" cy="84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chemeClr val="accent4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9977" y="13335"/>
              <a:ext cx="157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5">
                      <a:lumMod val="75000"/>
                    </a:schemeClr>
                  </a:solidFill>
                </a:rPr>
                <a:t>Queue Pop</a:t>
              </a:r>
              <a:endParaRPr lang="en-US" altLang="zh-CN" sz="10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rot="0">
              <a:off x="23221" y="15524"/>
              <a:ext cx="817" cy="587"/>
              <a:chOff x="15888" y="1737"/>
              <a:chExt cx="817" cy="837"/>
            </a:xfrm>
          </p:grpSpPr>
          <p:sp>
            <p:nvSpPr>
              <p:cNvPr id="101" name="矩形 100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(“2”)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 rot="0">
              <a:off x="22122" y="15592"/>
              <a:ext cx="842" cy="531"/>
              <a:chOff x="15888" y="1817"/>
              <a:chExt cx="842" cy="757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15973" y="1919"/>
                <a:ext cx="757" cy="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sync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138" name="曲线连接符 137"/>
            <p:cNvCxnSpPr>
              <a:stCxn id="22" idx="3"/>
              <a:endCxn id="126" idx="0"/>
            </p:cNvCxnSpPr>
            <p:nvPr/>
          </p:nvCxnSpPr>
          <p:spPr>
            <a:xfrm>
              <a:off x="19669" y="15125"/>
              <a:ext cx="2832" cy="467"/>
            </a:xfrm>
            <a:prstGeom prst="curvedConnector2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/>
            <p:cNvSpPr txBox="1"/>
            <p:nvPr/>
          </p:nvSpPr>
          <p:spPr>
            <a:xfrm>
              <a:off x="20357" y="14717"/>
              <a:ext cx="157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5">
                      <a:lumMod val="75000"/>
                    </a:schemeClr>
                  </a:solidFill>
                </a:rPr>
                <a:t>Queue Pop</a:t>
              </a:r>
              <a:endParaRPr lang="en-US" altLang="zh-CN" sz="10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cxnSp>
          <p:nvCxnSpPr>
            <p:cNvPr id="140" name="曲线连接符 139"/>
            <p:cNvCxnSpPr>
              <a:stCxn id="126" idx="2"/>
              <a:endCxn id="27" idx="2"/>
            </p:cNvCxnSpPr>
            <p:nvPr/>
          </p:nvCxnSpPr>
          <p:spPr>
            <a:xfrm rot="5400000" flipV="1">
              <a:off x="22988" y="15637"/>
              <a:ext cx="111" cy="1084"/>
            </a:xfrm>
            <a:prstGeom prst="curvedConnector3">
              <a:avLst>
                <a:gd name="adj1" fmla="val 437387"/>
              </a:avLst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组合 141"/>
            <p:cNvGrpSpPr/>
            <p:nvPr/>
          </p:nvGrpSpPr>
          <p:grpSpPr>
            <a:xfrm rot="0">
              <a:off x="18833" y="15902"/>
              <a:ext cx="817" cy="587"/>
              <a:chOff x="15888" y="1737"/>
              <a:chExt cx="817" cy="837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6" name="文本框 145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chemeClr val="bg1">
                      <a:lumMod val="50000"/>
                    </a:schemeClr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  <p:cxnSp>
          <p:nvCxnSpPr>
            <p:cNvPr id="148" name="曲线连接符 147"/>
            <p:cNvCxnSpPr>
              <a:endCxn id="158" idx="1"/>
            </p:cNvCxnSpPr>
            <p:nvPr/>
          </p:nvCxnSpPr>
          <p:spPr>
            <a:xfrm flipV="1">
              <a:off x="19669" y="15853"/>
              <a:ext cx="1559" cy="367"/>
            </a:xfrm>
            <a:prstGeom prst="curvedConnector3">
              <a:avLst>
                <a:gd name="adj1" fmla="val 50032"/>
              </a:avLst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文本框 151"/>
            <p:cNvSpPr txBox="1"/>
            <p:nvPr/>
          </p:nvSpPr>
          <p:spPr>
            <a:xfrm>
              <a:off x="20037" y="16234"/>
              <a:ext cx="1573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 b="1">
                  <a:solidFill>
                    <a:schemeClr val="accent5">
                      <a:lumMod val="75000"/>
                    </a:schemeClr>
                  </a:solidFill>
                </a:rPr>
                <a:t>Queue Pop</a:t>
              </a:r>
              <a:endParaRPr lang="en-US" altLang="zh-CN" sz="1000" b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154" name="组合 153"/>
            <p:cNvGrpSpPr/>
            <p:nvPr/>
          </p:nvGrpSpPr>
          <p:grpSpPr>
            <a:xfrm rot="0">
              <a:off x="21228" y="15531"/>
              <a:ext cx="817" cy="587"/>
              <a:chOff x="15888" y="1737"/>
              <a:chExt cx="817" cy="837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15888" y="1817"/>
                <a:ext cx="757" cy="757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accent6">
                            <a:lumMod val="110000"/>
                            <a:satMod val="105000"/>
                            <a:tint val="67000"/>
                          </a:schemeClr>
                        </a:gs>
                        <a:gs pos="50000">
                          <a:schemeClr val="accent6">
                            <a:lumMod val="105000"/>
                            <a:satMod val="103000"/>
                            <a:tint val="73000"/>
                          </a:schemeClr>
                        </a:gs>
                        <a:gs pos="100000">
                          <a:schemeClr val="accent6">
                            <a:lumMod val="105000"/>
                            <a:satMod val="109000"/>
                            <a:tint val="81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5948" y="1737"/>
                <a:ext cx="757" cy="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print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  <a:p>
                <a:r>
                  <a:rPr lang="en-US" altLang="zh-CN" sz="900" b="1">
                    <a:solidFill>
                      <a:srgbClr val="FF0000"/>
                    </a:solidFill>
                    <a:latin typeface="Calibri" panose="020F0502020204030204" charset="0"/>
                    <a:cs typeface="Calibri" panose="020F0502020204030204" charset="0"/>
                  </a:rPr>
                  <a:t>(“3”)</a:t>
                </a:r>
                <a:endParaRPr lang="en-US" altLang="zh-CN" sz="900" b="1">
                  <a:solidFill>
                    <a:srgbClr val="FF0000"/>
                  </a:solidFill>
                  <a:latin typeface="Calibri" panose="020F0502020204030204" charset="0"/>
                  <a:cs typeface="Calibri" panose="020F0502020204030204" charset="0"/>
                </a:endParaRPr>
              </a:p>
            </p:txBody>
          </p:sp>
        </p:grpSp>
      </p:grp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COMMONDATA" val="eyJoZGlkIjoiNDI1NGQ4MDY4NjMxYWVlMzc3ODM2NDE0MmU1ODUxYzYifQ=="/>
  <p:tag name="KSO_WPP_MARK_KEY" val="54d3bfb3-78e5-49ce-ad72-2423f7d38250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1258</Words>
  <Application>WPS 演示</Application>
  <PresentationFormat>宽屏</PresentationFormat>
  <Paragraphs>316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Wingdings</vt:lpstr>
      <vt:lpstr>Calibri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ft1408351685</cp:lastModifiedBy>
  <cp:revision>164</cp:revision>
  <dcterms:created xsi:type="dcterms:W3CDTF">2019-06-19T02:08:00Z</dcterms:created>
  <dcterms:modified xsi:type="dcterms:W3CDTF">2022-11-11T10:28:30Z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4E7FA58A1848450C8C463CF9970680A2</vt:lpwstr>
  </property>
</Properties>
</file>