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21599525" cy="1799971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5795"/>
        <p:guide pos="68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5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77340" y="1143000"/>
            <a:ext cx="370332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23957" y="2400039"/>
            <a:ext cx="17361592" cy="6746566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417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123957" y="9345033"/>
            <a:ext cx="17361592" cy="3864629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5670" spc="200"/>
            </a:lvl1pPr>
            <a:lvl2pPr marL="1080135" indent="0" algn="ctr">
              <a:buNone/>
              <a:defRPr sz="4720"/>
            </a:lvl2pPr>
            <a:lvl3pPr marL="2159635" indent="0" algn="ctr">
              <a:buNone/>
              <a:defRPr sz="4250"/>
            </a:lvl3pPr>
            <a:lvl4pPr marL="3239770" indent="0" algn="ctr">
              <a:buNone/>
              <a:defRPr sz="3780"/>
            </a:lvl4pPr>
            <a:lvl5pPr marL="4319905" indent="0" algn="ctr">
              <a:buNone/>
              <a:defRPr sz="3780"/>
            </a:lvl5pPr>
            <a:lvl6pPr marL="5399405" indent="0" algn="ctr">
              <a:buNone/>
              <a:defRPr sz="3780"/>
            </a:lvl6pPr>
            <a:lvl7pPr marL="6480810" indent="0" algn="ctr">
              <a:buNone/>
              <a:defRPr sz="3780"/>
            </a:lvl7pPr>
            <a:lvl8pPr marL="7560945" indent="0" algn="ctr">
              <a:buNone/>
              <a:defRPr sz="3780"/>
            </a:lvl8pPr>
            <a:lvl9pPr marL="8640445" indent="0" algn="ctr">
              <a:buNone/>
              <a:defRPr sz="378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077924" y="2031529"/>
            <a:ext cx="19440901" cy="1439078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123957" y="6519790"/>
            <a:ext cx="17361592" cy="2674059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417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123957" y="9345033"/>
            <a:ext cx="17361592" cy="1237815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567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77924" y="1596876"/>
            <a:ext cx="19434522" cy="1851998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077924" y="3911874"/>
            <a:ext cx="19434522" cy="1249154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27171" y="10100950"/>
            <a:ext cx="13764260" cy="2012631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1039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527171" y="12113581"/>
            <a:ext cx="13764260" cy="2277202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42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08013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2pPr>
            <a:lvl3pPr marL="215963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323977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0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40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8081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6094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4044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77924" y="1596876"/>
            <a:ext cx="19434522" cy="1851998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77924" y="3940221"/>
            <a:ext cx="9171921" cy="12463193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1359660" y="3940221"/>
            <a:ext cx="9171921" cy="12463193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77924" y="1596876"/>
            <a:ext cx="19434522" cy="1851998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077924" y="3751242"/>
            <a:ext cx="9465320" cy="1001591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72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80135" indent="0">
              <a:buNone/>
              <a:defRPr sz="4720" b="1"/>
            </a:lvl2pPr>
            <a:lvl3pPr marL="2159635" indent="0">
              <a:buNone/>
              <a:defRPr sz="4250" b="1"/>
            </a:lvl3pPr>
            <a:lvl4pPr marL="3239770" indent="0">
              <a:buNone/>
              <a:defRPr sz="3780" b="1"/>
            </a:lvl4pPr>
            <a:lvl5pPr marL="4319905" indent="0">
              <a:buNone/>
              <a:defRPr sz="3780" b="1"/>
            </a:lvl5pPr>
            <a:lvl6pPr marL="5399405" indent="0">
              <a:buNone/>
              <a:defRPr sz="3780" b="1"/>
            </a:lvl6pPr>
            <a:lvl7pPr marL="6480810" indent="0">
              <a:buNone/>
              <a:defRPr sz="3780" b="1"/>
            </a:lvl7pPr>
            <a:lvl8pPr marL="7560945" indent="0">
              <a:buNone/>
              <a:defRPr sz="3780" b="1"/>
            </a:lvl8pPr>
            <a:lvl9pPr marL="8640445" indent="0">
              <a:buNone/>
              <a:defRPr sz="378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077924" y="4866220"/>
            <a:ext cx="9465320" cy="11537194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1048100" y="3731632"/>
            <a:ext cx="9465320" cy="1001591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72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80135" indent="0">
              <a:buNone/>
              <a:defRPr sz="4720" b="1"/>
            </a:lvl2pPr>
            <a:lvl3pPr marL="2159635" indent="0">
              <a:buNone/>
              <a:defRPr sz="4250" b="1"/>
            </a:lvl3pPr>
            <a:lvl4pPr marL="3239770" indent="0">
              <a:buNone/>
              <a:defRPr sz="3780" b="1"/>
            </a:lvl4pPr>
            <a:lvl5pPr marL="4319905" indent="0">
              <a:buNone/>
              <a:defRPr sz="3780" b="1"/>
            </a:lvl5pPr>
            <a:lvl6pPr marL="5399405" indent="0">
              <a:buNone/>
              <a:defRPr sz="3780" b="1"/>
            </a:lvl6pPr>
            <a:lvl7pPr marL="6480810" indent="0">
              <a:buNone/>
              <a:defRPr sz="3780" b="1"/>
            </a:lvl7pPr>
            <a:lvl8pPr marL="7560945" indent="0">
              <a:buNone/>
              <a:defRPr sz="3780" b="1"/>
            </a:lvl8pPr>
            <a:lvl9pPr marL="8640445" indent="0">
              <a:buNone/>
              <a:defRPr sz="378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1048100" y="4866220"/>
            <a:ext cx="9465320" cy="11537194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77924" y="1596876"/>
            <a:ext cx="19434522" cy="1851998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077924" y="4081956"/>
            <a:ext cx="9271629" cy="12094683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78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1251230" y="4081956"/>
            <a:ext cx="9261216" cy="12094683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78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8133360" y="2400039"/>
            <a:ext cx="1849692" cy="13200213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661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620075" y="2400039"/>
            <a:ext cx="16245398" cy="13200213"/>
          </a:xfrm>
        </p:spPr>
        <p:txBody>
          <a:bodyPr vert="eaVert" lIns="46800" tIns="46800" rIns="46800" bIns="46800"/>
          <a:lstStyle>
            <a:lvl1pPr marL="539750" indent="-539750">
              <a:spcAft>
                <a:spcPts val="1000"/>
              </a:spcAft>
              <a:defRPr spc="300"/>
            </a:lvl1pPr>
            <a:lvl2pPr marL="1619885" indent="-539750">
              <a:defRPr spc="300"/>
            </a:lvl2pPr>
            <a:lvl3pPr marL="2700020" indent="-539750">
              <a:defRPr spc="300"/>
            </a:lvl3pPr>
            <a:lvl4pPr marL="3779520" indent="-539750">
              <a:defRPr spc="300"/>
            </a:lvl4pPr>
            <a:lvl5pPr marL="4859655" indent="-53975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077924" y="1596876"/>
            <a:ext cx="19434522" cy="1851998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077924" y="3911874"/>
            <a:ext cx="19434522" cy="1249154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084302" y="16573496"/>
            <a:ext cx="4783686" cy="831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36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7292464" y="16573496"/>
            <a:ext cx="7016073" cy="831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36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5728760" y="16573496"/>
            <a:ext cx="4783686" cy="831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36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159635" rtl="0" eaLnBrk="1" fontAlgn="auto" latinLnBrk="0" hangingPunct="1">
        <a:lnSpc>
          <a:spcPct val="100000"/>
        </a:lnSpc>
        <a:spcBef>
          <a:spcPct val="0"/>
        </a:spcBef>
        <a:buNone/>
        <a:defRPr sz="8505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539750" indent="-539750" algn="l" defTabSz="2159635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42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619885" indent="-539750" algn="l" defTabSz="2159635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802380" algn="l"/>
          <a:tab pos="3802380" algn="l"/>
          <a:tab pos="3802380" algn="l"/>
          <a:tab pos="3802380" algn="l"/>
        </a:tabLst>
        <a:defRPr sz="378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700020" indent="-539750" algn="l" defTabSz="2159635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78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779520" indent="-539750" algn="l" defTabSz="2159635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330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859655" indent="-539750" algn="l" defTabSz="2159635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330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5941060" indent="-539750" algn="l" defTabSz="2159635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6pPr>
      <a:lvl7pPr marL="7020560" indent="-539750" algn="l" defTabSz="2159635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7pPr>
      <a:lvl8pPr marL="8100695" indent="-539750" algn="l" defTabSz="2159635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8pPr>
      <a:lvl9pPr marL="9180830" indent="-539750" algn="l" defTabSz="2159635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1pPr>
      <a:lvl2pPr marL="1080135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2pPr>
      <a:lvl3pPr marL="2159635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3pPr>
      <a:lvl4pPr marL="3239770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4pPr>
      <a:lvl5pPr marL="4319905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5pPr>
      <a:lvl6pPr marL="5399405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6pPr>
      <a:lvl7pPr marL="6480810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7pPr>
      <a:lvl8pPr marL="7560945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8pPr>
      <a:lvl9pPr marL="8640445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组合 383"/>
          <p:cNvGrpSpPr/>
          <p:nvPr/>
        </p:nvGrpSpPr>
        <p:grpSpPr>
          <a:xfrm>
            <a:off x="4751070" y="44450"/>
            <a:ext cx="12163425" cy="11731625"/>
            <a:chOff x="7482" y="70"/>
            <a:chExt cx="19155" cy="18475"/>
          </a:xfrm>
        </p:grpSpPr>
        <p:sp>
          <p:nvSpPr>
            <p:cNvPr id="383" name="矩形 382"/>
            <p:cNvSpPr/>
            <p:nvPr/>
          </p:nvSpPr>
          <p:spPr>
            <a:xfrm>
              <a:off x="17684" y="16141"/>
              <a:ext cx="1978" cy="7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2" name="矩形 381"/>
            <p:cNvSpPr/>
            <p:nvPr/>
          </p:nvSpPr>
          <p:spPr>
            <a:xfrm>
              <a:off x="17690" y="13157"/>
              <a:ext cx="1978" cy="7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1" name="矩形 380"/>
            <p:cNvSpPr/>
            <p:nvPr/>
          </p:nvSpPr>
          <p:spPr>
            <a:xfrm>
              <a:off x="17686" y="10310"/>
              <a:ext cx="1978" cy="7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0" name="矩形 379"/>
            <p:cNvSpPr/>
            <p:nvPr/>
          </p:nvSpPr>
          <p:spPr>
            <a:xfrm>
              <a:off x="17672" y="7105"/>
              <a:ext cx="1978" cy="7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9" name="矩形 378"/>
            <p:cNvSpPr/>
            <p:nvPr/>
          </p:nvSpPr>
          <p:spPr>
            <a:xfrm>
              <a:off x="17666" y="4220"/>
              <a:ext cx="1978" cy="7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7" name="矩形 376"/>
            <p:cNvSpPr/>
            <p:nvPr/>
          </p:nvSpPr>
          <p:spPr>
            <a:xfrm>
              <a:off x="17654" y="1495"/>
              <a:ext cx="1978" cy="5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6" name="矩形 375"/>
            <p:cNvSpPr/>
            <p:nvPr/>
          </p:nvSpPr>
          <p:spPr>
            <a:xfrm>
              <a:off x="14671" y="17053"/>
              <a:ext cx="4964" cy="119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5" name="矩形 374"/>
            <p:cNvSpPr/>
            <p:nvPr/>
          </p:nvSpPr>
          <p:spPr>
            <a:xfrm>
              <a:off x="14652" y="14079"/>
              <a:ext cx="4964" cy="119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4" name="矩形 373"/>
            <p:cNvSpPr/>
            <p:nvPr/>
          </p:nvSpPr>
          <p:spPr>
            <a:xfrm>
              <a:off x="14665" y="11262"/>
              <a:ext cx="4974" cy="96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3" name="矩形 372"/>
            <p:cNvSpPr/>
            <p:nvPr/>
          </p:nvSpPr>
          <p:spPr>
            <a:xfrm>
              <a:off x="14638" y="8075"/>
              <a:ext cx="4974" cy="96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2" name="矩形 371"/>
            <p:cNvSpPr/>
            <p:nvPr/>
          </p:nvSpPr>
          <p:spPr>
            <a:xfrm>
              <a:off x="14638" y="5073"/>
              <a:ext cx="4974" cy="96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1" name="矩形 370"/>
            <p:cNvSpPr/>
            <p:nvPr/>
          </p:nvSpPr>
          <p:spPr>
            <a:xfrm>
              <a:off x="14652" y="2262"/>
              <a:ext cx="4974" cy="96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1" name="圆角矩形 300"/>
            <p:cNvSpPr/>
            <p:nvPr/>
          </p:nvSpPr>
          <p:spPr>
            <a:xfrm>
              <a:off x="20953" y="14151"/>
              <a:ext cx="3920" cy="105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20924" y="11352"/>
              <a:ext cx="3920" cy="84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40" name="圆角矩形 339"/>
            <p:cNvSpPr/>
            <p:nvPr/>
          </p:nvSpPr>
          <p:spPr>
            <a:xfrm>
              <a:off x="15536" y="17159"/>
              <a:ext cx="3920" cy="105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85" name="圆角矩形 284"/>
            <p:cNvSpPr/>
            <p:nvPr/>
          </p:nvSpPr>
          <p:spPr>
            <a:xfrm>
              <a:off x="15540" y="14175"/>
              <a:ext cx="3920" cy="105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15" name="圆角矩形 214"/>
            <p:cNvSpPr/>
            <p:nvPr/>
          </p:nvSpPr>
          <p:spPr>
            <a:xfrm>
              <a:off x="15540" y="11352"/>
              <a:ext cx="3920" cy="84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5522" y="8147"/>
              <a:ext cx="3920" cy="84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5053" y="70"/>
              <a:ext cx="4255" cy="58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ym typeface="+mn-ea"/>
                </a:rPr>
                <a:t>Dispatch Queue status</a:t>
              </a:r>
              <a:endParaRPr lang="en-US" altLang="zh-CN" b="1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0262" y="70"/>
              <a:ext cx="1241" cy="58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ym typeface="+mn-ea"/>
                </a:rPr>
                <a:t>Code</a:t>
              </a:r>
              <a:endParaRPr lang="en-US" altLang="zh-CN" b="1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2858" y="70"/>
              <a:ext cx="1514" cy="58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ym typeface="+mn-ea"/>
                </a:rPr>
                <a:t>Thread</a:t>
              </a:r>
              <a:endParaRPr lang="en-US" altLang="zh-CN" b="1"/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7591" y="893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24090" y="7105"/>
              <a:ext cx="757" cy="531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6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6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6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</a14:hiddenFill>
              </a:ext>
            </a:ex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24150" y="7049"/>
              <a:ext cx="757" cy="5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print</a:t>
              </a:r>
              <a:endParaRPr lang="en-US" altLang="zh-CN" sz="900" b="1">
                <a:solidFill>
                  <a:schemeClr val="bg1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  <a:p>
              <a:r>
                <a: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(“1”)</a:t>
              </a:r>
              <a:endParaRPr lang="en-US" altLang="zh-CN" sz="900" b="1">
                <a:solidFill>
                  <a:schemeClr val="bg1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 rot="0">
              <a:off x="14638" y="8057"/>
              <a:ext cx="5077" cy="978"/>
              <a:chOff x="11640" y="1229"/>
              <a:chExt cx="5802" cy="978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直接箭头连接符 74"/>
            <p:cNvCxnSpPr/>
            <p:nvPr/>
          </p:nvCxnSpPr>
          <p:spPr>
            <a:xfrm>
              <a:off x="21130" y="7735"/>
              <a:ext cx="4944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24820" y="7195"/>
              <a:ext cx="17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Thread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7563" y="9383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>
              <a:off x="21118" y="8560"/>
              <a:ext cx="4944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1">
              <a:lum contrast="12000"/>
            </a:blip>
            <a:stretch>
              <a:fillRect/>
            </a:stretch>
          </p:blipFill>
          <p:spPr>
            <a:xfrm>
              <a:off x="7504" y="7602"/>
              <a:ext cx="3401" cy="55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24820" y="8082"/>
              <a:ext cx="1659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New Thread</a:t>
              </a:r>
              <a:endParaRPr lang="en-US" altLang="zh-CN" sz="1200" b="1">
                <a:solidFill>
                  <a:srgbClr val="FF0000"/>
                </a:solidFill>
                <a:sym typeface="+mn-ea"/>
              </a:endParaRPr>
            </a:p>
          </p:txBody>
        </p:sp>
        <p:grpSp>
          <p:nvGrpSpPr>
            <p:cNvPr id="146" name="组合 145"/>
            <p:cNvGrpSpPr/>
            <p:nvPr/>
          </p:nvGrpSpPr>
          <p:grpSpPr>
            <a:xfrm rot="0">
              <a:off x="16525" y="6698"/>
              <a:ext cx="817" cy="587"/>
              <a:chOff x="15888" y="1737"/>
              <a:chExt cx="817" cy="837"/>
            </a:xfrm>
          </p:grpSpPr>
          <p:sp>
            <p:nvSpPr>
              <p:cNvPr id="147" name="矩形 146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(“5”)</a:t>
                </a:r>
                <a:endParaRPr lang="en-US" altLang="zh-CN" sz="900" b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49" name="组合 148"/>
            <p:cNvGrpSpPr/>
            <p:nvPr/>
          </p:nvGrpSpPr>
          <p:grpSpPr>
            <a:xfrm rot="0">
              <a:off x="18503" y="8270"/>
              <a:ext cx="817" cy="587"/>
              <a:chOff x="15888" y="1737"/>
              <a:chExt cx="817" cy="837"/>
            </a:xfrm>
          </p:grpSpPr>
          <p:sp>
            <p:nvSpPr>
              <p:cNvPr id="150" name="矩形 149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(“2”)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14638" y="7540"/>
              <a:ext cx="1745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test queue</a:t>
              </a:r>
              <a:endParaRPr lang="en-US" altLang="zh-CN" sz="1400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7564" y="12496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2">
              <a:lum contrast="12000"/>
            </a:blip>
            <a:stretch>
              <a:fillRect/>
            </a:stretch>
          </p:blipFill>
          <p:spPr>
            <a:xfrm>
              <a:off x="7482" y="10742"/>
              <a:ext cx="2253" cy="468"/>
            </a:xfrm>
            <a:prstGeom prst="rect">
              <a:avLst/>
            </a:prstGeom>
          </p:spPr>
        </p:pic>
        <p:cxnSp>
          <p:nvCxnSpPr>
            <p:cNvPr id="100" name="直接箭头连接符 99"/>
            <p:cNvCxnSpPr/>
            <p:nvPr/>
          </p:nvCxnSpPr>
          <p:spPr>
            <a:xfrm>
              <a:off x="21043" y="10945"/>
              <a:ext cx="4944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24873" y="10405"/>
              <a:ext cx="17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Thread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cxnSp>
          <p:nvCxnSpPr>
            <p:cNvPr id="105" name="直接箭头连接符 104"/>
            <p:cNvCxnSpPr/>
            <p:nvPr/>
          </p:nvCxnSpPr>
          <p:spPr>
            <a:xfrm>
              <a:off x="21044" y="12295"/>
              <a:ext cx="4944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/>
            <p:cNvSpPr txBox="1"/>
            <p:nvPr/>
          </p:nvSpPr>
          <p:spPr>
            <a:xfrm>
              <a:off x="24978" y="11806"/>
              <a:ext cx="1659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New Thread</a:t>
              </a:r>
              <a:endParaRPr lang="en-US" altLang="zh-CN" sz="1200" b="1">
                <a:solidFill>
                  <a:srgbClr val="FF0000"/>
                </a:solidFill>
                <a:sym typeface="+mn-ea"/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88" y="7891"/>
              <a:ext cx="157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solidFill>
                    <a:schemeClr val="accent5">
                      <a:lumMod val="75000"/>
                    </a:schemeClr>
                  </a:solidFill>
                </a:rPr>
                <a:t>Concurrency</a:t>
              </a:r>
              <a:endParaRPr lang="en-US" altLang="zh-CN" sz="10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562" y="3786"/>
              <a:ext cx="2050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queue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3">
              <a:lum contrast="12000"/>
            </a:blip>
            <a:stretch>
              <a:fillRect/>
            </a:stretch>
          </p:blipFill>
          <p:spPr>
            <a:xfrm>
              <a:off x="7564" y="4797"/>
              <a:ext cx="2229" cy="570"/>
            </a:xfrm>
            <a:prstGeom prst="rect">
              <a:avLst/>
            </a:prstGeom>
          </p:spPr>
        </p:pic>
        <p:grpSp>
          <p:nvGrpSpPr>
            <p:cNvPr id="49" name="组合 48"/>
            <p:cNvGrpSpPr/>
            <p:nvPr/>
          </p:nvGrpSpPr>
          <p:grpSpPr>
            <a:xfrm rot="0">
              <a:off x="14638" y="5082"/>
              <a:ext cx="5077" cy="978"/>
              <a:chOff x="11640" y="1229"/>
              <a:chExt cx="5802" cy="978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接箭头连接符 52"/>
            <p:cNvCxnSpPr/>
            <p:nvPr/>
          </p:nvCxnSpPr>
          <p:spPr>
            <a:xfrm>
              <a:off x="21093" y="5736"/>
              <a:ext cx="4944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24783" y="5196"/>
              <a:ext cx="17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Thread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7539" y="6434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 rot="0">
              <a:off x="21152" y="5017"/>
              <a:ext cx="817" cy="587"/>
              <a:chOff x="15888" y="1737"/>
              <a:chExt cx="817" cy="837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(“1”)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sp>
          <p:nvSpPr>
            <p:cNvPr id="92" name="文本框 91"/>
            <p:cNvSpPr txBox="1"/>
            <p:nvPr/>
          </p:nvSpPr>
          <p:spPr>
            <a:xfrm>
              <a:off x="15141" y="5323"/>
              <a:ext cx="91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N/A</a:t>
              </a:r>
              <a:endParaRPr lang="en-US" altLang="zh-CN" sz="140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4598" y="4599"/>
              <a:ext cx="1745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test queue</a:t>
              </a:r>
              <a:endParaRPr lang="en-US" altLang="zh-CN" sz="1400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 rot="0">
              <a:off x="17662" y="4221"/>
              <a:ext cx="2053" cy="703"/>
              <a:chOff x="11640" y="1229"/>
              <a:chExt cx="5802" cy="978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曲线连接符 10"/>
            <p:cNvCxnSpPr>
              <a:stCxn id="40" idx="3"/>
              <a:endCxn id="86" idx="1"/>
            </p:cNvCxnSpPr>
            <p:nvPr/>
          </p:nvCxnSpPr>
          <p:spPr>
            <a:xfrm>
              <a:off x="19338" y="4545"/>
              <a:ext cx="1814" cy="79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7539" y="15516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" name="图片 151"/>
            <p:cNvPicPr>
              <a:picLocks noChangeAspect="1"/>
            </p:cNvPicPr>
            <p:nvPr/>
          </p:nvPicPr>
          <p:blipFill>
            <a:blip r:embed="rId4">
              <a:lum contrast="12000"/>
            </a:blip>
            <a:stretch>
              <a:fillRect/>
            </a:stretch>
          </p:blipFill>
          <p:spPr>
            <a:xfrm>
              <a:off x="7539" y="13736"/>
              <a:ext cx="3341" cy="477"/>
            </a:xfrm>
            <a:prstGeom prst="rect">
              <a:avLst/>
            </a:prstGeom>
          </p:spPr>
        </p:pic>
        <p:grpSp>
          <p:nvGrpSpPr>
            <p:cNvPr id="23" name="组合 22"/>
            <p:cNvGrpSpPr/>
            <p:nvPr/>
          </p:nvGrpSpPr>
          <p:grpSpPr>
            <a:xfrm rot="0">
              <a:off x="14643" y="2253"/>
              <a:ext cx="5076" cy="978"/>
              <a:chOff x="11640" y="1229"/>
              <a:chExt cx="5802" cy="978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>
              <a:lum bright="-12000" contrast="30000"/>
            </a:blip>
            <a:srcRect l="28848" t="-2110"/>
            <a:stretch>
              <a:fillRect/>
            </a:stretch>
          </p:blipFill>
          <p:spPr>
            <a:xfrm>
              <a:off x="7482" y="1892"/>
              <a:ext cx="6801" cy="723"/>
            </a:xfrm>
            <a:prstGeom prst="rect">
              <a:avLst/>
            </a:prstGeom>
          </p:spPr>
        </p:pic>
        <p:cxnSp>
          <p:nvCxnSpPr>
            <p:cNvPr id="43" name="直接箭头连接符 42"/>
            <p:cNvCxnSpPr/>
            <p:nvPr/>
          </p:nvCxnSpPr>
          <p:spPr>
            <a:xfrm>
              <a:off x="21094" y="2935"/>
              <a:ext cx="4943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24784" y="2395"/>
              <a:ext cx="17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Thread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7563" y="3636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15053" y="2354"/>
              <a:ext cx="452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DQ Initialization</a:t>
              </a:r>
              <a:endParaRPr lang="en-US" altLang="zh-CN" sz="1400"/>
            </a:p>
            <a:p>
              <a:r>
                <a:rPr lang="en-US" altLang="zh-CN" sz="1400"/>
                <a:t>Named: “</a:t>
              </a:r>
              <a:r>
                <a:rPr lang="en-US" altLang="zh-CN" sz="1400">
                  <a:sym typeface="+mn-ea"/>
                </a:rPr>
                <a:t>test queue</a:t>
              </a:r>
              <a:r>
                <a:rPr lang="en-US" altLang="zh-CN" sz="1400"/>
                <a:t>”</a:t>
              </a:r>
              <a:endParaRPr lang="en-US" altLang="zh-CN" sz="14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4656" y="1770"/>
              <a:ext cx="1745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test queue</a:t>
              </a:r>
              <a:endParaRPr lang="en-US" altLang="zh-CN" sz="1400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7562" y="1026"/>
              <a:ext cx="2050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queue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 rot="0">
              <a:off x="17662" y="1495"/>
              <a:ext cx="2053" cy="520"/>
              <a:chOff x="11640" y="1229"/>
              <a:chExt cx="5802" cy="978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 rot="0">
              <a:off x="18521" y="7195"/>
              <a:ext cx="787" cy="531"/>
              <a:chOff x="15888" y="1817"/>
              <a:chExt cx="787" cy="757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5918" y="1936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async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rot="0">
              <a:off x="18521" y="4255"/>
              <a:ext cx="817" cy="587"/>
              <a:chOff x="15888" y="1737"/>
              <a:chExt cx="817" cy="837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(“1”)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 rot="0">
              <a:off x="17666" y="7105"/>
              <a:ext cx="2053" cy="703"/>
              <a:chOff x="11640" y="1229"/>
              <a:chExt cx="5802" cy="978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17565" y="6615"/>
              <a:ext cx="2050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queue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 rot="0">
              <a:off x="17567" y="8326"/>
              <a:ext cx="844" cy="531"/>
              <a:chOff x="15888" y="1817"/>
              <a:chExt cx="844" cy="757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15975" y="1938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 rot="0">
              <a:off x="16648" y="8277"/>
              <a:ext cx="817" cy="587"/>
              <a:chOff x="15888" y="1737"/>
              <a:chExt cx="817" cy="837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(“3”)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 rot="0">
              <a:off x="15708" y="8277"/>
              <a:ext cx="817" cy="587"/>
              <a:chOff x="15888" y="1737"/>
              <a:chExt cx="817" cy="837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(“4”)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73" name="组合 172"/>
            <p:cNvGrpSpPr/>
            <p:nvPr/>
          </p:nvGrpSpPr>
          <p:grpSpPr>
            <a:xfrm rot="0">
              <a:off x="21122" y="10298"/>
              <a:ext cx="787" cy="531"/>
              <a:chOff x="15888" y="1817"/>
              <a:chExt cx="787" cy="757"/>
            </a:xfrm>
          </p:grpSpPr>
          <p:sp>
            <p:nvSpPr>
              <p:cNvPr id="174" name="矩形 173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5" name="文本框 174"/>
              <p:cNvSpPr txBox="1"/>
              <p:nvPr/>
            </p:nvSpPr>
            <p:spPr>
              <a:xfrm>
                <a:off x="15918" y="1936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async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cxnSp>
          <p:nvCxnSpPr>
            <p:cNvPr id="210" name="直接连接符 209"/>
            <p:cNvCxnSpPr/>
            <p:nvPr/>
          </p:nvCxnSpPr>
          <p:spPr>
            <a:xfrm>
              <a:off x="7482" y="18545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2" name="图片 231"/>
            <p:cNvPicPr>
              <a:picLocks noChangeAspect="1"/>
            </p:cNvPicPr>
            <p:nvPr/>
          </p:nvPicPr>
          <p:blipFill>
            <a:blip r:embed="rId6">
              <a:lum contrast="12000"/>
            </a:blip>
            <a:stretch>
              <a:fillRect/>
            </a:stretch>
          </p:blipFill>
          <p:spPr>
            <a:xfrm>
              <a:off x="7482" y="16720"/>
              <a:ext cx="2376" cy="594"/>
            </a:xfrm>
            <a:prstGeom prst="rect">
              <a:avLst/>
            </a:prstGeom>
          </p:spPr>
        </p:pic>
        <p:cxnSp>
          <p:nvCxnSpPr>
            <p:cNvPr id="14" name="曲线连接符 13"/>
            <p:cNvCxnSpPr>
              <a:stCxn id="148" idx="3"/>
            </p:cNvCxnSpPr>
            <p:nvPr/>
          </p:nvCxnSpPr>
          <p:spPr>
            <a:xfrm>
              <a:off x="17342" y="6988"/>
              <a:ext cx="548" cy="50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24030" y="10259"/>
              <a:ext cx="817" cy="587"/>
              <a:chOff x="15888" y="1737"/>
              <a:chExt cx="817" cy="837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(“1”)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 rot="0">
              <a:off x="23097" y="10259"/>
              <a:ext cx="817" cy="587"/>
              <a:chOff x="15888" y="1737"/>
              <a:chExt cx="817" cy="837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(“5”)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 rot="0">
              <a:off x="23905" y="11475"/>
              <a:ext cx="817" cy="587"/>
              <a:chOff x="15888" y="1737"/>
              <a:chExt cx="817" cy="837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(“2”)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rot="0">
              <a:off x="22969" y="11531"/>
              <a:ext cx="844" cy="531"/>
              <a:chOff x="15888" y="1817"/>
              <a:chExt cx="844" cy="757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5975" y="1938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 rot="0">
              <a:off x="22050" y="11482"/>
              <a:ext cx="817" cy="587"/>
              <a:chOff x="15888" y="1737"/>
              <a:chExt cx="817" cy="837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(“3”)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 rot="0">
              <a:off x="21110" y="11482"/>
              <a:ext cx="817" cy="587"/>
              <a:chOff x="15888" y="1737"/>
              <a:chExt cx="817" cy="837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(“4”)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 rot="0">
              <a:off x="14656" y="11262"/>
              <a:ext cx="5077" cy="978"/>
              <a:chOff x="11640" y="1229"/>
              <a:chExt cx="5802" cy="978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组合 137"/>
            <p:cNvGrpSpPr/>
            <p:nvPr/>
          </p:nvGrpSpPr>
          <p:grpSpPr>
            <a:xfrm rot="0">
              <a:off x="18521" y="11475"/>
              <a:ext cx="817" cy="587"/>
              <a:chOff x="15888" y="1737"/>
              <a:chExt cx="817" cy="837"/>
            </a:xfrm>
          </p:grpSpPr>
          <p:sp>
            <p:nvSpPr>
              <p:cNvPr id="139" name="矩形 138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(“2”)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14656" y="10745"/>
              <a:ext cx="1745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test queue</a:t>
              </a:r>
              <a:endParaRPr lang="en-US" altLang="zh-CN" sz="1400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grpSp>
          <p:nvGrpSpPr>
            <p:cNvPr id="142" name="组合 141"/>
            <p:cNvGrpSpPr/>
            <p:nvPr/>
          </p:nvGrpSpPr>
          <p:grpSpPr>
            <a:xfrm rot="0">
              <a:off x="18539" y="10400"/>
              <a:ext cx="787" cy="531"/>
              <a:chOff x="15888" y="1817"/>
              <a:chExt cx="787" cy="757"/>
            </a:xfrm>
          </p:grpSpPr>
          <p:sp>
            <p:nvSpPr>
              <p:cNvPr id="143" name="矩形 142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15918" y="1936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async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 rot="0">
              <a:off x="17684" y="10310"/>
              <a:ext cx="2053" cy="703"/>
              <a:chOff x="11640" y="1229"/>
              <a:chExt cx="5802" cy="978"/>
            </a:xfrm>
          </p:grpSpPr>
          <p:cxnSp>
            <p:nvCxnSpPr>
              <p:cNvPr id="155" name="直接连接符 154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0" name="文本框 159"/>
            <p:cNvSpPr txBox="1"/>
            <p:nvPr/>
          </p:nvSpPr>
          <p:spPr>
            <a:xfrm>
              <a:off x="17583" y="9820"/>
              <a:ext cx="2050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queue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grpSp>
          <p:nvGrpSpPr>
            <p:cNvPr id="161" name="组合 160"/>
            <p:cNvGrpSpPr/>
            <p:nvPr/>
          </p:nvGrpSpPr>
          <p:grpSpPr>
            <a:xfrm rot="0">
              <a:off x="17585" y="11531"/>
              <a:ext cx="844" cy="531"/>
              <a:chOff x="15888" y="1817"/>
              <a:chExt cx="844" cy="757"/>
            </a:xfrm>
          </p:grpSpPr>
          <p:sp>
            <p:nvSpPr>
              <p:cNvPr id="162" name="矩形 161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5975" y="1938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64" name="组合 163"/>
            <p:cNvGrpSpPr/>
            <p:nvPr/>
          </p:nvGrpSpPr>
          <p:grpSpPr>
            <a:xfrm rot="0">
              <a:off x="16666" y="11482"/>
              <a:ext cx="817" cy="587"/>
              <a:chOff x="15888" y="1737"/>
              <a:chExt cx="817" cy="837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(“3”)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67" name="组合 166"/>
            <p:cNvGrpSpPr/>
            <p:nvPr/>
          </p:nvGrpSpPr>
          <p:grpSpPr>
            <a:xfrm rot="0">
              <a:off x="15726" y="11482"/>
              <a:ext cx="817" cy="587"/>
              <a:chOff x="15888" y="1737"/>
              <a:chExt cx="817" cy="837"/>
            </a:xfrm>
          </p:grpSpPr>
          <p:sp>
            <p:nvSpPr>
              <p:cNvPr id="168" name="矩形 167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(“4”)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cxnSp>
          <p:nvCxnSpPr>
            <p:cNvPr id="226" name="直接箭头连接符 225"/>
            <p:cNvCxnSpPr/>
            <p:nvPr/>
          </p:nvCxnSpPr>
          <p:spPr>
            <a:xfrm>
              <a:off x="21047" y="13980"/>
              <a:ext cx="4944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箭头连接符 226"/>
            <p:cNvCxnSpPr/>
            <p:nvPr/>
          </p:nvCxnSpPr>
          <p:spPr>
            <a:xfrm>
              <a:off x="21048" y="15330"/>
              <a:ext cx="4944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8" name="组合 227"/>
            <p:cNvGrpSpPr/>
            <p:nvPr/>
          </p:nvGrpSpPr>
          <p:grpSpPr>
            <a:xfrm rot="0">
              <a:off x="21126" y="13333"/>
              <a:ext cx="787" cy="531"/>
              <a:chOff x="15888" y="1817"/>
              <a:chExt cx="787" cy="757"/>
            </a:xfrm>
          </p:grpSpPr>
          <p:sp>
            <p:nvSpPr>
              <p:cNvPr id="229" name="矩形 228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0" name="文本框 229"/>
              <p:cNvSpPr txBox="1"/>
              <p:nvPr/>
            </p:nvSpPr>
            <p:spPr>
              <a:xfrm>
                <a:off x="15918" y="1936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async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31" name="组合 230"/>
            <p:cNvGrpSpPr/>
            <p:nvPr/>
          </p:nvGrpSpPr>
          <p:grpSpPr>
            <a:xfrm rot="0">
              <a:off x="24034" y="13294"/>
              <a:ext cx="817" cy="587"/>
              <a:chOff x="15888" y="1737"/>
              <a:chExt cx="817" cy="837"/>
            </a:xfrm>
          </p:grpSpPr>
          <p:sp>
            <p:nvSpPr>
              <p:cNvPr id="244" name="矩形 243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5" name="文本框 244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(“1”)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46" name="组合 245"/>
            <p:cNvGrpSpPr/>
            <p:nvPr/>
          </p:nvGrpSpPr>
          <p:grpSpPr>
            <a:xfrm rot="0">
              <a:off x="23101" y="13294"/>
              <a:ext cx="817" cy="587"/>
              <a:chOff x="15888" y="1737"/>
              <a:chExt cx="817" cy="837"/>
            </a:xfrm>
          </p:grpSpPr>
          <p:sp>
            <p:nvSpPr>
              <p:cNvPr id="247" name="矩形 246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8" name="文本框 247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(“5”)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49" name="组合 248"/>
            <p:cNvGrpSpPr/>
            <p:nvPr/>
          </p:nvGrpSpPr>
          <p:grpSpPr>
            <a:xfrm rot="0">
              <a:off x="23974" y="14370"/>
              <a:ext cx="817" cy="587"/>
              <a:chOff x="15888" y="1737"/>
              <a:chExt cx="817" cy="837"/>
            </a:xfrm>
          </p:grpSpPr>
          <p:sp>
            <p:nvSpPr>
              <p:cNvPr id="250" name="矩形 249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1" name="文本框 250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(“2”)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62" name="组合 261"/>
            <p:cNvGrpSpPr/>
            <p:nvPr/>
          </p:nvGrpSpPr>
          <p:grpSpPr>
            <a:xfrm rot="0">
              <a:off x="14660" y="14079"/>
              <a:ext cx="5077" cy="1196"/>
              <a:chOff x="11640" y="1229"/>
              <a:chExt cx="5802" cy="978"/>
            </a:xfrm>
          </p:grpSpPr>
          <p:cxnSp>
            <p:nvCxnSpPr>
              <p:cNvPr id="263" name="直接连接符 262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接连接符 263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组合 264"/>
            <p:cNvGrpSpPr/>
            <p:nvPr/>
          </p:nvGrpSpPr>
          <p:grpSpPr>
            <a:xfrm rot="0">
              <a:off x="18521" y="14387"/>
              <a:ext cx="817" cy="587"/>
              <a:chOff x="15888" y="1737"/>
              <a:chExt cx="817" cy="837"/>
            </a:xfrm>
          </p:grpSpPr>
          <p:sp>
            <p:nvSpPr>
              <p:cNvPr id="266" name="矩形 265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7" name="文本框 266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(“2”)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sp>
          <p:nvSpPr>
            <p:cNvPr id="268" name="文本框 267"/>
            <p:cNvSpPr txBox="1"/>
            <p:nvPr/>
          </p:nvSpPr>
          <p:spPr>
            <a:xfrm>
              <a:off x="14656" y="13596"/>
              <a:ext cx="1745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test queue</a:t>
              </a:r>
              <a:endParaRPr lang="en-US" altLang="zh-CN" sz="1400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grpSp>
          <p:nvGrpSpPr>
            <p:cNvPr id="269" name="组合 268"/>
            <p:cNvGrpSpPr/>
            <p:nvPr/>
          </p:nvGrpSpPr>
          <p:grpSpPr>
            <a:xfrm rot="0">
              <a:off x="18545" y="13248"/>
              <a:ext cx="787" cy="531"/>
              <a:chOff x="15888" y="1817"/>
              <a:chExt cx="787" cy="757"/>
            </a:xfrm>
          </p:grpSpPr>
          <p:sp>
            <p:nvSpPr>
              <p:cNvPr id="270" name="矩形 269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1" name="文本框 270"/>
              <p:cNvSpPr txBox="1"/>
              <p:nvPr/>
            </p:nvSpPr>
            <p:spPr>
              <a:xfrm>
                <a:off x="15918" y="1936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async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72" name="组合 271"/>
            <p:cNvGrpSpPr/>
            <p:nvPr/>
          </p:nvGrpSpPr>
          <p:grpSpPr>
            <a:xfrm rot="0">
              <a:off x="17690" y="13158"/>
              <a:ext cx="2053" cy="703"/>
              <a:chOff x="11640" y="1229"/>
              <a:chExt cx="5802" cy="978"/>
            </a:xfrm>
          </p:grpSpPr>
          <p:cxnSp>
            <p:nvCxnSpPr>
              <p:cNvPr id="273" name="直接连接符 272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接连接符 273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文本框 274"/>
            <p:cNvSpPr txBox="1"/>
            <p:nvPr/>
          </p:nvSpPr>
          <p:spPr>
            <a:xfrm>
              <a:off x="17589" y="12668"/>
              <a:ext cx="2050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queue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sp>
          <p:nvSpPr>
            <p:cNvPr id="288" name="圆角矩形 287"/>
            <p:cNvSpPr/>
            <p:nvPr/>
          </p:nvSpPr>
          <p:spPr>
            <a:xfrm>
              <a:off x="16585" y="14326"/>
              <a:ext cx="1844" cy="77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76" name="组合 275"/>
            <p:cNvGrpSpPr/>
            <p:nvPr/>
          </p:nvGrpSpPr>
          <p:grpSpPr>
            <a:xfrm rot="0">
              <a:off x="17585" y="14443"/>
              <a:ext cx="844" cy="531"/>
              <a:chOff x="15888" y="1817"/>
              <a:chExt cx="844" cy="757"/>
            </a:xfrm>
          </p:grpSpPr>
          <p:sp>
            <p:nvSpPr>
              <p:cNvPr id="277" name="矩形 276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8" name="文本框 277"/>
              <p:cNvSpPr txBox="1"/>
              <p:nvPr/>
            </p:nvSpPr>
            <p:spPr>
              <a:xfrm>
                <a:off x="15975" y="1938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0">
              <a:off x="16666" y="14394"/>
              <a:ext cx="817" cy="587"/>
              <a:chOff x="15888" y="1737"/>
              <a:chExt cx="817" cy="837"/>
            </a:xfrm>
          </p:grpSpPr>
          <p:sp>
            <p:nvSpPr>
              <p:cNvPr id="280" name="矩形 279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(“3”)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82" name="组合 281"/>
            <p:cNvGrpSpPr/>
            <p:nvPr/>
          </p:nvGrpSpPr>
          <p:grpSpPr>
            <a:xfrm rot="0">
              <a:off x="15726" y="14394"/>
              <a:ext cx="817" cy="587"/>
              <a:chOff x="15888" y="1737"/>
              <a:chExt cx="817" cy="837"/>
            </a:xfrm>
          </p:grpSpPr>
          <p:sp>
            <p:nvSpPr>
              <p:cNvPr id="283" name="矩形 282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(“4”)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sp>
          <p:nvSpPr>
            <p:cNvPr id="286" name="文本框 285"/>
            <p:cNvSpPr txBox="1"/>
            <p:nvPr/>
          </p:nvSpPr>
          <p:spPr>
            <a:xfrm>
              <a:off x="24821" y="13440"/>
              <a:ext cx="17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Thread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24926" y="14841"/>
              <a:ext cx="1659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New Thread</a:t>
              </a:r>
              <a:endParaRPr lang="en-US" altLang="zh-CN" sz="1200" b="1">
                <a:solidFill>
                  <a:srgbClr val="FF0000"/>
                </a:solidFill>
                <a:sym typeface="+mn-ea"/>
              </a:endParaRPr>
            </a:p>
          </p:txBody>
        </p:sp>
        <p:sp>
          <p:nvSpPr>
            <p:cNvPr id="302" name="圆角矩形 301"/>
            <p:cNvSpPr/>
            <p:nvPr/>
          </p:nvSpPr>
          <p:spPr>
            <a:xfrm>
              <a:off x="21998" y="14302"/>
              <a:ext cx="1844" cy="77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92" name="组合 291"/>
            <p:cNvGrpSpPr/>
            <p:nvPr/>
          </p:nvGrpSpPr>
          <p:grpSpPr>
            <a:xfrm rot="0">
              <a:off x="22998" y="14419"/>
              <a:ext cx="844" cy="531"/>
              <a:chOff x="15888" y="1817"/>
              <a:chExt cx="844" cy="757"/>
            </a:xfrm>
          </p:grpSpPr>
          <p:sp>
            <p:nvSpPr>
              <p:cNvPr id="293" name="矩形 292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5975" y="1938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95" name="组合 294"/>
            <p:cNvGrpSpPr/>
            <p:nvPr/>
          </p:nvGrpSpPr>
          <p:grpSpPr>
            <a:xfrm rot="0">
              <a:off x="22079" y="14370"/>
              <a:ext cx="817" cy="587"/>
              <a:chOff x="15888" y="1737"/>
              <a:chExt cx="817" cy="837"/>
            </a:xfrm>
          </p:grpSpPr>
          <p:sp>
            <p:nvSpPr>
              <p:cNvPr id="296" name="矩形 295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7" name="文本框 296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(“3”)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98" name="组合 297"/>
            <p:cNvGrpSpPr/>
            <p:nvPr/>
          </p:nvGrpSpPr>
          <p:grpSpPr>
            <a:xfrm rot="0">
              <a:off x="21139" y="14370"/>
              <a:ext cx="817" cy="587"/>
              <a:chOff x="15888" y="1737"/>
              <a:chExt cx="817" cy="837"/>
            </a:xfrm>
          </p:grpSpPr>
          <p:sp>
            <p:nvSpPr>
              <p:cNvPr id="299" name="矩形 298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0" name="文本框 299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(“4”)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cxnSp>
          <p:nvCxnSpPr>
            <p:cNvPr id="303" name="直接箭头连接符 302"/>
            <p:cNvCxnSpPr/>
            <p:nvPr/>
          </p:nvCxnSpPr>
          <p:spPr>
            <a:xfrm>
              <a:off x="21043" y="16964"/>
              <a:ext cx="4944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箭头连接符 303"/>
            <p:cNvCxnSpPr/>
            <p:nvPr/>
          </p:nvCxnSpPr>
          <p:spPr>
            <a:xfrm>
              <a:off x="21044" y="18314"/>
              <a:ext cx="4944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5" name="组合 304"/>
            <p:cNvGrpSpPr/>
            <p:nvPr/>
          </p:nvGrpSpPr>
          <p:grpSpPr>
            <a:xfrm rot="0">
              <a:off x="21122" y="16317"/>
              <a:ext cx="787" cy="531"/>
              <a:chOff x="15888" y="1817"/>
              <a:chExt cx="787" cy="757"/>
            </a:xfrm>
          </p:grpSpPr>
          <p:sp>
            <p:nvSpPr>
              <p:cNvPr id="306" name="矩形 305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7" name="文本框 306"/>
              <p:cNvSpPr txBox="1"/>
              <p:nvPr/>
            </p:nvSpPr>
            <p:spPr>
              <a:xfrm>
                <a:off x="15918" y="1936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async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308" name="组合 307"/>
            <p:cNvGrpSpPr/>
            <p:nvPr/>
          </p:nvGrpSpPr>
          <p:grpSpPr>
            <a:xfrm rot="0">
              <a:off x="24030" y="16278"/>
              <a:ext cx="817" cy="587"/>
              <a:chOff x="15888" y="1737"/>
              <a:chExt cx="817" cy="837"/>
            </a:xfrm>
          </p:grpSpPr>
          <p:sp>
            <p:nvSpPr>
              <p:cNvPr id="309" name="矩形 308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0" name="文本框 309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(“1”)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311" name="组合 310"/>
            <p:cNvGrpSpPr/>
            <p:nvPr/>
          </p:nvGrpSpPr>
          <p:grpSpPr>
            <a:xfrm rot="0">
              <a:off x="23097" y="16278"/>
              <a:ext cx="817" cy="587"/>
              <a:chOff x="15888" y="1737"/>
              <a:chExt cx="817" cy="837"/>
            </a:xfrm>
          </p:grpSpPr>
          <p:sp>
            <p:nvSpPr>
              <p:cNvPr id="312" name="矩形 311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3" name="文本框 312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(“5”)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317" name="组合 316"/>
            <p:cNvGrpSpPr/>
            <p:nvPr/>
          </p:nvGrpSpPr>
          <p:grpSpPr>
            <a:xfrm rot="0">
              <a:off x="14656" y="17063"/>
              <a:ext cx="5077" cy="1196"/>
              <a:chOff x="11640" y="1229"/>
              <a:chExt cx="5802" cy="978"/>
            </a:xfrm>
          </p:grpSpPr>
          <p:cxnSp>
            <p:nvCxnSpPr>
              <p:cNvPr id="318" name="直接连接符 317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直接连接符 318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0" name="组合 319"/>
            <p:cNvGrpSpPr/>
            <p:nvPr/>
          </p:nvGrpSpPr>
          <p:grpSpPr>
            <a:xfrm rot="0">
              <a:off x="18517" y="17371"/>
              <a:ext cx="817" cy="587"/>
              <a:chOff x="15888" y="1737"/>
              <a:chExt cx="817" cy="837"/>
            </a:xfrm>
          </p:grpSpPr>
          <p:sp>
            <p:nvSpPr>
              <p:cNvPr id="321" name="矩形 320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2" name="文本框 321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(“2”)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sp>
          <p:nvSpPr>
            <p:cNvPr id="323" name="文本框 322"/>
            <p:cNvSpPr txBox="1"/>
            <p:nvPr/>
          </p:nvSpPr>
          <p:spPr>
            <a:xfrm>
              <a:off x="14652" y="16580"/>
              <a:ext cx="1745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test queue</a:t>
              </a:r>
              <a:endParaRPr lang="en-US" altLang="zh-CN" sz="1400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grpSp>
          <p:nvGrpSpPr>
            <p:cNvPr id="324" name="组合 323"/>
            <p:cNvGrpSpPr/>
            <p:nvPr/>
          </p:nvGrpSpPr>
          <p:grpSpPr>
            <a:xfrm rot="0">
              <a:off x="18541" y="16232"/>
              <a:ext cx="787" cy="531"/>
              <a:chOff x="15888" y="1817"/>
              <a:chExt cx="787" cy="757"/>
            </a:xfrm>
          </p:grpSpPr>
          <p:sp>
            <p:nvSpPr>
              <p:cNvPr id="325" name="矩形 324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6" name="文本框 325"/>
              <p:cNvSpPr txBox="1"/>
              <p:nvPr/>
            </p:nvSpPr>
            <p:spPr>
              <a:xfrm>
                <a:off x="15918" y="1936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async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327" name="组合 326"/>
            <p:cNvGrpSpPr/>
            <p:nvPr/>
          </p:nvGrpSpPr>
          <p:grpSpPr>
            <a:xfrm rot="0">
              <a:off x="17686" y="16142"/>
              <a:ext cx="2053" cy="703"/>
              <a:chOff x="11640" y="1229"/>
              <a:chExt cx="5802" cy="978"/>
            </a:xfrm>
          </p:grpSpPr>
          <p:cxnSp>
            <p:nvCxnSpPr>
              <p:cNvPr id="328" name="直接连接符 327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直接连接符 328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3" name="圆角矩形 342"/>
            <p:cNvSpPr/>
            <p:nvPr/>
          </p:nvSpPr>
          <p:spPr>
            <a:xfrm>
              <a:off x="16581" y="17310"/>
              <a:ext cx="1844" cy="77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30" name="文本框 329"/>
            <p:cNvSpPr txBox="1"/>
            <p:nvPr/>
          </p:nvSpPr>
          <p:spPr>
            <a:xfrm>
              <a:off x="17585" y="15652"/>
              <a:ext cx="2050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queue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grpSp>
          <p:nvGrpSpPr>
            <p:cNvPr id="331" name="组合 330"/>
            <p:cNvGrpSpPr/>
            <p:nvPr/>
          </p:nvGrpSpPr>
          <p:grpSpPr>
            <a:xfrm rot="0">
              <a:off x="17581" y="17427"/>
              <a:ext cx="844" cy="531"/>
              <a:chOff x="15888" y="1817"/>
              <a:chExt cx="844" cy="757"/>
            </a:xfrm>
          </p:grpSpPr>
          <p:sp>
            <p:nvSpPr>
              <p:cNvPr id="332" name="矩形 331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3" name="文本框 332"/>
              <p:cNvSpPr txBox="1"/>
              <p:nvPr/>
            </p:nvSpPr>
            <p:spPr>
              <a:xfrm>
                <a:off x="15975" y="1938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334" name="组合 333"/>
            <p:cNvGrpSpPr/>
            <p:nvPr/>
          </p:nvGrpSpPr>
          <p:grpSpPr>
            <a:xfrm rot="0">
              <a:off x="16662" y="17378"/>
              <a:ext cx="817" cy="587"/>
              <a:chOff x="15888" y="1737"/>
              <a:chExt cx="817" cy="837"/>
            </a:xfrm>
          </p:grpSpPr>
          <p:sp>
            <p:nvSpPr>
              <p:cNvPr id="335" name="矩形 334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28575">
                <a:solidFill>
                  <a:schemeClr val="tx2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6" name="文本框 335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tx2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tx2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tx2"/>
                    </a:solidFill>
                    <a:latin typeface="Calibri" panose="020F0502020204030204" charset="0"/>
                    <a:cs typeface="Calibri" panose="020F0502020204030204" charset="0"/>
                  </a:rPr>
                  <a:t>(“3”)</a:t>
                </a:r>
                <a:endParaRPr lang="en-US" altLang="zh-CN" sz="900" b="1">
                  <a:solidFill>
                    <a:schemeClr val="tx2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337" name="组合 336"/>
            <p:cNvGrpSpPr/>
            <p:nvPr/>
          </p:nvGrpSpPr>
          <p:grpSpPr>
            <a:xfrm rot="0">
              <a:off x="15722" y="17378"/>
              <a:ext cx="817" cy="587"/>
              <a:chOff x="15888" y="1737"/>
              <a:chExt cx="817" cy="837"/>
            </a:xfrm>
          </p:grpSpPr>
          <p:sp>
            <p:nvSpPr>
              <p:cNvPr id="338" name="矩形 337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28575">
                <a:solidFill>
                  <a:schemeClr val="tx2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9" name="文本框 338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(“4”)</a:t>
                </a:r>
                <a:endParaRPr lang="en-US" altLang="zh-CN" sz="9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sp>
          <p:nvSpPr>
            <p:cNvPr id="341" name="文本框 340"/>
            <p:cNvSpPr txBox="1"/>
            <p:nvPr/>
          </p:nvSpPr>
          <p:spPr>
            <a:xfrm>
              <a:off x="24817" y="16424"/>
              <a:ext cx="17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Thread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24922" y="17825"/>
              <a:ext cx="1659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b="1">
                  <a:solidFill>
                    <a:schemeClr val="accent4">
                      <a:lumMod val="75000"/>
                    </a:schemeClr>
                  </a:solidFill>
                  <a:sym typeface="+mn-ea"/>
                </a:rPr>
                <a:t>New Thread</a:t>
              </a:r>
              <a:endParaRPr lang="en-US" altLang="zh-CN" sz="1200" b="1">
                <a:solidFill>
                  <a:schemeClr val="accent4">
                    <a:lumMod val="75000"/>
                  </a:schemeClr>
                </a:solidFill>
                <a:sym typeface="+mn-ea"/>
              </a:endParaRPr>
            </a:p>
          </p:txBody>
        </p:sp>
        <p:sp>
          <p:nvSpPr>
            <p:cNvPr id="355" name="圆角矩形 354"/>
            <p:cNvSpPr/>
            <p:nvPr/>
          </p:nvSpPr>
          <p:spPr>
            <a:xfrm>
              <a:off x="20924" y="17143"/>
              <a:ext cx="3920" cy="105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grpSp>
          <p:nvGrpSpPr>
            <p:cNvPr id="356" name="组合 355"/>
            <p:cNvGrpSpPr/>
            <p:nvPr/>
          </p:nvGrpSpPr>
          <p:grpSpPr>
            <a:xfrm rot="0">
              <a:off x="23945" y="17362"/>
              <a:ext cx="817" cy="587"/>
              <a:chOff x="15888" y="1737"/>
              <a:chExt cx="817" cy="837"/>
            </a:xfrm>
          </p:grpSpPr>
          <p:sp>
            <p:nvSpPr>
              <p:cNvPr id="357" name="矩形 356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8" name="文本框 357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(“2”)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sp>
          <p:nvSpPr>
            <p:cNvPr id="359" name="圆角矩形 358"/>
            <p:cNvSpPr/>
            <p:nvPr/>
          </p:nvSpPr>
          <p:spPr>
            <a:xfrm>
              <a:off x="21969" y="17294"/>
              <a:ext cx="1844" cy="77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60" name="组合 359"/>
            <p:cNvGrpSpPr/>
            <p:nvPr/>
          </p:nvGrpSpPr>
          <p:grpSpPr>
            <a:xfrm rot="0">
              <a:off x="22969" y="17411"/>
              <a:ext cx="844" cy="531"/>
              <a:chOff x="15888" y="1817"/>
              <a:chExt cx="844" cy="757"/>
            </a:xfrm>
          </p:grpSpPr>
          <p:sp>
            <p:nvSpPr>
              <p:cNvPr id="361" name="矩形 360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2" name="文本框 361"/>
              <p:cNvSpPr txBox="1"/>
              <p:nvPr/>
            </p:nvSpPr>
            <p:spPr>
              <a:xfrm>
                <a:off x="15975" y="1938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363" name="组合 362"/>
            <p:cNvGrpSpPr/>
            <p:nvPr/>
          </p:nvGrpSpPr>
          <p:grpSpPr>
            <a:xfrm rot="0">
              <a:off x="22050" y="17362"/>
              <a:ext cx="817" cy="587"/>
              <a:chOff x="15888" y="1737"/>
              <a:chExt cx="817" cy="837"/>
            </a:xfrm>
          </p:grpSpPr>
          <p:sp>
            <p:nvSpPr>
              <p:cNvPr id="364" name="矩形 363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5" name="文本框 364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(“3”)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366" name="组合 365"/>
            <p:cNvGrpSpPr/>
            <p:nvPr/>
          </p:nvGrpSpPr>
          <p:grpSpPr>
            <a:xfrm rot="0">
              <a:off x="21110" y="17362"/>
              <a:ext cx="817" cy="587"/>
              <a:chOff x="15888" y="1737"/>
              <a:chExt cx="817" cy="837"/>
            </a:xfrm>
          </p:grpSpPr>
          <p:sp>
            <p:nvSpPr>
              <p:cNvPr id="367" name="矩形 366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8" name="文本框 367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(“4”)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cxnSp>
          <p:nvCxnSpPr>
            <p:cNvPr id="369" name="曲线连接符 368"/>
            <p:cNvCxnSpPr>
              <a:stCxn id="359" idx="0"/>
              <a:endCxn id="307" idx="3"/>
            </p:cNvCxnSpPr>
            <p:nvPr/>
          </p:nvCxnSpPr>
          <p:spPr>
            <a:xfrm rot="16200000" flipV="1">
              <a:off x="22043" y="16446"/>
              <a:ext cx="713" cy="982"/>
            </a:xfrm>
            <a:prstGeom prst="curvedConnector2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曲线连接符 369"/>
            <p:cNvCxnSpPr>
              <a:stCxn id="307" idx="1"/>
              <a:endCxn id="367" idx="1"/>
            </p:cNvCxnSpPr>
            <p:nvPr/>
          </p:nvCxnSpPr>
          <p:spPr>
            <a:xfrm rot="10800000" flipV="1">
              <a:off x="21110" y="16580"/>
              <a:ext cx="42" cy="1103"/>
            </a:xfrm>
            <a:prstGeom prst="curvedConnector3">
              <a:avLst>
                <a:gd name="adj1" fmla="val 992857"/>
              </a:avLst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文本框 377"/>
            <p:cNvSpPr txBox="1"/>
            <p:nvPr/>
          </p:nvSpPr>
          <p:spPr>
            <a:xfrm>
              <a:off x="20014" y="4449"/>
              <a:ext cx="157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solidFill>
                    <a:schemeClr val="accent5">
                      <a:lumMod val="75000"/>
                    </a:schemeClr>
                  </a:solidFill>
                </a:rPr>
                <a:t>Queue Pop</a:t>
              </a:r>
              <a:endParaRPr lang="en-US" altLang="zh-CN" sz="10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6" name="组合 185"/>
          <p:cNvGrpSpPr/>
          <p:nvPr/>
        </p:nvGrpSpPr>
        <p:grpSpPr>
          <a:xfrm>
            <a:off x="4802505" y="924560"/>
            <a:ext cx="12117070" cy="5913755"/>
            <a:chOff x="7563" y="1456"/>
            <a:chExt cx="19082" cy="9313"/>
          </a:xfrm>
        </p:grpSpPr>
        <p:sp>
          <p:nvSpPr>
            <p:cNvPr id="6" name="文本框 5"/>
            <p:cNvSpPr txBox="1"/>
            <p:nvPr/>
          </p:nvSpPr>
          <p:spPr>
            <a:xfrm>
              <a:off x="15134" y="1456"/>
              <a:ext cx="4255" cy="58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ym typeface="+mn-ea"/>
                </a:rPr>
                <a:t>Dispatch Queue status</a:t>
              </a:r>
              <a:endParaRPr lang="en-US" altLang="zh-CN" b="1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0343" y="1456"/>
              <a:ext cx="1241" cy="58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ym typeface="+mn-ea"/>
                </a:rPr>
                <a:t>Code</a:t>
              </a:r>
              <a:endParaRPr lang="en-US" altLang="zh-CN" b="1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2939" y="1456"/>
              <a:ext cx="1514" cy="58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ym typeface="+mn-ea"/>
                </a:rPr>
                <a:t>Thread</a:t>
              </a:r>
              <a:endParaRPr lang="en-US" altLang="zh-CN" b="1"/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7672" y="2279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7644" y="10769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1">
              <a:lum contrast="12000"/>
            </a:blip>
            <a:stretch>
              <a:fillRect/>
            </a:stretch>
          </p:blipFill>
          <p:spPr>
            <a:xfrm>
              <a:off x="7563" y="9121"/>
              <a:ext cx="2253" cy="468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2">
              <a:lum contrast="12000"/>
            </a:blip>
            <a:stretch>
              <a:fillRect/>
            </a:stretch>
          </p:blipFill>
          <p:spPr>
            <a:xfrm>
              <a:off x="7672" y="3354"/>
              <a:ext cx="2229" cy="570"/>
            </a:xfrm>
            <a:prstGeom prst="rect">
              <a:avLst/>
            </a:prstGeom>
          </p:spPr>
        </p:pic>
        <p:cxnSp>
          <p:nvCxnSpPr>
            <p:cNvPr id="53" name="直接箭头连接符 52"/>
            <p:cNvCxnSpPr/>
            <p:nvPr/>
          </p:nvCxnSpPr>
          <p:spPr>
            <a:xfrm>
              <a:off x="21174" y="7122"/>
              <a:ext cx="4944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24864" y="6582"/>
              <a:ext cx="17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Thread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7620" y="7820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21175" y="4321"/>
              <a:ext cx="4943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24865" y="3781"/>
              <a:ext cx="17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Thread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7644" y="5022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4733" y="2811"/>
              <a:ext cx="205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 b="1">
                  <a:solidFill>
                    <a:srgbClr val="C00000"/>
                  </a:solidFill>
                  <a:sym typeface="+mn-ea"/>
                </a:rPr>
                <a:t>main queue</a:t>
              </a:r>
              <a:endParaRPr lang="en-US" altLang="zh-CN" sz="1400" b="1">
                <a:solidFill>
                  <a:srgbClr val="C00000"/>
                </a:solidFill>
                <a:sym typeface="+mn-ea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14737" y="3354"/>
              <a:ext cx="5080" cy="1031"/>
              <a:chOff x="14719" y="3061"/>
              <a:chExt cx="2061" cy="520"/>
            </a:xfrm>
          </p:grpSpPr>
          <p:sp>
            <p:nvSpPr>
              <p:cNvPr id="377" name="矩形 376"/>
              <p:cNvSpPr/>
              <p:nvPr/>
            </p:nvSpPr>
            <p:spPr>
              <a:xfrm>
                <a:off x="14719" y="3061"/>
                <a:ext cx="2011" cy="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 rot="0">
                <a:off x="14727" y="3061"/>
                <a:ext cx="2053" cy="520"/>
                <a:chOff x="11640" y="1229"/>
                <a:chExt cx="5802" cy="978"/>
              </a:xfrm>
            </p:grpSpPr>
            <p:cxnSp>
              <p:nvCxnSpPr>
                <p:cNvPr id="33" name="直接连接符 32"/>
                <p:cNvCxnSpPr/>
                <p:nvPr/>
              </p:nvCxnSpPr>
              <p:spPr>
                <a:xfrm>
                  <a:off x="11640" y="1229"/>
                  <a:ext cx="5802" cy="0"/>
                </a:xfrm>
                <a:prstGeom prst="line">
                  <a:avLst/>
                </a:prstGeom>
                <a:ln w="28575" cmpd="thickThin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>
                  <a:off x="11640" y="2207"/>
                  <a:ext cx="5802" cy="0"/>
                </a:xfrm>
                <a:prstGeom prst="line">
                  <a:avLst/>
                </a:prstGeom>
                <a:ln w="28575" cmpd="thinThick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8" name="组合 77"/>
            <p:cNvGrpSpPr/>
            <p:nvPr/>
          </p:nvGrpSpPr>
          <p:grpSpPr>
            <a:xfrm rot="0">
              <a:off x="18572" y="3529"/>
              <a:ext cx="817" cy="587"/>
              <a:chOff x="15888" y="1737"/>
              <a:chExt cx="817" cy="837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(“1”)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3">
              <a:lum contrast="12000"/>
            </a:blip>
            <a:stretch>
              <a:fillRect/>
            </a:stretch>
          </p:blipFill>
          <p:spPr>
            <a:xfrm>
              <a:off x="7672" y="6139"/>
              <a:ext cx="5168" cy="586"/>
            </a:xfrm>
            <a:prstGeom prst="rect">
              <a:avLst/>
            </a:prstGeom>
          </p:spPr>
        </p:pic>
        <p:sp>
          <p:nvSpPr>
            <p:cNvPr id="96" name="文本框 95"/>
            <p:cNvSpPr txBox="1"/>
            <p:nvPr/>
          </p:nvSpPr>
          <p:spPr>
            <a:xfrm>
              <a:off x="14740" y="5548"/>
              <a:ext cx="205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 b="1">
                  <a:solidFill>
                    <a:srgbClr val="C00000"/>
                  </a:solidFill>
                  <a:sym typeface="+mn-ea"/>
                </a:rPr>
                <a:t>main queue</a:t>
              </a:r>
              <a:endParaRPr lang="en-US" altLang="zh-CN" sz="1400" b="1">
                <a:solidFill>
                  <a:srgbClr val="C00000"/>
                </a:solidFill>
                <a:sym typeface="+mn-ea"/>
              </a:endParaRPr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14744" y="6091"/>
              <a:ext cx="5080" cy="1031"/>
              <a:chOff x="14719" y="3061"/>
              <a:chExt cx="2061" cy="520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14719" y="3061"/>
                <a:ext cx="2011" cy="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 rot="0">
                <a:off x="14727" y="3061"/>
                <a:ext cx="2053" cy="520"/>
                <a:chOff x="11640" y="1229"/>
                <a:chExt cx="5802" cy="978"/>
              </a:xfrm>
            </p:grpSpPr>
            <p:cxnSp>
              <p:nvCxnSpPr>
                <p:cNvPr id="103" name="直接连接符 102"/>
                <p:cNvCxnSpPr/>
                <p:nvPr/>
              </p:nvCxnSpPr>
              <p:spPr>
                <a:xfrm>
                  <a:off x="11640" y="1229"/>
                  <a:ext cx="5802" cy="0"/>
                </a:xfrm>
                <a:prstGeom prst="line">
                  <a:avLst/>
                </a:prstGeom>
                <a:ln w="28575" cmpd="thickThin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/>
                <p:cNvCxnSpPr/>
                <p:nvPr/>
              </p:nvCxnSpPr>
              <p:spPr>
                <a:xfrm>
                  <a:off x="11640" y="2207"/>
                  <a:ext cx="5802" cy="0"/>
                </a:xfrm>
                <a:prstGeom prst="line">
                  <a:avLst/>
                </a:prstGeom>
                <a:ln w="28575" cmpd="thinThick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" name="曲线连接符 10"/>
            <p:cNvCxnSpPr/>
            <p:nvPr/>
          </p:nvCxnSpPr>
          <p:spPr>
            <a:xfrm>
              <a:off x="19389" y="3819"/>
              <a:ext cx="1827" cy="334"/>
            </a:xfrm>
            <a:prstGeom prst="curvedConnector3">
              <a:avLst>
                <a:gd name="adj1" fmla="val 50027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圆角矩形 118"/>
            <p:cNvSpPr/>
            <p:nvPr/>
          </p:nvSpPr>
          <p:spPr>
            <a:xfrm>
              <a:off x="17487" y="6176"/>
              <a:ext cx="2036" cy="84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24190" y="6436"/>
              <a:ext cx="816" cy="586"/>
              <a:chOff x="24171" y="8435"/>
              <a:chExt cx="816" cy="586"/>
            </a:xfrm>
          </p:grpSpPr>
          <p:sp>
            <p:nvSpPr>
              <p:cNvPr id="114" name="矩形 113"/>
              <p:cNvSpPr/>
              <p:nvPr/>
            </p:nvSpPr>
            <p:spPr>
              <a:xfrm>
                <a:off x="24171" y="8491"/>
                <a:ext cx="757" cy="531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24231" y="8435"/>
                <a:ext cx="757" cy="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(“1”)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 rot="0">
              <a:off x="18622" y="6353"/>
              <a:ext cx="823" cy="531"/>
              <a:chOff x="15888" y="1817"/>
              <a:chExt cx="823" cy="757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5954" y="1922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 rot="0">
              <a:off x="17693" y="6304"/>
              <a:ext cx="817" cy="587"/>
              <a:chOff x="15888" y="1737"/>
              <a:chExt cx="817" cy="837"/>
            </a:xfrm>
          </p:grpSpPr>
          <p:sp>
            <p:nvSpPr>
              <p:cNvPr id="121" name="矩形 120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(“2”)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cxnSp>
          <p:nvCxnSpPr>
            <p:cNvPr id="124" name="直接箭头连接符 123"/>
            <p:cNvCxnSpPr/>
            <p:nvPr/>
          </p:nvCxnSpPr>
          <p:spPr>
            <a:xfrm>
              <a:off x="21191" y="10112"/>
              <a:ext cx="4944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/>
            <p:cNvSpPr txBox="1"/>
            <p:nvPr/>
          </p:nvSpPr>
          <p:spPr>
            <a:xfrm>
              <a:off x="24881" y="9572"/>
              <a:ext cx="17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1200" b="1">
                  <a:solidFill>
                    <a:schemeClr val="accent4">
                      <a:lumMod val="75000"/>
                    </a:schemeClr>
                  </a:solidFill>
                  <a:sym typeface="+mn-ea"/>
                </a:rPr>
                <a:t>Main Thread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14757" y="8538"/>
              <a:ext cx="205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 b="1">
                  <a:solidFill>
                    <a:srgbClr val="C00000"/>
                  </a:solidFill>
                  <a:sym typeface="+mn-ea"/>
                </a:rPr>
                <a:t>main queue</a:t>
              </a:r>
              <a:endParaRPr lang="en-US" altLang="zh-CN" sz="1400" b="1">
                <a:solidFill>
                  <a:srgbClr val="C00000"/>
                </a:solidFill>
                <a:sym typeface="+mn-ea"/>
              </a:endParaRPr>
            </a:p>
          </p:txBody>
        </p:sp>
        <p:grpSp>
          <p:nvGrpSpPr>
            <p:cNvPr id="130" name="组合 129"/>
            <p:cNvGrpSpPr/>
            <p:nvPr/>
          </p:nvGrpSpPr>
          <p:grpSpPr>
            <a:xfrm>
              <a:off x="14761" y="9081"/>
              <a:ext cx="5080" cy="1031"/>
              <a:chOff x="14719" y="3061"/>
              <a:chExt cx="2061" cy="520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14719" y="3061"/>
                <a:ext cx="2011" cy="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32" name="组合 131"/>
              <p:cNvGrpSpPr/>
              <p:nvPr/>
            </p:nvGrpSpPr>
            <p:grpSpPr>
              <a:xfrm rot="0">
                <a:off x="14727" y="3061"/>
                <a:ext cx="2053" cy="520"/>
                <a:chOff x="11640" y="1229"/>
                <a:chExt cx="5802" cy="978"/>
              </a:xfrm>
            </p:grpSpPr>
            <p:cxnSp>
              <p:nvCxnSpPr>
                <p:cNvPr id="133" name="直接连接符 132"/>
                <p:cNvCxnSpPr/>
                <p:nvPr/>
              </p:nvCxnSpPr>
              <p:spPr>
                <a:xfrm>
                  <a:off x="11640" y="1229"/>
                  <a:ext cx="5802" cy="0"/>
                </a:xfrm>
                <a:prstGeom prst="line">
                  <a:avLst/>
                </a:prstGeom>
                <a:ln w="28575" cmpd="thickThin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连接符 133"/>
                <p:cNvCxnSpPr/>
                <p:nvPr/>
              </p:nvCxnSpPr>
              <p:spPr>
                <a:xfrm>
                  <a:off x="11640" y="2207"/>
                  <a:ext cx="5802" cy="0"/>
                </a:xfrm>
                <a:prstGeom prst="line">
                  <a:avLst/>
                </a:prstGeom>
                <a:ln w="28575" cmpd="thinThick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5" name="圆角矩形 134"/>
            <p:cNvSpPr/>
            <p:nvPr/>
          </p:nvSpPr>
          <p:spPr>
            <a:xfrm>
              <a:off x="17504" y="9166"/>
              <a:ext cx="2036" cy="84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36" name="组合 135"/>
            <p:cNvGrpSpPr/>
            <p:nvPr/>
          </p:nvGrpSpPr>
          <p:grpSpPr>
            <a:xfrm>
              <a:off x="24207" y="9426"/>
              <a:ext cx="816" cy="586"/>
              <a:chOff x="24171" y="8435"/>
              <a:chExt cx="816" cy="586"/>
            </a:xfrm>
          </p:grpSpPr>
          <p:sp>
            <p:nvSpPr>
              <p:cNvPr id="137" name="矩形 136"/>
              <p:cNvSpPr/>
              <p:nvPr/>
            </p:nvSpPr>
            <p:spPr>
              <a:xfrm>
                <a:off x="24171" y="8491"/>
                <a:ext cx="757" cy="531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24231" y="8435"/>
                <a:ext cx="757" cy="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(“1”)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 rot="0">
              <a:off x="18639" y="9343"/>
              <a:ext cx="823" cy="531"/>
              <a:chOff x="15888" y="1817"/>
              <a:chExt cx="823" cy="757"/>
            </a:xfrm>
          </p:grpSpPr>
          <p:sp>
            <p:nvSpPr>
              <p:cNvPr id="156" name="矩形 155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7" name="文本框 156"/>
              <p:cNvSpPr txBox="1"/>
              <p:nvPr/>
            </p:nvSpPr>
            <p:spPr>
              <a:xfrm>
                <a:off x="15954" y="1922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sp>
          <p:nvSpPr>
            <p:cNvPr id="176" name="圆角矩形 175"/>
            <p:cNvSpPr/>
            <p:nvPr/>
          </p:nvSpPr>
          <p:spPr>
            <a:xfrm>
              <a:off x="21191" y="9176"/>
              <a:ext cx="2036" cy="84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77" name="组合 176"/>
            <p:cNvGrpSpPr/>
            <p:nvPr/>
          </p:nvGrpSpPr>
          <p:grpSpPr>
            <a:xfrm rot="0">
              <a:off x="22326" y="9353"/>
              <a:ext cx="823" cy="531"/>
              <a:chOff x="15888" y="1817"/>
              <a:chExt cx="823" cy="757"/>
            </a:xfrm>
          </p:grpSpPr>
          <p:sp>
            <p:nvSpPr>
              <p:cNvPr id="178" name="矩形 177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9" name="文本框 178"/>
              <p:cNvSpPr txBox="1"/>
              <p:nvPr/>
            </p:nvSpPr>
            <p:spPr>
              <a:xfrm>
                <a:off x="15954" y="1922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80" name="组合 179"/>
            <p:cNvGrpSpPr/>
            <p:nvPr/>
          </p:nvGrpSpPr>
          <p:grpSpPr>
            <a:xfrm rot="0">
              <a:off x="21397" y="9304"/>
              <a:ext cx="817" cy="587"/>
              <a:chOff x="15888" y="1737"/>
              <a:chExt cx="817" cy="837"/>
            </a:xfrm>
          </p:grpSpPr>
          <p:sp>
            <p:nvSpPr>
              <p:cNvPr id="181" name="矩形 180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2" name="文本框 181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(“2”)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83" name="组合 182"/>
            <p:cNvGrpSpPr/>
            <p:nvPr/>
          </p:nvGrpSpPr>
          <p:grpSpPr>
            <a:xfrm rot="0">
              <a:off x="17755" y="9294"/>
              <a:ext cx="817" cy="587"/>
              <a:chOff x="15888" y="1737"/>
              <a:chExt cx="817" cy="837"/>
            </a:xfrm>
          </p:grpSpPr>
          <p:sp>
            <p:nvSpPr>
              <p:cNvPr id="184" name="矩形 183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28575">
                <a:solidFill>
                  <a:schemeClr val="tx2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5" name="文本框 184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(“2”)</a:t>
                </a:r>
                <a:endParaRPr lang="en-US" altLang="zh-CN" sz="9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cxnSp>
          <p:nvCxnSpPr>
            <p:cNvPr id="369" name="曲线连接符 368"/>
            <p:cNvCxnSpPr>
              <a:stCxn id="176" idx="0"/>
              <a:endCxn id="182" idx="0"/>
            </p:cNvCxnSpPr>
            <p:nvPr/>
          </p:nvCxnSpPr>
          <p:spPr>
            <a:xfrm rot="16200000" flipH="1" flipV="1">
              <a:off x="21958" y="9054"/>
              <a:ext cx="128" cy="373"/>
            </a:xfrm>
            <a:prstGeom prst="curvedConnector3">
              <a:avLst>
                <a:gd name="adj1" fmla="val -293359"/>
              </a:avLst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曲线连接符 369"/>
            <p:cNvCxnSpPr>
              <a:stCxn id="182" idx="2"/>
              <a:endCxn id="178" idx="2"/>
            </p:cNvCxnSpPr>
            <p:nvPr/>
          </p:nvCxnSpPr>
          <p:spPr>
            <a:xfrm rot="5400000" flipV="1">
              <a:off x="22270" y="9449"/>
              <a:ext cx="5" cy="869"/>
            </a:xfrm>
            <a:prstGeom prst="curvedConnector3">
              <a:avLst>
                <a:gd name="adj1" fmla="val 7540000"/>
              </a:avLst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组合 186"/>
          <p:cNvGrpSpPr/>
          <p:nvPr/>
        </p:nvGrpSpPr>
        <p:grpSpPr>
          <a:xfrm>
            <a:off x="4769485" y="9233535"/>
            <a:ext cx="12117070" cy="5913755"/>
            <a:chOff x="7563" y="1456"/>
            <a:chExt cx="19082" cy="9313"/>
          </a:xfrm>
        </p:grpSpPr>
        <p:sp>
          <p:nvSpPr>
            <p:cNvPr id="188" name="文本框 187"/>
            <p:cNvSpPr txBox="1"/>
            <p:nvPr/>
          </p:nvSpPr>
          <p:spPr>
            <a:xfrm>
              <a:off x="15134" y="1456"/>
              <a:ext cx="4255" cy="58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ym typeface="+mn-ea"/>
                </a:rPr>
                <a:t>Dispatch Queue status</a:t>
              </a:r>
              <a:endParaRPr lang="en-US" altLang="zh-CN" b="1"/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10343" y="1456"/>
              <a:ext cx="1241" cy="58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ym typeface="+mn-ea"/>
                </a:rPr>
                <a:t>Code</a:t>
              </a:r>
              <a:endParaRPr lang="en-US" altLang="zh-CN" b="1"/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22939" y="1456"/>
              <a:ext cx="1514" cy="58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ym typeface="+mn-ea"/>
                </a:rPr>
                <a:t>Thread</a:t>
              </a:r>
              <a:endParaRPr lang="en-US" altLang="zh-CN" b="1"/>
            </a:p>
          </p:txBody>
        </p:sp>
        <p:cxnSp>
          <p:nvCxnSpPr>
            <p:cNvPr id="191" name="直接连接符 190"/>
            <p:cNvCxnSpPr/>
            <p:nvPr/>
          </p:nvCxnSpPr>
          <p:spPr>
            <a:xfrm>
              <a:off x="7672" y="2279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7644" y="10769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3" name="图片 192"/>
            <p:cNvPicPr>
              <a:picLocks noChangeAspect="1"/>
            </p:cNvPicPr>
            <p:nvPr/>
          </p:nvPicPr>
          <p:blipFill>
            <a:blip r:embed="rId1">
              <a:lum contrast="12000"/>
            </a:blip>
            <a:stretch>
              <a:fillRect/>
            </a:stretch>
          </p:blipFill>
          <p:spPr>
            <a:xfrm>
              <a:off x="7563" y="9121"/>
              <a:ext cx="2253" cy="468"/>
            </a:xfrm>
            <a:prstGeom prst="rect">
              <a:avLst/>
            </a:prstGeom>
          </p:spPr>
        </p:pic>
        <p:pic>
          <p:nvPicPr>
            <p:cNvPr id="194" name="图片 193"/>
            <p:cNvPicPr>
              <a:picLocks noChangeAspect="1"/>
            </p:cNvPicPr>
            <p:nvPr/>
          </p:nvPicPr>
          <p:blipFill>
            <a:blip r:embed="rId2">
              <a:lum contrast="12000"/>
            </a:blip>
            <a:stretch>
              <a:fillRect/>
            </a:stretch>
          </p:blipFill>
          <p:spPr>
            <a:xfrm>
              <a:off x="7672" y="3354"/>
              <a:ext cx="2229" cy="570"/>
            </a:xfrm>
            <a:prstGeom prst="rect">
              <a:avLst/>
            </a:prstGeom>
          </p:spPr>
        </p:pic>
        <p:cxnSp>
          <p:nvCxnSpPr>
            <p:cNvPr id="195" name="直接箭头连接符 194"/>
            <p:cNvCxnSpPr/>
            <p:nvPr/>
          </p:nvCxnSpPr>
          <p:spPr>
            <a:xfrm>
              <a:off x="21174" y="7122"/>
              <a:ext cx="4944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文本框 195"/>
            <p:cNvSpPr txBox="1"/>
            <p:nvPr/>
          </p:nvSpPr>
          <p:spPr>
            <a:xfrm>
              <a:off x="24864" y="6582"/>
              <a:ext cx="17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Thread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cxnSp>
          <p:nvCxnSpPr>
            <p:cNvPr id="197" name="直接连接符 196"/>
            <p:cNvCxnSpPr/>
            <p:nvPr/>
          </p:nvCxnSpPr>
          <p:spPr>
            <a:xfrm>
              <a:off x="7620" y="7820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/>
            <p:cNvCxnSpPr/>
            <p:nvPr/>
          </p:nvCxnSpPr>
          <p:spPr>
            <a:xfrm>
              <a:off x="21175" y="4321"/>
              <a:ext cx="4943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文本框 198"/>
            <p:cNvSpPr txBox="1"/>
            <p:nvPr/>
          </p:nvSpPr>
          <p:spPr>
            <a:xfrm>
              <a:off x="24865" y="3781"/>
              <a:ext cx="17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Thread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cxnSp>
          <p:nvCxnSpPr>
            <p:cNvPr id="200" name="直接连接符 199"/>
            <p:cNvCxnSpPr/>
            <p:nvPr/>
          </p:nvCxnSpPr>
          <p:spPr>
            <a:xfrm>
              <a:off x="7644" y="5022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文本框 200"/>
            <p:cNvSpPr txBox="1"/>
            <p:nvPr/>
          </p:nvSpPr>
          <p:spPr>
            <a:xfrm>
              <a:off x="14733" y="2811"/>
              <a:ext cx="205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 b="1">
                  <a:solidFill>
                    <a:srgbClr val="C00000"/>
                  </a:solidFill>
                  <a:sym typeface="+mn-ea"/>
                </a:rPr>
                <a:t>main queue</a:t>
              </a:r>
              <a:endParaRPr lang="en-US" altLang="zh-CN" sz="1400" b="1">
                <a:solidFill>
                  <a:srgbClr val="C00000"/>
                </a:solidFill>
                <a:sym typeface="+mn-ea"/>
              </a:endParaRPr>
            </a:p>
          </p:txBody>
        </p:sp>
        <p:grpSp>
          <p:nvGrpSpPr>
            <p:cNvPr id="202" name="组合 201"/>
            <p:cNvGrpSpPr/>
            <p:nvPr/>
          </p:nvGrpSpPr>
          <p:grpSpPr>
            <a:xfrm>
              <a:off x="14737" y="3354"/>
              <a:ext cx="5080" cy="1031"/>
              <a:chOff x="14719" y="3061"/>
              <a:chExt cx="2061" cy="520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14719" y="3061"/>
                <a:ext cx="2011" cy="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204" name="组合 203"/>
              <p:cNvGrpSpPr/>
              <p:nvPr/>
            </p:nvGrpSpPr>
            <p:grpSpPr>
              <a:xfrm rot="0">
                <a:off x="14727" y="3061"/>
                <a:ext cx="2053" cy="520"/>
                <a:chOff x="11640" y="1229"/>
                <a:chExt cx="5802" cy="978"/>
              </a:xfrm>
            </p:grpSpPr>
            <p:cxnSp>
              <p:nvCxnSpPr>
                <p:cNvPr id="205" name="直接连接符 204"/>
                <p:cNvCxnSpPr/>
                <p:nvPr/>
              </p:nvCxnSpPr>
              <p:spPr>
                <a:xfrm>
                  <a:off x="11640" y="1229"/>
                  <a:ext cx="5802" cy="0"/>
                </a:xfrm>
                <a:prstGeom prst="line">
                  <a:avLst/>
                </a:prstGeom>
                <a:ln w="28575" cmpd="thickThin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11640" y="2207"/>
                  <a:ext cx="5802" cy="0"/>
                </a:xfrm>
                <a:prstGeom prst="line">
                  <a:avLst/>
                </a:prstGeom>
                <a:ln w="28575" cmpd="thinThick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7" name="组合 206"/>
            <p:cNvGrpSpPr/>
            <p:nvPr/>
          </p:nvGrpSpPr>
          <p:grpSpPr>
            <a:xfrm rot="0">
              <a:off x="18572" y="3529"/>
              <a:ext cx="817" cy="587"/>
              <a:chOff x="15888" y="1737"/>
              <a:chExt cx="817" cy="837"/>
            </a:xfrm>
          </p:grpSpPr>
          <p:sp>
            <p:nvSpPr>
              <p:cNvPr id="208" name="矩形 207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9" name="文本框 208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(“1”)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pic>
          <p:nvPicPr>
            <p:cNvPr id="211" name="图片 210"/>
            <p:cNvPicPr>
              <a:picLocks noChangeAspect="1"/>
            </p:cNvPicPr>
            <p:nvPr/>
          </p:nvPicPr>
          <p:blipFill>
            <a:blip r:embed="rId3">
              <a:lum contrast="12000"/>
            </a:blip>
            <a:stretch>
              <a:fillRect/>
            </a:stretch>
          </p:blipFill>
          <p:spPr>
            <a:xfrm>
              <a:off x="7672" y="6139"/>
              <a:ext cx="5168" cy="586"/>
            </a:xfrm>
            <a:prstGeom prst="rect">
              <a:avLst/>
            </a:prstGeom>
          </p:spPr>
        </p:pic>
        <p:sp>
          <p:nvSpPr>
            <p:cNvPr id="212" name="文本框 211"/>
            <p:cNvSpPr txBox="1"/>
            <p:nvPr/>
          </p:nvSpPr>
          <p:spPr>
            <a:xfrm>
              <a:off x="14740" y="5548"/>
              <a:ext cx="205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 b="1">
                  <a:solidFill>
                    <a:srgbClr val="C00000"/>
                  </a:solidFill>
                  <a:sym typeface="+mn-ea"/>
                </a:rPr>
                <a:t>main queue</a:t>
              </a:r>
              <a:endParaRPr lang="en-US" altLang="zh-CN" sz="1400" b="1">
                <a:solidFill>
                  <a:srgbClr val="C00000"/>
                </a:solidFill>
                <a:sym typeface="+mn-ea"/>
              </a:endParaRPr>
            </a:p>
          </p:txBody>
        </p:sp>
        <p:grpSp>
          <p:nvGrpSpPr>
            <p:cNvPr id="213" name="组合 212"/>
            <p:cNvGrpSpPr/>
            <p:nvPr/>
          </p:nvGrpSpPr>
          <p:grpSpPr>
            <a:xfrm>
              <a:off x="14744" y="6091"/>
              <a:ext cx="5080" cy="1031"/>
              <a:chOff x="14719" y="3061"/>
              <a:chExt cx="2061" cy="52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14719" y="3061"/>
                <a:ext cx="2011" cy="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216" name="组合 215"/>
              <p:cNvGrpSpPr/>
              <p:nvPr/>
            </p:nvGrpSpPr>
            <p:grpSpPr>
              <a:xfrm rot="0">
                <a:off x="14727" y="3061"/>
                <a:ext cx="2053" cy="520"/>
                <a:chOff x="11640" y="1229"/>
                <a:chExt cx="5802" cy="978"/>
              </a:xfrm>
            </p:grpSpPr>
            <p:cxnSp>
              <p:nvCxnSpPr>
                <p:cNvPr id="217" name="直接连接符 216"/>
                <p:cNvCxnSpPr/>
                <p:nvPr/>
              </p:nvCxnSpPr>
              <p:spPr>
                <a:xfrm>
                  <a:off x="11640" y="1229"/>
                  <a:ext cx="5802" cy="0"/>
                </a:xfrm>
                <a:prstGeom prst="line">
                  <a:avLst/>
                </a:prstGeom>
                <a:ln w="28575" cmpd="thickThin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接连接符 217"/>
                <p:cNvCxnSpPr/>
                <p:nvPr/>
              </p:nvCxnSpPr>
              <p:spPr>
                <a:xfrm>
                  <a:off x="11640" y="2207"/>
                  <a:ext cx="5802" cy="0"/>
                </a:xfrm>
                <a:prstGeom prst="line">
                  <a:avLst/>
                </a:prstGeom>
                <a:ln w="28575" cmpd="thinThick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9" name="曲线连接符 218"/>
            <p:cNvCxnSpPr/>
            <p:nvPr/>
          </p:nvCxnSpPr>
          <p:spPr>
            <a:xfrm>
              <a:off x="19389" y="3819"/>
              <a:ext cx="1827" cy="334"/>
            </a:xfrm>
            <a:prstGeom prst="curvedConnector3">
              <a:avLst>
                <a:gd name="adj1" fmla="val 50027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圆角矩形 219"/>
            <p:cNvSpPr/>
            <p:nvPr/>
          </p:nvSpPr>
          <p:spPr>
            <a:xfrm>
              <a:off x="17487" y="6176"/>
              <a:ext cx="2036" cy="84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21" name="组合 220"/>
            <p:cNvGrpSpPr/>
            <p:nvPr/>
          </p:nvGrpSpPr>
          <p:grpSpPr>
            <a:xfrm>
              <a:off x="24190" y="6436"/>
              <a:ext cx="816" cy="586"/>
              <a:chOff x="24171" y="8435"/>
              <a:chExt cx="816" cy="586"/>
            </a:xfrm>
          </p:grpSpPr>
          <p:sp>
            <p:nvSpPr>
              <p:cNvPr id="222" name="矩形 221"/>
              <p:cNvSpPr/>
              <p:nvPr/>
            </p:nvSpPr>
            <p:spPr>
              <a:xfrm>
                <a:off x="24171" y="8491"/>
                <a:ext cx="757" cy="531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3" name="文本框 222"/>
              <p:cNvSpPr txBox="1"/>
              <p:nvPr/>
            </p:nvSpPr>
            <p:spPr>
              <a:xfrm>
                <a:off x="24231" y="8435"/>
                <a:ext cx="757" cy="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(“1”)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24" name="组合 223"/>
            <p:cNvGrpSpPr/>
            <p:nvPr/>
          </p:nvGrpSpPr>
          <p:grpSpPr>
            <a:xfrm rot="0">
              <a:off x="18622" y="6353"/>
              <a:ext cx="823" cy="531"/>
              <a:chOff x="15888" y="1817"/>
              <a:chExt cx="823" cy="757"/>
            </a:xfrm>
          </p:grpSpPr>
          <p:sp>
            <p:nvSpPr>
              <p:cNvPr id="225" name="矩形 224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3" name="文本框 232"/>
              <p:cNvSpPr txBox="1"/>
              <p:nvPr/>
            </p:nvSpPr>
            <p:spPr>
              <a:xfrm>
                <a:off x="15954" y="1922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34" name="组合 233"/>
            <p:cNvGrpSpPr/>
            <p:nvPr/>
          </p:nvGrpSpPr>
          <p:grpSpPr>
            <a:xfrm rot="0">
              <a:off x="17693" y="6304"/>
              <a:ext cx="817" cy="587"/>
              <a:chOff x="15888" y="1737"/>
              <a:chExt cx="817" cy="837"/>
            </a:xfrm>
          </p:grpSpPr>
          <p:sp>
            <p:nvSpPr>
              <p:cNvPr id="235" name="矩形 234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6" name="文本框 235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(“2”)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cxnSp>
          <p:nvCxnSpPr>
            <p:cNvPr id="237" name="直接箭头连接符 236"/>
            <p:cNvCxnSpPr/>
            <p:nvPr/>
          </p:nvCxnSpPr>
          <p:spPr>
            <a:xfrm>
              <a:off x="21191" y="10112"/>
              <a:ext cx="4944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文本框 237"/>
            <p:cNvSpPr txBox="1"/>
            <p:nvPr/>
          </p:nvSpPr>
          <p:spPr>
            <a:xfrm>
              <a:off x="24881" y="9572"/>
              <a:ext cx="17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1200" b="1">
                  <a:solidFill>
                    <a:schemeClr val="accent4">
                      <a:lumMod val="75000"/>
                    </a:schemeClr>
                  </a:solidFill>
                  <a:sym typeface="+mn-ea"/>
                </a:rPr>
                <a:t>Main Thread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14757" y="8538"/>
              <a:ext cx="2050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 b="1">
                  <a:solidFill>
                    <a:srgbClr val="C00000"/>
                  </a:solidFill>
                  <a:sym typeface="+mn-ea"/>
                </a:rPr>
                <a:t>main queue</a:t>
              </a:r>
              <a:endParaRPr lang="en-US" altLang="zh-CN" sz="1400" b="1">
                <a:solidFill>
                  <a:srgbClr val="C00000"/>
                </a:solidFill>
                <a:sym typeface="+mn-ea"/>
              </a:endParaRPr>
            </a:p>
          </p:txBody>
        </p:sp>
        <p:grpSp>
          <p:nvGrpSpPr>
            <p:cNvPr id="240" name="组合 239"/>
            <p:cNvGrpSpPr/>
            <p:nvPr/>
          </p:nvGrpSpPr>
          <p:grpSpPr>
            <a:xfrm>
              <a:off x="14761" y="9081"/>
              <a:ext cx="5080" cy="1031"/>
              <a:chOff x="14719" y="3061"/>
              <a:chExt cx="2061" cy="520"/>
            </a:xfrm>
          </p:grpSpPr>
          <p:sp>
            <p:nvSpPr>
              <p:cNvPr id="241" name="矩形 240"/>
              <p:cNvSpPr/>
              <p:nvPr/>
            </p:nvSpPr>
            <p:spPr>
              <a:xfrm>
                <a:off x="14719" y="3061"/>
                <a:ext cx="2011" cy="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242" name="组合 241"/>
              <p:cNvGrpSpPr/>
              <p:nvPr/>
            </p:nvGrpSpPr>
            <p:grpSpPr>
              <a:xfrm rot="0">
                <a:off x="14727" y="3061"/>
                <a:ext cx="2053" cy="520"/>
                <a:chOff x="11640" y="1229"/>
                <a:chExt cx="5802" cy="978"/>
              </a:xfrm>
            </p:grpSpPr>
            <p:cxnSp>
              <p:nvCxnSpPr>
                <p:cNvPr id="243" name="直接连接符 242"/>
                <p:cNvCxnSpPr/>
                <p:nvPr/>
              </p:nvCxnSpPr>
              <p:spPr>
                <a:xfrm>
                  <a:off x="11640" y="1229"/>
                  <a:ext cx="5802" cy="0"/>
                </a:xfrm>
                <a:prstGeom prst="line">
                  <a:avLst/>
                </a:prstGeom>
                <a:ln w="28575" cmpd="thickThin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直接连接符 251"/>
                <p:cNvCxnSpPr/>
                <p:nvPr/>
              </p:nvCxnSpPr>
              <p:spPr>
                <a:xfrm>
                  <a:off x="11640" y="2207"/>
                  <a:ext cx="5802" cy="0"/>
                </a:xfrm>
                <a:prstGeom prst="line">
                  <a:avLst/>
                </a:prstGeom>
                <a:ln w="28575" cmpd="thinThick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3" name="圆角矩形 252"/>
            <p:cNvSpPr/>
            <p:nvPr/>
          </p:nvSpPr>
          <p:spPr>
            <a:xfrm>
              <a:off x="17504" y="9166"/>
              <a:ext cx="2036" cy="84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54" name="组合 253"/>
            <p:cNvGrpSpPr/>
            <p:nvPr/>
          </p:nvGrpSpPr>
          <p:grpSpPr>
            <a:xfrm>
              <a:off x="24207" y="9426"/>
              <a:ext cx="816" cy="586"/>
              <a:chOff x="24171" y="8435"/>
              <a:chExt cx="816" cy="586"/>
            </a:xfrm>
          </p:grpSpPr>
          <p:sp>
            <p:nvSpPr>
              <p:cNvPr id="255" name="矩形 254"/>
              <p:cNvSpPr/>
              <p:nvPr/>
            </p:nvSpPr>
            <p:spPr>
              <a:xfrm>
                <a:off x="24171" y="8491"/>
                <a:ext cx="757" cy="531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6" name="文本框 255"/>
              <p:cNvSpPr txBox="1"/>
              <p:nvPr/>
            </p:nvSpPr>
            <p:spPr>
              <a:xfrm>
                <a:off x="24231" y="8435"/>
                <a:ext cx="757" cy="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(“1”)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57" name="组合 256"/>
            <p:cNvGrpSpPr/>
            <p:nvPr/>
          </p:nvGrpSpPr>
          <p:grpSpPr>
            <a:xfrm rot="0">
              <a:off x="18639" y="9343"/>
              <a:ext cx="823" cy="531"/>
              <a:chOff x="15888" y="1817"/>
              <a:chExt cx="823" cy="757"/>
            </a:xfrm>
          </p:grpSpPr>
          <p:sp>
            <p:nvSpPr>
              <p:cNvPr id="258" name="矩形 257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9" name="文本框 258"/>
              <p:cNvSpPr txBox="1"/>
              <p:nvPr/>
            </p:nvSpPr>
            <p:spPr>
              <a:xfrm>
                <a:off x="15954" y="1922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sp>
          <p:nvSpPr>
            <p:cNvPr id="260" name="圆角矩形 259"/>
            <p:cNvSpPr/>
            <p:nvPr/>
          </p:nvSpPr>
          <p:spPr>
            <a:xfrm>
              <a:off x="21191" y="9176"/>
              <a:ext cx="2036" cy="84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61" name="组合 260"/>
            <p:cNvGrpSpPr/>
            <p:nvPr/>
          </p:nvGrpSpPr>
          <p:grpSpPr>
            <a:xfrm rot="0">
              <a:off x="22326" y="9353"/>
              <a:ext cx="823" cy="531"/>
              <a:chOff x="15888" y="1817"/>
              <a:chExt cx="823" cy="757"/>
            </a:xfrm>
          </p:grpSpPr>
          <p:sp>
            <p:nvSpPr>
              <p:cNvPr id="289" name="矩形 288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5954" y="1922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91" name="组合 290"/>
            <p:cNvGrpSpPr/>
            <p:nvPr/>
          </p:nvGrpSpPr>
          <p:grpSpPr>
            <a:xfrm rot="0">
              <a:off x="21397" y="9304"/>
              <a:ext cx="817" cy="587"/>
              <a:chOff x="15888" y="1737"/>
              <a:chExt cx="817" cy="837"/>
            </a:xfrm>
          </p:grpSpPr>
          <p:sp>
            <p:nvSpPr>
              <p:cNvPr id="314" name="矩形 313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5" name="文本框 314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(“2”)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316" name="组合 315"/>
            <p:cNvGrpSpPr/>
            <p:nvPr/>
          </p:nvGrpSpPr>
          <p:grpSpPr>
            <a:xfrm rot="0">
              <a:off x="17755" y="9294"/>
              <a:ext cx="817" cy="587"/>
              <a:chOff x="15888" y="1737"/>
              <a:chExt cx="817" cy="837"/>
            </a:xfrm>
          </p:grpSpPr>
          <p:sp>
            <p:nvSpPr>
              <p:cNvPr id="344" name="矩形 343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28575">
                <a:solidFill>
                  <a:schemeClr val="tx2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5" name="文本框 344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(“2”)</a:t>
                </a:r>
                <a:endParaRPr lang="en-US" altLang="zh-CN" sz="9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cxnSp>
          <p:nvCxnSpPr>
            <p:cNvPr id="346" name="曲线连接符 345"/>
            <p:cNvCxnSpPr>
              <a:stCxn id="260" idx="0"/>
              <a:endCxn id="315" idx="0"/>
            </p:cNvCxnSpPr>
            <p:nvPr/>
          </p:nvCxnSpPr>
          <p:spPr>
            <a:xfrm rot="16200000" flipH="1" flipV="1">
              <a:off x="21958" y="9054"/>
              <a:ext cx="128" cy="373"/>
            </a:xfrm>
            <a:prstGeom prst="curvedConnector3">
              <a:avLst>
                <a:gd name="adj1" fmla="val -293359"/>
              </a:avLst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曲线连接符 346"/>
            <p:cNvCxnSpPr>
              <a:stCxn id="315" idx="2"/>
              <a:endCxn id="289" idx="2"/>
            </p:cNvCxnSpPr>
            <p:nvPr/>
          </p:nvCxnSpPr>
          <p:spPr>
            <a:xfrm rot="5400000" flipV="1">
              <a:off x="22270" y="9449"/>
              <a:ext cx="5" cy="869"/>
            </a:xfrm>
            <a:prstGeom prst="curvedConnector3">
              <a:avLst>
                <a:gd name="adj1" fmla="val 7540000"/>
              </a:avLst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COMMONDATA" val="eyJoZGlkIjoiNDI1NGQ4MDY4NjMxYWVlMzc3ODM2NDE0MmU1ODUxYzYifQ=="/>
  <p:tag name="KSO_WPP_MARK_KEY" val="54d3bfb3-78e5-49ce-ad72-2423f7d3825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1021</Words>
  <Application>WPS 演示</Application>
  <PresentationFormat>宽屏</PresentationFormat>
  <Paragraphs>264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ft1408351685</cp:lastModifiedBy>
  <cp:revision>163</cp:revision>
  <dcterms:created xsi:type="dcterms:W3CDTF">2019-06-19T02:08:00Z</dcterms:created>
  <dcterms:modified xsi:type="dcterms:W3CDTF">2022-11-11T09:58:52Z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4E7FA58A1848450C8C463CF9970680A2</vt:lpwstr>
  </property>
</Properties>
</file>