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9" r:id="rId2"/>
    <p:sldId id="260" r:id="rId3"/>
    <p:sldId id="272" r:id="rId4"/>
    <p:sldId id="263" r:id="rId5"/>
    <p:sldId id="264" r:id="rId6"/>
    <p:sldId id="265" r:id="rId7"/>
    <p:sldId id="266" r:id="rId8"/>
    <p:sldId id="267" r:id="rId9"/>
    <p:sldId id="273" r:id="rId10"/>
    <p:sldId id="275" r:id="rId11"/>
    <p:sldId id="277" r:id="rId12"/>
    <p:sldId id="286" r:id="rId13"/>
    <p:sldId id="285" r:id="rId14"/>
    <p:sldId id="278" r:id="rId15"/>
    <p:sldId id="281" r:id="rId16"/>
    <p:sldId id="283" r:id="rId17"/>
    <p:sldId id="282" r:id="rId18"/>
    <p:sldId id="279" r:id="rId19"/>
    <p:sldId id="291" r:id="rId20"/>
    <p:sldId id="292" r:id="rId21"/>
    <p:sldId id="280" r:id="rId22"/>
    <p:sldId id="294" r:id="rId23"/>
    <p:sldId id="293" r:id="rId24"/>
    <p:sldId id="284" r:id="rId25"/>
    <p:sldId id="289" r:id="rId26"/>
    <p:sldId id="287" r:id="rId27"/>
    <p:sldId id="296" r:id="rId28"/>
    <p:sldId id="288" r:id="rId29"/>
    <p:sldId id="29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18F3612-59F8-4B2A-BF52-75D7A562E79A}">
          <p14:sldIdLst>
            <p14:sldId id="259"/>
            <p14:sldId id="260"/>
            <p14:sldId id="272"/>
            <p14:sldId id="263"/>
            <p14:sldId id="264"/>
            <p14:sldId id="265"/>
            <p14:sldId id="266"/>
            <p14:sldId id="267"/>
            <p14:sldId id="273"/>
            <p14:sldId id="275"/>
            <p14:sldId id="277"/>
            <p14:sldId id="286"/>
            <p14:sldId id="285"/>
            <p14:sldId id="278"/>
            <p14:sldId id="281"/>
            <p14:sldId id="283"/>
            <p14:sldId id="282"/>
            <p14:sldId id="279"/>
            <p14:sldId id="291"/>
            <p14:sldId id="292"/>
            <p14:sldId id="280"/>
            <p14:sldId id="294"/>
            <p14:sldId id="293"/>
            <p14:sldId id="284"/>
            <p14:sldId id="289"/>
            <p14:sldId id="287"/>
            <p14:sldId id="296"/>
            <p14:sldId id="288"/>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494" autoAdjust="0"/>
  </p:normalViewPr>
  <p:slideViewPr>
    <p:cSldViewPr snapToGrid="0">
      <p:cViewPr varScale="1">
        <p:scale>
          <a:sx n="65" d="100"/>
          <a:sy n="65" d="100"/>
        </p:scale>
        <p:origin x="10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7DC00-9C9B-4E52-A76D-21BD2606F170}" type="datetimeFigureOut">
              <a:rPr lang="zh-CN" altLang="en-US" smtClean="0"/>
              <a:t>2015-11-10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AFFE4-D2E0-4289-BA22-F5D0456F894E}" type="slidenum">
              <a:rPr lang="zh-CN" altLang="en-US" smtClean="0"/>
              <a:t>‹#›</a:t>
            </a:fld>
            <a:endParaRPr lang="zh-CN" altLang="en-US"/>
          </a:p>
        </p:txBody>
      </p:sp>
    </p:spTree>
    <p:extLst>
      <p:ext uri="{BB962C8B-B14F-4D97-AF65-F5344CB8AC3E}">
        <p14:creationId xmlns:p14="http://schemas.microsoft.com/office/powerpoint/2010/main" val="1239758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2167811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下一页： 对象已死吗？</a:t>
            </a:r>
            <a:r>
              <a:rPr lang="zh-CN" altLang="en-US" baseline="0" dirty="0" smtClean="0"/>
              <a:t> （对象存活判定算法）</a:t>
            </a:r>
            <a:endParaRPr lang="en-US" altLang="zh-CN" baseline="0" dirty="0" smtClean="0"/>
          </a:p>
        </p:txBody>
      </p:sp>
      <p:sp>
        <p:nvSpPr>
          <p:cNvPr id="4" name="灯片编号占位符 3"/>
          <p:cNvSpPr>
            <a:spLocks noGrp="1"/>
          </p:cNvSpPr>
          <p:nvPr>
            <p:ph type="sldNum" sz="quarter" idx="10"/>
          </p:nvPr>
        </p:nvSpPr>
        <p:spPr/>
        <p:txBody>
          <a:bodyPr/>
          <a:lstStyle/>
          <a:p>
            <a:fld id="{F26AFFE4-D2E0-4289-BA22-F5D0456F894E}" type="slidenum">
              <a:rPr lang="zh-CN" altLang="en-US" smtClean="0"/>
              <a:t>10</a:t>
            </a:fld>
            <a:endParaRPr lang="zh-CN" altLang="en-US"/>
          </a:p>
        </p:txBody>
      </p:sp>
    </p:spTree>
    <p:extLst>
      <p:ext uri="{BB962C8B-B14F-4D97-AF65-F5344CB8AC3E}">
        <p14:creationId xmlns:p14="http://schemas.microsoft.com/office/powerpoint/2010/main" val="521372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对象已死吗？（对象存活判定算法）</a:t>
            </a:r>
            <a:endParaRPr lang="en-US" altLang="zh-CN" baseline="0" dirty="0" smtClean="0"/>
          </a:p>
          <a:p>
            <a:endParaRPr lang="en-US" altLang="zh-CN" dirty="0" smtClean="0"/>
          </a:p>
          <a:p>
            <a:r>
              <a:rPr lang="zh-CN" altLang="en-US" dirty="0" smtClean="0"/>
              <a:t>下一页：</a:t>
            </a:r>
            <a:r>
              <a:rPr lang="zh-CN" altLang="en-US" baseline="0" dirty="0" smtClean="0"/>
              <a:t> 图解可达性分析算法</a:t>
            </a:r>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11</a:t>
            </a:fld>
            <a:endParaRPr lang="zh-CN" altLang="en-US"/>
          </a:p>
        </p:txBody>
      </p:sp>
    </p:spTree>
    <p:extLst>
      <p:ext uri="{BB962C8B-B14F-4D97-AF65-F5344CB8AC3E}">
        <p14:creationId xmlns:p14="http://schemas.microsoft.com/office/powerpoint/2010/main" val="890771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下一页： 再谈引用</a:t>
            </a:r>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12</a:t>
            </a:fld>
            <a:endParaRPr lang="zh-CN" altLang="en-US"/>
          </a:p>
        </p:txBody>
      </p:sp>
    </p:spTree>
    <p:extLst>
      <p:ext uri="{BB962C8B-B14F-4D97-AF65-F5344CB8AC3E}">
        <p14:creationId xmlns:p14="http://schemas.microsoft.com/office/powerpoint/2010/main" val="988904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强引用</a:t>
            </a:r>
            <a:r>
              <a:rPr lang="zh-CN" altLang="en-US" dirty="0" smtClean="0"/>
              <a:t>就是指在程序代码之中普遍存在的，类似“</a:t>
            </a:r>
            <a:r>
              <a:rPr lang="en-US" altLang="zh-CN" dirty="0" smtClean="0"/>
              <a:t>Object </a:t>
            </a:r>
            <a:r>
              <a:rPr lang="en-US" altLang="zh-CN" dirty="0" err="1" smtClean="0"/>
              <a:t>obj</a:t>
            </a:r>
            <a:r>
              <a:rPr lang="en-US" altLang="zh-CN" dirty="0" smtClean="0"/>
              <a:t> = new Object()”</a:t>
            </a:r>
            <a:r>
              <a:rPr lang="zh-CN" altLang="en-US" dirty="0" smtClean="0"/>
              <a:t>这类的引用，</a:t>
            </a:r>
            <a:endParaRPr lang="en-US" altLang="zh-CN" dirty="0" smtClean="0"/>
          </a:p>
          <a:p>
            <a:r>
              <a:rPr lang="zh-CN" altLang="en-US" sz="1200" b="1" kern="1200" dirty="0" smtClean="0">
                <a:solidFill>
                  <a:schemeClr val="tx1"/>
                </a:solidFill>
                <a:effectLst/>
                <a:latin typeface="+mn-lt"/>
                <a:ea typeface="+mn-ea"/>
                <a:cs typeface="+mn-cs"/>
              </a:rPr>
              <a:t>只要强引用还存在，垃圾收集器永远不会回收掉被引用的对象</a:t>
            </a:r>
            <a:r>
              <a:rPr lang="zh-CN" altLang="en-US" b="1" dirty="0" smtClean="0"/>
              <a:t>。</a:t>
            </a:r>
            <a:endParaRPr lang="zh-CN" altLang="en-US" dirty="0" smtClean="0"/>
          </a:p>
          <a:p>
            <a:endParaRPr lang="en-US" altLang="zh-CN" sz="1200" b="1"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软引用</a:t>
            </a:r>
            <a:r>
              <a:rPr lang="zh-CN" altLang="en-US" sz="1200" b="0" kern="1200" dirty="0" smtClean="0">
                <a:solidFill>
                  <a:schemeClr val="tx1"/>
                </a:solidFill>
                <a:effectLst/>
                <a:latin typeface="+mn-lt"/>
                <a:ea typeface="+mn-ea"/>
                <a:cs typeface="+mn-cs"/>
              </a:rPr>
              <a:t>用来描述一些还有用，但并非必需的对象</a:t>
            </a:r>
            <a:r>
              <a:rPr lang="zh-CN" altLang="en-US" sz="1200" b="1" kern="1200" dirty="0" smtClean="0">
                <a:solidFill>
                  <a:schemeClr val="tx1"/>
                </a:solidFill>
                <a:effectLst/>
                <a:latin typeface="+mn-lt"/>
                <a:ea typeface="+mn-ea"/>
                <a:cs typeface="+mn-cs"/>
              </a:rPr>
              <a:t>。</a:t>
            </a:r>
            <a:endParaRPr lang="en-US" altLang="zh-CN" sz="1200" b="1" kern="1200" dirty="0" smtClean="0">
              <a:solidFill>
                <a:schemeClr val="tx1"/>
              </a:solidFill>
              <a:effectLst/>
              <a:latin typeface="+mn-lt"/>
              <a:ea typeface="+mn-ea"/>
              <a:cs typeface="+mn-cs"/>
            </a:endParaRPr>
          </a:p>
          <a:p>
            <a:r>
              <a:rPr lang="zh-CN" altLang="en-US" dirty="0" smtClean="0"/>
              <a:t>对于软引用关联着的对象，</a:t>
            </a:r>
            <a:r>
              <a:rPr lang="zh-CN" altLang="en-US" b="1" dirty="0" smtClean="0"/>
              <a:t>在系统将要发生内存溢出异常之前，将会把这些对象列进回收范围之中并进行第二次回收</a:t>
            </a:r>
            <a:r>
              <a:rPr lang="zh-CN" altLang="en-US" dirty="0" smtClean="0"/>
              <a:t>。</a:t>
            </a:r>
            <a:endParaRPr lang="en-US" altLang="zh-CN" dirty="0" smtClean="0"/>
          </a:p>
          <a:p>
            <a:r>
              <a:rPr lang="zh-CN" altLang="en-US" dirty="0" smtClean="0"/>
              <a:t>如果这次回收还是没有足够的内存，才会抛出内存溢出异常。在</a:t>
            </a:r>
            <a:r>
              <a:rPr lang="en-US" altLang="zh-CN" dirty="0" smtClean="0"/>
              <a:t>JDK 1.2</a:t>
            </a:r>
            <a:r>
              <a:rPr lang="zh-CN" altLang="en-US" dirty="0" smtClean="0"/>
              <a:t>之后，提供了</a:t>
            </a:r>
            <a:r>
              <a:rPr lang="en-US" altLang="zh-CN" dirty="0" err="1" smtClean="0"/>
              <a:t>SoftReference</a:t>
            </a:r>
            <a:r>
              <a:rPr lang="zh-CN" altLang="en-US" dirty="0" smtClean="0"/>
              <a:t>类来实现软引用。</a:t>
            </a:r>
          </a:p>
          <a:p>
            <a:r>
              <a:rPr lang="zh-CN" altLang="en-US" dirty="0" smtClean="0"/>
              <a:t>　　</a:t>
            </a:r>
            <a:endParaRPr lang="en-US" altLang="zh-CN" dirty="0" smtClean="0"/>
          </a:p>
          <a:p>
            <a:r>
              <a:rPr lang="zh-CN" altLang="en-US" b="1" dirty="0" smtClean="0"/>
              <a:t>弱引用</a:t>
            </a:r>
            <a:r>
              <a:rPr lang="zh-CN" altLang="en-US" dirty="0" smtClean="0"/>
              <a:t>也是用来描述非必需对象的，但是它的强度比软引用更弱一些，被弱引用关联的对象只能生存到下一次垃圾收集发生之前。</a:t>
            </a:r>
            <a:endParaRPr lang="en-US" altLang="zh-CN" dirty="0" smtClean="0"/>
          </a:p>
          <a:p>
            <a:r>
              <a:rPr lang="zh-CN" altLang="en-US" b="1" dirty="0" smtClean="0"/>
              <a:t>当垃圾收集器工作时，无论当前内存是否足够，都会回收掉只被弱引用关联的对象。</a:t>
            </a:r>
            <a:r>
              <a:rPr lang="zh-CN" altLang="en-US" dirty="0" smtClean="0"/>
              <a:t>在</a:t>
            </a:r>
            <a:r>
              <a:rPr lang="en-US" altLang="zh-CN" dirty="0" smtClean="0"/>
              <a:t>JDK 1.2</a:t>
            </a:r>
            <a:r>
              <a:rPr lang="zh-CN" altLang="en-US" dirty="0" smtClean="0"/>
              <a:t>之后，提供了</a:t>
            </a:r>
            <a:r>
              <a:rPr lang="en-US" altLang="zh-CN" dirty="0" err="1" smtClean="0"/>
              <a:t>WeakReference</a:t>
            </a:r>
            <a:r>
              <a:rPr lang="zh-CN" altLang="en-US" dirty="0" smtClean="0"/>
              <a:t>类来实现弱引用。</a:t>
            </a:r>
          </a:p>
          <a:p>
            <a:endParaRPr lang="en-US" altLang="zh-CN" dirty="0" smtClean="0"/>
          </a:p>
          <a:p>
            <a:r>
              <a:rPr lang="zh-CN" altLang="en-US" b="1" dirty="0" smtClean="0"/>
              <a:t>虚引用</a:t>
            </a:r>
            <a:r>
              <a:rPr lang="zh-CN" altLang="en-US" dirty="0" smtClean="0"/>
              <a:t>也称为幽灵引用或者幻影引用，它是最弱的一种引用关系。</a:t>
            </a:r>
            <a:endParaRPr lang="en-US" altLang="zh-CN" dirty="0" smtClean="0"/>
          </a:p>
          <a:p>
            <a:r>
              <a:rPr lang="zh-CN" altLang="en-US" dirty="0" smtClean="0"/>
              <a:t>一个对象是否有虚引用的存在，完全不会对其生存时间构成影响，也无法通过虚引用来取得一个对象实例。</a:t>
            </a:r>
            <a:endParaRPr lang="en-US" altLang="zh-CN" dirty="0" smtClean="0"/>
          </a:p>
          <a:p>
            <a:r>
              <a:rPr lang="zh-CN" altLang="en-US" b="1" dirty="0" smtClean="0"/>
              <a:t>为一个对象设置虚引用关联的唯一目的就是希望能在这个对象被收集器回收时收到一个系统通知</a:t>
            </a:r>
            <a:r>
              <a:rPr lang="zh-CN" altLang="en-US" dirty="0" smtClean="0"/>
              <a:t>。在</a:t>
            </a:r>
            <a:r>
              <a:rPr lang="en-US" altLang="zh-CN" dirty="0" smtClean="0"/>
              <a:t>JDK 1.2</a:t>
            </a:r>
            <a:r>
              <a:rPr lang="zh-CN" altLang="en-US" dirty="0" smtClean="0"/>
              <a:t>之后，提供了</a:t>
            </a:r>
            <a:r>
              <a:rPr lang="en-US" altLang="zh-CN" dirty="0" err="1" smtClean="0"/>
              <a:t>PhantomReference</a:t>
            </a:r>
            <a:r>
              <a:rPr lang="zh-CN" altLang="en-US" dirty="0" smtClean="0"/>
              <a:t>类来实现虚引用。</a:t>
            </a:r>
          </a:p>
          <a:p>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13</a:t>
            </a:fld>
            <a:endParaRPr lang="zh-CN" altLang="en-US"/>
          </a:p>
        </p:txBody>
      </p:sp>
    </p:spTree>
    <p:extLst>
      <p:ext uri="{BB962C8B-B14F-4D97-AF65-F5344CB8AC3E}">
        <p14:creationId xmlns:p14="http://schemas.microsoft.com/office/powerpoint/2010/main" val="3518013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下一页： 图解各种垃圾回收算法。</a:t>
            </a:r>
          </a:p>
          <a:p>
            <a:endParaRPr lang="en-US" altLang="zh-CN" b="1" dirty="0" smtClean="0"/>
          </a:p>
          <a:p>
            <a:r>
              <a:rPr lang="en-US" altLang="zh-CN" b="1" dirty="0" smtClean="0"/>
              <a:t>1.</a:t>
            </a:r>
            <a:r>
              <a:rPr lang="zh-CN" altLang="en-US" b="1" dirty="0" smtClean="0"/>
              <a:t>标记－清除算法（</a:t>
            </a:r>
            <a:r>
              <a:rPr lang="en-US" altLang="zh-CN" b="1" dirty="0" smtClean="0"/>
              <a:t>Mark-Sweep</a:t>
            </a:r>
            <a:r>
              <a:rPr lang="zh-CN" altLang="en-US" b="1" dirty="0" smtClean="0"/>
              <a:t>）</a:t>
            </a:r>
          </a:p>
          <a:p>
            <a:r>
              <a:rPr lang="zh-CN" altLang="en-US" dirty="0" smtClean="0"/>
              <a:t>算法分成“标记”和“清除”两个阶段，首先标记出所有需要回收的对象，然后回收所有需要回收的对象。主要缺点有两个，一是效率问题，标记和清理两个过程效率都不高，二是空间问题，标记清理之后会产生大量不连续的内存碎片，空间碎片太多可能会导致后续使用中无法找到足够的连续内存而提前触发另一次的垃圾搜集动作。</a:t>
            </a:r>
          </a:p>
          <a:p>
            <a:r>
              <a:rPr lang="en-US" altLang="zh-CN" b="1" dirty="0" smtClean="0"/>
              <a:t>2.</a:t>
            </a:r>
            <a:r>
              <a:rPr lang="zh-CN" altLang="en-US" b="1" dirty="0" smtClean="0"/>
              <a:t>复制算法（</a:t>
            </a:r>
            <a:r>
              <a:rPr lang="en-US" altLang="zh-CN" b="1" dirty="0" smtClean="0"/>
              <a:t>Copying</a:t>
            </a:r>
            <a:r>
              <a:rPr lang="zh-CN" altLang="en-US" b="1" dirty="0" smtClean="0"/>
              <a:t>）</a:t>
            </a:r>
          </a:p>
          <a:p>
            <a:r>
              <a:rPr lang="zh-CN" altLang="en-US" dirty="0" smtClean="0"/>
              <a:t>将内存分为一块较大的</a:t>
            </a:r>
            <a:r>
              <a:rPr lang="en-US" altLang="zh-CN" dirty="0" err="1" smtClean="0"/>
              <a:t>eden</a:t>
            </a:r>
            <a:r>
              <a:rPr lang="zh-CN" altLang="en-US" dirty="0" smtClean="0"/>
              <a:t>空间和</a:t>
            </a:r>
            <a:r>
              <a:rPr lang="en-US" altLang="zh-CN" dirty="0" smtClean="0"/>
              <a:t>2</a:t>
            </a:r>
            <a:r>
              <a:rPr lang="zh-CN" altLang="en-US" dirty="0" smtClean="0"/>
              <a:t>块较少的</a:t>
            </a:r>
            <a:r>
              <a:rPr lang="en-US" altLang="zh-CN" dirty="0" smtClean="0"/>
              <a:t>survivor</a:t>
            </a:r>
            <a:r>
              <a:rPr lang="zh-CN" altLang="en-US" dirty="0" smtClean="0"/>
              <a:t>空间，每次使用</a:t>
            </a:r>
            <a:r>
              <a:rPr lang="en-US" altLang="zh-CN" dirty="0" err="1" smtClean="0"/>
              <a:t>eden</a:t>
            </a:r>
            <a:r>
              <a:rPr lang="zh-CN" altLang="en-US" dirty="0" smtClean="0"/>
              <a:t>和其中一块</a:t>
            </a:r>
            <a:r>
              <a:rPr lang="en-US" altLang="zh-CN" dirty="0" smtClean="0"/>
              <a:t>survivor</a:t>
            </a:r>
            <a:r>
              <a:rPr lang="zh-CN" altLang="en-US" dirty="0" smtClean="0"/>
              <a:t>，当回收时将</a:t>
            </a:r>
            <a:r>
              <a:rPr lang="en-US" altLang="zh-CN" dirty="0" err="1" smtClean="0"/>
              <a:t>eden</a:t>
            </a:r>
            <a:r>
              <a:rPr lang="zh-CN" altLang="en-US" dirty="0" smtClean="0"/>
              <a:t>和 </a:t>
            </a:r>
            <a:r>
              <a:rPr lang="en-US" altLang="zh-CN" dirty="0" smtClean="0"/>
              <a:t>survivor</a:t>
            </a:r>
            <a:r>
              <a:rPr lang="zh-CN" altLang="en-US" dirty="0" smtClean="0"/>
              <a:t>还存活的对象一次过拷贝到另外一块</a:t>
            </a:r>
            <a:r>
              <a:rPr lang="en-US" altLang="zh-CN" dirty="0" smtClean="0"/>
              <a:t>survivor</a:t>
            </a:r>
            <a:r>
              <a:rPr lang="zh-CN" altLang="en-US" dirty="0" smtClean="0"/>
              <a:t>空间上，然后清理掉</a:t>
            </a:r>
            <a:r>
              <a:rPr lang="en-US" altLang="zh-CN" dirty="0" err="1" smtClean="0"/>
              <a:t>eden</a:t>
            </a:r>
            <a:r>
              <a:rPr lang="zh-CN" altLang="en-US" dirty="0" smtClean="0"/>
              <a:t>和用过的</a:t>
            </a:r>
            <a:r>
              <a:rPr lang="en-US" altLang="zh-CN" dirty="0" smtClean="0"/>
              <a:t>survivor</a:t>
            </a:r>
            <a:r>
              <a:rPr lang="zh-CN" altLang="en-US" dirty="0" smtClean="0"/>
              <a:t>。复制收集算法在对象存活率高的时候，效率有所下降。</a:t>
            </a:r>
            <a:endParaRPr lang="en-US" altLang="zh-CN" dirty="0" smtClean="0"/>
          </a:p>
          <a:p>
            <a:r>
              <a:rPr lang="en-US" altLang="zh-CN" b="1" dirty="0" smtClean="0"/>
              <a:t>3.</a:t>
            </a:r>
            <a:r>
              <a:rPr lang="zh-CN" altLang="en-US" b="1" dirty="0" smtClean="0"/>
              <a:t>标记－整理（</a:t>
            </a:r>
            <a:r>
              <a:rPr lang="en-US" altLang="zh-CN" b="1" dirty="0" smtClean="0"/>
              <a:t>Mark-Compact</a:t>
            </a:r>
            <a:r>
              <a:rPr lang="zh-CN" altLang="en-US" b="1" dirty="0" smtClean="0"/>
              <a:t>）算法</a:t>
            </a:r>
          </a:p>
          <a:p>
            <a:r>
              <a:rPr lang="zh-CN" altLang="en-US" dirty="0" smtClean="0"/>
              <a:t>标记过程仍然一样，但后续步骤不是进行直接清理，而是令所有存活的对象一端移动，然后直接清理掉这端边界以外的内存。</a:t>
            </a:r>
            <a:endParaRPr lang="en-US" altLang="zh-CN" b="1" dirty="0" smtClean="0"/>
          </a:p>
          <a:p>
            <a:r>
              <a:rPr lang="en-US" altLang="zh-CN" b="1" dirty="0" smtClean="0"/>
              <a:t>4.</a:t>
            </a:r>
            <a:r>
              <a:rPr lang="zh-CN" altLang="en-US" b="1" dirty="0" smtClean="0"/>
              <a:t>分代收集</a:t>
            </a:r>
            <a:r>
              <a:rPr lang="en-US" altLang="zh-CN" b="1" dirty="0" smtClean="0"/>
              <a:t>(Generational Collection)</a:t>
            </a:r>
            <a:r>
              <a:rPr lang="zh-CN" altLang="en-US" b="1" dirty="0" smtClean="0"/>
              <a:t>算法</a:t>
            </a:r>
          </a:p>
          <a:p>
            <a:r>
              <a:rPr lang="zh-CN" altLang="en-US" dirty="0" smtClean="0"/>
              <a:t>此算法只是根据对象不同的存活周期将内存划分为几块。一般是把</a:t>
            </a:r>
            <a:r>
              <a:rPr lang="en-US" altLang="zh-CN" dirty="0" smtClean="0"/>
              <a:t>Java</a:t>
            </a:r>
            <a:r>
              <a:rPr lang="zh-CN" altLang="en-US" dirty="0" smtClean="0"/>
              <a:t>堆分作新生代和老年代，这样就可以根据各个年代的特点采用最适当的收集算法。</a:t>
            </a:r>
            <a:endParaRPr lang="en-US" altLang="zh-CN" dirty="0" smtClean="0"/>
          </a:p>
          <a:p>
            <a:r>
              <a:rPr lang="zh-CN" altLang="en-US" b="1" dirty="0" smtClean="0"/>
              <a:t>分代的目的</a:t>
            </a:r>
            <a:r>
              <a:rPr lang="zh-CN" altLang="en-US" dirty="0" smtClean="0"/>
              <a:t>无非就是为不同代的内存块运用不同的管理策略</a:t>
            </a:r>
            <a:r>
              <a:rPr lang="en-US" altLang="zh-CN" dirty="0" smtClean="0"/>
              <a:t>(</a:t>
            </a:r>
            <a:r>
              <a:rPr lang="zh-CN" altLang="en-US" dirty="0" smtClean="0"/>
              <a:t>算法</a:t>
            </a:r>
            <a:r>
              <a:rPr lang="en-US" altLang="zh-CN" dirty="0" smtClean="0"/>
              <a:t>)</a:t>
            </a:r>
            <a:r>
              <a:rPr lang="zh-CN" altLang="en-US" dirty="0" smtClean="0"/>
              <a:t>，从而最大化性能。相对于年老代，通常年轻代要小很多，回收的频率高，速度快。年老代则回收频率低，耗时长。内存在年轻代里面分配，年轻代里面的对象经过多个回收周期依然存活的会自动晋升到年老代。</a:t>
            </a:r>
            <a:endParaRPr lang="en-US" altLang="zh-CN" dirty="0" smtClean="0"/>
          </a:p>
        </p:txBody>
      </p:sp>
      <p:sp>
        <p:nvSpPr>
          <p:cNvPr id="4" name="灯片编号占位符 3"/>
          <p:cNvSpPr>
            <a:spLocks noGrp="1"/>
          </p:cNvSpPr>
          <p:nvPr>
            <p:ph type="sldNum" sz="quarter" idx="10"/>
          </p:nvPr>
        </p:nvSpPr>
        <p:spPr/>
        <p:txBody>
          <a:bodyPr/>
          <a:lstStyle/>
          <a:p>
            <a:fld id="{F26AFFE4-D2E0-4289-BA22-F5D0456F894E}" type="slidenum">
              <a:rPr lang="zh-CN" altLang="en-US" smtClean="0"/>
              <a:t>14</a:t>
            </a:fld>
            <a:endParaRPr lang="zh-CN" altLang="en-US"/>
          </a:p>
        </p:txBody>
      </p:sp>
    </p:spTree>
    <p:extLst>
      <p:ext uri="{BB962C8B-B14F-4D97-AF65-F5344CB8AC3E}">
        <p14:creationId xmlns:p14="http://schemas.microsoft.com/office/powerpoint/2010/main" val="376499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1.</a:t>
            </a:r>
            <a:r>
              <a:rPr lang="zh-CN" altLang="en-US" b="1" dirty="0" smtClean="0"/>
              <a:t>标记－清除算法（</a:t>
            </a:r>
            <a:r>
              <a:rPr lang="en-US" altLang="zh-CN" b="1" dirty="0" smtClean="0"/>
              <a:t>Mark-Sweep</a:t>
            </a:r>
            <a:r>
              <a:rPr lang="zh-CN" altLang="en-US" b="1"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算法分成“标记”和“清除”两个阶段，首先标记出所有需要回收的对象，然后回收所有需要回收的对象。</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主要缺点有两个，一是效率问题，标记和清理两个过程效率都不高，</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是空间问题，标记清理之后会产生大量不连续的内存碎片，空间碎片太多可能会导致后续使用中无法找到足够的连续内存而提前触发另一次的垃圾搜集动作。</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15</a:t>
            </a:fld>
            <a:endParaRPr lang="zh-CN" altLang="en-US"/>
          </a:p>
        </p:txBody>
      </p:sp>
    </p:spTree>
    <p:extLst>
      <p:ext uri="{BB962C8B-B14F-4D97-AF65-F5344CB8AC3E}">
        <p14:creationId xmlns:p14="http://schemas.microsoft.com/office/powerpoint/2010/main" val="2249527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2.</a:t>
            </a:r>
            <a:r>
              <a:rPr lang="zh-CN" altLang="en-US" b="1" dirty="0" smtClean="0"/>
              <a:t>复制算法（</a:t>
            </a:r>
            <a:r>
              <a:rPr lang="en-US" altLang="zh-CN" b="1" dirty="0" smtClean="0"/>
              <a:t>Copying</a:t>
            </a:r>
            <a:r>
              <a:rPr lang="zh-CN" altLang="en-US" b="1" dirty="0" smtClean="0"/>
              <a:t>）</a:t>
            </a:r>
          </a:p>
          <a:p>
            <a:pPr lvl="0"/>
            <a:r>
              <a:rPr lang="zh-CN" altLang="en-US" dirty="0" smtClean="0"/>
              <a:t>将内存分为一块较大的</a:t>
            </a:r>
            <a:r>
              <a:rPr lang="en-US" altLang="zh-CN" dirty="0" err="1" smtClean="0"/>
              <a:t>eden</a:t>
            </a:r>
            <a:r>
              <a:rPr lang="zh-CN" altLang="en-US" dirty="0" smtClean="0"/>
              <a:t>空间和</a:t>
            </a:r>
            <a:r>
              <a:rPr lang="en-US" altLang="zh-CN" dirty="0" smtClean="0"/>
              <a:t>2</a:t>
            </a:r>
            <a:r>
              <a:rPr lang="zh-CN" altLang="en-US" dirty="0" smtClean="0"/>
              <a:t>块较少的</a:t>
            </a:r>
            <a:r>
              <a:rPr lang="en-US" altLang="zh-CN" dirty="0" smtClean="0"/>
              <a:t>survivor</a:t>
            </a:r>
            <a:r>
              <a:rPr lang="zh-CN" altLang="en-US" dirty="0" smtClean="0"/>
              <a:t>空间，每次使用</a:t>
            </a:r>
            <a:r>
              <a:rPr lang="en-US" altLang="zh-CN" dirty="0" err="1" smtClean="0"/>
              <a:t>eden</a:t>
            </a:r>
            <a:r>
              <a:rPr lang="zh-CN" altLang="en-US" dirty="0" smtClean="0"/>
              <a:t>和其中一块</a:t>
            </a:r>
            <a:r>
              <a:rPr lang="en-US" altLang="zh-CN" dirty="0" smtClean="0"/>
              <a:t>survivor</a:t>
            </a:r>
            <a:r>
              <a:rPr lang="zh-CN" altLang="en-US" dirty="0" smtClean="0"/>
              <a:t>，当回收时将</a:t>
            </a:r>
            <a:r>
              <a:rPr lang="en-US" altLang="zh-CN" dirty="0" err="1" smtClean="0"/>
              <a:t>eden</a:t>
            </a:r>
            <a:r>
              <a:rPr lang="zh-CN" altLang="en-US" dirty="0" smtClean="0"/>
              <a:t>和 </a:t>
            </a:r>
            <a:r>
              <a:rPr lang="en-US" altLang="zh-CN" dirty="0" smtClean="0"/>
              <a:t>survivor</a:t>
            </a:r>
            <a:r>
              <a:rPr lang="zh-CN" altLang="en-US" dirty="0" smtClean="0"/>
              <a:t>还存活的对象一次过拷贝到另外一块</a:t>
            </a:r>
            <a:r>
              <a:rPr lang="en-US" altLang="zh-CN" dirty="0" smtClean="0"/>
              <a:t>survivor</a:t>
            </a:r>
            <a:r>
              <a:rPr lang="zh-CN" altLang="en-US" dirty="0" smtClean="0"/>
              <a:t>空间上，然后清理掉</a:t>
            </a:r>
            <a:r>
              <a:rPr lang="en-US" altLang="zh-CN" dirty="0" err="1" smtClean="0"/>
              <a:t>eden</a:t>
            </a:r>
            <a:r>
              <a:rPr lang="zh-CN" altLang="en-US" dirty="0" smtClean="0"/>
              <a:t>和用过的</a:t>
            </a:r>
            <a:r>
              <a:rPr lang="en-US" altLang="zh-CN" dirty="0" smtClean="0"/>
              <a:t>survivor</a:t>
            </a:r>
            <a:r>
              <a:rPr lang="zh-CN" altLang="en-US" dirty="0" smtClean="0"/>
              <a:t>。</a:t>
            </a:r>
            <a:endParaRPr lang="en-US" altLang="zh-CN" dirty="0" smtClean="0"/>
          </a:p>
          <a:p>
            <a:pPr lvl="0"/>
            <a:endParaRPr lang="en-US" altLang="zh-CN" dirty="0" smtClean="0"/>
          </a:p>
          <a:p>
            <a:pPr lvl="0"/>
            <a:r>
              <a:rPr lang="zh-CN" altLang="en-US" dirty="0" smtClean="0"/>
              <a:t>复制收集算法在对象存活率高的时候，效率有所下降。</a:t>
            </a:r>
            <a:endParaRPr lang="en-US" altLang="zh-CN" dirty="0" smtClean="0"/>
          </a:p>
          <a:p>
            <a:pPr lvl="0"/>
            <a:endParaRPr lang="en-US" altLang="zh-CN" dirty="0" smtClean="0"/>
          </a:p>
          <a:p>
            <a:pPr lvl="0"/>
            <a:r>
              <a:rPr lang="zh-CN" altLang="en-US" b="1" dirty="0" smtClean="0">
                <a:effectLst/>
              </a:rPr>
              <a:t>新生代（</a:t>
            </a:r>
            <a:r>
              <a:rPr lang="en-US" altLang="zh-CN" b="1" dirty="0" smtClean="0">
                <a:effectLst/>
              </a:rPr>
              <a:t>New Generation</a:t>
            </a:r>
            <a:r>
              <a:rPr lang="zh-CN" altLang="en-US" b="1" dirty="0" smtClean="0">
                <a:effectLst/>
              </a:rPr>
              <a:t>）</a:t>
            </a:r>
            <a:r>
              <a:rPr lang="zh-CN" altLang="en-US" dirty="0" smtClean="0">
                <a:effectLst/>
              </a:rPr>
              <a:t>：大多数情况下</a:t>
            </a:r>
            <a:r>
              <a:rPr lang="en-US" altLang="zh-CN" dirty="0" smtClean="0">
                <a:effectLst/>
              </a:rPr>
              <a:t>Java</a:t>
            </a:r>
            <a:r>
              <a:rPr lang="zh-CN" altLang="en-US" dirty="0" smtClean="0">
                <a:effectLst/>
              </a:rPr>
              <a:t>程序中新建的对象都从新生代分配内存，新生代由</a:t>
            </a:r>
            <a:r>
              <a:rPr lang="en-US" altLang="zh-CN" dirty="0" smtClean="0">
                <a:effectLst/>
              </a:rPr>
              <a:t>Eden Space</a:t>
            </a:r>
            <a:r>
              <a:rPr lang="zh-CN" altLang="en-US" dirty="0" smtClean="0">
                <a:effectLst/>
              </a:rPr>
              <a:t>和两块相同大小的</a:t>
            </a:r>
            <a:r>
              <a:rPr lang="en-US" altLang="zh-CN" dirty="0" smtClean="0">
                <a:effectLst/>
              </a:rPr>
              <a:t>Survivor Space</a:t>
            </a:r>
            <a:r>
              <a:rPr lang="zh-CN" altLang="en-US" dirty="0" smtClean="0">
                <a:effectLst/>
              </a:rPr>
              <a:t>（通常又称为</a:t>
            </a:r>
            <a:r>
              <a:rPr lang="en-US" altLang="zh-CN" dirty="0" smtClean="0">
                <a:effectLst/>
              </a:rPr>
              <a:t>S0</a:t>
            </a:r>
            <a:r>
              <a:rPr lang="zh-CN" altLang="en-US" dirty="0" smtClean="0">
                <a:effectLst/>
              </a:rPr>
              <a:t>和</a:t>
            </a:r>
            <a:r>
              <a:rPr lang="en-US" altLang="zh-CN" dirty="0" smtClean="0">
                <a:effectLst/>
              </a:rPr>
              <a:t>S1</a:t>
            </a:r>
            <a:r>
              <a:rPr lang="zh-CN" altLang="en-US" dirty="0" smtClean="0">
                <a:effectLst/>
              </a:rPr>
              <a:t>或</a:t>
            </a:r>
            <a:r>
              <a:rPr lang="en-US" altLang="zh-CN" dirty="0" smtClean="0">
                <a:effectLst/>
              </a:rPr>
              <a:t>From</a:t>
            </a:r>
            <a:r>
              <a:rPr lang="zh-CN" altLang="en-US" dirty="0" smtClean="0">
                <a:effectLst/>
              </a:rPr>
              <a:t>和</a:t>
            </a:r>
            <a:r>
              <a:rPr lang="en-US" altLang="zh-CN" dirty="0" smtClean="0">
                <a:effectLst/>
              </a:rPr>
              <a:t>To</a:t>
            </a:r>
            <a:r>
              <a:rPr lang="zh-CN" altLang="en-US" dirty="0" smtClean="0">
                <a:effectLst/>
              </a:rPr>
              <a:t>）构成，可通过</a:t>
            </a:r>
            <a:r>
              <a:rPr lang="en-US" altLang="zh-CN" dirty="0" smtClean="0">
                <a:effectLst/>
              </a:rPr>
              <a:t>-</a:t>
            </a:r>
            <a:r>
              <a:rPr lang="en-US" altLang="zh-CN" dirty="0" err="1" smtClean="0">
                <a:effectLst/>
              </a:rPr>
              <a:t>Xmn</a:t>
            </a:r>
            <a:r>
              <a:rPr lang="zh-CN" altLang="en-US" dirty="0" smtClean="0">
                <a:effectLst/>
              </a:rPr>
              <a:t>参数来指定新生代的大小，也可通过</a:t>
            </a:r>
            <a:r>
              <a:rPr lang="en-US" altLang="zh-CN" dirty="0" smtClean="0">
                <a:effectLst/>
              </a:rPr>
              <a:t>-</a:t>
            </a:r>
            <a:r>
              <a:rPr lang="en-US" altLang="zh-CN" dirty="0" err="1" smtClean="0">
                <a:effectLst/>
              </a:rPr>
              <a:t>XX:SurvivorRatio</a:t>
            </a:r>
            <a:r>
              <a:rPr lang="en-US" altLang="zh-CN" dirty="0" smtClean="0">
                <a:effectLst/>
              </a:rPr>
              <a:t>=8</a:t>
            </a:r>
            <a:r>
              <a:rPr lang="zh-CN" altLang="en-US" dirty="0" smtClean="0">
                <a:effectLst/>
              </a:rPr>
              <a:t>设置</a:t>
            </a:r>
            <a:r>
              <a:rPr lang="en-US" altLang="zh-CN" dirty="0" smtClean="0">
                <a:effectLst/>
              </a:rPr>
              <a:t>Eden</a:t>
            </a:r>
            <a:r>
              <a:rPr lang="zh-CN" altLang="en-US" dirty="0" smtClean="0">
                <a:effectLst/>
              </a:rPr>
              <a:t>与</a:t>
            </a:r>
            <a:r>
              <a:rPr lang="en-US" altLang="zh-CN" dirty="0" smtClean="0">
                <a:effectLst/>
              </a:rPr>
              <a:t>From/To</a:t>
            </a:r>
            <a:r>
              <a:rPr lang="zh-CN" altLang="en-US" dirty="0" smtClean="0">
                <a:effectLst/>
              </a:rPr>
              <a:t>比例，即</a:t>
            </a:r>
            <a:r>
              <a:rPr lang="en-US" altLang="zh-CN" dirty="0" smtClean="0">
                <a:effectLst/>
              </a:rPr>
              <a:t>Eden=8,From=1,To=1</a:t>
            </a:r>
            <a:r>
              <a:rPr lang="zh-CN" altLang="en-US" dirty="0" smtClean="0">
                <a:effectLst/>
              </a:rPr>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16</a:t>
            </a:fld>
            <a:endParaRPr lang="zh-CN" altLang="en-US"/>
          </a:p>
        </p:txBody>
      </p:sp>
    </p:spTree>
    <p:extLst>
      <p:ext uri="{BB962C8B-B14F-4D97-AF65-F5344CB8AC3E}">
        <p14:creationId xmlns:p14="http://schemas.microsoft.com/office/powerpoint/2010/main" val="3160599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3.</a:t>
            </a:r>
            <a:r>
              <a:rPr lang="zh-CN" altLang="en-US" b="1" dirty="0" smtClean="0"/>
              <a:t>标记－整理（</a:t>
            </a:r>
            <a:r>
              <a:rPr lang="en-US" altLang="zh-CN" b="1" dirty="0" smtClean="0"/>
              <a:t>Mark-Compact</a:t>
            </a:r>
            <a:r>
              <a:rPr lang="zh-CN" altLang="en-US" b="1" dirty="0" smtClean="0"/>
              <a:t>）算法</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标记过程仍然一样，但后续步骤不是进行直接清理，而是令所有存活的对象一端移动，然后直接清理掉这端边界以外的内存。</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下一页：</a:t>
            </a:r>
            <a:r>
              <a:rPr lang="zh-CN" altLang="en-US" b="0" dirty="0" smtClean="0"/>
              <a:t>解说分代收集算法</a:t>
            </a:r>
            <a:endParaRPr lang="en-US" altLang="zh-CN" b="0" dirty="0" smtClean="0"/>
          </a:p>
          <a:p>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17</a:t>
            </a:fld>
            <a:endParaRPr lang="zh-CN" altLang="en-US"/>
          </a:p>
        </p:txBody>
      </p:sp>
    </p:spTree>
    <p:extLst>
      <p:ext uri="{BB962C8B-B14F-4D97-AF65-F5344CB8AC3E}">
        <p14:creationId xmlns:p14="http://schemas.microsoft.com/office/powerpoint/2010/main" val="2040205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a:t>
            </a:r>
            <a:r>
              <a:rPr lang="zh-CN" altLang="en-US" dirty="0" smtClean="0"/>
              <a:t>标记－整理（</a:t>
            </a:r>
            <a:r>
              <a:rPr lang="en-US" altLang="zh-CN" dirty="0" smtClean="0"/>
              <a:t>Mark-Compact</a:t>
            </a:r>
            <a:r>
              <a:rPr lang="zh-CN" altLang="en-US" dirty="0" smtClean="0"/>
              <a:t>）算法</a:t>
            </a:r>
          </a:p>
          <a:p>
            <a:r>
              <a:rPr lang="zh-CN" altLang="en-US" dirty="0" smtClean="0"/>
              <a:t>标记过程仍然一样，但后续步骤不是进行直接清理，而是令所有存活的对象一端移动，然后直接清理掉这端边界以外的内存。</a:t>
            </a:r>
          </a:p>
          <a:p>
            <a:endParaRPr lang="en-US" altLang="zh-CN" dirty="0" smtClean="0"/>
          </a:p>
          <a:p>
            <a:r>
              <a:rPr lang="en-US" altLang="zh-CN" dirty="0" smtClean="0"/>
              <a:t>4.</a:t>
            </a:r>
            <a:r>
              <a:rPr lang="zh-CN" altLang="en-US" dirty="0" smtClean="0"/>
              <a:t>分代收集</a:t>
            </a:r>
            <a:r>
              <a:rPr lang="en-US" altLang="zh-CN" dirty="0" smtClean="0"/>
              <a:t>(Generational Collection)</a:t>
            </a:r>
            <a:r>
              <a:rPr lang="zh-CN" altLang="en-US" dirty="0" smtClean="0"/>
              <a:t>算法</a:t>
            </a:r>
          </a:p>
          <a:p>
            <a:r>
              <a:rPr lang="zh-CN" altLang="en-US" dirty="0" smtClean="0"/>
              <a:t>此算法只是根据对象不同的存活周期将内存划分为几块。一般是把</a:t>
            </a:r>
            <a:r>
              <a:rPr lang="en-US" altLang="zh-CN" dirty="0" smtClean="0"/>
              <a:t>Java</a:t>
            </a:r>
            <a:r>
              <a:rPr lang="zh-CN" altLang="en-US" dirty="0" smtClean="0"/>
              <a:t>堆分作新生代和老年代，这样就可以根据各个年代的特点采用最适当的收集算法。</a:t>
            </a:r>
            <a:endParaRPr lang="en-US" altLang="zh-CN" dirty="0" smtClean="0"/>
          </a:p>
          <a:p>
            <a:r>
              <a:rPr lang="zh-CN" altLang="en-US" b="1" dirty="0" smtClean="0"/>
              <a:t>分代的目的</a:t>
            </a:r>
            <a:r>
              <a:rPr lang="zh-CN" altLang="en-US" dirty="0" smtClean="0"/>
              <a:t>无非就是为不同代的内存块运用不同的管理策略</a:t>
            </a:r>
            <a:r>
              <a:rPr lang="en-US" altLang="zh-CN" dirty="0" smtClean="0"/>
              <a:t>(</a:t>
            </a:r>
            <a:r>
              <a:rPr lang="zh-CN" altLang="en-US" dirty="0" smtClean="0"/>
              <a:t>算法</a:t>
            </a:r>
            <a:r>
              <a:rPr lang="en-US" altLang="zh-CN" dirty="0" smtClean="0"/>
              <a:t>)</a:t>
            </a:r>
            <a:r>
              <a:rPr lang="zh-CN" altLang="en-US" dirty="0" smtClean="0"/>
              <a:t>，从而最大化性能。</a:t>
            </a:r>
            <a:endParaRPr lang="en-US" altLang="zh-CN" dirty="0" smtClean="0"/>
          </a:p>
          <a:p>
            <a:r>
              <a:rPr lang="zh-CN" altLang="en-US" dirty="0" smtClean="0"/>
              <a:t>相对于年老代，通常年轻代要小很多，回收的频率高，速度快。年老代则回收频率低，耗时长。</a:t>
            </a:r>
            <a:endParaRPr lang="en-US" altLang="zh-CN" dirty="0" smtClean="0"/>
          </a:p>
          <a:p>
            <a:r>
              <a:rPr lang="zh-CN" altLang="en-US" b="1" dirty="0" smtClean="0"/>
              <a:t>内存在年轻代里面分配，年轻代里面的对象经过多个回收周期依然存活的会自动晋升到年老代。</a:t>
            </a:r>
            <a:endParaRPr lang="en-US" altLang="zh-CN" b="1" dirty="0" smtClean="0"/>
          </a:p>
          <a:p>
            <a:endParaRPr lang="en-US" altLang="zh-CN" b="1" dirty="0" smtClean="0"/>
          </a:p>
          <a:p>
            <a:r>
              <a:rPr lang="zh-CN" altLang="en-US" b="1" dirty="0" smtClean="0"/>
              <a:t>垃圾回收的类型</a:t>
            </a:r>
          </a:p>
          <a:p>
            <a:r>
              <a:rPr lang="zh-CN" altLang="en-US" dirty="0" smtClean="0"/>
              <a:t>所有的回收器类型都是基于分代技术。</a:t>
            </a:r>
            <a:r>
              <a:rPr lang="en-US" altLang="zh-CN" dirty="0" smtClean="0"/>
              <a:t>Java </a:t>
            </a:r>
            <a:r>
              <a:rPr lang="en-US" altLang="zh-CN" dirty="0" err="1" smtClean="0"/>
              <a:t>HotSpot</a:t>
            </a:r>
            <a:r>
              <a:rPr lang="zh-CN" altLang="en-US" dirty="0" smtClean="0"/>
              <a:t>虚拟机包含三代，年轻代</a:t>
            </a:r>
            <a:r>
              <a:rPr lang="en-US" altLang="zh-CN" dirty="0" smtClean="0"/>
              <a:t>(Young Generation)</a:t>
            </a:r>
            <a:r>
              <a:rPr lang="zh-CN" altLang="en-US" dirty="0" smtClean="0"/>
              <a:t>、年老代</a:t>
            </a:r>
            <a:r>
              <a:rPr lang="en-US" altLang="zh-CN" dirty="0" smtClean="0"/>
              <a:t>(Old Generation)</a:t>
            </a:r>
            <a:r>
              <a:rPr lang="zh-CN" altLang="en-US" dirty="0" smtClean="0"/>
              <a:t>、永久代</a:t>
            </a:r>
            <a:r>
              <a:rPr lang="en-US" altLang="zh-CN" dirty="0" smtClean="0"/>
              <a:t>(Permanent Generation)</a:t>
            </a:r>
            <a:r>
              <a:rPr lang="zh-CN" altLang="en-US" dirty="0" smtClean="0"/>
              <a:t>。</a:t>
            </a:r>
          </a:p>
          <a:p>
            <a:r>
              <a:rPr lang="zh-CN" altLang="en-US" b="1" dirty="0" smtClean="0"/>
              <a:t>永久代</a:t>
            </a:r>
            <a:r>
              <a:rPr lang="zh-CN" altLang="en-US" dirty="0" smtClean="0"/>
              <a:t/>
            </a:r>
            <a:br>
              <a:rPr lang="zh-CN" altLang="en-US" dirty="0" smtClean="0"/>
            </a:br>
            <a:r>
              <a:rPr lang="zh-CN" altLang="en-US" dirty="0" smtClean="0"/>
              <a:t>存储类、方法以及它们的描述信息。可以通过</a:t>
            </a:r>
            <a:r>
              <a:rPr lang="en-US" altLang="zh-CN" dirty="0" smtClean="0"/>
              <a:t>-</a:t>
            </a:r>
            <a:r>
              <a:rPr lang="en-US" altLang="zh-CN" dirty="0" err="1" smtClean="0"/>
              <a:t>XX:PermSize</a:t>
            </a:r>
            <a:r>
              <a:rPr lang="en-US" altLang="zh-CN" dirty="0" smtClean="0"/>
              <a:t>=64m</a:t>
            </a:r>
            <a:r>
              <a:rPr lang="zh-CN" altLang="en-US" dirty="0" smtClean="0"/>
              <a:t>和</a:t>
            </a:r>
            <a:r>
              <a:rPr lang="en-US" altLang="zh-CN" dirty="0" smtClean="0"/>
              <a:t>-</a:t>
            </a:r>
            <a:r>
              <a:rPr lang="en-US" altLang="zh-CN" dirty="0" err="1" smtClean="0"/>
              <a:t>XX:MaxPermSize</a:t>
            </a:r>
            <a:r>
              <a:rPr lang="en-US" altLang="zh-CN" dirty="0" smtClean="0"/>
              <a:t>=128m</a:t>
            </a:r>
            <a:r>
              <a:rPr lang="zh-CN" altLang="en-US" dirty="0" smtClean="0"/>
              <a:t>两个可选项指定初始大小和最大值。通常 我们不需要调节该参数，默认的永久代大小足够了，不过如果加载的类非常多，不够用了，调节最大值即可。</a:t>
            </a:r>
          </a:p>
          <a:p>
            <a:r>
              <a:rPr lang="zh-CN" altLang="en-US" b="1" dirty="0" smtClean="0"/>
              <a:t>年老代</a:t>
            </a:r>
            <a:r>
              <a:rPr lang="zh-CN" altLang="en-US" dirty="0" smtClean="0"/>
              <a:t> </a:t>
            </a:r>
            <a:br>
              <a:rPr lang="zh-CN" altLang="en-US" dirty="0" smtClean="0"/>
            </a:br>
            <a:r>
              <a:rPr lang="zh-CN" altLang="en-US" dirty="0" smtClean="0"/>
              <a:t>主要存储年轻代中经过多个回收周期仍然存活从而升级的对象，当然对于一些大的内存分配，可能也直接分配到永久代</a:t>
            </a:r>
            <a:r>
              <a:rPr lang="en-US" altLang="zh-CN" dirty="0" smtClean="0"/>
              <a:t>(</a:t>
            </a:r>
            <a:r>
              <a:rPr lang="zh-CN" altLang="en-US" dirty="0" smtClean="0"/>
              <a:t>一个极端的例子是年轻代根本就存不下</a:t>
            </a:r>
            <a:r>
              <a:rPr lang="en-US" altLang="zh-CN" dirty="0" smtClean="0"/>
              <a:t>)</a:t>
            </a:r>
            <a:r>
              <a:rPr lang="zh-CN" altLang="en-US" dirty="0" smtClean="0"/>
              <a:t>。</a:t>
            </a:r>
          </a:p>
          <a:p>
            <a:r>
              <a:rPr lang="zh-CN" altLang="en-US" b="1" dirty="0" smtClean="0"/>
              <a:t>年轻代</a:t>
            </a:r>
            <a:r>
              <a:rPr lang="zh-CN" altLang="en-US" dirty="0" smtClean="0"/>
              <a:t/>
            </a:r>
            <a:br>
              <a:rPr lang="zh-CN" altLang="en-US" dirty="0" smtClean="0"/>
            </a:br>
            <a:r>
              <a:rPr lang="zh-CN" altLang="en-US" dirty="0" smtClean="0"/>
              <a:t>绝大多数的内存分配回收动作都发生在年轻代。如下图所示</a:t>
            </a:r>
            <a:r>
              <a:rPr lang="en-US" altLang="zh-CN" dirty="0" smtClean="0"/>
              <a:t>, </a:t>
            </a:r>
            <a:r>
              <a:rPr lang="zh-CN" altLang="en-US" dirty="0" smtClean="0"/>
              <a:t>年轻代被划分为三个区域，原始区</a:t>
            </a:r>
            <a:r>
              <a:rPr lang="en-US" altLang="zh-CN" dirty="0" smtClean="0"/>
              <a:t>(Eden)</a:t>
            </a:r>
            <a:r>
              <a:rPr lang="zh-CN" altLang="en-US" dirty="0" smtClean="0"/>
              <a:t>和两个小的存活区</a:t>
            </a:r>
            <a:r>
              <a:rPr lang="en-US" altLang="zh-CN" dirty="0" smtClean="0"/>
              <a:t>(Survivor)</a:t>
            </a:r>
            <a:r>
              <a:rPr lang="zh-CN" altLang="en-US" dirty="0" smtClean="0"/>
              <a:t>，两个存活区按功能分为</a:t>
            </a:r>
            <a:r>
              <a:rPr lang="en-US" altLang="zh-CN" dirty="0" smtClean="0"/>
              <a:t>From</a:t>
            </a:r>
            <a:r>
              <a:rPr lang="zh-CN" altLang="en-US" dirty="0" smtClean="0"/>
              <a:t>和</a:t>
            </a:r>
            <a:r>
              <a:rPr lang="en-US" altLang="zh-CN" dirty="0" smtClean="0"/>
              <a:t>To</a:t>
            </a:r>
            <a:r>
              <a:rPr lang="zh-CN" altLang="en-US" dirty="0" smtClean="0"/>
              <a:t>。绝大多数的对象都在原始区分配，超过一个垃圾回收操作仍然存活的对象放到存活区。</a:t>
            </a:r>
          </a:p>
          <a:p>
            <a:endParaRPr lang="zh-CN" altLang="en-US" b="1"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18</a:t>
            </a:fld>
            <a:endParaRPr lang="zh-CN" altLang="en-US"/>
          </a:p>
        </p:txBody>
      </p:sp>
    </p:spTree>
    <p:extLst>
      <p:ext uri="{BB962C8B-B14F-4D97-AF65-F5344CB8AC3E}">
        <p14:creationId xmlns:p14="http://schemas.microsoft.com/office/powerpoint/2010/main" val="4006638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下一页： 介绍垃圾回收算法的实现。</a:t>
            </a:r>
          </a:p>
          <a:p>
            <a:endParaRPr lang="en-US" altLang="zh-CN" b="1" dirty="0" smtClean="0"/>
          </a:p>
          <a:p>
            <a:r>
              <a:rPr lang="en-US" altLang="zh-CN" b="1" dirty="0" smtClean="0"/>
              <a:t>1.</a:t>
            </a:r>
            <a:r>
              <a:rPr lang="zh-CN" altLang="en-US" b="1" dirty="0" smtClean="0"/>
              <a:t>标记－清除算法（</a:t>
            </a:r>
            <a:r>
              <a:rPr lang="en-US" altLang="zh-CN" b="1" dirty="0" smtClean="0"/>
              <a:t>Mark-Sweep</a:t>
            </a:r>
            <a:r>
              <a:rPr lang="zh-CN" altLang="en-US" b="1" dirty="0" smtClean="0"/>
              <a:t>）</a:t>
            </a:r>
          </a:p>
          <a:p>
            <a:r>
              <a:rPr lang="zh-CN" altLang="en-US" dirty="0" smtClean="0"/>
              <a:t>算法分成“标记”和“清除”两个阶段，首先标记出所有需要回收的对象，然后回收所有需要回收的对象。主要缺点有两个，一是效率问题，标记和清理两个过程效率都不高，二是空间问题，标记清理之后会产生大量不连续的内存碎片，空间碎片太多可能会导致后续使用中无法找到足够的连续内存而提前触发另一次的垃圾搜集动作。</a:t>
            </a:r>
          </a:p>
          <a:p>
            <a:r>
              <a:rPr lang="en-US" altLang="zh-CN" b="1" dirty="0" smtClean="0"/>
              <a:t>2.</a:t>
            </a:r>
            <a:r>
              <a:rPr lang="zh-CN" altLang="en-US" b="1" dirty="0" smtClean="0"/>
              <a:t>复制算法（</a:t>
            </a:r>
            <a:r>
              <a:rPr lang="en-US" altLang="zh-CN" b="1" dirty="0" smtClean="0"/>
              <a:t>Copying</a:t>
            </a:r>
            <a:r>
              <a:rPr lang="zh-CN" altLang="en-US" b="1" dirty="0" smtClean="0"/>
              <a:t>）</a:t>
            </a:r>
          </a:p>
          <a:p>
            <a:r>
              <a:rPr lang="zh-CN" altLang="en-US" dirty="0" smtClean="0"/>
              <a:t>将内存分为一块较大的</a:t>
            </a:r>
            <a:r>
              <a:rPr lang="en-US" altLang="zh-CN" dirty="0" err="1" smtClean="0"/>
              <a:t>eden</a:t>
            </a:r>
            <a:r>
              <a:rPr lang="zh-CN" altLang="en-US" dirty="0" smtClean="0"/>
              <a:t>空间和</a:t>
            </a:r>
            <a:r>
              <a:rPr lang="en-US" altLang="zh-CN" dirty="0" smtClean="0"/>
              <a:t>2</a:t>
            </a:r>
            <a:r>
              <a:rPr lang="zh-CN" altLang="en-US" dirty="0" smtClean="0"/>
              <a:t>块较少的</a:t>
            </a:r>
            <a:r>
              <a:rPr lang="en-US" altLang="zh-CN" dirty="0" smtClean="0"/>
              <a:t>survivor</a:t>
            </a:r>
            <a:r>
              <a:rPr lang="zh-CN" altLang="en-US" dirty="0" smtClean="0"/>
              <a:t>空间，每次使用</a:t>
            </a:r>
            <a:r>
              <a:rPr lang="en-US" altLang="zh-CN" dirty="0" err="1" smtClean="0"/>
              <a:t>eden</a:t>
            </a:r>
            <a:r>
              <a:rPr lang="zh-CN" altLang="en-US" dirty="0" smtClean="0"/>
              <a:t>和其中一块</a:t>
            </a:r>
            <a:r>
              <a:rPr lang="en-US" altLang="zh-CN" dirty="0" smtClean="0"/>
              <a:t>survivor</a:t>
            </a:r>
            <a:r>
              <a:rPr lang="zh-CN" altLang="en-US" dirty="0" smtClean="0"/>
              <a:t>，当回收时将</a:t>
            </a:r>
            <a:r>
              <a:rPr lang="en-US" altLang="zh-CN" dirty="0" err="1" smtClean="0"/>
              <a:t>eden</a:t>
            </a:r>
            <a:r>
              <a:rPr lang="zh-CN" altLang="en-US" dirty="0" smtClean="0"/>
              <a:t>和 </a:t>
            </a:r>
            <a:r>
              <a:rPr lang="en-US" altLang="zh-CN" dirty="0" smtClean="0"/>
              <a:t>survivor</a:t>
            </a:r>
            <a:r>
              <a:rPr lang="zh-CN" altLang="en-US" dirty="0" smtClean="0"/>
              <a:t>还存活的对象一次过拷贝到另外一块</a:t>
            </a:r>
            <a:r>
              <a:rPr lang="en-US" altLang="zh-CN" dirty="0" smtClean="0"/>
              <a:t>survivor</a:t>
            </a:r>
            <a:r>
              <a:rPr lang="zh-CN" altLang="en-US" dirty="0" smtClean="0"/>
              <a:t>空间上，然后清理掉</a:t>
            </a:r>
            <a:r>
              <a:rPr lang="en-US" altLang="zh-CN" dirty="0" err="1" smtClean="0"/>
              <a:t>eden</a:t>
            </a:r>
            <a:r>
              <a:rPr lang="zh-CN" altLang="en-US" dirty="0" smtClean="0"/>
              <a:t>和用过的</a:t>
            </a:r>
            <a:r>
              <a:rPr lang="en-US" altLang="zh-CN" dirty="0" smtClean="0"/>
              <a:t>survivor</a:t>
            </a:r>
            <a:r>
              <a:rPr lang="zh-CN" altLang="en-US" dirty="0" smtClean="0"/>
              <a:t>。复制收集算法在对象存活率高的时候，效率有所下降。</a:t>
            </a:r>
            <a:endParaRPr lang="en-US" altLang="zh-CN" dirty="0" smtClean="0"/>
          </a:p>
          <a:p>
            <a:r>
              <a:rPr lang="en-US" altLang="zh-CN" b="1" dirty="0" smtClean="0"/>
              <a:t>3.</a:t>
            </a:r>
            <a:r>
              <a:rPr lang="zh-CN" altLang="en-US" b="1" dirty="0" smtClean="0"/>
              <a:t>标记－整理（</a:t>
            </a:r>
            <a:r>
              <a:rPr lang="en-US" altLang="zh-CN" b="1" dirty="0" smtClean="0"/>
              <a:t>Mark-Compact</a:t>
            </a:r>
            <a:r>
              <a:rPr lang="zh-CN" altLang="en-US" b="1" dirty="0" smtClean="0"/>
              <a:t>）算法</a:t>
            </a:r>
          </a:p>
          <a:p>
            <a:r>
              <a:rPr lang="zh-CN" altLang="en-US" dirty="0" smtClean="0"/>
              <a:t>标记过程仍然一样，但后续步骤不是进行直接清理，而是令所有存活的对象一端移动，然后直接清理掉这端边界以外的内存。</a:t>
            </a:r>
            <a:endParaRPr lang="en-US" altLang="zh-CN" b="1" dirty="0" smtClean="0"/>
          </a:p>
          <a:p>
            <a:r>
              <a:rPr lang="en-US" altLang="zh-CN" b="1" dirty="0" smtClean="0"/>
              <a:t>4.</a:t>
            </a:r>
            <a:r>
              <a:rPr lang="zh-CN" altLang="en-US" b="1" dirty="0" smtClean="0"/>
              <a:t>分代收集</a:t>
            </a:r>
            <a:r>
              <a:rPr lang="en-US" altLang="zh-CN" b="1" dirty="0" smtClean="0"/>
              <a:t>(Generational Collection)</a:t>
            </a:r>
            <a:r>
              <a:rPr lang="zh-CN" altLang="en-US" b="1" dirty="0" smtClean="0"/>
              <a:t>算法</a:t>
            </a:r>
          </a:p>
          <a:p>
            <a:r>
              <a:rPr lang="zh-CN" altLang="en-US" dirty="0" smtClean="0"/>
              <a:t>此算法只是根据对象不同的存活周期将内存划分为几块。一般是把</a:t>
            </a:r>
            <a:r>
              <a:rPr lang="en-US" altLang="zh-CN" dirty="0" smtClean="0"/>
              <a:t>Java</a:t>
            </a:r>
            <a:r>
              <a:rPr lang="zh-CN" altLang="en-US" dirty="0" smtClean="0"/>
              <a:t>堆分作新生代和老年代，这样就可以根据各个年代的特点采用最适当的收集算法。</a:t>
            </a:r>
            <a:endParaRPr lang="en-US" altLang="zh-CN" dirty="0" smtClean="0"/>
          </a:p>
          <a:p>
            <a:r>
              <a:rPr lang="zh-CN" altLang="en-US" b="1" dirty="0" smtClean="0"/>
              <a:t>分代的目的</a:t>
            </a:r>
            <a:r>
              <a:rPr lang="zh-CN" altLang="en-US" dirty="0" smtClean="0"/>
              <a:t>无非就是为不同代的内存块运用不同的管理策略</a:t>
            </a:r>
            <a:r>
              <a:rPr lang="en-US" altLang="zh-CN" dirty="0" smtClean="0"/>
              <a:t>(</a:t>
            </a:r>
            <a:r>
              <a:rPr lang="zh-CN" altLang="en-US" dirty="0" smtClean="0"/>
              <a:t>算法</a:t>
            </a:r>
            <a:r>
              <a:rPr lang="en-US" altLang="zh-CN" dirty="0" smtClean="0"/>
              <a:t>)</a:t>
            </a:r>
            <a:r>
              <a:rPr lang="zh-CN" altLang="en-US" dirty="0" smtClean="0"/>
              <a:t>，从而最大化性能。相对于年老代，通常年轻代要小很多，回收的频率高，速度快。年老代则回收频率低，耗时长。内存在年轻代里面分配，年轻代里面的对象经过多个回收周期依然存活的会自动晋升到年老代。</a:t>
            </a:r>
            <a:endParaRPr lang="en-US" altLang="zh-CN" dirty="0" smtClean="0"/>
          </a:p>
        </p:txBody>
      </p:sp>
      <p:sp>
        <p:nvSpPr>
          <p:cNvPr id="4" name="灯片编号占位符 3"/>
          <p:cNvSpPr>
            <a:spLocks noGrp="1"/>
          </p:cNvSpPr>
          <p:nvPr>
            <p:ph type="sldNum" sz="quarter" idx="10"/>
          </p:nvPr>
        </p:nvSpPr>
        <p:spPr/>
        <p:txBody>
          <a:bodyPr/>
          <a:lstStyle/>
          <a:p>
            <a:fld id="{F26AFFE4-D2E0-4289-BA22-F5D0456F894E}" type="slidenum">
              <a:rPr lang="zh-CN" altLang="en-US" smtClean="0"/>
              <a:t>19</a:t>
            </a:fld>
            <a:endParaRPr lang="zh-CN" altLang="en-US"/>
          </a:p>
        </p:txBody>
      </p:sp>
    </p:spTree>
    <p:extLst>
      <p:ext uri="{BB962C8B-B14F-4D97-AF65-F5344CB8AC3E}">
        <p14:creationId xmlns:p14="http://schemas.microsoft.com/office/powerpoint/2010/main" val="664665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查询</a:t>
            </a:r>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2</a:t>
            </a:fld>
            <a:endParaRPr lang="zh-CN" altLang="en-US"/>
          </a:p>
        </p:txBody>
      </p:sp>
    </p:spTree>
    <p:extLst>
      <p:ext uri="{BB962C8B-B14F-4D97-AF65-F5344CB8AC3E}">
        <p14:creationId xmlns:p14="http://schemas.microsoft.com/office/powerpoint/2010/main" val="54983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下一页： 介绍七种垃圾收集器</a:t>
            </a:r>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20</a:t>
            </a:fld>
            <a:endParaRPr lang="zh-CN" altLang="en-US"/>
          </a:p>
        </p:txBody>
      </p:sp>
    </p:spTree>
    <p:extLst>
      <p:ext uri="{BB962C8B-B14F-4D97-AF65-F5344CB8AC3E}">
        <p14:creationId xmlns:p14="http://schemas.microsoft.com/office/powerpoint/2010/main" val="1799246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下一页： 垃圾收集器的性能指标</a:t>
            </a:r>
            <a:endParaRPr lang="en-US" altLang="zh-CN" dirty="0" smtClean="0"/>
          </a:p>
          <a:p>
            <a:r>
              <a:rPr lang="zh-CN" altLang="en-US" dirty="0" smtClean="0">
                <a:effectLst/>
              </a:rPr>
              <a:t>上面有</a:t>
            </a:r>
            <a:r>
              <a:rPr lang="en-US" altLang="zh-CN" dirty="0" smtClean="0">
                <a:effectLst/>
              </a:rPr>
              <a:t>7</a:t>
            </a:r>
            <a:r>
              <a:rPr lang="zh-CN" altLang="en-US" dirty="0" smtClean="0">
                <a:effectLst/>
              </a:rPr>
              <a:t>中收集器，分为两块，上面为新生代收集器，下面是老年代收集器。如果两个收集器之间存在连线，就说明它们可以搭配使用。</a:t>
            </a:r>
            <a:endParaRPr lang="en-US" altLang="zh-CN" dirty="0" smtClean="0"/>
          </a:p>
          <a:p>
            <a:r>
              <a:rPr lang="en-US" altLang="zh-CN" sz="1200" b="1" kern="1200" dirty="0" smtClean="0">
                <a:solidFill>
                  <a:schemeClr val="tx1"/>
                </a:solidFill>
                <a:effectLst/>
                <a:latin typeface="+mn-lt"/>
                <a:ea typeface="+mn-ea"/>
                <a:cs typeface="+mn-cs"/>
              </a:rPr>
              <a:t>Serial(</a:t>
            </a:r>
            <a:r>
              <a:rPr lang="zh-CN" altLang="en-US" sz="1200" b="1" kern="1200" dirty="0" smtClean="0">
                <a:solidFill>
                  <a:schemeClr val="tx1"/>
                </a:solidFill>
                <a:effectLst/>
                <a:latin typeface="+mn-lt"/>
                <a:ea typeface="+mn-ea"/>
                <a:cs typeface="+mn-cs"/>
              </a:rPr>
              <a:t>串行</a:t>
            </a:r>
            <a:r>
              <a:rPr lang="en-US" altLang="zh-CN" sz="1200" b="1" kern="1200" dirty="0" smtClean="0">
                <a:solidFill>
                  <a:schemeClr val="tx1"/>
                </a:solidFill>
                <a:effectLst/>
                <a:latin typeface="+mn-lt"/>
                <a:ea typeface="+mn-ea"/>
                <a:cs typeface="+mn-cs"/>
              </a:rPr>
              <a:t>GC)</a:t>
            </a:r>
            <a:r>
              <a:rPr lang="zh-CN" altLang="en-US" sz="1200" b="1" kern="1200" dirty="0" smtClean="0">
                <a:solidFill>
                  <a:schemeClr val="tx1"/>
                </a:solidFill>
                <a:effectLst/>
                <a:latin typeface="+mn-lt"/>
                <a:ea typeface="+mn-ea"/>
                <a:cs typeface="+mn-cs"/>
              </a:rPr>
              <a:t>收集器：</a:t>
            </a:r>
            <a:r>
              <a:rPr lang="zh-CN" altLang="en-US" dirty="0" smtClean="0">
                <a:effectLst/>
              </a:rPr>
              <a:t>一个新生代收集器，单线程执行，使用复制算法。它在进行垃圾收集时，必须暂停其他所有的工作线程</a:t>
            </a:r>
            <a:r>
              <a:rPr lang="en-US" altLang="zh-CN" dirty="0" smtClean="0">
                <a:effectLst/>
              </a:rPr>
              <a:t>(</a:t>
            </a:r>
            <a:r>
              <a:rPr lang="zh-CN" altLang="en-US" dirty="0" smtClean="0">
                <a:effectLst/>
              </a:rPr>
              <a:t>用户线程</a:t>
            </a:r>
            <a:r>
              <a:rPr lang="en-US" altLang="zh-CN" dirty="0" smtClean="0">
                <a:effectLst/>
              </a:rPr>
              <a:t>)</a:t>
            </a:r>
            <a:r>
              <a:rPr lang="zh-CN" altLang="en-US" dirty="0" smtClean="0">
                <a:effectLst/>
              </a:rPr>
              <a:t>。</a:t>
            </a:r>
            <a:endParaRPr lang="en-US" altLang="zh-CN" dirty="0" smtClean="0">
              <a:effectLst/>
            </a:endParaRPr>
          </a:p>
          <a:p>
            <a:r>
              <a:rPr lang="en-US" altLang="zh-CN" sz="1200" b="1" kern="1200" dirty="0" err="1" smtClean="0">
                <a:solidFill>
                  <a:schemeClr val="tx1"/>
                </a:solidFill>
                <a:effectLst/>
                <a:latin typeface="+mn-lt"/>
                <a:ea typeface="+mn-ea"/>
                <a:cs typeface="+mn-cs"/>
              </a:rPr>
              <a:t>ParNew</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并行</a:t>
            </a:r>
            <a:r>
              <a:rPr lang="en-US" altLang="zh-CN" sz="1200" b="1" kern="1200" dirty="0" smtClean="0">
                <a:solidFill>
                  <a:schemeClr val="tx1"/>
                </a:solidFill>
                <a:effectLst/>
                <a:latin typeface="+mn-lt"/>
                <a:ea typeface="+mn-ea"/>
                <a:cs typeface="+mn-cs"/>
              </a:rPr>
              <a:t>GC)</a:t>
            </a:r>
            <a:r>
              <a:rPr lang="zh-CN" altLang="en-US" sz="1200" b="1" kern="1200" dirty="0" smtClean="0">
                <a:solidFill>
                  <a:schemeClr val="tx1"/>
                </a:solidFill>
                <a:effectLst/>
                <a:latin typeface="+mn-lt"/>
                <a:ea typeface="+mn-ea"/>
                <a:cs typeface="+mn-cs"/>
              </a:rPr>
              <a:t>收集器： </a:t>
            </a:r>
            <a:r>
              <a:rPr lang="en-US" altLang="zh-CN" dirty="0" err="1" smtClean="0">
                <a:effectLst/>
              </a:rPr>
              <a:t>ParNew</a:t>
            </a:r>
            <a:r>
              <a:rPr lang="zh-CN" altLang="en-US" dirty="0" smtClean="0">
                <a:effectLst/>
              </a:rPr>
              <a:t>收集器其实就是</a:t>
            </a:r>
            <a:r>
              <a:rPr lang="en-US" altLang="zh-CN" dirty="0" smtClean="0">
                <a:effectLst/>
              </a:rPr>
              <a:t>serial</a:t>
            </a:r>
            <a:r>
              <a:rPr lang="zh-CN" altLang="en-US" dirty="0" smtClean="0">
                <a:effectLst/>
              </a:rPr>
              <a:t>收集器的多线程版本，除了使用多条线程进行垃圾收集之外，其余行为与</a:t>
            </a:r>
            <a:r>
              <a:rPr lang="en-US" altLang="zh-CN" dirty="0" smtClean="0">
                <a:effectLst/>
              </a:rPr>
              <a:t>Serial</a:t>
            </a:r>
            <a:r>
              <a:rPr lang="zh-CN" altLang="en-US" dirty="0" smtClean="0">
                <a:effectLst/>
              </a:rPr>
              <a:t>收集器一样。</a:t>
            </a:r>
            <a:endParaRPr lang="en-US" altLang="zh-CN" dirty="0" smtClean="0">
              <a:effectLst/>
            </a:endParaRPr>
          </a:p>
          <a:p>
            <a:r>
              <a:rPr lang="en-US" altLang="zh-CN" sz="1200" b="1" kern="1200" dirty="0" smtClean="0">
                <a:solidFill>
                  <a:schemeClr val="tx1"/>
                </a:solidFill>
                <a:effectLst/>
                <a:latin typeface="+mn-lt"/>
                <a:ea typeface="+mn-ea"/>
                <a:cs typeface="+mn-cs"/>
              </a:rPr>
              <a:t>Parallel Scavenge(</a:t>
            </a:r>
            <a:r>
              <a:rPr lang="zh-CN" altLang="en-US" sz="1200" b="1" kern="1200" dirty="0" smtClean="0">
                <a:solidFill>
                  <a:schemeClr val="tx1"/>
                </a:solidFill>
                <a:effectLst/>
                <a:latin typeface="+mn-lt"/>
                <a:ea typeface="+mn-ea"/>
                <a:cs typeface="+mn-cs"/>
              </a:rPr>
              <a:t>并行回收</a:t>
            </a:r>
            <a:r>
              <a:rPr lang="en-US" altLang="zh-CN" sz="1200" b="1" kern="1200" dirty="0" smtClean="0">
                <a:solidFill>
                  <a:schemeClr val="tx1"/>
                </a:solidFill>
                <a:effectLst/>
                <a:latin typeface="+mn-lt"/>
                <a:ea typeface="+mn-ea"/>
                <a:cs typeface="+mn-cs"/>
              </a:rPr>
              <a:t>GC)</a:t>
            </a:r>
            <a:r>
              <a:rPr lang="zh-CN" altLang="en-US" sz="1200" b="1" kern="1200" dirty="0" smtClean="0">
                <a:solidFill>
                  <a:schemeClr val="tx1"/>
                </a:solidFill>
                <a:effectLst/>
                <a:latin typeface="+mn-lt"/>
                <a:ea typeface="+mn-ea"/>
                <a:cs typeface="+mn-cs"/>
              </a:rPr>
              <a:t>收集器：</a:t>
            </a:r>
            <a:r>
              <a:rPr lang="zh-CN" altLang="en-US" dirty="0" smtClean="0">
                <a:effectLst/>
              </a:rPr>
              <a:t>一个新生代收集器，它也是使用复制算法的收集器，又是并行多线程收集器。</a:t>
            </a:r>
            <a:endParaRPr lang="en-US" altLang="zh-CN" dirty="0" smtClean="0">
              <a:effectLst/>
            </a:endParaRPr>
          </a:p>
          <a:p>
            <a:pPr lvl="0"/>
            <a:r>
              <a:rPr lang="zh-CN" altLang="en-US" dirty="0" smtClean="0">
                <a:effectLst/>
              </a:rPr>
              <a:t>特点是</a:t>
            </a:r>
            <a:r>
              <a:rPr lang="zh-CN" altLang="en-US" b="0" dirty="0" smtClean="0">
                <a:solidFill>
                  <a:srgbClr val="FF0000"/>
                </a:solidFill>
                <a:effectLst/>
              </a:rPr>
              <a:t>它的</a:t>
            </a:r>
            <a:r>
              <a:rPr lang="zh-CN" altLang="en-US" b="0" u="sng" dirty="0" smtClean="0">
                <a:latin typeface="方正兰亭黑_YS_GB18030" panose="03000502000000000000" pitchFamily="66" charset="-122"/>
                <a:ea typeface="方正兰亭黑_YS_GB18030" panose="03000502000000000000" pitchFamily="66" charset="-122"/>
              </a:rPr>
              <a:t>目标是达到一个可控制的吞吐量</a:t>
            </a:r>
            <a:r>
              <a:rPr lang="zh-CN" altLang="en-US" dirty="0" smtClean="0">
                <a:effectLst/>
              </a:rPr>
              <a:t>。吞吐量</a:t>
            </a:r>
            <a:r>
              <a:rPr lang="en-US" altLang="zh-CN" dirty="0" smtClean="0">
                <a:effectLst/>
              </a:rPr>
              <a:t>= </a:t>
            </a:r>
            <a:r>
              <a:rPr lang="zh-CN" altLang="en-US" dirty="0" smtClean="0">
                <a:effectLst/>
              </a:rPr>
              <a:t>程序运行时间</a:t>
            </a:r>
            <a:r>
              <a:rPr lang="en-US" altLang="zh-CN" dirty="0" smtClean="0">
                <a:effectLst/>
              </a:rPr>
              <a:t>/(</a:t>
            </a:r>
            <a:r>
              <a:rPr lang="zh-CN" altLang="en-US" dirty="0" smtClean="0">
                <a:effectLst/>
              </a:rPr>
              <a:t>程序运行时间 </a:t>
            </a:r>
            <a:r>
              <a:rPr lang="en-US" altLang="zh-CN" dirty="0" smtClean="0">
                <a:effectLst/>
              </a:rPr>
              <a:t>+ </a:t>
            </a:r>
            <a:r>
              <a:rPr lang="zh-CN" altLang="en-US" dirty="0" smtClean="0">
                <a:effectLst/>
              </a:rPr>
              <a:t>垃圾收集时间</a:t>
            </a:r>
            <a:r>
              <a:rPr lang="en-US" altLang="zh-CN" dirty="0" smtClean="0">
                <a:effectLst/>
              </a:rPr>
              <a:t>)</a:t>
            </a:r>
            <a:r>
              <a:rPr lang="zh-CN" altLang="en-US" dirty="0" smtClean="0">
                <a:effectLst/>
              </a:rPr>
              <a:t>。虚拟机总共运行了</a:t>
            </a:r>
            <a:r>
              <a:rPr lang="en-US" altLang="zh-CN" dirty="0" smtClean="0">
                <a:effectLst/>
              </a:rPr>
              <a:t>100</a:t>
            </a:r>
            <a:r>
              <a:rPr lang="zh-CN" altLang="en-US" dirty="0" smtClean="0">
                <a:effectLst/>
              </a:rPr>
              <a:t>分钟。其中垃圾收集花掉</a:t>
            </a:r>
            <a:r>
              <a:rPr lang="en-US" altLang="zh-CN" dirty="0" smtClean="0">
                <a:effectLst/>
              </a:rPr>
              <a:t>1</a:t>
            </a:r>
            <a:r>
              <a:rPr lang="zh-CN" altLang="en-US" dirty="0" smtClean="0">
                <a:effectLst/>
              </a:rPr>
              <a:t>分钟，那吞吐量就是</a:t>
            </a:r>
            <a:r>
              <a:rPr lang="en-US" altLang="zh-CN" dirty="0" smtClean="0">
                <a:effectLst/>
              </a:rPr>
              <a:t>99%</a:t>
            </a:r>
            <a:r>
              <a:rPr lang="zh-CN" altLang="en-US" dirty="0" smtClean="0">
                <a:effectLst/>
              </a:rPr>
              <a:t>。</a:t>
            </a:r>
            <a:endParaRPr lang="en-US" altLang="zh-CN" sz="1200" b="1" kern="1200" dirty="0" smtClean="0">
              <a:solidFill>
                <a:schemeClr val="tx1"/>
              </a:solidFill>
              <a:effectLst/>
              <a:latin typeface="+mn-lt"/>
              <a:ea typeface="+mn-ea"/>
              <a:cs typeface="+mn-cs"/>
            </a:endParaRPr>
          </a:p>
          <a:p>
            <a:endParaRPr lang="en-US" altLang="zh-CN" sz="1200" b="1"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Serial Old(</a:t>
            </a:r>
            <a:r>
              <a:rPr lang="zh-CN" altLang="en-US" sz="1200" b="1" kern="1200" dirty="0" smtClean="0">
                <a:solidFill>
                  <a:schemeClr val="tx1"/>
                </a:solidFill>
                <a:effectLst/>
                <a:latin typeface="+mn-lt"/>
                <a:ea typeface="+mn-ea"/>
                <a:cs typeface="+mn-cs"/>
              </a:rPr>
              <a:t>串行</a:t>
            </a:r>
            <a:r>
              <a:rPr lang="en-US" altLang="zh-CN" sz="1200" b="1" kern="1200" dirty="0" smtClean="0">
                <a:solidFill>
                  <a:schemeClr val="tx1"/>
                </a:solidFill>
                <a:effectLst/>
                <a:latin typeface="+mn-lt"/>
                <a:ea typeface="+mn-ea"/>
                <a:cs typeface="+mn-cs"/>
              </a:rPr>
              <a:t>GC)</a:t>
            </a:r>
            <a:r>
              <a:rPr lang="zh-CN" altLang="en-US" sz="1200" b="1" kern="1200" dirty="0" smtClean="0">
                <a:solidFill>
                  <a:schemeClr val="tx1"/>
                </a:solidFill>
                <a:effectLst/>
                <a:latin typeface="+mn-lt"/>
                <a:ea typeface="+mn-ea"/>
                <a:cs typeface="+mn-cs"/>
              </a:rPr>
              <a:t>收集器：</a:t>
            </a:r>
            <a:r>
              <a:rPr lang="zh-CN" altLang="en-US" dirty="0" smtClean="0">
                <a:effectLst/>
              </a:rPr>
              <a:t>是</a:t>
            </a:r>
            <a:r>
              <a:rPr lang="en-US" altLang="zh-CN" dirty="0" smtClean="0">
                <a:effectLst/>
              </a:rPr>
              <a:t>Serial</a:t>
            </a:r>
            <a:r>
              <a:rPr lang="zh-CN" altLang="en-US" dirty="0" smtClean="0">
                <a:effectLst/>
              </a:rPr>
              <a:t>收集器的老年代版本，它同样使用一个单线程执行收集，使用“标记</a:t>
            </a:r>
            <a:r>
              <a:rPr lang="en-US" altLang="zh-CN" dirty="0" smtClean="0">
                <a:effectLst/>
              </a:rPr>
              <a:t>-</a:t>
            </a:r>
            <a:r>
              <a:rPr lang="zh-CN" altLang="en-US" dirty="0" smtClean="0">
                <a:effectLst/>
              </a:rPr>
              <a:t>整理”算法。主要使用在</a:t>
            </a:r>
            <a:r>
              <a:rPr lang="en-US" altLang="zh-CN" dirty="0" smtClean="0">
                <a:effectLst/>
              </a:rPr>
              <a:t>Client</a:t>
            </a:r>
            <a:r>
              <a:rPr lang="zh-CN" altLang="en-US" dirty="0" smtClean="0">
                <a:effectLst/>
              </a:rPr>
              <a:t>模式下的虚拟机。</a:t>
            </a:r>
            <a:endParaRPr lang="en-US" altLang="zh-CN" dirty="0" smtClean="0">
              <a:effectLst/>
            </a:endParaRPr>
          </a:p>
          <a:p>
            <a:r>
              <a:rPr lang="en-US" altLang="zh-CN" sz="1200" b="1" kern="1200" dirty="0" smtClean="0">
                <a:solidFill>
                  <a:schemeClr val="tx1"/>
                </a:solidFill>
                <a:effectLst/>
                <a:latin typeface="+mn-lt"/>
                <a:ea typeface="+mn-ea"/>
                <a:cs typeface="+mn-cs"/>
              </a:rPr>
              <a:t>Parallel Old(</a:t>
            </a:r>
            <a:r>
              <a:rPr lang="zh-CN" altLang="en-US" sz="1200" b="1" kern="1200" dirty="0" smtClean="0">
                <a:solidFill>
                  <a:schemeClr val="tx1"/>
                </a:solidFill>
                <a:effectLst/>
                <a:latin typeface="+mn-lt"/>
                <a:ea typeface="+mn-ea"/>
                <a:cs typeface="+mn-cs"/>
              </a:rPr>
              <a:t>并行</a:t>
            </a:r>
            <a:r>
              <a:rPr lang="en-US" altLang="zh-CN" sz="1200" b="1" kern="1200" dirty="0" smtClean="0">
                <a:solidFill>
                  <a:schemeClr val="tx1"/>
                </a:solidFill>
                <a:effectLst/>
                <a:latin typeface="+mn-lt"/>
                <a:ea typeface="+mn-ea"/>
                <a:cs typeface="+mn-cs"/>
              </a:rPr>
              <a:t>GC)</a:t>
            </a:r>
            <a:r>
              <a:rPr lang="zh-CN" altLang="en-US" sz="1200" b="1" kern="1200" dirty="0" smtClean="0">
                <a:solidFill>
                  <a:schemeClr val="tx1"/>
                </a:solidFill>
                <a:effectLst/>
                <a:latin typeface="+mn-lt"/>
                <a:ea typeface="+mn-ea"/>
                <a:cs typeface="+mn-cs"/>
              </a:rPr>
              <a:t>收集器：</a:t>
            </a:r>
            <a:r>
              <a:rPr lang="zh-CN" altLang="en-US" b="0" dirty="0" smtClean="0">
                <a:effectLst/>
              </a:rPr>
              <a:t>是</a:t>
            </a:r>
            <a:r>
              <a:rPr lang="en-US" altLang="zh-CN" b="0" dirty="0" smtClean="0">
                <a:effectLst/>
              </a:rPr>
              <a:t>Parallel Scavenge</a:t>
            </a:r>
            <a:r>
              <a:rPr lang="zh-CN" altLang="en-US" b="0" dirty="0" smtClean="0">
                <a:effectLst/>
              </a:rPr>
              <a:t>收集器的老年代版本，使用多线程和“标记</a:t>
            </a:r>
            <a:r>
              <a:rPr lang="en-US" altLang="zh-CN" b="0" dirty="0" smtClean="0">
                <a:effectLst/>
              </a:rPr>
              <a:t>-</a:t>
            </a:r>
            <a:r>
              <a:rPr lang="zh-CN" altLang="en-US" b="0" dirty="0" smtClean="0">
                <a:effectLst/>
              </a:rPr>
              <a:t>整理”算法。</a:t>
            </a:r>
            <a:endParaRPr lang="en-US" altLang="zh-CN" b="0" dirty="0" smtClean="0">
              <a:effectLst/>
            </a:endParaRPr>
          </a:p>
          <a:p>
            <a:r>
              <a:rPr lang="en-US" altLang="zh-CN" sz="1200" b="1" kern="1200" dirty="0" smtClean="0">
                <a:solidFill>
                  <a:schemeClr val="tx1"/>
                </a:solidFill>
                <a:effectLst/>
                <a:latin typeface="+mn-lt"/>
                <a:ea typeface="+mn-ea"/>
                <a:cs typeface="+mn-cs"/>
              </a:rPr>
              <a:t>CMS(</a:t>
            </a:r>
            <a:r>
              <a:rPr lang="zh-CN" altLang="en-US" sz="1200" b="1" kern="1200" dirty="0" smtClean="0">
                <a:solidFill>
                  <a:schemeClr val="tx1"/>
                </a:solidFill>
                <a:effectLst/>
                <a:latin typeface="+mn-lt"/>
                <a:ea typeface="+mn-ea"/>
                <a:cs typeface="+mn-cs"/>
              </a:rPr>
              <a:t>并发</a:t>
            </a:r>
            <a:r>
              <a:rPr lang="en-US" altLang="zh-CN" sz="1200" b="1" kern="1200" dirty="0" smtClean="0">
                <a:solidFill>
                  <a:schemeClr val="tx1"/>
                </a:solidFill>
                <a:effectLst/>
                <a:latin typeface="+mn-lt"/>
                <a:ea typeface="+mn-ea"/>
                <a:cs typeface="+mn-cs"/>
              </a:rPr>
              <a:t>GC)</a:t>
            </a:r>
            <a:r>
              <a:rPr lang="zh-CN" altLang="en-US" sz="1200" b="1" kern="1200" dirty="0" smtClean="0">
                <a:solidFill>
                  <a:schemeClr val="tx1"/>
                </a:solidFill>
                <a:effectLst/>
                <a:latin typeface="+mn-lt"/>
                <a:ea typeface="+mn-ea"/>
                <a:cs typeface="+mn-cs"/>
              </a:rPr>
              <a:t>收集器：</a:t>
            </a:r>
            <a:r>
              <a:rPr lang="en-US" altLang="zh-CN" b="0" dirty="0" smtClean="0">
                <a:effectLst/>
              </a:rPr>
              <a:t>CMS(Concurrent Mark Sweep)</a:t>
            </a:r>
            <a:r>
              <a:rPr lang="zh-CN" altLang="en-US" b="0" dirty="0" smtClean="0">
                <a:effectLst/>
              </a:rPr>
              <a:t>收集器是一种</a:t>
            </a:r>
            <a:r>
              <a:rPr lang="zh-CN" altLang="en-US" b="0" u="sng" dirty="0" smtClean="0">
                <a:effectLst/>
              </a:rPr>
              <a:t>以获取最短回收停顿时间为目标</a:t>
            </a:r>
            <a:r>
              <a:rPr lang="zh-CN" altLang="en-US" b="0" dirty="0" smtClean="0">
                <a:effectLst/>
              </a:rPr>
              <a:t>的收集器。基于“标记</a:t>
            </a:r>
            <a:r>
              <a:rPr lang="en-US" altLang="zh-CN" b="0" dirty="0" smtClean="0">
                <a:effectLst/>
              </a:rPr>
              <a:t>-</a:t>
            </a:r>
            <a:r>
              <a:rPr lang="zh-CN" altLang="en-US" b="0" dirty="0" smtClean="0">
                <a:effectLst/>
              </a:rPr>
              <a:t>清除”算法实现的。</a:t>
            </a:r>
            <a:endParaRPr lang="en-US" altLang="zh-CN" b="0" dirty="0" smtClean="0">
              <a:effectLst/>
            </a:endParaRPr>
          </a:p>
          <a:p>
            <a:pPr lvl="1"/>
            <a:r>
              <a:rPr lang="zh-CN" altLang="en-US" b="0" dirty="0" smtClean="0">
                <a:effectLst/>
              </a:rPr>
              <a:t>过程大致分为</a:t>
            </a:r>
            <a:r>
              <a:rPr lang="en-US" altLang="zh-CN" b="0" dirty="0" smtClean="0">
                <a:effectLst/>
              </a:rPr>
              <a:t>4</a:t>
            </a:r>
            <a:r>
              <a:rPr lang="zh-CN" altLang="en-US" b="0" dirty="0" smtClean="0">
                <a:effectLst/>
              </a:rPr>
              <a:t>个步骤：</a:t>
            </a:r>
            <a:endParaRPr lang="zh-CN" altLang="en-US" dirty="0" smtClean="0"/>
          </a:p>
          <a:p>
            <a:pPr lvl="1"/>
            <a:r>
              <a:rPr lang="zh-CN" altLang="en-US" dirty="0" smtClean="0"/>
              <a:t>①</a:t>
            </a:r>
            <a:r>
              <a:rPr lang="en-US" altLang="zh-CN" dirty="0" smtClean="0"/>
              <a:t>.</a:t>
            </a:r>
            <a:r>
              <a:rPr lang="zh-CN" altLang="en-US" dirty="0" smtClean="0"/>
              <a:t>初始标记</a:t>
            </a:r>
            <a:r>
              <a:rPr lang="en-US" altLang="zh-CN" dirty="0" smtClean="0"/>
              <a:t>(CMS initial mark)</a:t>
            </a:r>
          </a:p>
          <a:p>
            <a:pPr lvl="1"/>
            <a:r>
              <a:rPr lang="en-US" altLang="zh-CN" dirty="0" smtClean="0"/>
              <a:t>②.</a:t>
            </a:r>
            <a:r>
              <a:rPr lang="zh-CN" altLang="en-US" dirty="0" smtClean="0"/>
              <a:t>并发标记</a:t>
            </a:r>
            <a:r>
              <a:rPr lang="en-US" altLang="zh-CN" dirty="0" smtClean="0"/>
              <a:t>(CMS </a:t>
            </a:r>
            <a:r>
              <a:rPr lang="en-US" altLang="zh-CN" dirty="0" err="1" smtClean="0"/>
              <a:t>concurrenr</a:t>
            </a:r>
            <a:r>
              <a:rPr lang="en-US" altLang="zh-CN" dirty="0" smtClean="0"/>
              <a:t> mark)</a:t>
            </a:r>
          </a:p>
          <a:p>
            <a:pPr lvl="1"/>
            <a:r>
              <a:rPr lang="en-US" altLang="zh-CN" dirty="0" smtClean="0"/>
              <a:t>③.</a:t>
            </a:r>
            <a:r>
              <a:rPr lang="zh-CN" altLang="en-US" dirty="0" smtClean="0"/>
              <a:t>重新标记</a:t>
            </a:r>
            <a:r>
              <a:rPr lang="en-US" altLang="zh-CN" dirty="0" smtClean="0"/>
              <a:t>(CMS remark)</a:t>
            </a:r>
          </a:p>
          <a:p>
            <a:pPr lvl="1"/>
            <a:r>
              <a:rPr lang="en-US" altLang="zh-CN" dirty="0" smtClean="0"/>
              <a:t>④.</a:t>
            </a:r>
            <a:r>
              <a:rPr lang="zh-CN" altLang="en-US" dirty="0" smtClean="0"/>
              <a:t>并发清除</a:t>
            </a:r>
            <a:r>
              <a:rPr lang="en-US" altLang="zh-CN" dirty="0" smtClean="0"/>
              <a:t>(CMS concurrent sweep)</a:t>
            </a:r>
          </a:p>
          <a:p>
            <a:pPr lvl="1"/>
            <a:endParaRPr lang="en-US" altLang="zh-CN" sz="1200" b="1"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G1</a:t>
            </a:r>
            <a:r>
              <a:rPr lang="zh-CN" altLang="en-US" sz="1200" b="1" kern="1200" dirty="0" smtClean="0">
                <a:solidFill>
                  <a:schemeClr val="tx1"/>
                </a:solidFill>
                <a:effectLst/>
                <a:latin typeface="+mn-lt"/>
                <a:ea typeface="+mn-ea"/>
                <a:cs typeface="+mn-cs"/>
              </a:rPr>
              <a:t>收集器： </a:t>
            </a:r>
            <a:r>
              <a:rPr lang="en-US" altLang="zh-CN" b="0" dirty="0" smtClean="0">
                <a:effectLst/>
              </a:rPr>
              <a:t>G1(Garbage First)</a:t>
            </a:r>
            <a:r>
              <a:rPr lang="zh-CN" altLang="en-US" b="0" dirty="0" smtClean="0">
                <a:effectLst/>
              </a:rPr>
              <a:t>收集器是</a:t>
            </a:r>
            <a:r>
              <a:rPr lang="en-US" altLang="zh-CN" b="0" dirty="0" smtClean="0">
                <a:effectLst/>
              </a:rPr>
              <a:t>JDK1.7</a:t>
            </a:r>
            <a:r>
              <a:rPr lang="zh-CN" altLang="en-US" b="0" dirty="0" smtClean="0">
                <a:effectLst/>
              </a:rPr>
              <a:t>提供的一个新收集器，</a:t>
            </a:r>
            <a:r>
              <a:rPr lang="en-US" altLang="zh-CN" b="0" dirty="0" smtClean="0">
                <a:effectLst/>
              </a:rPr>
              <a:t>G1</a:t>
            </a:r>
            <a:r>
              <a:rPr lang="zh-CN" altLang="en-US" b="0" dirty="0" smtClean="0">
                <a:effectLst/>
              </a:rPr>
              <a:t>收集器基于“标记</a:t>
            </a:r>
            <a:r>
              <a:rPr lang="en-US" altLang="zh-CN" b="0" dirty="0" smtClean="0">
                <a:effectLst/>
              </a:rPr>
              <a:t>-</a:t>
            </a:r>
            <a:r>
              <a:rPr lang="zh-CN" altLang="en-US" b="0" dirty="0" smtClean="0">
                <a:effectLst/>
              </a:rPr>
              <a:t>整理”算法实现，也就是说不会产生内存碎片。还有一个特点之前的收集器进行收集的范围都是整个新生代或老年代，而</a:t>
            </a:r>
            <a:r>
              <a:rPr lang="en-US" altLang="zh-CN" b="0" dirty="0" smtClean="0">
                <a:effectLst/>
              </a:rPr>
              <a:t>G1</a:t>
            </a:r>
            <a:r>
              <a:rPr lang="zh-CN" altLang="en-US" b="0" dirty="0" smtClean="0">
                <a:effectLst/>
              </a:rPr>
              <a:t>将整个</a:t>
            </a:r>
            <a:r>
              <a:rPr lang="en-US" altLang="zh-CN" b="0" dirty="0" smtClean="0">
                <a:effectLst/>
              </a:rPr>
              <a:t>Java</a:t>
            </a:r>
            <a:r>
              <a:rPr lang="zh-CN" altLang="en-US" b="0" dirty="0" smtClean="0">
                <a:effectLst/>
              </a:rPr>
              <a:t>堆</a:t>
            </a:r>
            <a:r>
              <a:rPr lang="en-US" altLang="zh-CN" b="0" dirty="0" smtClean="0">
                <a:effectLst/>
              </a:rPr>
              <a:t>(</a:t>
            </a:r>
            <a:r>
              <a:rPr lang="zh-CN" altLang="en-US" b="0" dirty="0" smtClean="0">
                <a:effectLst/>
              </a:rPr>
              <a:t>包括新生代，老年代</a:t>
            </a:r>
            <a:r>
              <a:rPr lang="en-US" altLang="zh-CN" b="0" dirty="0" smtClean="0">
                <a:effectLst/>
              </a:rPr>
              <a:t>)</a:t>
            </a:r>
            <a:r>
              <a:rPr lang="zh-CN" altLang="en-US" b="0" dirty="0" smtClean="0">
                <a:effectLst/>
              </a:rPr>
              <a:t>。</a:t>
            </a:r>
            <a:endParaRPr lang="en-US" altLang="zh-CN" b="0" dirty="0" smtClean="0">
              <a:effectLst/>
            </a:endParaRPr>
          </a:p>
          <a:p>
            <a:endParaRPr lang="en-US" altLang="zh-CN" dirty="0" smtClean="0"/>
          </a:p>
          <a:p>
            <a:r>
              <a:rPr lang="zh-CN" altLang="en-US" dirty="0" smtClean="0"/>
              <a:t>推荐阅读： </a:t>
            </a:r>
            <a:r>
              <a:rPr lang="en-US" altLang="zh-CN" dirty="0" smtClean="0"/>
              <a:t>http://blog.csdn.net/java2000_wl/article/details/8030172</a:t>
            </a:r>
          </a:p>
          <a:p>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21</a:t>
            </a:fld>
            <a:endParaRPr lang="zh-CN" altLang="en-US"/>
          </a:p>
        </p:txBody>
      </p:sp>
    </p:spTree>
    <p:extLst>
      <p:ext uri="{BB962C8B-B14F-4D97-AF65-F5344CB8AC3E}">
        <p14:creationId xmlns:p14="http://schemas.microsoft.com/office/powerpoint/2010/main" val="1332460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下一页： 不同垃圾收集器工作方式（ 串行、并行、并发）</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22</a:t>
            </a:fld>
            <a:endParaRPr lang="zh-CN" altLang="en-US"/>
          </a:p>
        </p:txBody>
      </p:sp>
    </p:spTree>
    <p:extLst>
      <p:ext uri="{BB962C8B-B14F-4D97-AF65-F5344CB8AC3E}">
        <p14:creationId xmlns:p14="http://schemas.microsoft.com/office/powerpoint/2010/main" val="3433390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effectLst/>
                <a:latin typeface="+mn-lt"/>
                <a:ea typeface="+mn-ea"/>
                <a:cs typeface="+mn-cs"/>
              </a:rPr>
              <a:t>下一页： 内存分配与回收策略</a:t>
            </a:r>
            <a:endParaRPr lang="en-US" altLang="zh-CN" sz="1200" b="1" kern="1200" dirty="0" smtClean="0">
              <a:solidFill>
                <a:schemeClr val="tx1"/>
              </a:solidFill>
              <a:effectLst/>
              <a:latin typeface="+mn-lt"/>
              <a:ea typeface="+mn-ea"/>
              <a:cs typeface="+mn-cs"/>
            </a:endParaRPr>
          </a:p>
          <a:p>
            <a:r>
              <a:rPr lang="en-US" altLang="zh-CN" b="1" dirty="0" smtClean="0"/>
              <a:t>1</a:t>
            </a:r>
            <a:r>
              <a:rPr lang="zh-CN" altLang="en-US" b="1" dirty="0" smtClean="0"/>
              <a:t>）串行</a:t>
            </a:r>
            <a:endParaRPr lang="en-US" altLang="zh-CN" b="1" dirty="0" smtClean="0"/>
          </a:p>
          <a:p>
            <a:r>
              <a:rPr lang="zh-CN" altLang="en-US" b="1" dirty="0" smtClean="0"/>
              <a:t>年轻代的回收算法</a:t>
            </a:r>
            <a:r>
              <a:rPr lang="en-US" altLang="zh-CN" b="1" dirty="0" smtClean="0"/>
              <a:t>(Minor Collection)</a:t>
            </a:r>
            <a:r>
              <a:rPr lang="zh-CN" altLang="en-US" dirty="0" smtClean="0"/>
              <a:t/>
            </a:r>
            <a:br>
              <a:rPr lang="zh-CN" altLang="en-US" dirty="0" smtClean="0"/>
            </a:br>
            <a:r>
              <a:rPr lang="zh-CN" altLang="en-US" dirty="0" smtClean="0"/>
              <a:t>把</a:t>
            </a:r>
            <a:r>
              <a:rPr lang="en-US" altLang="zh-CN" dirty="0" smtClean="0"/>
              <a:t>Eden</a:t>
            </a:r>
            <a:r>
              <a:rPr lang="zh-CN" altLang="en-US" dirty="0" smtClean="0"/>
              <a:t>区的存活对象移到</a:t>
            </a:r>
            <a:r>
              <a:rPr lang="en-US" altLang="zh-CN" dirty="0" smtClean="0"/>
              <a:t>To</a:t>
            </a:r>
            <a:r>
              <a:rPr lang="zh-CN" altLang="en-US" dirty="0" smtClean="0"/>
              <a:t>区，</a:t>
            </a:r>
            <a:r>
              <a:rPr lang="en-US" altLang="zh-CN" dirty="0" smtClean="0"/>
              <a:t>To</a:t>
            </a:r>
            <a:r>
              <a:rPr lang="zh-CN" altLang="en-US" dirty="0" smtClean="0"/>
              <a:t>区装不下直接移到年老代，把</a:t>
            </a:r>
            <a:r>
              <a:rPr lang="en-US" altLang="zh-CN" dirty="0" smtClean="0"/>
              <a:t>From</a:t>
            </a:r>
            <a:r>
              <a:rPr lang="zh-CN" altLang="en-US" dirty="0" smtClean="0"/>
              <a:t>区的移到</a:t>
            </a:r>
            <a:r>
              <a:rPr lang="en-US" altLang="zh-CN" dirty="0" smtClean="0"/>
              <a:t>To</a:t>
            </a:r>
            <a:r>
              <a:rPr lang="zh-CN" altLang="en-US" dirty="0" smtClean="0"/>
              <a:t>区，</a:t>
            </a:r>
            <a:r>
              <a:rPr lang="en-US" altLang="zh-CN" dirty="0" smtClean="0"/>
              <a:t>To</a:t>
            </a:r>
            <a:r>
              <a:rPr lang="zh-CN" altLang="en-US" dirty="0" smtClean="0"/>
              <a:t>区装不下直接移到年老代，</a:t>
            </a:r>
            <a:r>
              <a:rPr lang="en-US" altLang="zh-CN" dirty="0" smtClean="0"/>
              <a:t>From</a:t>
            </a:r>
            <a:r>
              <a:rPr lang="zh-CN" altLang="en-US" dirty="0" smtClean="0"/>
              <a:t>区里面年龄很大的升级到年老代。 回收结束之后，</a:t>
            </a:r>
            <a:r>
              <a:rPr lang="en-US" altLang="zh-CN" dirty="0" smtClean="0"/>
              <a:t>Eden</a:t>
            </a:r>
            <a:r>
              <a:rPr lang="zh-CN" altLang="en-US" dirty="0" smtClean="0"/>
              <a:t>和</a:t>
            </a:r>
            <a:r>
              <a:rPr lang="en-US" altLang="zh-CN" dirty="0" smtClean="0"/>
              <a:t>From</a:t>
            </a:r>
            <a:r>
              <a:rPr lang="zh-CN" altLang="en-US" dirty="0" smtClean="0"/>
              <a:t>区都为空，此时把</a:t>
            </a:r>
            <a:r>
              <a:rPr lang="en-US" altLang="zh-CN" dirty="0" smtClean="0"/>
              <a:t>From</a:t>
            </a:r>
            <a:r>
              <a:rPr lang="zh-CN" altLang="en-US" dirty="0" smtClean="0"/>
              <a:t>和</a:t>
            </a:r>
            <a:r>
              <a:rPr lang="en-US" altLang="zh-CN" dirty="0" smtClean="0"/>
              <a:t>To</a:t>
            </a:r>
            <a:r>
              <a:rPr lang="zh-CN" altLang="en-US" dirty="0" smtClean="0"/>
              <a:t>的功能互换，</a:t>
            </a:r>
            <a:r>
              <a:rPr lang="en-US" altLang="zh-CN" dirty="0" smtClean="0"/>
              <a:t>From</a:t>
            </a:r>
            <a:r>
              <a:rPr lang="zh-CN" altLang="en-US" dirty="0" smtClean="0"/>
              <a:t>变</a:t>
            </a:r>
            <a:r>
              <a:rPr lang="en-US" altLang="zh-CN" dirty="0" smtClean="0"/>
              <a:t>To</a:t>
            </a:r>
            <a:r>
              <a:rPr lang="zh-CN" altLang="en-US" dirty="0" smtClean="0"/>
              <a:t>，</a:t>
            </a:r>
            <a:r>
              <a:rPr lang="en-US" altLang="zh-CN" dirty="0" smtClean="0"/>
              <a:t>To</a:t>
            </a:r>
            <a:r>
              <a:rPr lang="zh-CN" altLang="en-US" dirty="0" smtClean="0"/>
              <a:t>变</a:t>
            </a:r>
            <a:r>
              <a:rPr lang="en-US" altLang="zh-CN" dirty="0" smtClean="0"/>
              <a:t>From</a:t>
            </a:r>
            <a:r>
              <a:rPr lang="zh-CN" altLang="en-US" dirty="0" smtClean="0"/>
              <a:t>，每一轮回收之前</a:t>
            </a:r>
            <a:r>
              <a:rPr lang="en-US" altLang="zh-CN" dirty="0" smtClean="0"/>
              <a:t>To</a:t>
            </a:r>
            <a:r>
              <a:rPr lang="zh-CN" altLang="en-US" dirty="0" smtClean="0"/>
              <a:t>都是空的。设计的选型为复制。</a:t>
            </a:r>
          </a:p>
          <a:p>
            <a:r>
              <a:rPr lang="zh-CN" altLang="en-US" b="1" dirty="0" smtClean="0"/>
              <a:t>年老代的回收算法</a:t>
            </a:r>
            <a:r>
              <a:rPr lang="en-US" altLang="zh-CN" b="1" dirty="0" smtClean="0"/>
              <a:t>(Full Collection)</a:t>
            </a:r>
            <a:r>
              <a:rPr lang="zh-CN" altLang="en-US" dirty="0" smtClean="0"/>
              <a:t/>
            </a:r>
            <a:br>
              <a:rPr lang="zh-CN" altLang="en-US" dirty="0" smtClean="0"/>
            </a:br>
            <a:r>
              <a:rPr lang="zh-CN" altLang="en-US" dirty="0" smtClean="0"/>
              <a:t>年老代的回收分为三个步骤，标记</a:t>
            </a:r>
            <a:r>
              <a:rPr lang="en-US" altLang="zh-CN" dirty="0" smtClean="0"/>
              <a:t>(Mark)</a:t>
            </a:r>
            <a:r>
              <a:rPr lang="zh-CN" altLang="en-US" dirty="0" smtClean="0"/>
              <a:t>、清除</a:t>
            </a:r>
            <a:r>
              <a:rPr lang="en-US" altLang="zh-CN" dirty="0" smtClean="0"/>
              <a:t>(Sweep)</a:t>
            </a:r>
            <a:r>
              <a:rPr lang="zh-CN" altLang="en-US" dirty="0" smtClean="0"/>
              <a:t>、合并</a:t>
            </a:r>
            <a:r>
              <a:rPr lang="en-US" altLang="zh-CN" dirty="0" smtClean="0"/>
              <a:t>(Compact)</a:t>
            </a:r>
            <a:r>
              <a:rPr lang="zh-CN" altLang="en-US" dirty="0" smtClean="0"/>
              <a:t>。标记阶段把所有存活的对象标记出来，清除阶段释放所有死亡的对象，合并阶段 把所有活着的对象合并到年老代的前部分，把空闲的片段都留到后面。设计的选型为合并，减少内存的碎片。</a:t>
            </a:r>
            <a:endParaRPr lang="en-US" altLang="zh-CN" dirty="0" smtClean="0"/>
          </a:p>
          <a:p>
            <a:r>
              <a:rPr lang="en-US" altLang="zh-CN" b="1" dirty="0" smtClean="0"/>
              <a:t>2</a:t>
            </a:r>
            <a:r>
              <a:rPr lang="zh-CN" altLang="en-US" b="1" dirty="0" smtClean="0"/>
              <a:t>）并行 ：  </a:t>
            </a:r>
            <a:r>
              <a:rPr lang="zh-CN" altLang="en-US" b="0" dirty="0" smtClean="0"/>
              <a:t>新生代</a:t>
            </a:r>
            <a:r>
              <a:rPr lang="zh-CN" altLang="en-US" dirty="0" smtClean="0"/>
              <a:t>使用多个线程回收垃圾，每一个线程的算法与串行回收器相同。 老年代同串行收集器。</a:t>
            </a:r>
            <a:endParaRPr lang="en-US" altLang="zh-CN" dirty="0" smtClean="0"/>
          </a:p>
          <a:p>
            <a:r>
              <a:rPr lang="en-US" altLang="zh-CN" b="1" dirty="0" smtClean="0"/>
              <a:t>3</a:t>
            </a:r>
            <a:r>
              <a:rPr lang="zh-CN" altLang="en-US" b="1" dirty="0" smtClean="0"/>
              <a:t>）并行合并  ： </a:t>
            </a:r>
            <a:r>
              <a:rPr lang="zh-CN" altLang="en-US" b="0" dirty="0" smtClean="0"/>
              <a:t>新生代同并行收集器</a:t>
            </a:r>
            <a:endParaRPr lang="en-US" altLang="zh-CN" b="0" dirty="0" smtClean="0"/>
          </a:p>
          <a:p>
            <a:r>
              <a:rPr lang="zh-CN" altLang="en-US" b="1" dirty="0" smtClean="0"/>
              <a:t>年老代的回收算法</a:t>
            </a:r>
            <a:r>
              <a:rPr lang="en-US" altLang="zh-CN" b="1" dirty="0" smtClean="0"/>
              <a:t>(Full Collection)</a:t>
            </a:r>
            <a:r>
              <a:rPr lang="zh-CN" altLang="en-US" dirty="0" smtClean="0"/>
              <a:t> </a:t>
            </a:r>
            <a:br>
              <a:rPr lang="zh-CN" altLang="en-US" dirty="0" smtClean="0"/>
            </a:br>
            <a:r>
              <a:rPr lang="zh-CN" altLang="en-US" dirty="0" smtClean="0"/>
              <a:t>年老代分为三个步骤，标记、统计、合并。这里用到分的思想，把年老代划分为很多个固定大小的区</a:t>
            </a:r>
            <a:r>
              <a:rPr lang="en-US" altLang="zh-CN" dirty="0" smtClean="0"/>
              <a:t>(region)</a:t>
            </a:r>
            <a:r>
              <a:rPr lang="zh-CN" altLang="en-US" dirty="0" smtClean="0"/>
              <a:t>。 标记阶段，把所有存活的对象划分为</a:t>
            </a:r>
            <a:r>
              <a:rPr lang="en-US" altLang="zh-CN" dirty="0" smtClean="0"/>
              <a:t>N</a:t>
            </a:r>
            <a:r>
              <a:rPr lang="zh-CN" altLang="en-US" dirty="0" smtClean="0"/>
              <a:t>组</a:t>
            </a:r>
            <a:r>
              <a:rPr lang="en-US" altLang="zh-CN" dirty="0" smtClean="0"/>
              <a:t>(</a:t>
            </a:r>
            <a:r>
              <a:rPr lang="zh-CN" altLang="en-US" dirty="0" smtClean="0"/>
              <a:t>应该与回收线程数相同</a:t>
            </a:r>
            <a:r>
              <a:rPr lang="en-US" altLang="zh-CN" dirty="0" smtClean="0"/>
              <a:t>)</a:t>
            </a:r>
            <a:r>
              <a:rPr lang="zh-CN" altLang="en-US" dirty="0" smtClean="0"/>
              <a:t>，每一个线程独立的负责自己那一组，标记存活对象的位置以及 所在区</a:t>
            </a:r>
            <a:r>
              <a:rPr lang="en-US" altLang="zh-CN" dirty="0" smtClean="0"/>
              <a:t>(Region)</a:t>
            </a:r>
            <a:r>
              <a:rPr lang="zh-CN" altLang="en-US" dirty="0" smtClean="0"/>
              <a:t>的存活率信息，标记为并行的。统计阶段，统计每一个区</a:t>
            </a:r>
            <a:r>
              <a:rPr lang="en-US" altLang="zh-CN" dirty="0" smtClean="0"/>
              <a:t>(Region)</a:t>
            </a:r>
            <a:r>
              <a:rPr lang="zh-CN" altLang="en-US" dirty="0" smtClean="0"/>
              <a:t>的存活率，原则上靠前面的存活率较高，从前到后， 找到值得合并的开始位置</a:t>
            </a:r>
            <a:r>
              <a:rPr lang="en-US" altLang="zh-CN" dirty="0" smtClean="0"/>
              <a:t>(</a:t>
            </a:r>
            <a:r>
              <a:rPr lang="zh-CN" altLang="en-US" dirty="0" smtClean="0"/>
              <a:t>绝大多数对象都存活的区不值得合并</a:t>
            </a:r>
            <a:r>
              <a:rPr lang="en-US" altLang="zh-CN" dirty="0" smtClean="0"/>
              <a:t>)</a:t>
            </a:r>
            <a:r>
              <a:rPr lang="zh-CN" altLang="en-US" dirty="0" smtClean="0"/>
              <a:t>，统计阶段是串行的</a:t>
            </a:r>
            <a:r>
              <a:rPr lang="en-US" altLang="zh-CN" dirty="0" smtClean="0"/>
              <a:t>(</a:t>
            </a:r>
            <a:r>
              <a:rPr lang="zh-CN" altLang="en-US" dirty="0" smtClean="0"/>
              <a:t>单线程</a:t>
            </a:r>
            <a:r>
              <a:rPr lang="en-US" altLang="zh-CN" dirty="0" smtClean="0"/>
              <a:t>)</a:t>
            </a:r>
            <a:r>
              <a:rPr lang="zh-CN" altLang="en-US" dirty="0" smtClean="0"/>
              <a:t>。合并阶段，依据统计阶段的信息，多线程 并行的把存活的对象从一个区</a:t>
            </a:r>
            <a:r>
              <a:rPr lang="en-US" altLang="zh-CN" dirty="0" smtClean="0"/>
              <a:t>(Region)</a:t>
            </a:r>
            <a:r>
              <a:rPr lang="zh-CN" altLang="en-US" dirty="0" smtClean="0"/>
              <a:t>复制到另外一个区</a:t>
            </a:r>
            <a:r>
              <a:rPr lang="en-US" altLang="zh-CN" dirty="0" smtClean="0"/>
              <a:t>(Region)</a:t>
            </a:r>
            <a:r>
              <a:rPr lang="zh-CN" altLang="en-US" dirty="0" smtClean="0"/>
              <a:t>。</a:t>
            </a:r>
            <a:endParaRPr lang="en-US" altLang="zh-CN" dirty="0" smtClean="0"/>
          </a:p>
          <a:p>
            <a:r>
              <a:rPr lang="zh-CN" altLang="en-US" b="1" dirty="0" smtClean="0"/>
              <a:t>并发 ：</a:t>
            </a:r>
            <a:r>
              <a:rPr lang="zh-CN" altLang="en-US" b="0" dirty="0" smtClean="0"/>
              <a:t>新生代同并行回收器</a:t>
            </a:r>
            <a:endParaRPr lang="en-US" altLang="zh-CN" b="0" dirty="0" smtClean="0"/>
          </a:p>
          <a:p>
            <a:r>
              <a:rPr lang="zh-CN" altLang="en-US" b="1" dirty="0" smtClean="0"/>
              <a:t>年老代的回收算法</a:t>
            </a:r>
            <a:r>
              <a:rPr lang="en-US" altLang="zh-CN" b="1" dirty="0" smtClean="0"/>
              <a:t>(Full Collection)</a:t>
            </a:r>
            <a:r>
              <a:rPr lang="zh-CN" altLang="en-US" dirty="0" smtClean="0"/>
              <a:t> </a:t>
            </a:r>
            <a:br>
              <a:rPr lang="zh-CN" altLang="en-US" dirty="0" smtClean="0"/>
            </a:br>
            <a:r>
              <a:rPr lang="zh-CN" altLang="en-US" dirty="0" smtClean="0"/>
              <a:t>分为四个步骤，</a:t>
            </a:r>
            <a:r>
              <a:rPr lang="zh-CN" altLang="en-US" b="1" dirty="0" smtClean="0"/>
              <a:t>初始标记</a:t>
            </a:r>
            <a:r>
              <a:rPr lang="en-US" altLang="zh-CN" b="1" dirty="0" smtClean="0"/>
              <a:t>(Initial Mark)</a:t>
            </a:r>
            <a:r>
              <a:rPr lang="zh-CN" altLang="en-US" b="1" dirty="0" smtClean="0"/>
              <a:t>、并发标记</a:t>
            </a:r>
            <a:r>
              <a:rPr lang="en-US" altLang="zh-CN" b="1" dirty="0" smtClean="0"/>
              <a:t>(Concurrent Mark)</a:t>
            </a:r>
            <a:r>
              <a:rPr lang="zh-CN" altLang="en-US" b="1" dirty="0" smtClean="0"/>
              <a:t>、再次标记</a:t>
            </a:r>
            <a:r>
              <a:rPr lang="en-US" altLang="zh-CN" b="1" dirty="0" smtClean="0"/>
              <a:t>(Remark)</a:t>
            </a:r>
            <a:r>
              <a:rPr lang="zh-CN" altLang="en-US" b="1" dirty="0" smtClean="0"/>
              <a:t>、以及并发清理</a:t>
            </a:r>
            <a:r>
              <a:rPr lang="en-US" altLang="zh-CN" b="1" dirty="0" smtClean="0"/>
              <a:t>(Concurrent Sweep)</a:t>
            </a:r>
            <a:r>
              <a:rPr lang="zh-CN" altLang="en-US" dirty="0" smtClean="0"/>
              <a:t>。</a:t>
            </a:r>
            <a:endParaRPr lang="en-US" altLang="zh-CN" dirty="0" smtClean="0"/>
          </a:p>
          <a:p>
            <a:r>
              <a:rPr lang="zh-CN" altLang="en-US" dirty="0" smtClean="0"/>
              <a:t>特别注意，没有合并操作，所以会有碎片。</a:t>
            </a:r>
          </a:p>
          <a:p>
            <a:pPr marL="228600" indent="-228600">
              <a:buFont typeface="+mj-lt"/>
              <a:buAutoNum type="arabicPeriod"/>
            </a:pPr>
            <a:r>
              <a:rPr lang="zh-CN" altLang="en-US" dirty="0" smtClean="0"/>
              <a:t>初始化阶段</a:t>
            </a:r>
            <a:r>
              <a:rPr lang="en-US" altLang="zh-CN" dirty="0" smtClean="0"/>
              <a:t>: </a:t>
            </a:r>
            <a:r>
              <a:rPr lang="zh-CN" altLang="en-US" dirty="0" smtClean="0"/>
              <a:t>暂停应用线程，找出所有存活的对象，耗时比较短，回收器使用单线程。</a:t>
            </a:r>
          </a:p>
          <a:p>
            <a:pPr marL="228600" indent="-228600">
              <a:buFont typeface="+mj-lt"/>
              <a:buAutoNum type="arabicPeriod"/>
            </a:pPr>
            <a:r>
              <a:rPr lang="zh-CN" altLang="en-US" dirty="0" smtClean="0"/>
              <a:t>并发标记阶段</a:t>
            </a:r>
            <a:r>
              <a:rPr lang="en-US" altLang="zh-CN" dirty="0" smtClean="0"/>
              <a:t>: </a:t>
            </a:r>
            <a:r>
              <a:rPr lang="zh-CN" altLang="en-US" b="1" dirty="0" smtClean="0"/>
              <a:t>回收器标记操作与应用并发运行</a:t>
            </a:r>
            <a:r>
              <a:rPr lang="zh-CN" altLang="en-US" dirty="0" smtClean="0"/>
              <a:t>，回收器使用单线程标记存活对象。</a:t>
            </a:r>
          </a:p>
          <a:p>
            <a:pPr marL="228600" indent="-228600">
              <a:buFont typeface="+mj-lt"/>
              <a:buAutoNum type="arabicPeriod"/>
            </a:pPr>
            <a:r>
              <a:rPr lang="zh-CN" altLang="en-US" dirty="0" smtClean="0"/>
              <a:t>再次标记：并发标记阶段由于应用程序也在运行，这个过程中可能新增或者修改对象。所以再次</a:t>
            </a:r>
            <a:r>
              <a:rPr lang="zh-CN" altLang="en-US" b="1" dirty="0" smtClean="0"/>
              <a:t>暂停应用线程</a:t>
            </a:r>
            <a:r>
              <a:rPr lang="zh-CN" altLang="en-US" dirty="0" smtClean="0"/>
              <a:t>，找出所有修改的对象，使用多线程标记。</a:t>
            </a:r>
          </a:p>
          <a:p>
            <a:pPr marL="228600" indent="-228600">
              <a:buFont typeface="+mj-lt"/>
              <a:buAutoNum type="arabicPeriod"/>
            </a:pPr>
            <a:r>
              <a:rPr lang="zh-CN" altLang="en-US" dirty="0" smtClean="0"/>
              <a:t>并发清理：回收器清理操作与应用并发运行，回收器使用单线程清理死亡对象。</a:t>
            </a:r>
            <a:endParaRPr lang="en-US" altLang="zh-CN" dirty="0" smtClean="0"/>
          </a:p>
          <a:p>
            <a:pPr marL="228600" indent="-228600">
              <a:buFont typeface="+mj-lt"/>
              <a:buAutoNum type="arabicPeriod"/>
            </a:pPr>
            <a:endParaRPr lang="en-US" altLang="zh-CN" dirty="0" smtClean="0"/>
          </a:p>
          <a:p>
            <a:pPr marL="0" indent="0">
              <a:buFont typeface="+mj-lt"/>
              <a:buNone/>
            </a:pPr>
            <a:r>
              <a:rPr lang="zh-CN" altLang="en-US" dirty="0" smtClean="0"/>
              <a:t>参考资料： </a:t>
            </a:r>
            <a:r>
              <a:rPr lang="en-US" altLang="zh-CN" dirty="0" smtClean="0"/>
              <a:t>http://blog.csdn.net/kimylrong/article/details/18265807</a:t>
            </a:r>
            <a:endParaRPr lang="zh-CN" altLang="en-US" dirty="0" smtClean="0"/>
          </a:p>
          <a:p>
            <a:pPr marL="0" indent="0">
              <a:buFont typeface="+mj-lt"/>
              <a:buNone/>
            </a:pPr>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23</a:t>
            </a:fld>
            <a:endParaRPr lang="zh-CN" altLang="en-US"/>
          </a:p>
        </p:txBody>
      </p:sp>
    </p:spTree>
    <p:extLst>
      <p:ext uri="{BB962C8B-B14F-4D97-AF65-F5344CB8AC3E}">
        <p14:creationId xmlns:p14="http://schemas.microsoft.com/office/powerpoint/2010/main" val="3264101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effectLst/>
              </a:rPr>
              <a:t>重点解释说明一下第</a:t>
            </a:r>
            <a:r>
              <a:rPr lang="en-US" altLang="zh-CN" b="1" dirty="0" smtClean="0">
                <a:effectLst/>
              </a:rPr>
              <a:t>4</a:t>
            </a:r>
            <a:r>
              <a:rPr lang="zh-CN" altLang="en-US" b="1" dirty="0" smtClean="0">
                <a:effectLst/>
              </a:rPr>
              <a:t>、</a:t>
            </a:r>
            <a:r>
              <a:rPr lang="en-US" altLang="zh-CN" b="1" dirty="0" smtClean="0">
                <a:effectLst/>
              </a:rPr>
              <a:t>5</a:t>
            </a:r>
            <a:r>
              <a:rPr lang="zh-CN" altLang="en-US" b="1" dirty="0" smtClean="0">
                <a:effectLst/>
              </a:rPr>
              <a:t>条。 然后再说明一下</a:t>
            </a:r>
            <a:r>
              <a:rPr lang="en-US" altLang="zh-CN" b="1" dirty="0" smtClean="0">
                <a:effectLst/>
              </a:rPr>
              <a:t>Minor</a:t>
            </a:r>
            <a:r>
              <a:rPr lang="en-US" altLang="zh-CN" b="1" baseline="0" dirty="0" smtClean="0">
                <a:effectLst/>
              </a:rPr>
              <a:t> GC </a:t>
            </a:r>
            <a:r>
              <a:rPr lang="zh-CN" altLang="en-US" b="1" baseline="0" dirty="0" smtClean="0">
                <a:effectLst/>
              </a:rPr>
              <a:t>和 </a:t>
            </a:r>
            <a:r>
              <a:rPr lang="en-US" altLang="zh-CN" b="1" baseline="0" dirty="0" smtClean="0">
                <a:effectLst/>
              </a:rPr>
              <a:t>Full GC</a:t>
            </a:r>
            <a:r>
              <a:rPr lang="zh-CN" altLang="en-US" b="1" baseline="0" dirty="0" smtClean="0">
                <a:effectLst/>
              </a:rPr>
              <a:t>。</a:t>
            </a:r>
            <a:endParaRPr lang="en-US" altLang="zh-CN" b="1" dirty="0" smtClean="0">
              <a:effectLst/>
            </a:endParaRPr>
          </a:p>
          <a:p>
            <a:r>
              <a:rPr lang="en-US" altLang="zh-CN" b="1" dirty="0" smtClean="0">
                <a:effectLst/>
              </a:rPr>
              <a:t>4</a:t>
            </a:r>
            <a:r>
              <a:rPr lang="zh-CN" altLang="en-US" b="1" dirty="0" smtClean="0">
                <a:effectLst/>
              </a:rPr>
              <a:t>、动态对象年龄判定</a:t>
            </a:r>
            <a:r>
              <a:rPr lang="zh-CN" altLang="en-US" dirty="0" smtClean="0">
                <a:effectLst/>
              </a:rPr>
              <a:t>：</a:t>
            </a:r>
            <a:endParaRPr lang="en-US" altLang="zh-CN" dirty="0" smtClean="0">
              <a:effectLst/>
            </a:endParaRPr>
          </a:p>
          <a:p>
            <a:r>
              <a:rPr lang="zh-CN" altLang="en-US" dirty="0" smtClean="0">
                <a:effectLst/>
              </a:rPr>
              <a:t>虚拟机并不总是要求对象的年龄必须达到</a:t>
            </a:r>
            <a:r>
              <a:rPr lang="en-US" altLang="zh-CN" dirty="0" err="1" smtClean="0">
                <a:effectLst/>
              </a:rPr>
              <a:t>MaxTenuringThreshold</a:t>
            </a:r>
            <a:r>
              <a:rPr lang="zh-CN" altLang="en-US" dirty="0" smtClean="0">
                <a:effectLst/>
              </a:rPr>
              <a:t>才能晋升老年代，如果在</a:t>
            </a:r>
            <a:r>
              <a:rPr lang="en-US" altLang="zh-CN" dirty="0" smtClean="0">
                <a:effectLst/>
              </a:rPr>
              <a:t>Survivor</a:t>
            </a:r>
            <a:r>
              <a:rPr lang="zh-CN" altLang="en-US" dirty="0" smtClean="0">
                <a:effectLst/>
              </a:rPr>
              <a:t>空间中相同年龄所有对象大小的总和大于</a:t>
            </a:r>
            <a:r>
              <a:rPr lang="en-US" altLang="zh-CN" dirty="0" smtClean="0">
                <a:effectLst/>
              </a:rPr>
              <a:t>Survivor</a:t>
            </a:r>
            <a:r>
              <a:rPr lang="zh-CN" altLang="en-US" dirty="0" smtClean="0">
                <a:effectLst/>
              </a:rPr>
              <a:t>空间的一半，年龄大于或等于该年龄的对象就可以直接进入老年代，无须等到</a:t>
            </a:r>
            <a:r>
              <a:rPr lang="en-US" altLang="zh-CN" dirty="0" err="1" smtClean="0">
                <a:effectLst/>
              </a:rPr>
              <a:t>MaxTenuringThreshold</a:t>
            </a:r>
            <a:r>
              <a:rPr lang="zh-CN" altLang="en-US" dirty="0" smtClean="0">
                <a:effectLst/>
              </a:rPr>
              <a:t>中要求的年龄。</a:t>
            </a:r>
            <a:endParaRPr lang="en-US" altLang="zh-CN" dirty="0" smtClean="0">
              <a:effectLst/>
            </a:endParaRPr>
          </a:p>
          <a:p>
            <a:r>
              <a:rPr lang="en-US" altLang="zh-CN" b="1" dirty="0" smtClean="0"/>
              <a:t>5</a:t>
            </a:r>
            <a:r>
              <a:rPr lang="zh-CN" altLang="en-US" b="1" dirty="0" smtClean="0"/>
              <a:t>、空间分配担保</a:t>
            </a:r>
          </a:p>
          <a:p>
            <a:r>
              <a:rPr lang="zh-CN" altLang="en-US" dirty="0" smtClean="0"/>
              <a:t>在发生</a:t>
            </a:r>
            <a:r>
              <a:rPr lang="en-US" altLang="zh-CN" dirty="0" smtClean="0"/>
              <a:t>Minor GC</a:t>
            </a:r>
            <a:r>
              <a:rPr lang="zh-CN" altLang="en-US" dirty="0" smtClean="0"/>
              <a:t>之前，虚拟机会检查老年代最大可用连续空间是否大于新生代所有对象总空间，如果成立，那么</a:t>
            </a:r>
            <a:r>
              <a:rPr lang="en-US" altLang="zh-CN" dirty="0" smtClean="0"/>
              <a:t>Minor GC</a:t>
            </a:r>
            <a:r>
              <a:rPr lang="zh-CN" altLang="en-US" dirty="0" smtClean="0"/>
              <a:t>可以确保是安全的。如果不成立，则虚拟机查看</a:t>
            </a:r>
            <a:r>
              <a:rPr lang="en-US" altLang="zh-CN" dirty="0" err="1" smtClean="0"/>
              <a:t>HandlePromotionFailure</a:t>
            </a:r>
            <a:r>
              <a:rPr lang="zh-CN" altLang="en-US" dirty="0" smtClean="0"/>
              <a:t>设置值是否允许晋升到老年代对象的平均大小，如果大于，将尝试着进行一次</a:t>
            </a:r>
            <a:r>
              <a:rPr lang="en-US" altLang="zh-CN" dirty="0" smtClean="0"/>
              <a:t>Minor GC</a:t>
            </a:r>
            <a:r>
              <a:rPr lang="zh-CN" altLang="en-US" dirty="0" smtClean="0"/>
              <a:t>。尽管这次</a:t>
            </a:r>
            <a:r>
              <a:rPr lang="en-US" altLang="zh-CN" dirty="0" smtClean="0"/>
              <a:t>Minor GC</a:t>
            </a:r>
            <a:r>
              <a:rPr lang="zh-CN" altLang="en-US" dirty="0" smtClean="0"/>
              <a:t>是有风险的；如果小于，或者</a:t>
            </a:r>
            <a:r>
              <a:rPr lang="en-US" altLang="zh-CN" dirty="0" err="1" smtClean="0"/>
              <a:t>HandlePromotionFailure</a:t>
            </a:r>
            <a:r>
              <a:rPr lang="zh-CN" altLang="en-US" dirty="0" smtClean="0"/>
              <a:t>设置不允许冒险，那这时候也要该位进行一次</a:t>
            </a:r>
            <a:r>
              <a:rPr lang="en-US" altLang="zh-CN" dirty="0" smtClean="0"/>
              <a:t>Full GC</a:t>
            </a:r>
            <a:r>
              <a:rPr lang="zh-CN" altLang="en-US" dirty="0" smtClean="0"/>
              <a:t>。</a:t>
            </a:r>
          </a:p>
          <a:p>
            <a:r>
              <a:rPr lang="zh-CN" altLang="en-US" dirty="0" smtClean="0"/>
              <a:t>冒什么险？前面提过，新生代使用复制手机算法，但是为了内存利用率，只使用其中一个</a:t>
            </a:r>
            <a:r>
              <a:rPr lang="en-US" altLang="zh-CN" dirty="0" smtClean="0"/>
              <a:t>Survivor</a:t>
            </a:r>
            <a:r>
              <a:rPr lang="zh-CN" altLang="en-US" dirty="0" smtClean="0"/>
              <a:t>空间来作为轮换备份，因此当出现大量对象在</a:t>
            </a:r>
            <a:r>
              <a:rPr lang="en-US" altLang="zh-CN" dirty="0" smtClean="0"/>
              <a:t>Minor GC</a:t>
            </a:r>
            <a:r>
              <a:rPr lang="zh-CN" altLang="en-US" dirty="0" smtClean="0"/>
              <a:t>后依然存活（最极端就是内存回收后新生代中所有对象都存活），就需要老年代进行分配担保，把</a:t>
            </a:r>
            <a:r>
              <a:rPr lang="en-US" altLang="zh-CN" dirty="0" smtClean="0"/>
              <a:t>Survivor</a:t>
            </a:r>
            <a:r>
              <a:rPr lang="zh-CN" altLang="en-US" dirty="0" smtClean="0"/>
              <a:t>无法容纳的对象直接进入老年代。但是多少会晋升到老年大无法预知，只能取之前每一次回收晋升到老年代对象容量的平均值作为经验值，与老年代剩余空间比较，决定是否进行</a:t>
            </a:r>
            <a:r>
              <a:rPr lang="en-US" altLang="zh-CN" dirty="0" smtClean="0"/>
              <a:t>Full GC</a:t>
            </a:r>
            <a:r>
              <a:rPr lang="zh-CN" altLang="en-US" dirty="0" smtClean="0"/>
              <a:t>来让老年代腾出更多空间。举平均值进行比较其实任然是一种动态概率的手段。也就是说某次</a:t>
            </a:r>
            <a:r>
              <a:rPr lang="en-US" altLang="zh-CN" dirty="0" smtClean="0"/>
              <a:t>GC</a:t>
            </a:r>
            <a:r>
              <a:rPr lang="zh-CN" altLang="en-US" dirty="0" smtClean="0"/>
              <a:t>存活后的对象突增，远远高于平均值，依然会导致担保失败。如果出现担保失败</a:t>
            </a:r>
            <a:r>
              <a:rPr lang="en-US" altLang="zh-CN" dirty="0" err="1" smtClean="0"/>
              <a:t>HandlePromotionFailure</a:t>
            </a:r>
            <a:r>
              <a:rPr lang="zh-CN" altLang="en-US" dirty="0" smtClean="0"/>
              <a:t>失败，那就只好在失败后重新发起一次</a:t>
            </a:r>
            <a:r>
              <a:rPr lang="en-US" altLang="zh-CN" dirty="0" smtClean="0"/>
              <a:t>Full GC</a:t>
            </a:r>
            <a:r>
              <a:rPr lang="zh-CN" altLang="en-US" dirty="0" smtClean="0"/>
              <a:t>。</a:t>
            </a:r>
          </a:p>
          <a:p>
            <a:r>
              <a:rPr lang="zh-CN" altLang="en-US" dirty="0" smtClean="0">
                <a:effectLst/>
              </a:rPr>
              <a:t/>
            </a:r>
            <a:br>
              <a:rPr lang="zh-CN" altLang="en-US" dirty="0" smtClean="0">
                <a:effectLst/>
              </a:rPr>
            </a:br>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24</a:t>
            </a:fld>
            <a:endParaRPr lang="zh-CN" altLang="en-US"/>
          </a:p>
        </p:txBody>
      </p:sp>
    </p:spTree>
    <p:extLst>
      <p:ext uri="{BB962C8B-B14F-4D97-AF65-F5344CB8AC3E}">
        <p14:creationId xmlns:p14="http://schemas.microsoft.com/office/powerpoint/2010/main" val="2670267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下一页： 垃圾回收配置参数调优</a:t>
            </a:r>
            <a:endParaRPr lang="en-US" altLang="zh-CN"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新生代</a:t>
            </a:r>
            <a:r>
              <a:rPr lang="en-US" altLang="zh-CN" dirty="0" smtClean="0">
                <a:effectLst/>
              </a:rPr>
              <a:t>GC</a:t>
            </a:r>
            <a:r>
              <a:rPr lang="zh-CN" altLang="en-US" dirty="0" smtClean="0">
                <a:effectLst/>
              </a:rPr>
              <a:t>（</a:t>
            </a:r>
            <a:r>
              <a:rPr lang="en-US" altLang="zh-CN" dirty="0" smtClean="0">
                <a:effectLst/>
              </a:rPr>
              <a:t>Minor GC</a:t>
            </a:r>
            <a:r>
              <a:rPr lang="zh-CN" altLang="en-US" dirty="0" smtClean="0">
                <a:effectLst/>
              </a:rPr>
              <a:t>）：指发生在新生代的垃圾收集动作，因为</a:t>
            </a:r>
            <a:r>
              <a:rPr lang="en-US" altLang="zh-CN" dirty="0" smtClean="0">
                <a:effectLst/>
              </a:rPr>
              <a:t>Java</a:t>
            </a:r>
            <a:r>
              <a:rPr lang="zh-CN" altLang="en-US" dirty="0" smtClean="0">
                <a:effectLst/>
              </a:rPr>
              <a:t>对象大多都具备朝生夕灭的特性，所以</a:t>
            </a:r>
            <a:r>
              <a:rPr lang="en-US" altLang="zh-CN" dirty="0" err="1" smtClean="0">
                <a:effectLst/>
              </a:rPr>
              <a:t>MinorGC</a:t>
            </a:r>
            <a:r>
              <a:rPr lang="zh-CN" altLang="en-US" dirty="0" smtClean="0">
                <a:effectLst/>
              </a:rPr>
              <a:t>非常频繁，一般回收速度也比较快。</a:t>
            </a:r>
            <a:br>
              <a:rPr lang="zh-CN" altLang="en-US" dirty="0" smtClean="0">
                <a:effectLst/>
              </a:rPr>
            </a:br>
            <a:r>
              <a:rPr lang="zh-CN" altLang="en-US" dirty="0" smtClean="0">
                <a:effectLst/>
              </a:rPr>
              <a:t>老年代</a:t>
            </a:r>
            <a:r>
              <a:rPr lang="en-US" altLang="zh-CN" dirty="0" smtClean="0">
                <a:effectLst/>
              </a:rPr>
              <a:t>GC</a:t>
            </a:r>
            <a:r>
              <a:rPr lang="zh-CN" altLang="en-US" dirty="0" smtClean="0">
                <a:effectLst/>
              </a:rPr>
              <a:t>（</a:t>
            </a:r>
            <a:r>
              <a:rPr lang="en-US" altLang="zh-CN" dirty="0" smtClean="0">
                <a:effectLst/>
              </a:rPr>
              <a:t>Major GC/Full GC</a:t>
            </a:r>
            <a:r>
              <a:rPr lang="zh-CN" altLang="en-US" dirty="0" smtClean="0">
                <a:effectLst/>
              </a:rPr>
              <a:t>）：指发生在老年代的</a:t>
            </a:r>
            <a:r>
              <a:rPr lang="en-US" altLang="zh-CN" dirty="0" smtClean="0">
                <a:effectLst/>
              </a:rPr>
              <a:t>GC</a:t>
            </a:r>
            <a:r>
              <a:rPr lang="zh-CN" altLang="en-US" dirty="0" smtClean="0">
                <a:effectLst/>
              </a:rPr>
              <a:t>，出现了</a:t>
            </a:r>
            <a:r>
              <a:rPr lang="en-US" altLang="zh-CN" dirty="0" smtClean="0">
                <a:effectLst/>
              </a:rPr>
              <a:t>Major GC</a:t>
            </a:r>
            <a:r>
              <a:rPr lang="zh-CN" altLang="en-US" dirty="0" smtClean="0">
                <a:effectLst/>
              </a:rPr>
              <a:t>，经常会伴随至少一次的</a:t>
            </a:r>
            <a:r>
              <a:rPr lang="en-US" altLang="zh-CN" dirty="0" smtClean="0">
                <a:effectLst/>
              </a:rPr>
              <a:t>Minor GC</a:t>
            </a:r>
            <a:r>
              <a:rPr lang="zh-CN" altLang="en-US" dirty="0" smtClean="0">
                <a:effectLst/>
              </a:rPr>
              <a:t>。</a:t>
            </a:r>
            <a:r>
              <a:rPr lang="en-US" altLang="zh-CN" dirty="0" smtClean="0">
                <a:effectLst/>
              </a:rPr>
              <a:t>Major GC</a:t>
            </a:r>
            <a:r>
              <a:rPr lang="zh-CN" altLang="en-US" dirty="0" smtClean="0">
                <a:effectLst/>
              </a:rPr>
              <a:t>的速度一般会比</a:t>
            </a:r>
            <a:r>
              <a:rPr lang="en-US" altLang="zh-CN" dirty="0" smtClean="0">
                <a:effectLst/>
              </a:rPr>
              <a:t>Minor GC</a:t>
            </a:r>
            <a:r>
              <a:rPr lang="zh-CN" altLang="en-US" dirty="0" smtClean="0">
                <a:effectLst/>
              </a:rPr>
              <a:t>慢</a:t>
            </a:r>
            <a:r>
              <a:rPr lang="en-US" altLang="zh-CN" dirty="0" smtClean="0">
                <a:effectLst/>
              </a:rPr>
              <a:t>10</a:t>
            </a:r>
            <a:r>
              <a:rPr lang="zh-CN" altLang="en-US" dirty="0" smtClean="0">
                <a:effectLst/>
              </a:rPr>
              <a:t>倍以上。</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Full GC</a:t>
            </a:r>
            <a:r>
              <a:rPr lang="zh-CN" altLang="en-US" b="1" dirty="0" smtClean="0"/>
              <a:t>触发时机：</a:t>
            </a:r>
            <a:br>
              <a:rPr lang="zh-CN" altLang="en-US" b="1" dirty="0" smtClean="0"/>
            </a:br>
            <a:r>
              <a:rPr lang="en-US" altLang="zh-CN" dirty="0" smtClean="0"/>
              <a:t>1</a:t>
            </a:r>
            <a:r>
              <a:rPr lang="zh-CN" altLang="en-US" dirty="0" smtClean="0"/>
              <a:t>）</a:t>
            </a:r>
            <a:r>
              <a:rPr lang="en-US" altLang="zh-CN" dirty="0" err="1" smtClean="0"/>
              <a:t>System.gc</a:t>
            </a:r>
            <a:r>
              <a:rPr lang="en-US" altLang="zh-CN" dirty="0" smtClean="0"/>
              <a:t>()</a:t>
            </a:r>
            <a:r>
              <a:rPr lang="zh-CN" altLang="en-US" dirty="0" smtClean="0"/>
              <a:t>，通过</a:t>
            </a:r>
            <a:r>
              <a:rPr lang="en-US" altLang="zh-CN" dirty="0" smtClean="0"/>
              <a:t>-XX:_</a:t>
            </a:r>
            <a:r>
              <a:rPr lang="en-US" altLang="zh-CN" dirty="0" err="1" smtClean="0"/>
              <a:t>DisableExplicitGC</a:t>
            </a:r>
            <a:r>
              <a:rPr lang="zh-CN" altLang="en-US" dirty="0" smtClean="0"/>
              <a:t>禁止</a:t>
            </a:r>
            <a:br>
              <a:rPr lang="zh-CN" altLang="en-US" dirty="0" smtClean="0"/>
            </a:br>
            <a:r>
              <a:rPr lang="en-US" altLang="zh-CN" dirty="0" smtClean="0"/>
              <a:t>2</a:t>
            </a:r>
            <a:r>
              <a:rPr lang="zh-CN" altLang="en-US" dirty="0" smtClean="0"/>
              <a:t>）旧生代空间不足（新生代对象转入、创建大对象、大数组）</a:t>
            </a:r>
            <a:r>
              <a:rPr lang="en-US" altLang="zh-CN" dirty="0" smtClean="0"/>
              <a:t>Full GC</a:t>
            </a:r>
            <a:r>
              <a:rPr lang="zh-CN" altLang="en-US" dirty="0" smtClean="0"/>
              <a:t>后仍然不足报</a:t>
            </a:r>
            <a:r>
              <a:rPr lang="en-US" altLang="zh-CN" dirty="0" err="1" smtClean="0"/>
              <a:t>OutOfMemoryError</a:t>
            </a:r>
            <a:r>
              <a:rPr lang="en-US" altLang="zh-CN" dirty="0" smtClean="0"/>
              <a:t>: Java heap space</a:t>
            </a:r>
            <a:r>
              <a:rPr lang="zh-CN" altLang="en-US" dirty="0" smtClean="0"/>
              <a:t>。</a:t>
            </a:r>
            <a:br>
              <a:rPr lang="zh-CN" altLang="en-US" dirty="0" smtClean="0"/>
            </a:br>
            <a:r>
              <a:rPr lang="en-US" altLang="zh-CN" dirty="0" smtClean="0"/>
              <a:t>3</a:t>
            </a:r>
            <a:r>
              <a:rPr lang="zh-CN" altLang="en-US" dirty="0" smtClean="0"/>
              <a:t>）持久代空间满（加载类、反射类、调用方法较多），</a:t>
            </a:r>
            <a:r>
              <a:rPr lang="en-US" altLang="zh-CN" dirty="0" smtClean="0"/>
              <a:t>Full GC</a:t>
            </a:r>
            <a:r>
              <a:rPr lang="zh-CN" altLang="en-US" dirty="0" smtClean="0"/>
              <a:t>后仍然不足报</a:t>
            </a:r>
            <a:r>
              <a:rPr lang="en-US" altLang="zh-CN" dirty="0" err="1" smtClean="0"/>
              <a:t>OutOfMemoryError</a:t>
            </a:r>
            <a:r>
              <a:rPr lang="en-US" altLang="zh-CN" dirty="0" smtClean="0"/>
              <a:t>: </a:t>
            </a:r>
            <a:r>
              <a:rPr lang="en-US" altLang="zh-CN" dirty="0" err="1" smtClean="0"/>
              <a:t>PermGen</a:t>
            </a:r>
            <a:r>
              <a:rPr lang="en-US" altLang="zh-CN" dirty="0" smtClean="0"/>
              <a:t> space</a:t>
            </a:r>
            <a:r>
              <a:rPr lang="zh-CN" altLang="en-US" dirty="0" smtClean="0"/>
              <a:t>。</a:t>
            </a:r>
            <a:br>
              <a:rPr lang="zh-CN" altLang="en-US" dirty="0" smtClean="0"/>
            </a:br>
            <a:r>
              <a:rPr lang="en-US" altLang="zh-CN" dirty="0" smtClean="0"/>
              <a:t>4</a:t>
            </a:r>
            <a:r>
              <a:rPr lang="zh-CN" altLang="en-US" dirty="0" smtClean="0"/>
              <a:t>）</a:t>
            </a:r>
            <a:r>
              <a:rPr lang="en-US" altLang="zh-CN" dirty="0" smtClean="0"/>
              <a:t>CMS GC</a:t>
            </a:r>
            <a:r>
              <a:rPr lang="zh-CN" altLang="en-US" dirty="0" smtClean="0"/>
              <a:t>时出现</a:t>
            </a:r>
            <a:r>
              <a:rPr lang="en-US" altLang="zh-CN" dirty="0" smtClean="0"/>
              <a:t>promotion failed</a:t>
            </a:r>
            <a:r>
              <a:rPr lang="zh-CN" altLang="en-US" dirty="0" smtClean="0"/>
              <a:t>（</a:t>
            </a:r>
            <a:r>
              <a:rPr lang="en-US" altLang="zh-CN" dirty="0" smtClean="0"/>
              <a:t>Young GC</a:t>
            </a:r>
            <a:r>
              <a:rPr lang="zh-CN" altLang="en-US" dirty="0" smtClean="0"/>
              <a:t>时</a:t>
            </a:r>
            <a:r>
              <a:rPr lang="en-US" altLang="zh-CN" dirty="0" smtClean="0"/>
              <a:t>From/To</a:t>
            </a:r>
            <a:r>
              <a:rPr lang="zh-CN" altLang="en-US" dirty="0" smtClean="0"/>
              <a:t>放不下，旧生代也放不下）和</a:t>
            </a:r>
            <a:r>
              <a:rPr lang="en-US" altLang="zh-CN" dirty="0" err="1" smtClean="0"/>
              <a:t>concurret</a:t>
            </a:r>
            <a:r>
              <a:rPr lang="en-US" altLang="zh-CN" dirty="0" smtClean="0"/>
              <a:t> mode failure</a:t>
            </a:r>
            <a:r>
              <a:rPr lang="zh-CN" altLang="en-US" dirty="0" smtClean="0"/>
              <a:t>（</a:t>
            </a:r>
            <a:r>
              <a:rPr lang="en-US" altLang="zh-CN" dirty="0" smtClean="0"/>
              <a:t>CMS GC</a:t>
            </a:r>
            <a:r>
              <a:rPr lang="zh-CN" altLang="en-US" dirty="0" smtClean="0"/>
              <a:t>同时有对象要放入旧生代，但空间不足）。</a:t>
            </a:r>
            <a:br>
              <a:rPr lang="zh-CN" altLang="en-US" dirty="0" smtClean="0"/>
            </a:br>
            <a:r>
              <a:rPr lang="en-US" altLang="zh-CN" dirty="0" smtClean="0"/>
              <a:t>5</a:t>
            </a:r>
            <a:r>
              <a:rPr lang="zh-CN" altLang="en-US" dirty="0" smtClean="0"/>
              <a:t>）统计</a:t>
            </a:r>
            <a:r>
              <a:rPr lang="en-US" altLang="zh-CN" dirty="0" smtClean="0"/>
              <a:t>Young GC</a:t>
            </a:r>
            <a:r>
              <a:rPr lang="zh-CN" altLang="en-US" dirty="0" smtClean="0"/>
              <a:t>时要移到旧生代的对象大小，大于旧生代剩余空间。</a:t>
            </a:r>
            <a:br>
              <a:rPr lang="zh-CN" altLang="en-US" dirty="0" smtClean="0"/>
            </a:br>
            <a:r>
              <a:rPr lang="en-US" altLang="zh-CN" dirty="0" smtClean="0"/>
              <a:t>6</a:t>
            </a:r>
            <a:r>
              <a:rPr lang="zh-CN" altLang="en-US" dirty="0" smtClean="0"/>
              <a:t>）</a:t>
            </a:r>
            <a:r>
              <a:rPr lang="en-US" altLang="zh-CN" dirty="0" smtClean="0"/>
              <a:t>RMI</a:t>
            </a:r>
            <a:r>
              <a:rPr lang="zh-CN" altLang="en-US" dirty="0" smtClean="0"/>
              <a:t>会</a:t>
            </a:r>
            <a:r>
              <a:rPr lang="en-US" altLang="zh-CN" dirty="0" smtClean="0"/>
              <a:t>1</a:t>
            </a:r>
            <a:r>
              <a:rPr lang="zh-CN" altLang="en-US" dirty="0" smtClean="0"/>
              <a:t>小时执行一次</a:t>
            </a:r>
            <a:r>
              <a:rPr lang="en-US" altLang="zh-CN" dirty="0" smtClean="0"/>
              <a:t>Full GC</a:t>
            </a:r>
            <a:r>
              <a:rPr lang="zh-CN" altLang="en-US" dirty="0" smtClean="0"/>
              <a:t>，可以用</a:t>
            </a:r>
            <a:r>
              <a:rPr lang="en-US" altLang="zh-CN" dirty="0" smtClean="0"/>
              <a:t>-Java -</a:t>
            </a:r>
            <a:r>
              <a:rPr lang="en-US" altLang="zh-CN" dirty="0" err="1" smtClean="0"/>
              <a:t>Dsun.rmi.dgc.client.gcInterval</a:t>
            </a:r>
            <a:r>
              <a:rPr lang="en-US" altLang="zh-CN" dirty="0" smtClean="0"/>
              <a:t>=3600000</a:t>
            </a:r>
            <a:r>
              <a:rPr lang="zh-CN" altLang="en-US" dirty="0" smtClean="0"/>
              <a:t>来设置间隔，用</a:t>
            </a:r>
            <a:r>
              <a:rPr lang="en-US" altLang="zh-CN" dirty="0" smtClean="0"/>
              <a:t>-XX:_</a:t>
            </a:r>
            <a:r>
              <a:rPr lang="en-US" altLang="zh-CN" dirty="0" err="1" smtClean="0"/>
              <a:t>DisableExplicitGC</a:t>
            </a:r>
            <a:r>
              <a:rPr lang="zh-CN" altLang="en-US" dirty="0" smtClean="0"/>
              <a:t>禁止</a:t>
            </a:r>
            <a:r>
              <a:rPr lang="en-US" altLang="zh-CN" dirty="0" smtClean="0"/>
              <a:t>RMI</a:t>
            </a:r>
            <a:r>
              <a:rPr lang="zh-CN" altLang="en-US" dirty="0" smtClean="0"/>
              <a:t>调用</a:t>
            </a:r>
            <a:r>
              <a:rPr lang="en-US" altLang="zh-CN" dirty="0" err="1" smtClean="0"/>
              <a:t>System.gc</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25</a:t>
            </a:fld>
            <a:endParaRPr lang="zh-CN" altLang="en-US"/>
          </a:p>
        </p:txBody>
      </p:sp>
    </p:spTree>
    <p:extLst>
      <p:ext uri="{BB962C8B-B14F-4D97-AF65-F5344CB8AC3E}">
        <p14:creationId xmlns:p14="http://schemas.microsoft.com/office/powerpoint/2010/main" val="4273360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下一页： 结束？</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1</a:t>
            </a:r>
            <a:r>
              <a:rPr lang="zh-CN" altLang="en-US" sz="1200" dirty="0" smtClean="0"/>
              <a:t>）新生代设置过小</a:t>
            </a:r>
            <a:br>
              <a:rPr lang="zh-CN" altLang="en-US" sz="1200" dirty="0" smtClean="0"/>
            </a:br>
            <a:r>
              <a:rPr lang="zh-CN" altLang="en-US" sz="1200" dirty="0" smtClean="0"/>
              <a:t>一是新生代</a:t>
            </a:r>
            <a:r>
              <a:rPr lang="en-US" altLang="zh-CN" sz="1200" dirty="0" smtClean="0"/>
              <a:t>GC</a:t>
            </a:r>
            <a:r>
              <a:rPr lang="zh-CN" altLang="en-US" sz="1200" dirty="0" smtClean="0"/>
              <a:t>次数非常频繁，增大系统消耗；二是导致大对象直接进入旧生代，占据了旧生代剩余空间，诱发</a:t>
            </a:r>
            <a:r>
              <a:rPr lang="en-US" altLang="zh-CN" sz="1200" dirty="0" smtClean="0"/>
              <a:t>Full GC</a:t>
            </a:r>
            <a:r>
              <a:rPr lang="zh-CN" altLang="en-US" sz="1200" dirty="0" smtClean="0"/>
              <a:t>。</a:t>
            </a:r>
            <a:r>
              <a:rPr lang="en-US" altLang="zh-CN" sz="1200" dirty="0" smtClean="0"/>
              <a:t/>
            </a:r>
            <a:br>
              <a:rPr lang="en-US" altLang="zh-CN" sz="1200" dirty="0" smtClean="0"/>
            </a:br>
            <a:r>
              <a:rPr lang="en-US" altLang="zh-CN" sz="1200" dirty="0" smtClean="0"/>
              <a:t>2</a:t>
            </a:r>
            <a:r>
              <a:rPr lang="zh-CN" altLang="en-US" sz="1200" dirty="0" smtClean="0"/>
              <a:t>）新生代设置过大</a:t>
            </a:r>
            <a:br>
              <a:rPr lang="zh-CN" altLang="en-US" sz="1200" dirty="0" smtClean="0"/>
            </a:br>
            <a:r>
              <a:rPr lang="zh-CN" altLang="en-US" sz="1200" dirty="0" smtClean="0"/>
              <a:t>一是新生代设置过大会导致旧生代过小（堆总量一定），从而诱发</a:t>
            </a:r>
            <a:r>
              <a:rPr lang="en-US" altLang="zh-CN" sz="1200" dirty="0" smtClean="0"/>
              <a:t>Full GC</a:t>
            </a:r>
            <a:r>
              <a:rPr lang="zh-CN" altLang="en-US" sz="1200" dirty="0" smtClean="0"/>
              <a:t>；二是新生代</a:t>
            </a:r>
            <a:r>
              <a:rPr lang="en-US" altLang="zh-CN" sz="1200" dirty="0" smtClean="0"/>
              <a:t>GC</a:t>
            </a:r>
            <a:r>
              <a:rPr lang="zh-CN" altLang="en-US" sz="1200" dirty="0" smtClean="0"/>
              <a:t>耗时大幅度增加。一般说来新生代占整个堆</a:t>
            </a:r>
            <a:r>
              <a:rPr lang="en-US" altLang="zh-CN" sz="1200" dirty="0" smtClean="0"/>
              <a:t>1/3</a:t>
            </a:r>
            <a:r>
              <a:rPr lang="zh-CN" altLang="en-US" sz="1200" dirty="0" smtClean="0"/>
              <a:t>比较合适。</a:t>
            </a:r>
            <a:br>
              <a:rPr lang="zh-CN" altLang="en-US" sz="1200" dirty="0" smtClean="0"/>
            </a:br>
            <a:r>
              <a:rPr lang="en-US" altLang="zh-CN" sz="1200" dirty="0" smtClean="0"/>
              <a:t>3</a:t>
            </a:r>
            <a:r>
              <a:rPr lang="zh-CN" altLang="en-US" sz="1200" dirty="0" smtClean="0"/>
              <a:t>）</a:t>
            </a:r>
            <a:r>
              <a:rPr lang="en-US" altLang="zh-CN" sz="1200" dirty="0" smtClean="0"/>
              <a:t>Survivor</a:t>
            </a:r>
            <a:r>
              <a:rPr lang="zh-CN" altLang="en-US" sz="1200" dirty="0" smtClean="0"/>
              <a:t>设置过小</a:t>
            </a:r>
            <a:br>
              <a:rPr lang="zh-CN" altLang="en-US" sz="1200" dirty="0" smtClean="0"/>
            </a:br>
            <a:r>
              <a:rPr lang="zh-CN" altLang="en-US" sz="1200" dirty="0" smtClean="0"/>
              <a:t>导致对象从</a:t>
            </a:r>
            <a:r>
              <a:rPr lang="en-US" altLang="zh-CN" sz="1200" dirty="0" err="1" smtClean="0"/>
              <a:t>eden</a:t>
            </a:r>
            <a:r>
              <a:rPr lang="zh-CN" altLang="en-US" sz="1200" dirty="0" smtClean="0"/>
              <a:t>直接到达旧生代，降低了在新生代的存活时间。</a:t>
            </a:r>
            <a:br>
              <a:rPr lang="zh-CN" altLang="en-US" sz="1200" dirty="0" smtClean="0"/>
            </a:br>
            <a:r>
              <a:rPr lang="en-US" altLang="zh-CN" sz="1200" dirty="0" smtClean="0"/>
              <a:t>4</a:t>
            </a:r>
            <a:r>
              <a:rPr lang="zh-CN" altLang="en-US" sz="1200" dirty="0" smtClean="0"/>
              <a:t>）</a:t>
            </a:r>
            <a:r>
              <a:rPr lang="en-US" altLang="zh-CN" sz="1200" dirty="0" smtClean="0"/>
              <a:t>Survivor</a:t>
            </a:r>
            <a:r>
              <a:rPr lang="zh-CN" altLang="en-US" sz="1200" dirty="0" smtClean="0"/>
              <a:t>设置过大</a:t>
            </a:r>
            <a:br>
              <a:rPr lang="zh-CN" altLang="en-US" sz="1200" dirty="0" smtClean="0"/>
            </a:br>
            <a:r>
              <a:rPr lang="zh-CN" altLang="en-US" sz="1200" dirty="0" smtClean="0"/>
              <a:t>导致</a:t>
            </a:r>
            <a:r>
              <a:rPr lang="en-US" altLang="zh-CN" sz="1200" dirty="0" err="1" smtClean="0"/>
              <a:t>eden</a:t>
            </a:r>
            <a:r>
              <a:rPr lang="zh-CN" altLang="en-US" sz="1200" dirty="0" smtClean="0"/>
              <a:t>过小，增加了</a:t>
            </a:r>
            <a:r>
              <a:rPr lang="en-US" altLang="zh-CN" sz="1200" dirty="0" smtClean="0"/>
              <a:t>GC</a:t>
            </a:r>
            <a:r>
              <a:rPr lang="zh-CN" altLang="en-US" sz="1200" dirty="0" smtClean="0"/>
              <a:t>频率。</a:t>
            </a:r>
            <a:br>
              <a:rPr lang="zh-CN" altLang="en-US" sz="1200" dirty="0" smtClean="0"/>
            </a:br>
            <a:r>
              <a:rPr lang="zh-CN" altLang="en-US" sz="1200" dirty="0" smtClean="0"/>
              <a:t>另外，通过</a:t>
            </a:r>
            <a:r>
              <a:rPr lang="en-US" altLang="zh-CN" sz="1200" dirty="0" smtClean="0"/>
              <a:t>-</a:t>
            </a:r>
            <a:r>
              <a:rPr lang="en-US" altLang="zh-CN" sz="1200" dirty="0" err="1" smtClean="0"/>
              <a:t>XX:MaxTenuringThreshold</a:t>
            </a:r>
            <a:r>
              <a:rPr lang="en-US" altLang="zh-CN" sz="1200" dirty="0" smtClean="0"/>
              <a:t>=n</a:t>
            </a:r>
            <a:r>
              <a:rPr lang="zh-CN" altLang="en-US" sz="1200" dirty="0" smtClean="0"/>
              <a:t>来控制新生代存活时间，尽量让对象在新生代被回收</a:t>
            </a:r>
          </a:p>
          <a:p>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26</a:t>
            </a:fld>
            <a:endParaRPr lang="zh-CN" altLang="en-US"/>
          </a:p>
        </p:txBody>
      </p:sp>
    </p:spTree>
    <p:extLst>
      <p:ext uri="{BB962C8B-B14F-4D97-AF65-F5344CB8AC3E}">
        <p14:creationId xmlns:p14="http://schemas.microsoft.com/office/powerpoint/2010/main" val="2162265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汇总一下</a:t>
            </a:r>
            <a:r>
              <a:rPr lang="en-US" altLang="zh-CN" dirty="0" smtClean="0">
                <a:effectLst/>
              </a:rPr>
              <a:t>JVM</a:t>
            </a:r>
            <a:r>
              <a:rPr lang="zh-CN" altLang="en-US" dirty="0" smtClean="0">
                <a:effectLst/>
              </a:rPr>
              <a:t>常见配置</a:t>
            </a:r>
            <a:br>
              <a:rPr lang="zh-CN" altLang="en-US" dirty="0" smtClean="0">
                <a:effectLst/>
              </a:rPr>
            </a:br>
            <a:r>
              <a:rPr lang="zh-CN" altLang="en-US" dirty="0" smtClean="0">
                <a:effectLst/>
              </a:rPr>
              <a:t>堆设置 </a:t>
            </a:r>
            <a:br>
              <a:rPr lang="zh-CN" altLang="en-US" dirty="0" smtClean="0">
                <a:effectLst/>
              </a:rPr>
            </a:br>
            <a:r>
              <a:rPr lang="en-US" altLang="zh-CN" dirty="0" smtClean="0">
                <a:effectLst/>
              </a:rPr>
              <a:t>-</a:t>
            </a:r>
            <a:r>
              <a:rPr lang="en-US" altLang="zh-CN" dirty="0" err="1" smtClean="0">
                <a:effectLst/>
              </a:rPr>
              <a:t>Xms</a:t>
            </a:r>
            <a:r>
              <a:rPr lang="en-US" altLang="zh-CN" dirty="0" smtClean="0">
                <a:effectLst/>
              </a:rPr>
              <a:t>:</a:t>
            </a:r>
            <a:r>
              <a:rPr lang="zh-CN" altLang="en-US" dirty="0" smtClean="0">
                <a:effectLst/>
              </a:rPr>
              <a:t>初始堆大小</a:t>
            </a:r>
            <a:br>
              <a:rPr lang="zh-CN" altLang="en-US" dirty="0" smtClean="0">
                <a:effectLst/>
              </a:rPr>
            </a:br>
            <a:r>
              <a:rPr lang="en-US" altLang="zh-CN" dirty="0" smtClean="0">
                <a:effectLst/>
              </a:rPr>
              <a:t>-</a:t>
            </a:r>
            <a:r>
              <a:rPr lang="en-US" altLang="zh-CN" dirty="0" err="1" smtClean="0">
                <a:effectLst/>
              </a:rPr>
              <a:t>Xmx</a:t>
            </a:r>
            <a:r>
              <a:rPr lang="en-US" altLang="zh-CN" dirty="0" smtClean="0">
                <a:effectLst/>
              </a:rPr>
              <a:t>:</a:t>
            </a:r>
            <a:r>
              <a:rPr lang="zh-CN" altLang="en-US" dirty="0" smtClean="0">
                <a:effectLst/>
              </a:rPr>
              <a:t>最大堆大小</a:t>
            </a:r>
            <a:br>
              <a:rPr lang="zh-CN" altLang="en-US" dirty="0" smtClean="0">
                <a:effectLst/>
              </a:rPr>
            </a:br>
            <a:r>
              <a:rPr lang="en-US" altLang="zh-CN" dirty="0" smtClean="0">
                <a:effectLst/>
              </a:rPr>
              <a:t>–</a:t>
            </a:r>
            <a:r>
              <a:rPr lang="en-US" altLang="zh-CN" dirty="0" err="1" smtClean="0">
                <a:effectLst/>
              </a:rPr>
              <a:t>Xmn</a:t>
            </a:r>
            <a:r>
              <a:rPr lang="en-US" altLang="zh-CN" dirty="0" smtClean="0">
                <a:effectLst/>
              </a:rPr>
              <a:t>: </a:t>
            </a:r>
            <a:r>
              <a:rPr lang="zh-CN" altLang="en-US" dirty="0" smtClean="0">
                <a:effectLst/>
              </a:rPr>
              <a:t>设置新生代大小</a:t>
            </a:r>
            <a:br>
              <a:rPr lang="zh-CN" altLang="en-US" dirty="0" smtClean="0">
                <a:effectLst/>
              </a:rPr>
            </a:br>
            <a:r>
              <a:rPr lang="en-US" altLang="zh-CN" dirty="0" smtClean="0">
                <a:effectLst/>
              </a:rPr>
              <a:t>-</a:t>
            </a:r>
            <a:r>
              <a:rPr lang="en-US" altLang="zh-CN" dirty="0" err="1" smtClean="0">
                <a:effectLst/>
              </a:rPr>
              <a:t>XX:NewSize</a:t>
            </a:r>
            <a:r>
              <a:rPr lang="en-US" altLang="zh-CN" dirty="0" smtClean="0">
                <a:effectLst/>
              </a:rPr>
              <a:t>=n:</a:t>
            </a:r>
            <a:r>
              <a:rPr lang="zh-CN" altLang="en-US" dirty="0" smtClean="0">
                <a:effectLst/>
              </a:rPr>
              <a:t>设置新生代大小</a:t>
            </a:r>
            <a:br>
              <a:rPr lang="zh-CN" altLang="en-US" dirty="0" smtClean="0">
                <a:effectLst/>
              </a:rPr>
            </a:br>
            <a:r>
              <a:rPr lang="en-US" altLang="zh-CN" dirty="0" smtClean="0">
                <a:effectLst/>
              </a:rPr>
              <a:t>-</a:t>
            </a:r>
            <a:r>
              <a:rPr lang="en-US" altLang="zh-CN" dirty="0" err="1" smtClean="0">
                <a:effectLst/>
              </a:rPr>
              <a:t>XX:NewRatio</a:t>
            </a:r>
            <a:r>
              <a:rPr lang="en-US" altLang="zh-CN" dirty="0" smtClean="0">
                <a:effectLst/>
              </a:rPr>
              <a:t>=n:</a:t>
            </a:r>
            <a:r>
              <a:rPr lang="zh-CN" altLang="en-US" dirty="0" smtClean="0">
                <a:effectLst/>
              </a:rPr>
              <a:t>设置新生代和年老代的比值。如</a:t>
            </a:r>
            <a:r>
              <a:rPr lang="en-US" altLang="zh-CN" dirty="0" smtClean="0">
                <a:effectLst/>
              </a:rPr>
              <a:t>:</a:t>
            </a:r>
            <a:r>
              <a:rPr lang="zh-CN" altLang="en-US" dirty="0" smtClean="0">
                <a:effectLst/>
              </a:rPr>
              <a:t>为</a:t>
            </a:r>
            <a:r>
              <a:rPr lang="en-US" altLang="zh-CN" dirty="0" smtClean="0">
                <a:effectLst/>
              </a:rPr>
              <a:t>3</a:t>
            </a:r>
            <a:r>
              <a:rPr lang="zh-CN" altLang="en-US" dirty="0" smtClean="0">
                <a:effectLst/>
              </a:rPr>
              <a:t>，表示年轻代与年老代比值为</a:t>
            </a:r>
            <a:r>
              <a:rPr lang="en-US" altLang="zh-CN" dirty="0" smtClean="0">
                <a:effectLst/>
              </a:rPr>
              <a:t>1</a:t>
            </a:r>
            <a:r>
              <a:rPr lang="zh-CN" altLang="en-US" dirty="0" smtClean="0">
                <a:effectLst/>
              </a:rPr>
              <a:t>：</a:t>
            </a:r>
            <a:r>
              <a:rPr lang="en-US" altLang="zh-CN" dirty="0" smtClean="0">
                <a:effectLst/>
              </a:rPr>
              <a:t>3</a:t>
            </a:r>
            <a:r>
              <a:rPr lang="zh-CN" altLang="en-US" dirty="0" smtClean="0">
                <a:effectLst/>
              </a:rPr>
              <a:t>，年轻代占整个年轻代年老代和的</a:t>
            </a:r>
            <a:r>
              <a:rPr lang="en-US" altLang="zh-CN" dirty="0" smtClean="0">
                <a:effectLst/>
              </a:rPr>
              <a:t>1/4</a:t>
            </a:r>
            <a:br>
              <a:rPr lang="en-US" altLang="zh-CN" dirty="0" smtClean="0">
                <a:effectLst/>
              </a:rPr>
            </a:br>
            <a:r>
              <a:rPr lang="en-US" altLang="zh-CN" dirty="0" smtClean="0">
                <a:effectLst/>
              </a:rPr>
              <a:t>-</a:t>
            </a:r>
            <a:r>
              <a:rPr lang="en-US" altLang="zh-CN" dirty="0" err="1" smtClean="0">
                <a:effectLst/>
              </a:rPr>
              <a:t>XX:SurvivorRatio</a:t>
            </a:r>
            <a:r>
              <a:rPr lang="en-US" altLang="zh-CN" dirty="0" smtClean="0">
                <a:effectLst/>
              </a:rPr>
              <a:t>=n:</a:t>
            </a:r>
            <a:r>
              <a:rPr lang="zh-CN" altLang="en-US" dirty="0" smtClean="0">
                <a:effectLst/>
              </a:rPr>
              <a:t>年轻代中</a:t>
            </a:r>
            <a:r>
              <a:rPr lang="en-US" altLang="zh-CN" dirty="0" smtClean="0">
                <a:effectLst/>
              </a:rPr>
              <a:t>Eden</a:t>
            </a:r>
            <a:r>
              <a:rPr lang="zh-CN" altLang="en-US" dirty="0" smtClean="0">
                <a:effectLst/>
              </a:rPr>
              <a:t>区与两个</a:t>
            </a:r>
            <a:r>
              <a:rPr lang="en-US" altLang="zh-CN" dirty="0" smtClean="0">
                <a:effectLst/>
              </a:rPr>
              <a:t>Survivor</a:t>
            </a:r>
            <a:r>
              <a:rPr lang="zh-CN" altLang="en-US" dirty="0" smtClean="0">
                <a:effectLst/>
              </a:rPr>
              <a:t>区的比值。注意</a:t>
            </a:r>
            <a:r>
              <a:rPr lang="en-US" altLang="zh-CN" dirty="0" smtClean="0">
                <a:effectLst/>
              </a:rPr>
              <a:t>Survivor</a:t>
            </a:r>
            <a:r>
              <a:rPr lang="zh-CN" altLang="en-US" dirty="0" smtClean="0">
                <a:effectLst/>
              </a:rPr>
              <a:t>区有两个。如：</a:t>
            </a:r>
            <a:r>
              <a:rPr lang="en-US" altLang="zh-CN" dirty="0" smtClean="0">
                <a:effectLst/>
              </a:rPr>
              <a:t>3</a:t>
            </a:r>
            <a:r>
              <a:rPr lang="zh-CN" altLang="en-US" dirty="0" smtClean="0">
                <a:effectLst/>
              </a:rPr>
              <a:t>，表示</a:t>
            </a:r>
            <a:r>
              <a:rPr lang="en-US" altLang="zh-CN" dirty="0" smtClean="0">
                <a:effectLst/>
              </a:rPr>
              <a:t>Eden</a:t>
            </a:r>
            <a:r>
              <a:rPr lang="zh-CN" altLang="en-US" dirty="0" smtClean="0">
                <a:effectLst/>
              </a:rPr>
              <a:t>：</a:t>
            </a:r>
            <a:r>
              <a:rPr lang="en-US" altLang="zh-CN" dirty="0" smtClean="0">
                <a:effectLst/>
              </a:rPr>
              <a:t>Survivor=3</a:t>
            </a:r>
            <a:r>
              <a:rPr lang="zh-CN" altLang="en-US" dirty="0" smtClean="0">
                <a:effectLst/>
              </a:rPr>
              <a:t>：</a:t>
            </a:r>
            <a:r>
              <a:rPr lang="en-US" altLang="zh-CN" dirty="0" smtClean="0">
                <a:effectLst/>
              </a:rPr>
              <a:t>2</a:t>
            </a:r>
            <a:r>
              <a:rPr lang="zh-CN" altLang="en-US" dirty="0" smtClean="0">
                <a:effectLst/>
              </a:rPr>
              <a:t>，一个</a:t>
            </a:r>
            <a:r>
              <a:rPr lang="en-US" altLang="zh-CN" dirty="0" smtClean="0">
                <a:effectLst/>
              </a:rPr>
              <a:t>Survivor</a:t>
            </a:r>
            <a:r>
              <a:rPr lang="zh-CN" altLang="en-US" dirty="0" smtClean="0">
                <a:effectLst/>
              </a:rPr>
              <a:t>区占整个年轻代的</a:t>
            </a:r>
            <a:r>
              <a:rPr lang="en-US" altLang="zh-CN" dirty="0" smtClean="0">
                <a:effectLst/>
              </a:rPr>
              <a:t>1/5</a:t>
            </a:r>
            <a:br>
              <a:rPr lang="en-US" altLang="zh-CN" dirty="0" smtClean="0">
                <a:effectLst/>
              </a:rPr>
            </a:br>
            <a:r>
              <a:rPr lang="en-US" altLang="zh-CN" dirty="0" smtClean="0">
                <a:effectLst/>
              </a:rPr>
              <a:t>-</a:t>
            </a:r>
            <a:r>
              <a:rPr lang="en-US" altLang="zh-CN" dirty="0" err="1" smtClean="0">
                <a:effectLst/>
              </a:rPr>
              <a:t>XX:MaxPermSize</a:t>
            </a:r>
            <a:r>
              <a:rPr lang="en-US" altLang="zh-CN" dirty="0" smtClean="0">
                <a:effectLst/>
              </a:rPr>
              <a:t>=n:</a:t>
            </a:r>
            <a:r>
              <a:rPr lang="zh-CN" altLang="en-US" dirty="0" smtClean="0">
                <a:effectLst/>
              </a:rPr>
              <a:t>设置持久代大小</a:t>
            </a:r>
            <a:br>
              <a:rPr lang="zh-CN" altLang="en-US" dirty="0" smtClean="0">
                <a:effectLst/>
              </a:rPr>
            </a:br>
            <a:r>
              <a:rPr lang="zh-CN" altLang="en-US" dirty="0" smtClean="0">
                <a:effectLst/>
              </a:rPr>
              <a:t>收集器设置 </a:t>
            </a:r>
            <a:br>
              <a:rPr lang="zh-CN" altLang="en-US" dirty="0" smtClean="0">
                <a:effectLst/>
              </a:rPr>
            </a:br>
            <a:r>
              <a:rPr lang="en-US" altLang="zh-CN" dirty="0" smtClean="0">
                <a:effectLst/>
              </a:rPr>
              <a:t>-XX:+</a:t>
            </a:r>
            <a:r>
              <a:rPr lang="en-US" altLang="zh-CN" dirty="0" err="1" smtClean="0">
                <a:effectLst/>
              </a:rPr>
              <a:t>UseSerialGC</a:t>
            </a:r>
            <a:r>
              <a:rPr lang="en-US" altLang="zh-CN" dirty="0" smtClean="0">
                <a:effectLst/>
              </a:rPr>
              <a:t>:</a:t>
            </a:r>
            <a:r>
              <a:rPr lang="zh-CN" altLang="en-US" dirty="0" smtClean="0">
                <a:effectLst/>
              </a:rPr>
              <a:t>设置串行收集器</a:t>
            </a:r>
            <a:br>
              <a:rPr lang="zh-CN" altLang="en-US" dirty="0" smtClean="0">
                <a:effectLst/>
              </a:rPr>
            </a:br>
            <a:r>
              <a:rPr lang="en-US" altLang="zh-CN" dirty="0" smtClean="0">
                <a:effectLst/>
              </a:rPr>
              <a:t>-XX:+</a:t>
            </a:r>
            <a:r>
              <a:rPr lang="en-US" altLang="zh-CN" dirty="0" err="1" smtClean="0">
                <a:effectLst/>
              </a:rPr>
              <a:t>UseParallelGC</a:t>
            </a:r>
            <a:r>
              <a:rPr lang="en-US" altLang="zh-CN" dirty="0" smtClean="0">
                <a:effectLst/>
              </a:rPr>
              <a:t>:</a:t>
            </a:r>
            <a:r>
              <a:rPr lang="zh-CN" altLang="en-US" dirty="0" smtClean="0">
                <a:effectLst/>
              </a:rPr>
              <a:t>设置并行收集器</a:t>
            </a:r>
            <a:br>
              <a:rPr lang="zh-CN" altLang="en-US" dirty="0" smtClean="0">
                <a:effectLst/>
              </a:rPr>
            </a:br>
            <a:r>
              <a:rPr lang="en-US" altLang="zh-CN" dirty="0" smtClean="0">
                <a:effectLst/>
              </a:rPr>
              <a:t>-XX:+</a:t>
            </a:r>
            <a:r>
              <a:rPr lang="en-US" altLang="zh-CN" dirty="0" err="1" smtClean="0">
                <a:effectLst/>
              </a:rPr>
              <a:t>UseParalledlOldGC</a:t>
            </a:r>
            <a:r>
              <a:rPr lang="en-US" altLang="zh-CN" dirty="0" smtClean="0">
                <a:effectLst/>
              </a:rPr>
              <a:t>:</a:t>
            </a:r>
            <a:r>
              <a:rPr lang="zh-CN" altLang="en-US" dirty="0" smtClean="0">
                <a:effectLst/>
              </a:rPr>
              <a:t>设置并行年老代收集器</a:t>
            </a:r>
            <a:br>
              <a:rPr lang="zh-CN" altLang="en-US" dirty="0" smtClean="0">
                <a:effectLst/>
              </a:rPr>
            </a:br>
            <a:r>
              <a:rPr lang="en-US" altLang="zh-CN" dirty="0" smtClean="0">
                <a:effectLst/>
              </a:rPr>
              <a:t>-XX:+</a:t>
            </a:r>
            <a:r>
              <a:rPr lang="en-US" altLang="zh-CN" dirty="0" err="1" smtClean="0">
                <a:effectLst/>
              </a:rPr>
              <a:t>UseConcMarkSweepGC</a:t>
            </a:r>
            <a:r>
              <a:rPr lang="en-US" altLang="zh-CN" dirty="0" smtClean="0">
                <a:effectLst/>
              </a:rPr>
              <a:t>:</a:t>
            </a:r>
            <a:r>
              <a:rPr lang="zh-CN" altLang="en-US" dirty="0" smtClean="0">
                <a:effectLst/>
              </a:rPr>
              <a:t>设置并发收集器</a:t>
            </a:r>
            <a:br>
              <a:rPr lang="zh-CN" altLang="en-US" dirty="0" smtClean="0">
                <a:effectLst/>
              </a:rPr>
            </a:br>
            <a:r>
              <a:rPr lang="zh-CN" altLang="en-US" dirty="0" smtClean="0">
                <a:effectLst/>
              </a:rPr>
              <a:t>垃圾回收统计信息 </a:t>
            </a:r>
            <a:br>
              <a:rPr lang="zh-CN" altLang="en-US" dirty="0" smtClean="0">
                <a:effectLst/>
              </a:rPr>
            </a:br>
            <a:r>
              <a:rPr lang="en-US" altLang="zh-CN" dirty="0" smtClean="0">
                <a:effectLst/>
              </a:rPr>
              <a:t>-XX:+</a:t>
            </a:r>
            <a:r>
              <a:rPr lang="en-US" altLang="zh-CN" dirty="0" err="1" smtClean="0">
                <a:effectLst/>
              </a:rPr>
              <a:t>PrintGC</a:t>
            </a:r>
            <a:r>
              <a:rPr lang="en-US" altLang="zh-CN" dirty="0" smtClean="0">
                <a:effectLst/>
              </a:rPr>
              <a:t/>
            </a:r>
            <a:br>
              <a:rPr lang="en-US" altLang="zh-CN" dirty="0" smtClean="0">
                <a:effectLst/>
              </a:rPr>
            </a:br>
            <a:r>
              <a:rPr lang="en-US" altLang="zh-CN" dirty="0" smtClean="0">
                <a:effectLst/>
              </a:rPr>
              <a:t>-XX:+</a:t>
            </a:r>
            <a:r>
              <a:rPr lang="en-US" altLang="zh-CN" dirty="0" err="1" smtClean="0">
                <a:effectLst/>
              </a:rPr>
              <a:t>PrintGCDetails</a:t>
            </a:r>
            <a:r>
              <a:rPr lang="en-US" altLang="zh-CN" dirty="0" smtClean="0">
                <a:effectLst/>
              </a:rPr>
              <a:t/>
            </a:r>
            <a:br>
              <a:rPr lang="en-US" altLang="zh-CN" dirty="0" smtClean="0">
                <a:effectLst/>
              </a:rPr>
            </a:br>
            <a:r>
              <a:rPr lang="en-US" altLang="zh-CN" dirty="0" smtClean="0">
                <a:effectLst/>
              </a:rPr>
              <a:t>-XX:+</a:t>
            </a:r>
            <a:r>
              <a:rPr lang="en-US" altLang="zh-CN" dirty="0" err="1" smtClean="0">
                <a:effectLst/>
              </a:rPr>
              <a:t>PrintGCTimeStamps</a:t>
            </a:r>
            <a:r>
              <a:rPr lang="en-US" altLang="zh-CN" dirty="0" smtClean="0">
                <a:effectLst/>
              </a:rPr>
              <a:t/>
            </a:r>
            <a:br>
              <a:rPr lang="en-US" altLang="zh-CN" dirty="0" smtClean="0">
                <a:effectLst/>
              </a:rPr>
            </a:br>
            <a:r>
              <a:rPr lang="en-US" altLang="zh-CN" dirty="0" smtClean="0">
                <a:effectLst/>
              </a:rPr>
              <a:t>-</a:t>
            </a:r>
            <a:r>
              <a:rPr lang="en-US" altLang="zh-CN" dirty="0" err="1" smtClean="0">
                <a:effectLst/>
              </a:rPr>
              <a:t>Xloggc:filename</a:t>
            </a:r>
            <a:r>
              <a:rPr lang="en-US" altLang="zh-CN" dirty="0" smtClean="0">
                <a:effectLst/>
              </a:rPr>
              <a:t/>
            </a:r>
            <a:br>
              <a:rPr lang="en-US" altLang="zh-CN" dirty="0" smtClean="0">
                <a:effectLst/>
              </a:rPr>
            </a:br>
            <a:r>
              <a:rPr lang="zh-CN" altLang="en-US" dirty="0" smtClean="0">
                <a:effectLst/>
              </a:rPr>
              <a:t>并行收集器设置 </a:t>
            </a:r>
            <a:br>
              <a:rPr lang="zh-CN" altLang="en-US" dirty="0" smtClean="0">
                <a:effectLst/>
              </a:rPr>
            </a:br>
            <a:r>
              <a:rPr lang="en-US" altLang="zh-CN" dirty="0" smtClean="0">
                <a:effectLst/>
              </a:rPr>
              <a:t>-</a:t>
            </a:r>
            <a:r>
              <a:rPr lang="en-US" altLang="zh-CN" dirty="0" err="1" smtClean="0">
                <a:effectLst/>
              </a:rPr>
              <a:t>XX:ParallelGCThreads</a:t>
            </a:r>
            <a:r>
              <a:rPr lang="en-US" altLang="zh-CN" dirty="0" smtClean="0">
                <a:effectLst/>
              </a:rPr>
              <a:t>=n:</a:t>
            </a:r>
            <a:r>
              <a:rPr lang="zh-CN" altLang="en-US" dirty="0" smtClean="0">
                <a:effectLst/>
              </a:rPr>
              <a:t>设置并行收集器收集时使用的</a:t>
            </a:r>
            <a:r>
              <a:rPr lang="en-US" altLang="zh-CN" dirty="0" smtClean="0">
                <a:effectLst/>
              </a:rPr>
              <a:t>CPU</a:t>
            </a:r>
            <a:r>
              <a:rPr lang="zh-CN" altLang="en-US" dirty="0" smtClean="0">
                <a:effectLst/>
              </a:rPr>
              <a:t>数。并行收集线程数。</a:t>
            </a:r>
            <a:br>
              <a:rPr lang="zh-CN" altLang="en-US" dirty="0" smtClean="0">
                <a:effectLst/>
              </a:rPr>
            </a:br>
            <a:r>
              <a:rPr lang="en-US" altLang="zh-CN" dirty="0" smtClean="0">
                <a:effectLst/>
              </a:rPr>
              <a:t>-</a:t>
            </a:r>
            <a:r>
              <a:rPr lang="en-US" altLang="zh-CN" dirty="0" err="1" smtClean="0">
                <a:effectLst/>
              </a:rPr>
              <a:t>XX:MaxGCPauseMillis</a:t>
            </a:r>
            <a:r>
              <a:rPr lang="en-US" altLang="zh-CN" dirty="0" smtClean="0">
                <a:effectLst/>
              </a:rPr>
              <a:t>=n:</a:t>
            </a:r>
            <a:r>
              <a:rPr lang="zh-CN" altLang="en-US" dirty="0" smtClean="0">
                <a:effectLst/>
              </a:rPr>
              <a:t>设置并行收集最大暂停时间</a:t>
            </a:r>
            <a:br>
              <a:rPr lang="zh-CN" altLang="en-US" dirty="0" smtClean="0">
                <a:effectLst/>
              </a:rPr>
            </a:br>
            <a:r>
              <a:rPr lang="en-US" altLang="zh-CN" dirty="0" smtClean="0">
                <a:effectLst/>
              </a:rPr>
              <a:t>-</a:t>
            </a:r>
            <a:r>
              <a:rPr lang="en-US" altLang="zh-CN" dirty="0" err="1" smtClean="0">
                <a:effectLst/>
              </a:rPr>
              <a:t>XX:GCTimeRatio</a:t>
            </a:r>
            <a:r>
              <a:rPr lang="en-US" altLang="zh-CN" dirty="0" smtClean="0">
                <a:effectLst/>
              </a:rPr>
              <a:t>=n:</a:t>
            </a:r>
            <a:r>
              <a:rPr lang="zh-CN" altLang="en-US" dirty="0" smtClean="0">
                <a:effectLst/>
              </a:rPr>
              <a:t>设置垃圾回收时间占程序运行时间的百分比。公式为</a:t>
            </a:r>
            <a:r>
              <a:rPr lang="en-US" altLang="zh-CN" dirty="0" smtClean="0">
                <a:effectLst/>
              </a:rPr>
              <a:t>1/(1+n)</a:t>
            </a:r>
            <a:br>
              <a:rPr lang="en-US" altLang="zh-CN" dirty="0" smtClean="0">
                <a:effectLst/>
              </a:rPr>
            </a:br>
            <a:r>
              <a:rPr lang="zh-CN" altLang="en-US" dirty="0" smtClean="0">
                <a:effectLst/>
              </a:rPr>
              <a:t>并发收集器设置 </a:t>
            </a:r>
            <a:br>
              <a:rPr lang="zh-CN" altLang="en-US" dirty="0" smtClean="0">
                <a:effectLst/>
              </a:rPr>
            </a:br>
            <a:r>
              <a:rPr lang="en-US" altLang="zh-CN" dirty="0" smtClean="0">
                <a:effectLst/>
              </a:rPr>
              <a:t>-XX:+</a:t>
            </a:r>
            <a:r>
              <a:rPr lang="en-US" altLang="zh-CN" dirty="0" err="1" smtClean="0">
                <a:effectLst/>
              </a:rPr>
              <a:t>CMSIncrementalMode</a:t>
            </a:r>
            <a:r>
              <a:rPr lang="en-US" altLang="zh-CN" dirty="0" smtClean="0">
                <a:effectLst/>
              </a:rPr>
              <a:t>:</a:t>
            </a:r>
            <a:r>
              <a:rPr lang="zh-CN" altLang="en-US" dirty="0" smtClean="0">
                <a:effectLst/>
              </a:rPr>
              <a:t>设置为增量模式。适用于单</a:t>
            </a:r>
            <a:r>
              <a:rPr lang="en-US" altLang="zh-CN" dirty="0" smtClean="0">
                <a:effectLst/>
              </a:rPr>
              <a:t>CPU</a:t>
            </a:r>
            <a:r>
              <a:rPr lang="zh-CN" altLang="en-US" dirty="0" smtClean="0">
                <a:effectLst/>
              </a:rPr>
              <a:t>情况。</a:t>
            </a:r>
            <a:br>
              <a:rPr lang="zh-CN" altLang="en-US" dirty="0" smtClean="0">
                <a:effectLst/>
              </a:rPr>
            </a:br>
            <a:r>
              <a:rPr lang="en-US" altLang="zh-CN" dirty="0" smtClean="0">
                <a:effectLst/>
              </a:rPr>
              <a:t>-</a:t>
            </a:r>
            <a:r>
              <a:rPr lang="en-US" altLang="zh-CN" dirty="0" err="1" smtClean="0">
                <a:effectLst/>
              </a:rPr>
              <a:t>XX:ParallelGCThreads</a:t>
            </a:r>
            <a:r>
              <a:rPr lang="en-US" altLang="zh-CN" dirty="0" smtClean="0">
                <a:effectLst/>
              </a:rPr>
              <a:t>=n:</a:t>
            </a:r>
            <a:r>
              <a:rPr lang="zh-CN" altLang="en-US" dirty="0" smtClean="0">
                <a:effectLst/>
              </a:rPr>
              <a:t>设置并发收集器年轻代收集方式为并行收集时，使用的</a:t>
            </a:r>
            <a:r>
              <a:rPr lang="en-US" altLang="zh-CN" dirty="0" smtClean="0">
                <a:effectLst/>
              </a:rPr>
              <a:t>CPU</a:t>
            </a:r>
            <a:r>
              <a:rPr lang="zh-CN" altLang="en-US" dirty="0" smtClean="0">
                <a:effectLst/>
              </a:rPr>
              <a:t>数。并行收集线程数。</a:t>
            </a:r>
            <a:br>
              <a:rPr lang="zh-CN" altLang="en-US" dirty="0" smtClean="0">
                <a:effectLst/>
              </a:rPr>
            </a:br>
            <a:r>
              <a:rPr lang="en-US" altLang="zh-CN" dirty="0" smtClean="0"/>
              <a:t>[/size]</a:t>
            </a:r>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27</a:t>
            </a:fld>
            <a:endParaRPr lang="zh-CN" altLang="en-US"/>
          </a:p>
        </p:txBody>
      </p:sp>
    </p:spTree>
    <p:extLst>
      <p:ext uri="{BB962C8B-B14F-4D97-AF65-F5344CB8AC3E}">
        <p14:creationId xmlns:p14="http://schemas.microsoft.com/office/powerpoint/2010/main" val="2835582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28</a:t>
            </a:fld>
            <a:endParaRPr lang="zh-CN" altLang="en-US"/>
          </a:p>
        </p:txBody>
      </p:sp>
    </p:spTree>
    <p:extLst>
      <p:ext uri="{BB962C8B-B14F-4D97-AF65-F5344CB8AC3E}">
        <p14:creationId xmlns:p14="http://schemas.microsoft.com/office/powerpoint/2010/main" val="2705730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996BB9-E206-4018-A195-7A4D48B06CD3}" type="slidenum">
              <a:rPr lang="zh-CN" altLang="en-US" smtClean="0"/>
              <a:t>29</a:t>
            </a:fld>
            <a:endParaRPr lang="zh-CN" altLang="en-US"/>
          </a:p>
        </p:txBody>
      </p:sp>
    </p:spTree>
    <p:extLst>
      <p:ext uri="{BB962C8B-B14F-4D97-AF65-F5344CB8AC3E}">
        <p14:creationId xmlns:p14="http://schemas.microsoft.com/office/powerpoint/2010/main" val="2091439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3</a:t>
            </a:fld>
            <a:endParaRPr lang="zh-CN" altLang="en-US"/>
          </a:p>
        </p:txBody>
      </p:sp>
    </p:spTree>
    <p:extLst>
      <p:ext uri="{BB962C8B-B14F-4D97-AF65-F5344CB8AC3E}">
        <p14:creationId xmlns:p14="http://schemas.microsoft.com/office/powerpoint/2010/main" val="2570383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当运行一个</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示例时，系统将分配给它一块内存区域（这块内存区域的大小可以设置的），这一内存区域由</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自己来管理。从这一块内存中分出一块用来存储一些运行数据，例如创建的对象，传递给方法的参数，局部变量，返回值等等。分出来的这一块就称为运行数据区域。运行数据区域可以划分为</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大块：</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栈、程序计数寄存器（</a:t>
            </a:r>
            <a:r>
              <a:rPr lang="en-US" altLang="zh-CN" sz="1200" b="1" i="0" kern="1200" dirty="0" smtClean="0">
                <a:solidFill>
                  <a:schemeClr val="tx1"/>
                </a:solidFill>
                <a:effectLst/>
                <a:latin typeface="+mn-lt"/>
                <a:ea typeface="+mn-ea"/>
                <a:cs typeface="+mn-cs"/>
              </a:rPr>
              <a:t>PC</a:t>
            </a:r>
            <a:r>
              <a:rPr lang="zh-CN" altLang="en-US" sz="1200" b="1" i="0" kern="1200" dirty="0" smtClean="0">
                <a:solidFill>
                  <a:schemeClr val="tx1"/>
                </a:solidFill>
                <a:effectLst/>
                <a:latin typeface="+mn-lt"/>
                <a:ea typeface="+mn-ea"/>
                <a:cs typeface="+mn-cs"/>
              </a:rPr>
              <a:t>寄存器）、本地方法栈（</a:t>
            </a:r>
            <a:r>
              <a:rPr lang="en-US" altLang="zh-CN" sz="1200" b="1" i="0" kern="1200" dirty="0" smtClean="0">
                <a:solidFill>
                  <a:schemeClr val="tx1"/>
                </a:solidFill>
                <a:effectLst/>
                <a:latin typeface="+mn-lt"/>
                <a:ea typeface="+mn-ea"/>
                <a:cs typeface="+mn-cs"/>
              </a:rPr>
              <a:t>Native Method Stack</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堆、方法区域、运行常量池（</a:t>
            </a:r>
            <a:r>
              <a:rPr lang="en-US" altLang="zh-CN" sz="1200" b="1" i="0" kern="1200" dirty="0" smtClean="0">
                <a:solidFill>
                  <a:schemeClr val="tx1"/>
                </a:solidFill>
                <a:effectLst/>
                <a:latin typeface="+mn-lt"/>
                <a:ea typeface="+mn-ea"/>
                <a:cs typeface="+mn-cs"/>
              </a:rPr>
              <a:t>Runtime Constant Pool</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。运行常量池本应该属于方法区，但是由于其重要性，</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规范将其独立出来说明。其中，前面</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各区域（</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寄存器、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栈、本地方法栈）是每个线程独自拥有的，后三者则是整个</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实例中的所有线程共有的。</a:t>
            </a:r>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4</a:t>
            </a:fld>
            <a:endParaRPr lang="zh-CN" altLang="en-US"/>
          </a:p>
        </p:txBody>
      </p:sp>
    </p:spTree>
    <p:extLst>
      <p:ext uri="{BB962C8B-B14F-4D97-AF65-F5344CB8AC3E}">
        <p14:creationId xmlns:p14="http://schemas.microsoft.com/office/powerpoint/2010/main" val="3935745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当运行一个</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示例时，系统将分配给它一块内存区域（这块内存区域的大小可以设置的），这一内存区域由</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自己来管理。从这一块内存中分出一块用来存储一些运行数据，例如创建的对象，传递给方法的参数，局部变量，返回值等等。分出来的这一块就称为运行数据区域。运行数据区域可以划分为</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大块：</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栈、程序计数寄存器（</a:t>
            </a:r>
            <a:r>
              <a:rPr lang="en-US" altLang="zh-CN" sz="1200" b="1" i="0" kern="1200" dirty="0" smtClean="0">
                <a:solidFill>
                  <a:schemeClr val="tx1"/>
                </a:solidFill>
                <a:effectLst/>
                <a:latin typeface="+mn-lt"/>
                <a:ea typeface="+mn-ea"/>
                <a:cs typeface="+mn-cs"/>
              </a:rPr>
              <a:t>PC</a:t>
            </a:r>
            <a:r>
              <a:rPr lang="zh-CN" altLang="en-US" sz="1200" b="1" i="0" kern="1200" dirty="0" smtClean="0">
                <a:solidFill>
                  <a:schemeClr val="tx1"/>
                </a:solidFill>
                <a:effectLst/>
                <a:latin typeface="+mn-lt"/>
                <a:ea typeface="+mn-ea"/>
                <a:cs typeface="+mn-cs"/>
              </a:rPr>
              <a:t>寄存器）、本地方法栈（</a:t>
            </a:r>
            <a:r>
              <a:rPr lang="en-US" altLang="zh-CN" sz="1200" b="1" i="0" kern="1200" dirty="0" smtClean="0">
                <a:solidFill>
                  <a:schemeClr val="tx1"/>
                </a:solidFill>
                <a:effectLst/>
                <a:latin typeface="+mn-lt"/>
                <a:ea typeface="+mn-ea"/>
                <a:cs typeface="+mn-cs"/>
              </a:rPr>
              <a:t>Native Method Stack</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堆、方法区域、运行常量池（</a:t>
            </a:r>
            <a:r>
              <a:rPr lang="en-US" altLang="zh-CN" sz="1200" b="1" i="0" kern="1200" dirty="0" smtClean="0">
                <a:solidFill>
                  <a:schemeClr val="tx1"/>
                </a:solidFill>
                <a:effectLst/>
                <a:latin typeface="+mn-lt"/>
                <a:ea typeface="+mn-ea"/>
                <a:cs typeface="+mn-cs"/>
              </a:rPr>
              <a:t>Runtime Constant Pool</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。运行常量池本应该属于方法区，但是由于其重要性，</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规范将其独立出来说明。其中，前面</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各区域（</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寄存器、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栈、本地方法栈）是每个线程独自拥有的，后三者则是整个</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实例中的所有线程共有的。</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下一页： 图解运行时数据区域</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5</a:t>
            </a:fld>
            <a:endParaRPr lang="zh-CN" altLang="en-US"/>
          </a:p>
        </p:txBody>
      </p:sp>
    </p:spTree>
    <p:extLst>
      <p:ext uri="{BB962C8B-B14F-4D97-AF65-F5344CB8AC3E}">
        <p14:creationId xmlns:p14="http://schemas.microsoft.com/office/powerpoint/2010/main" val="279001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图解运行时数据区域的划分</a:t>
            </a:r>
            <a:endParaRPr lang="en-US" altLang="zh-CN" dirty="0" smtClean="0"/>
          </a:p>
          <a:p>
            <a:endParaRPr lang="en-US" altLang="zh-CN" dirty="0" smtClean="0"/>
          </a:p>
          <a:p>
            <a:r>
              <a:rPr lang="zh-CN" altLang="en-US" dirty="0" smtClean="0"/>
              <a:t>下一页：说明各个运行时数据区域的作用</a:t>
            </a:r>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6</a:t>
            </a:fld>
            <a:endParaRPr lang="zh-CN" altLang="en-US"/>
          </a:p>
        </p:txBody>
      </p:sp>
    </p:spTree>
    <p:extLst>
      <p:ext uri="{BB962C8B-B14F-4D97-AF65-F5344CB8AC3E}">
        <p14:creationId xmlns:p14="http://schemas.microsoft.com/office/powerpoint/2010/main" val="218821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t>程序计数器： </a:t>
            </a:r>
            <a:r>
              <a:rPr lang="zh-CN" altLang="en-US" sz="1600" dirty="0" smtClean="0"/>
              <a:t>由于</a:t>
            </a:r>
            <a:r>
              <a:rPr lang="en-US" altLang="zh-CN" sz="1600" dirty="0" smtClean="0"/>
              <a:t>Java </a:t>
            </a:r>
            <a:r>
              <a:rPr lang="zh-CN" altLang="en-US" sz="1600" dirty="0" smtClean="0"/>
              <a:t>虚拟机的多线程是通过线程轮流切换并分配处理器执行时间的方式来实现的，在任何一个确定的时刻，一个处理器（对于多核处理器来说是一个内核）只会执行一条线程中的指令。因此，为了线程切换后能恢复到正确的执行位置，每条线程都需要有一个独立的程序计数器，各条线程之间的计数器互不影响，独立存储，我们称这类内存区域为“线程私有”的内存。</a:t>
            </a:r>
          </a:p>
          <a:p>
            <a:endParaRPr lang="en-US" altLang="zh-CN" dirty="0" smtClean="0"/>
          </a:p>
          <a:p>
            <a:r>
              <a:rPr lang="zh-CN" altLang="en-US" b="1" dirty="0" smtClean="0"/>
              <a:t>直接内存（</a:t>
            </a:r>
            <a:r>
              <a:rPr lang="en-US" altLang="zh-CN" sz="1200" b="1" kern="1200" dirty="0" smtClean="0">
                <a:solidFill>
                  <a:schemeClr val="tx1"/>
                </a:solidFill>
                <a:effectLst/>
                <a:latin typeface="+mn-lt"/>
                <a:ea typeface="+mn-ea"/>
                <a:cs typeface="+mn-cs"/>
              </a:rPr>
              <a:t>Direct Memory</a:t>
            </a:r>
            <a:r>
              <a:rPr lang="zh-CN" altLang="en-US" b="1" dirty="0" smtClean="0"/>
              <a:t>）</a:t>
            </a:r>
            <a:r>
              <a:rPr lang="zh-CN" altLang="en-US" dirty="0" smtClean="0"/>
              <a:t>并不是虚拟机运行时数据区的一部分，也不是</a:t>
            </a:r>
            <a:r>
              <a:rPr lang="en-US" altLang="zh-CN" sz="1200" kern="1200" dirty="0" smtClean="0">
                <a:solidFill>
                  <a:schemeClr val="tx1"/>
                </a:solidFill>
                <a:effectLst/>
                <a:latin typeface="+mn-lt"/>
                <a:ea typeface="+mn-ea"/>
                <a:cs typeface="+mn-cs"/>
              </a:rPr>
              <a:t>Java</a:t>
            </a:r>
            <a:r>
              <a:rPr lang="zh-CN" altLang="en-US" dirty="0" smtClean="0"/>
              <a:t>虚拟机规范中定义的内存区域，但是这部分内存也被频繁地使用，而且也可能导致</a:t>
            </a:r>
            <a:r>
              <a:rPr lang="en-US" altLang="zh-CN" sz="1200" kern="1200" dirty="0" err="1" smtClean="0">
                <a:solidFill>
                  <a:schemeClr val="tx1"/>
                </a:solidFill>
                <a:effectLst/>
                <a:latin typeface="+mn-lt"/>
                <a:ea typeface="+mn-ea"/>
                <a:cs typeface="+mn-cs"/>
              </a:rPr>
              <a:t>OutOfMemoryError</a:t>
            </a:r>
            <a:r>
              <a:rPr lang="en-US" altLang="zh-CN" sz="1200" kern="1200" dirty="0" smtClean="0">
                <a:solidFill>
                  <a:schemeClr val="tx1"/>
                </a:solidFill>
                <a:effectLst/>
                <a:latin typeface="+mn-lt"/>
                <a:ea typeface="+mn-ea"/>
                <a:cs typeface="+mn-cs"/>
              </a:rPr>
              <a:t> </a:t>
            </a:r>
            <a:r>
              <a:rPr lang="zh-CN" altLang="en-US" dirty="0" smtClean="0"/>
              <a:t>异常出现，所以我们放到这里一起讲解。</a:t>
            </a:r>
          </a:p>
          <a:p>
            <a:r>
              <a:rPr lang="zh-CN" altLang="en-US" dirty="0" smtClean="0"/>
              <a:t>在</a:t>
            </a:r>
            <a:r>
              <a:rPr lang="en-US" altLang="zh-CN" sz="1200" kern="1200" dirty="0" smtClean="0">
                <a:solidFill>
                  <a:schemeClr val="tx1"/>
                </a:solidFill>
                <a:effectLst/>
                <a:latin typeface="+mn-lt"/>
                <a:ea typeface="+mn-ea"/>
                <a:cs typeface="+mn-cs"/>
              </a:rPr>
              <a:t>JDK 1.4 </a:t>
            </a:r>
            <a:r>
              <a:rPr lang="zh-CN" altLang="en-US" dirty="0" smtClean="0"/>
              <a:t>中新加入了</a:t>
            </a:r>
            <a:r>
              <a:rPr lang="en-US" altLang="zh-CN" sz="1200" kern="1200" dirty="0" smtClean="0">
                <a:solidFill>
                  <a:schemeClr val="tx1"/>
                </a:solidFill>
                <a:effectLst/>
                <a:latin typeface="+mn-lt"/>
                <a:ea typeface="+mn-ea"/>
                <a:cs typeface="+mn-cs"/>
              </a:rPr>
              <a:t>NIO</a:t>
            </a:r>
            <a:r>
              <a:rPr lang="zh-CN" altLang="en-US" dirty="0" smtClean="0"/>
              <a:t>（</a:t>
            </a:r>
            <a:r>
              <a:rPr lang="en-US" altLang="zh-CN" sz="1200" kern="1200" dirty="0" smtClean="0">
                <a:solidFill>
                  <a:schemeClr val="tx1"/>
                </a:solidFill>
                <a:effectLst/>
                <a:latin typeface="+mn-lt"/>
                <a:ea typeface="+mn-ea"/>
                <a:cs typeface="+mn-cs"/>
              </a:rPr>
              <a:t>New </a:t>
            </a:r>
            <a:r>
              <a:rPr lang="en-US" altLang="zh-CN" sz="1200" kern="1200" dirty="0" err="1" smtClean="0">
                <a:solidFill>
                  <a:schemeClr val="tx1"/>
                </a:solidFill>
                <a:effectLst/>
                <a:latin typeface="+mn-lt"/>
                <a:ea typeface="+mn-ea"/>
                <a:cs typeface="+mn-cs"/>
              </a:rPr>
              <a:t>Input/Output</a:t>
            </a:r>
            <a:r>
              <a:rPr lang="zh-CN" altLang="en-US" dirty="0" smtClean="0"/>
              <a:t>）类，引入了一种基于通道（</a:t>
            </a:r>
            <a:r>
              <a:rPr lang="en-US" altLang="zh-CN" sz="1200" kern="1200" dirty="0" smtClean="0">
                <a:solidFill>
                  <a:schemeClr val="tx1"/>
                </a:solidFill>
                <a:effectLst/>
                <a:latin typeface="+mn-lt"/>
                <a:ea typeface="+mn-ea"/>
                <a:cs typeface="+mn-cs"/>
              </a:rPr>
              <a:t>Channel</a:t>
            </a:r>
            <a:r>
              <a:rPr lang="zh-CN" altLang="en-US" dirty="0" smtClean="0"/>
              <a:t>）与缓冲区（</a:t>
            </a:r>
            <a:r>
              <a:rPr lang="en-US" altLang="zh-CN" sz="1200" kern="1200" dirty="0" smtClean="0">
                <a:solidFill>
                  <a:schemeClr val="tx1"/>
                </a:solidFill>
                <a:effectLst/>
                <a:latin typeface="+mn-lt"/>
                <a:ea typeface="+mn-ea"/>
                <a:cs typeface="+mn-cs"/>
              </a:rPr>
              <a:t>Buffer</a:t>
            </a:r>
            <a:r>
              <a:rPr lang="zh-CN" altLang="en-US" dirty="0" smtClean="0"/>
              <a:t>）的</a:t>
            </a:r>
            <a:r>
              <a:rPr lang="en-US" altLang="zh-CN" sz="1200" kern="1200" dirty="0" smtClean="0">
                <a:solidFill>
                  <a:schemeClr val="tx1"/>
                </a:solidFill>
                <a:effectLst/>
                <a:latin typeface="+mn-lt"/>
                <a:ea typeface="+mn-ea"/>
                <a:cs typeface="+mn-cs"/>
              </a:rPr>
              <a:t>I/O </a:t>
            </a:r>
            <a:r>
              <a:rPr lang="zh-CN" altLang="en-US" dirty="0" smtClean="0"/>
              <a:t>方式，它可以使用</a:t>
            </a:r>
            <a:r>
              <a:rPr lang="en-US" altLang="zh-CN" sz="1200" kern="1200" dirty="0" smtClean="0">
                <a:solidFill>
                  <a:schemeClr val="tx1"/>
                </a:solidFill>
                <a:effectLst/>
                <a:latin typeface="+mn-lt"/>
                <a:ea typeface="+mn-ea"/>
                <a:cs typeface="+mn-cs"/>
              </a:rPr>
              <a:t>Native </a:t>
            </a:r>
            <a:r>
              <a:rPr lang="zh-CN" altLang="en-US" dirty="0" smtClean="0"/>
              <a:t>函数库直接分配堆外内存，然后通过一个存储在</a:t>
            </a:r>
            <a:r>
              <a:rPr lang="en-US" altLang="zh-CN" sz="1200" kern="1200" dirty="0" smtClean="0">
                <a:solidFill>
                  <a:schemeClr val="tx1"/>
                </a:solidFill>
                <a:effectLst/>
                <a:latin typeface="+mn-lt"/>
                <a:ea typeface="+mn-ea"/>
                <a:cs typeface="+mn-cs"/>
              </a:rPr>
              <a:t>Java </a:t>
            </a:r>
            <a:r>
              <a:rPr lang="zh-CN" altLang="en-US" dirty="0" smtClean="0"/>
              <a:t>堆里面的</a:t>
            </a:r>
            <a:r>
              <a:rPr lang="en-US" altLang="zh-CN" sz="1200" kern="1200" dirty="0" err="1" smtClean="0">
                <a:solidFill>
                  <a:schemeClr val="tx1"/>
                </a:solidFill>
                <a:effectLst/>
                <a:latin typeface="+mn-lt"/>
                <a:ea typeface="+mn-ea"/>
                <a:cs typeface="+mn-cs"/>
              </a:rPr>
              <a:t>DirectByteBuffer</a:t>
            </a:r>
            <a:r>
              <a:rPr lang="en-US" altLang="zh-CN" sz="1200" kern="1200" dirty="0" smtClean="0">
                <a:solidFill>
                  <a:schemeClr val="tx1"/>
                </a:solidFill>
                <a:effectLst/>
                <a:latin typeface="+mn-lt"/>
                <a:ea typeface="+mn-ea"/>
                <a:cs typeface="+mn-cs"/>
              </a:rPr>
              <a:t> </a:t>
            </a:r>
            <a:r>
              <a:rPr lang="zh-CN" altLang="en-US" dirty="0" smtClean="0"/>
              <a:t>对象作为这块内存的引用进行操作。这样能在一些场景中显著提高性能，因为避免了在</a:t>
            </a:r>
            <a:r>
              <a:rPr lang="en-US" altLang="zh-CN" sz="1200" kern="1200" dirty="0" smtClean="0">
                <a:solidFill>
                  <a:schemeClr val="tx1"/>
                </a:solidFill>
                <a:effectLst/>
                <a:latin typeface="+mn-lt"/>
                <a:ea typeface="+mn-ea"/>
                <a:cs typeface="+mn-cs"/>
              </a:rPr>
              <a:t>Java </a:t>
            </a:r>
            <a:r>
              <a:rPr lang="zh-CN" altLang="en-US" dirty="0" smtClean="0"/>
              <a:t>堆和</a:t>
            </a:r>
            <a:r>
              <a:rPr lang="en-US" altLang="zh-CN" sz="1200" kern="1200" dirty="0" smtClean="0">
                <a:solidFill>
                  <a:schemeClr val="tx1"/>
                </a:solidFill>
                <a:effectLst/>
                <a:latin typeface="+mn-lt"/>
                <a:ea typeface="+mn-ea"/>
                <a:cs typeface="+mn-cs"/>
              </a:rPr>
              <a:t>Native </a:t>
            </a:r>
            <a:r>
              <a:rPr lang="zh-CN" altLang="en-US" dirty="0" smtClean="0"/>
              <a:t>堆中来回复制数据。</a:t>
            </a:r>
          </a:p>
          <a:p>
            <a:endParaRPr lang="en-US" altLang="zh-CN" dirty="0" smtClean="0"/>
          </a:p>
          <a:p>
            <a:r>
              <a:rPr lang="zh-CN" altLang="en-US" dirty="0" smtClean="0"/>
              <a:t>下一页： 各个数据区域的内存溢出异常。</a:t>
            </a:r>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7</a:t>
            </a:fld>
            <a:endParaRPr lang="zh-CN" altLang="en-US"/>
          </a:p>
        </p:txBody>
      </p:sp>
    </p:spTree>
    <p:extLst>
      <p:ext uri="{BB962C8B-B14F-4D97-AF65-F5344CB8AC3E}">
        <p14:creationId xmlns:p14="http://schemas.microsoft.com/office/powerpoint/2010/main" val="3930736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下一页： 垃圾回收问题</a:t>
            </a:r>
            <a:endParaRPr lang="en-US" altLang="zh-CN" dirty="0" smtClean="0"/>
          </a:p>
          <a:p>
            <a:r>
              <a:rPr lang="en-US" altLang="zh-CN" dirty="0" smtClean="0"/>
              <a:t>1. Java</a:t>
            </a:r>
            <a:r>
              <a:rPr lang="zh-CN" altLang="en-US" dirty="0" smtClean="0"/>
              <a:t>堆溢出：不断地创建对象，对象都不能被回收，发生</a:t>
            </a:r>
            <a:r>
              <a:rPr lang="en-US" altLang="zh-CN" dirty="0" smtClean="0"/>
              <a:t>OOM</a:t>
            </a:r>
            <a:r>
              <a:rPr lang="zh-CN" altLang="en-US" dirty="0" smtClean="0"/>
              <a:t>异常</a:t>
            </a:r>
          </a:p>
          <a:p>
            <a:pPr lvl="1"/>
            <a:r>
              <a:rPr lang="zh-CN" altLang="en-US" dirty="0" smtClean="0"/>
              <a:t>调整虚拟机最小值</a:t>
            </a:r>
            <a:r>
              <a:rPr lang="en-US" altLang="zh-CN" dirty="0" smtClean="0"/>
              <a:t>(-</a:t>
            </a:r>
            <a:r>
              <a:rPr lang="en-US" altLang="zh-CN" dirty="0" err="1" smtClean="0"/>
              <a:t>Xms</a:t>
            </a:r>
            <a:r>
              <a:rPr lang="en-US" altLang="zh-CN" dirty="0" smtClean="0"/>
              <a:t>)</a:t>
            </a:r>
            <a:r>
              <a:rPr lang="zh-CN" altLang="en-US" dirty="0" smtClean="0"/>
              <a:t>和最大值</a:t>
            </a:r>
            <a:r>
              <a:rPr lang="en-US" altLang="zh-CN" dirty="0" smtClean="0"/>
              <a:t>(-</a:t>
            </a:r>
            <a:r>
              <a:rPr lang="en-US" altLang="zh-CN" dirty="0" err="1" smtClean="0"/>
              <a:t>Xmx</a:t>
            </a:r>
            <a:r>
              <a:rPr lang="en-US" altLang="zh-CN" dirty="0" smtClean="0"/>
              <a:t>)</a:t>
            </a:r>
            <a:r>
              <a:rPr lang="zh-CN" altLang="en-US" dirty="0" smtClean="0"/>
              <a:t>，并通过参数</a:t>
            </a:r>
            <a:r>
              <a:rPr lang="en-US" altLang="zh-CN" dirty="0" smtClean="0"/>
              <a:t>-XX:+</a:t>
            </a:r>
            <a:r>
              <a:rPr lang="en-US" altLang="zh-CN" dirty="0" err="1" smtClean="0"/>
              <a:t>HeapDumpOnOutOfMemoryError</a:t>
            </a:r>
            <a:r>
              <a:rPr lang="zh-CN" altLang="en-US" dirty="0" smtClean="0"/>
              <a:t>生成快照</a:t>
            </a:r>
            <a:r>
              <a:rPr lang="zh-CN" altLang="en-US" u="sng" dirty="0" smtClean="0"/>
              <a:t>。</a:t>
            </a:r>
            <a:endParaRPr lang="en-US" altLang="zh-CN" u="sng" dirty="0" smtClean="0"/>
          </a:p>
          <a:p>
            <a:pPr lvl="1"/>
            <a:r>
              <a:rPr lang="zh-CN" altLang="en-US" u="sng" dirty="0" smtClean="0"/>
              <a:t>要解决这个区域的异常，通过内存映像分析工具对快照分析，确认内存中的对象是否是必要的，分清楚出现了内存泄露还是内存溢出</a:t>
            </a:r>
            <a:r>
              <a:rPr lang="zh-CN" altLang="en-US" dirty="0" smtClean="0"/>
              <a:t>。若是内存泄露，通过工具查看泄露对象到</a:t>
            </a:r>
            <a:r>
              <a:rPr lang="en-US" altLang="zh-CN" dirty="0" err="1" smtClean="0"/>
              <a:t>GCRoots</a:t>
            </a:r>
            <a:r>
              <a:rPr lang="zh-CN" altLang="en-US" dirty="0" smtClean="0"/>
              <a:t>引用链，找到泄露对象是通过怎样的路径与</a:t>
            </a:r>
            <a:r>
              <a:rPr lang="en-US" altLang="zh-CN" dirty="0" err="1" smtClean="0"/>
              <a:t>GCRoots</a:t>
            </a:r>
            <a:r>
              <a:rPr lang="zh-CN" altLang="en-US" dirty="0" smtClean="0"/>
              <a:t>相关联并导致垃圾收集器无法自动回收。若不存在泄露，则检查虚拟机堆参数与机器物理内存对比看是否还能调大或从代码上检查某些对象生命周期是否过长，尝试减少程序运行期的内存消耗。</a:t>
            </a:r>
          </a:p>
          <a:p>
            <a:r>
              <a:rPr lang="en-US" altLang="zh-CN" dirty="0" smtClean="0"/>
              <a:t>2. </a:t>
            </a:r>
            <a:r>
              <a:rPr lang="zh-CN" altLang="en-US" dirty="0" smtClean="0"/>
              <a:t>虚拟机栈和本地方法栈溢出：</a:t>
            </a:r>
            <a:r>
              <a:rPr lang="zh-CN" altLang="en-US" baseline="0" dirty="0" smtClean="0"/>
              <a:t> </a:t>
            </a:r>
            <a:r>
              <a:rPr lang="en-US" altLang="zh-CN" baseline="0" dirty="0" smtClean="0"/>
              <a:t>a. </a:t>
            </a:r>
            <a:r>
              <a:rPr lang="zh-CN" altLang="en-US" baseline="0" dirty="0" smtClean="0"/>
              <a:t>线程请求的栈深度大于最大允许深度。 </a:t>
            </a:r>
            <a:r>
              <a:rPr lang="en-US" altLang="zh-CN" baseline="0" dirty="0" smtClean="0"/>
              <a:t>b. </a:t>
            </a:r>
            <a:r>
              <a:rPr lang="zh-CN" altLang="en-US" baseline="0" dirty="0" smtClean="0"/>
              <a:t>虚拟机扩展栈时无法申请足够空间。</a:t>
            </a:r>
            <a:endParaRPr lang="zh-CN" altLang="en-US" dirty="0" smtClean="0"/>
          </a:p>
          <a:p>
            <a:pPr lvl="1"/>
            <a:r>
              <a:rPr lang="zh-CN" altLang="en-US" dirty="0" smtClean="0"/>
              <a:t>调节栈容量大小</a:t>
            </a:r>
            <a:r>
              <a:rPr lang="en-US" altLang="zh-CN" dirty="0" smtClean="0"/>
              <a:t>(-</a:t>
            </a:r>
            <a:r>
              <a:rPr lang="en-US" altLang="zh-CN" dirty="0" err="1" smtClean="0"/>
              <a:t>Xss</a:t>
            </a:r>
            <a:r>
              <a:rPr lang="en-US" altLang="zh-CN" dirty="0" smtClean="0"/>
              <a:t>)</a:t>
            </a:r>
            <a:r>
              <a:rPr lang="zh-CN" altLang="en-US" dirty="0" smtClean="0"/>
              <a:t>。如果线程请求的栈深度大于虚拟机所允许的最大深度，将会抛出</a:t>
            </a:r>
            <a:r>
              <a:rPr lang="en-US" altLang="zh-CN" dirty="0" err="1" smtClean="0"/>
              <a:t>StackOverflowError</a:t>
            </a:r>
            <a:r>
              <a:rPr lang="zh-CN" altLang="en-US" dirty="0" smtClean="0"/>
              <a:t>异常。使用</a:t>
            </a:r>
            <a:r>
              <a:rPr lang="en-US" altLang="zh-CN" dirty="0" smtClean="0"/>
              <a:t>-</a:t>
            </a:r>
            <a:r>
              <a:rPr lang="en-US" altLang="zh-CN" dirty="0" err="1" smtClean="0"/>
              <a:t>Xss</a:t>
            </a:r>
            <a:r>
              <a:rPr lang="zh-CN" altLang="en-US" dirty="0" smtClean="0"/>
              <a:t>参数减小栈内存容量或者增加此方法帧中本地变量表的程度都使栈深度缩小。</a:t>
            </a:r>
          </a:p>
          <a:p>
            <a:r>
              <a:rPr lang="en-US" altLang="zh-CN" dirty="0" smtClean="0"/>
              <a:t>3. </a:t>
            </a:r>
            <a:r>
              <a:rPr lang="zh-CN" altLang="en-US" dirty="0" smtClean="0"/>
              <a:t>运行时常量池溢出</a:t>
            </a:r>
            <a:r>
              <a:rPr lang="en-US" altLang="zh-CN" dirty="0" smtClean="0"/>
              <a:t>:</a:t>
            </a:r>
            <a:r>
              <a:rPr lang="en-US" altLang="zh-CN" baseline="0" dirty="0" smtClean="0"/>
              <a:t> </a:t>
            </a:r>
            <a:r>
              <a:rPr lang="zh-CN" altLang="en-US" baseline="0" dirty="0" smtClean="0"/>
              <a:t>限制方法去大小， 大量动态生成</a:t>
            </a:r>
            <a:r>
              <a:rPr lang="en-US" altLang="zh-CN" baseline="0" dirty="0" err="1" smtClean="0"/>
              <a:t>jsp</a:t>
            </a:r>
            <a:r>
              <a:rPr lang="zh-CN" altLang="en-US" baseline="0" dirty="0" smtClean="0"/>
              <a:t>页面。</a:t>
            </a:r>
            <a:endParaRPr lang="zh-CN" altLang="en-US" dirty="0" smtClean="0"/>
          </a:p>
          <a:p>
            <a:pPr lvl="1"/>
            <a:r>
              <a:rPr lang="zh-CN" altLang="en-US" dirty="0" smtClean="0"/>
              <a:t>调节参数</a:t>
            </a:r>
            <a:r>
              <a:rPr lang="en-US" altLang="zh-CN" dirty="0" smtClean="0"/>
              <a:t>-</a:t>
            </a:r>
            <a:r>
              <a:rPr lang="en-US" altLang="zh-CN" dirty="0" err="1" smtClean="0"/>
              <a:t>XX:PermSize</a:t>
            </a:r>
            <a:r>
              <a:rPr lang="zh-CN" altLang="en-US" dirty="0" smtClean="0"/>
              <a:t>和</a:t>
            </a:r>
            <a:r>
              <a:rPr lang="en-US" altLang="zh-CN" dirty="0" smtClean="0"/>
              <a:t>-</a:t>
            </a:r>
            <a:r>
              <a:rPr lang="en-US" altLang="zh-CN" dirty="0" err="1" smtClean="0"/>
              <a:t>XX:MaxPermSize</a:t>
            </a:r>
            <a:r>
              <a:rPr lang="zh-CN" altLang="en-US" dirty="0" smtClean="0"/>
              <a:t>限制方法区的大小，然后使用</a:t>
            </a:r>
            <a:r>
              <a:rPr lang="en-US" altLang="zh-CN" dirty="0" err="1" smtClean="0"/>
              <a:t>String.intern</a:t>
            </a:r>
            <a:r>
              <a:rPr lang="en-US" altLang="zh-CN" dirty="0" smtClean="0"/>
              <a:t>()</a:t>
            </a:r>
            <a:r>
              <a:rPr lang="zh-CN" altLang="en-US" dirty="0" smtClean="0"/>
              <a:t>这个</a:t>
            </a:r>
            <a:r>
              <a:rPr lang="en-US" altLang="zh-CN" dirty="0" smtClean="0"/>
              <a:t>Native</a:t>
            </a:r>
            <a:r>
              <a:rPr lang="zh-CN" altLang="en-US" dirty="0" smtClean="0"/>
              <a:t>方法向常量池中添加内容。运行时常量池溢出，在</a:t>
            </a:r>
            <a:r>
              <a:rPr lang="en-US" altLang="zh-CN" dirty="0" err="1" smtClean="0"/>
              <a:t>OutOfMemoryError</a:t>
            </a:r>
            <a:r>
              <a:rPr lang="zh-CN" altLang="en-US" dirty="0" smtClean="0"/>
              <a:t>后面跟随提示信息是“</a:t>
            </a:r>
            <a:r>
              <a:rPr lang="en-US" altLang="zh-CN" dirty="0" err="1" smtClean="0"/>
              <a:t>PermGen</a:t>
            </a:r>
            <a:r>
              <a:rPr lang="en-US" altLang="zh-CN" dirty="0" smtClean="0"/>
              <a:t> space”</a:t>
            </a:r>
            <a:r>
              <a:rPr lang="zh-CN" altLang="en-US" dirty="0" smtClean="0"/>
              <a:t>，说明运行时常量池属于方法区（</a:t>
            </a:r>
            <a:r>
              <a:rPr lang="en-US" altLang="zh-CN" dirty="0" err="1" smtClean="0"/>
              <a:t>HotSpot</a:t>
            </a:r>
            <a:r>
              <a:rPr lang="zh-CN" altLang="en-US" dirty="0" smtClean="0"/>
              <a:t>虚拟机的永久代）的一部分。</a:t>
            </a:r>
          </a:p>
          <a:p>
            <a:r>
              <a:rPr lang="en-US" altLang="zh-CN" dirty="0" smtClean="0"/>
              <a:t>4. </a:t>
            </a:r>
            <a:r>
              <a:rPr lang="zh-CN" altLang="en-US" dirty="0" smtClean="0"/>
              <a:t>方法区溢出</a:t>
            </a:r>
          </a:p>
          <a:p>
            <a:pPr lvl="1"/>
            <a:r>
              <a:rPr lang="zh-CN" altLang="en-US" dirty="0" smtClean="0"/>
              <a:t>同样使用参数</a:t>
            </a:r>
            <a:r>
              <a:rPr lang="en-US" altLang="zh-CN" dirty="0" smtClean="0"/>
              <a:t>-</a:t>
            </a:r>
            <a:r>
              <a:rPr lang="en-US" altLang="zh-CN" dirty="0" err="1" smtClean="0"/>
              <a:t>XX:PermSize</a:t>
            </a:r>
            <a:r>
              <a:rPr lang="zh-CN" altLang="en-US" dirty="0" smtClean="0"/>
              <a:t>和</a:t>
            </a:r>
            <a:r>
              <a:rPr lang="en-US" altLang="zh-CN" dirty="0" smtClean="0"/>
              <a:t>-</a:t>
            </a:r>
            <a:r>
              <a:rPr lang="en-US" altLang="zh-CN" dirty="0" err="1" smtClean="0"/>
              <a:t>XX:MaxPermSize</a:t>
            </a:r>
            <a:r>
              <a:rPr lang="zh-CN" altLang="en-US" dirty="0" smtClean="0"/>
              <a:t>限制方法区的大小，然后不断产生大量的</a:t>
            </a:r>
            <a:r>
              <a:rPr lang="en-US" altLang="zh-CN" dirty="0" smtClean="0"/>
              <a:t>class</a:t>
            </a:r>
            <a:r>
              <a:rPr lang="zh-CN" altLang="en-US" dirty="0" smtClean="0"/>
              <a:t>来加载到内存，从而出现</a:t>
            </a:r>
            <a:r>
              <a:rPr lang="en-US" altLang="zh-CN" dirty="0" err="1" smtClean="0"/>
              <a:t>OutOfMemoryError</a:t>
            </a:r>
            <a:r>
              <a:rPr lang="zh-CN" altLang="en-US" dirty="0" smtClean="0"/>
              <a:t>。所以在经常动态生成大量</a:t>
            </a:r>
            <a:r>
              <a:rPr lang="en-US" altLang="zh-CN" dirty="0" smtClean="0"/>
              <a:t>Class</a:t>
            </a:r>
            <a:r>
              <a:rPr lang="zh-CN" altLang="en-US" dirty="0" smtClean="0"/>
              <a:t>的应用中，需要特别注意类的回收状况。</a:t>
            </a:r>
          </a:p>
          <a:p>
            <a:r>
              <a:rPr lang="en-US" altLang="zh-CN" dirty="0" smtClean="0"/>
              <a:t>5. </a:t>
            </a:r>
            <a:r>
              <a:rPr lang="zh-CN" altLang="en-US" dirty="0" smtClean="0"/>
              <a:t>本机直接内存溢出</a:t>
            </a:r>
          </a:p>
          <a:p>
            <a:pPr lvl="1"/>
            <a:r>
              <a:rPr lang="zh-CN" altLang="en-US" dirty="0" smtClean="0"/>
              <a:t>通过参数</a:t>
            </a:r>
            <a:r>
              <a:rPr lang="en-US" altLang="zh-CN" dirty="0" smtClean="0"/>
              <a:t>-</a:t>
            </a:r>
            <a:r>
              <a:rPr lang="en-US" altLang="zh-CN" dirty="0" err="1" smtClean="0"/>
              <a:t>XX:MaxDirectMemorySize</a:t>
            </a:r>
            <a:r>
              <a:rPr lang="zh-CN" altLang="en-US" dirty="0" smtClean="0"/>
              <a:t>指定</a:t>
            </a:r>
            <a:r>
              <a:rPr lang="en-US" altLang="zh-CN" dirty="0" err="1" smtClean="0"/>
              <a:t>DirectMemory</a:t>
            </a:r>
            <a:r>
              <a:rPr lang="zh-CN" altLang="en-US" dirty="0" smtClean="0"/>
              <a:t>容量，若不指定则与</a:t>
            </a:r>
            <a:r>
              <a:rPr lang="en-US" altLang="zh-CN" dirty="0" smtClean="0"/>
              <a:t>Java</a:t>
            </a:r>
            <a:r>
              <a:rPr lang="zh-CN" altLang="en-US" dirty="0" smtClean="0"/>
              <a:t>堆最大值一样。可以直接通过反射获取</a:t>
            </a:r>
            <a:r>
              <a:rPr lang="en-US" altLang="zh-CN" dirty="0" smtClean="0"/>
              <a:t>Unsafe</a:t>
            </a:r>
            <a:r>
              <a:rPr lang="zh-CN" altLang="en-US" dirty="0" smtClean="0"/>
              <a:t>实例并进行内存分配，使用</a:t>
            </a:r>
            <a:r>
              <a:rPr lang="en-US" altLang="zh-CN" dirty="0" err="1" smtClean="0"/>
              <a:t>unsafe.allocateMemory</a:t>
            </a:r>
            <a:r>
              <a:rPr lang="en-US" altLang="zh-CN" dirty="0" smtClean="0"/>
              <a:t>()</a:t>
            </a:r>
            <a:r>
              <a:rPr lang="zh-CN" altLang="en-US" dirty="0" smtClean="0"/>
              <a:t>申请分配内存。不足时会出现</a:t>
            </a:r>
            <a:r>
              <a:rPr lang="en-US" altLang="zh-CN" dirty="0" err="1" smtClean="0"/>
              <a:t>OutOfMemoryError</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8</a:t>
            </a:fld>
            <a:endParaRPr lang="zh-CN" altLang="en-US"/>
          </a:p>
        </p:txBody>
      </p:sp>
    </p:spTree>
    <p:extLst>
      <p:ext uri="{BB962C8B-B14F-4D97-AF65-F5344CB8AC3E}">
        <p14:creationId xmlns:p14="http://schemas.microsoft.com/office/powerpoint/2010/main" val="2792672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endParaRPr lang="zh-CN" altLang="en-US" dirty="0" smtClean="0"/>
          </a:p>
          <a:p>
            <a:r>
              <a:rPr lang="zh-CN" altLang="en-US" dirty="0" smtClean="0"/>
              <a:t>下一页： 垃圾回收的区域</a:t>
            </a:r>
            <a:endParaRPr lang="zh-CN" altLang="en-US" dirty="0"/>
          </a:p>
        </p:txBody>
      </p:sp>
      <p:sp>
        <p:nvSpPr>
          <p:cNvPr id="4" name="灯片编号占位符 3"/>
          <p:cNvSpPr>
            <a:spLocks noGrp="1"/>
          </p:cNvSpPr>
          <p:nvPr>
            <p:ph type="sldNum" sz="quarter" idx="10"/>
          </p:nvPr>
        </p:nvSpPr>
        <p:spPr/>
        <p:txBody>
          <a:bodyPr/>
          <a:lstStyle/>
          <a:p>
            <a:fld id="{F26AFFE4-D2E0-4289-BA22-F5D0456F894E}" type="slidenum">
              <a:rPr lang="zh-CN" altLang="en-US" smtClean="0"/>
              <a:t>9</a:t>
            </a:fld>
            <a:endParaRPr lang="zh-CN" altLang="en-US"/>
          </a:p>
        </p:txBody>
      </p:sp>
    </p:spTree>
    <p:extLst>
      <p:ext uri="{BB962C8B-B14F-4D97-AF65-F5344CB8AC3E}">
        <p14:creationId xmlns:p14="http://schemas.microsoft.com/office/powerpoint/2010/main" val="556912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2" descr="PPT - 16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彩色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4984" y="484719"/>
            <a:ext cx="2328333" cy="88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userDrawn="1"/>
        </p:nvSpPr>
        <p:spPr bwMode="auto">
          <a:xfrm>
            <a:off x="9745134" y="594785"/>
            <a:ext cx="1693333" cy="21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0636" tIns="20318" rIns="40636" bIns="20318">
            <a:spAutoFit/>
          </a:bodyPr>
          <a:lstStyle>
            <a:lvl1pPr defTabSz="1293813" eaLnBrk="0" hangingPunct="0">
              <a:defRPr sz="4000">
                <a:solidFill>
                  <a:schemeClr val="tx1"/>
                </a:solidFill>
                <a:latin typeface="Arial" charset="0"/>
                <a:ea typeface="宋体" charset="-122"/>
              </a:defRPr>
            </a:lvl1pPr>
            <a:lvl2pPr marL="742950" indent="-285750" defTabSz="1293813" eaLnBrk="0" hangingPunct="0">
              <a:defRPr sz="4000">
                <a:solidFill>
                  <a:schemeClr val="tx1"/>
                </a:solidFill>
                <a:latin typeface="Arial" charset="0"/>
                <a:ea typeface="宋体" charset="-122"/>
              </a:defRPr>
            </a:lvl2pPr>
            <a:lvl3pPr marL="1143000" indent="-228600" defTabSz="1293813" eaLnBrk="0" hangingPunct="0">
              <a:defRPr sz="4000">
                <a:solidFill>
                  <a:schemeClr val="tx1"/>
                </a:solidFill>
                <a:latin typeface="Arial" charset="0"/>
                <a:ea typeface="宋体" charset="-122"/>
              </a:defRPr>
            </a:lvl3pPr>
            <a:lvl4pPr marL="1600200" indent="-228600" defTabSz="1293813" eaLnBrk="0" hangingPunct="0">
              <a:defRPr sz="4000">
                <a:solidFill>
                  <a:schemeClr val="tx1"/>
                </a:solidFill>
                <a:latin typeface="Arial" charset="0"/>
                <a:ea typeface="宋体" charset="-122"/>
              </a:defRPr>
            </a:lvl4pPr>
            <a:lvl5pPr marL="2057400" indent="-228600" defTabSz="1293813" eaLnBrk="0" hangingPunct="0">
              <a:defRPr sz="4000">
                <a:solidFill>
                  <a:schemeClr val="tx1"/>
                </a:solidFill>
                <a:latin typeface="Arial" charset="0"/>
                <a:ea typeface="宋体" charset="-122"/>
              </a:defRPr>
            </a:lvl5pPr>
            <a:lvl6pPr marL="2514600" indent="-228600" defTabSz="1293813" eaLnBrk="0" fontAlgn="base" hangingPunct="0">
              <a:spcBef>
                <a:spcPct val="0"/>
              </a:spcBef>
              <a:spcAft>
                <a:spcPct val="0"/>
              </a:spcAft>
              <a:buFont typeface="Arial" charset="0"/>
              <a:defRPr sz="4000">
                <a:solidFill>
                  <a:schemeClr val="tx1"/>
                </a:solidFill>
                <a:latin typeface="Arial" charset="0"/>
                <a:ea typeface="宋体" charset="-122"/>
              </a:defRPr>
            </a:lvl6pPr>
            <a:lvl7pPr marL="2971800" indent="-228600" defTabSz="1293813" eaLnBrk="0" fontAlgn="base" hangingPunct="0">
              <a:spcBef>
                <a:spcPct val="0"/>
              </a:spcBef>
              <a:spcAft>
                <a:spcPct val="0"/>
              </a:spcAft>
              <a:buFont typeface="Arial" charset="0"/>
              <a:defRPr sz="4000">
                <a:solidFill>
                  <a:schemeClr val="tx1"/>
                </a:solidFill>
                <a:latin typeface="Arial" charset="0"/>
                <a:ea typeface="宋体" charset="-122"/>
              </a:defRPr>
            </a:lvl7pPr>
            <a:lvl8pPr marL="3429000" indent="-228600" defTabSz="1293813" eaLnBrk="0" fontAlgn="base" hangingPunct="0">
              <a:spcBef>
                <a:spcPct val="0"/>
              </a:spcBef>
              <a:spcAft>
                <a:spcPct val="0"/>
              </a:spcAft>
              <a:buFont typeface="Arial" charset="0"/>
              <a:defRPr sz="4000">
                <a:solidFill>
                  <a:schemeClr val="tx1"/>
                </a:solidFill>
                <a:latin typeface="Arial" charset="0"/>
                <a:ea typeface="宋体" charset="-122"/>
              </a:defRPr>
            </a:lvl8pPr>
            <a:lvl9pPr marL="3886200" indent="-228600" defTabSz="1293813" eaLnBrk="0" fontAlgn="base" hangingPunct="0">
              <a:spcBef>
                <a:spcPct val="0"/>
              </a:spcBef>
              <a:spcAft>
                <a:spcPct val="0"/>
              </a:spcAft>
              <a:buFont typeface="Arial" charset="0"/>
              <a:defRPr sz="4000">
                <a:solidFill>
                  <a:schemeClr val="tx1"/>
                </a:solidFill>
                <a:latin typeface="Arial" charset="0"/>
                <a:ea typeface="宋体" charset="-122"/>
              </a:defRPr>
            </a:lvl9pPr>
          </a:lstStyle>
          <a:p>
            <a:pPr eaLnBrk="1" hangingPunct="1">
              <a:spcBef>
                <a:spcPct val="50000"/>
              </a:spcBef>
              <a:defRPr/>
            </a:pPr>
            <a:r>
              <a:rPr lang="en-US" altLang="zh-CN" sz="1100" dirty="0">
                <a:solidFill>
                  <a:srgbClr val="0068B7"/>
                </a:solidFill>
                <a:latin typeface="Arial" pitchFamily="34" charset="0"/>
                <a:cs typeface="Arial" pitchFamily="34" charset="0"/>
              </a:rPr>
              <a:t>www.thunisoft.com</a:t>
            </a:r>
            <a:endParaRPr lang="zh-CN" altLang="en-US" sz="1100" dirty="0">
              <a:solidFill>
                <a:srgbClr val="0068B7"/>
              </a:solidFill>
              <a:latin typeface="Arial" pitchFamily="34" charset="0"/>
              <a:cs typeface="Arial" pitchFamily="34" charset="0"/>
            </a:endParaRPr>
          </a:p>
        </p:txBody>
      </p:sp>
      <p:sp>
        <p:nvSpPr>
          <p:cNvPr id="7" name="Rectangle 11"/>
          <p:cNvSpPr>
            <a:spLocks noChangeArrowheads="1"/>
          </p:cNvSpPr>
          <p:nvPr userDrawn="1"/>
        </p:nvSpPr>
        <p:spPr bwMode="auto">
          <a:xfrm>
            <a:off x="1830917" y="5924551"/>
            <a:ext cx="5779050" cy="19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8055" tIns="29028" rIns="58055" bIns="29028">
            <a:spAutoFit/>
          </a:bodyPr>
          <a:lstStyle/>
          <a:p>
            <a:pPr defTabSz="820738" fontAlgn="base">
              <a:spcBef>
                <a:spcPct val="0"/>
              </a:spcBef>
              <a:spcAft>
                <a:spcPct val="0"/>
              </a:spcAft>
            </a:pPr>
            <a:r>
              <a:rPr lang="zh-CN" altLang="en-US" sz="900" smtClean="0">
                <a:solidFill>
                  <a:prstClr val="white"/>
                </a:solidFill>
                <a:latin typeface="微软雅黑" pitchFamily="34" charset="-122"/>
                <a:ea typeface="微软雅黑" pitchFamily="34" charset="-122"/>
              </a:rPr>
              <a:t>北京华宇信息技术有限公司 </a:t>
            </a:r>
            <a:r>
              <a:rPr lang="en-US" altLang="zh-CN" sz="900" smtClean="0">
                <a:solidFill>
                  <a:prstClr val="white"/>
                </a:solidFill>
                <a:latin typeface="微软雅黑" pitchFamily="34" charset="-122"/>
                <a:ea typeface="微软雅黑" pitchFamily="34" charset="-122"/>
                <a:cs typeface="Arial" pitchFamily="34" charset="0"/>
              </a:rPr>
              <a:t>BEIJING THUNISOFT INFORMATION  TECHNOLOGY CORPORATION LIMITED</a:t>
            </a:r>
            <a:endParaRPr lang="zh-CN" altLang="en-US" sz="900" smtClean="0">
              <a:solidFill>
                <a:prstClr val="white"/>
              </a:solidFill>
              <a:latin typeface="微软雅黑" pitchFamily="34" charset="-122"/>
              <a:ea typeface="微软雅黑" pitchFamily="34" charset="-122"/>
              <a:cs typeface="Arial" pitchFamily="34" charset="0"/>
            </a:endParaRPr>
          </a:p>
        </p:txBody>
      </p:sp>
      <p:sp>
        <p:nvSpPr>
          <p:cNvPr id="2" name="标题 1"/>
          <p:cNvSpPr>
            <a:spLocks noGrp="1"/>
          </p:cNvSpPr>
          <p:nvPr>
            <p:ph type="ctrTitle"/>
          </p:nvPr>
        </p:nvSpPr>
        <p:spPr>
          <a:xfrm>
            <a:off x="914400" y="2130427"/>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i="1">
                <a:solidFill>
                  <a:srgbClr val="0070C0"/>
                </a:solidFill>
                <a:latin typeface="Exo" pitchFamily="50" charset="0"/>
              </a:defRPr>
            </a:lvl1pPr>
          </a:lstStyle>
          <a:p>
            <a:pPr>
              <a:defRPr/>
            </a:pPr>
            <a:fld id="{F9C71B67-0209-40E1-A43E-EE4695B09086}" type="datetime1">
              <a:rPr lang="zh-CN" altLang="en-US"/>
              <a:pPr>
                <a:defRPr/>
              </a:pPr>
              <a:t>2015-11-10</a:t>
            </a:fld>
            <a:endParaRPr lang="zh-CN" altLang="en-US" dirty="0"/>
          </a:p>
        </p:txBody>
      </p:sp>
      <p:sp>
        <p:nvSpPr>
          <p:cNvPr id="9" name="页脚占位符 4"/>
          <p:cNvSpPr>
            <a:spLocks noGrp="1"/>
          </p:cNvSpPr>
          <p:nvPr>
            <p:ph type="ftr" sz="quarter" idx="11"/>
          </p:nvPr>
        </p:nvSpPr>
        <p:spPr>
          <a:xfrm>
            <a:off x="4165600" y="6356352"/>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solidFill>
                <a:prstClr val="black"/>
              </a:solidFill>
            </a:endParaRPr>
          </a:p>
        </p:txBody>
      </p:sp>
      <p:sp>
        <p:nvSpPr>
          <p:cNvPr id="10" name="灯片编号占位符 5"/>
          <p:cNvSpPr>
            <a:spLocks noGrp="1"/>
          </p:cNvSpPr>
          <p:nvPr>
            <p:ph type="sldNum" sz="quarter" idx="12"/>
          </p:nvPr>
        </p:nvSpPr>
        <p:spPr/>
        <p:txBody>
          <a:bodyPr/>
          <a:lstStyle>
            <a:lvl1pPr>
              <a:defRPr i="1">
                <a:solidFill>
                  <a:srgbClr val="0070C0"/>
                </a:solidFill>
                <a:latin typeface="Exo" pitchFamily="50" charset="0"/>
              </a:defRPr>
            </a:lvl1pPr>
          </a:lstStyle>
          <a:p>
            <a:pPr>
              <a:defRPr/>
            </a:pPr>
            <a:r>
              <a:rPr lang="en-US" altLang="zh-CN"/>
              <a:t>1</a:t>
            </a:r>
            <a:endParaRPr lang="zh-CN" altLang="en-US"/>
          </a:p>
        </p:txBody>
      </p:sp>
    </p:spTree>
    <p:extLst>
      <p:ext uri="{BB962C8B-B14F-4D97-AF65-F5344CB8AC3E}">
        <p14:creationId xmlns:p14="http://schemas.microsoft.com/office/powerpoint/2010/main" val="24407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4"/>
          <p:cNvPicPr>
            <a:picLocks noChangeAspect="1"/>
          </p:cNvPicPr>
          <p:nvPr userDrawn="1"/>
        </p:nvPicPr>
        <p:blipFill>
          <a:blip r:embed="rId2" cstate="print">
            <a:extLst>
              <a:ext uri="{28A0092B-C50C-407E-A947-70E740481C1C}">
                <a14:useLocalDpi xmlns:a14="http://schemas.microsoft.com/office/drawing/2010/main" val="0"/>
              </a:ext>
            </a:extLst>
          </a:blip>
          <a:srcRect t="10896" b="88214"/>
          <a:stretch>
            <a:fillRect/>
          </a:stretch>
        </p:blipFill>
        <p:spPr bwMode="auto">
          <a:xfrm>
            <a:off x="0" y="751419"/>
            <a:ext cx="12192000" cy="6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彩色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28251" y="107951"/>
            <a:ext cx="143933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p:cNvSpPr>
            <a:spLocks noGrp="1"/>
          </p:cNvSpPr>
          <p:nvPr>
            <p:ph type="title"/>
          </p:nvPr>
        </p:nvSpPr>
        <p:spPr>
          <a:xfrm>
            <a:off x="883840" y="68627"/>
            <a:ext cx="10972800" cy="576064"/>
          </a:xfrm>
          <a:prstGeom prst="rect">
            <a:avLst/>
          </a:prstGeom>
        </p:spPr>
        <p:txBody>
          <a:bodyPr/>
          <a:lstStyle>
            <a:lvl1pPr algn="l">
              <a:defRPr sz="2800">
                <a:solidFill>
                  <a:srgbClr val="595757"/>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7" name="内容占位符 2"/>
          <p:cNvSpPr>
            <a:spLocks noGrp="1"/>
          </p:cNvSpPr>
          <p:nvPr>
            <p:ph idx="1"/>
          </p:nvPr>
        </p:nvSpPr>
        <p:spPr>
          <a:xfrm>
            <a:off x="875421" y="1028732"/>
            <a:ext cx="10681580" cy="5100567"/>
          </a:xfrm>
          <a:prstGeom prst="rect">
            <a:avLst/>
          </a:prstGeom>
        </p:spPr>
        <p:txBody>
          <a:bodyPr/>
          <a:lstStyle>
            <a:lvl1pPr marL="342900" indent="-342900" algn="just">
              <a:lnSpc>
                <a:spcPct val="125000"/>
              </a:lnSpc>
              <a:spcBef>
                <a:spcPts val="300"/>
              </a:spcBef>
              <a:buClr>
                <a:srgbClr val="0070C0"/>
              </a:buClr>
              <a:buSzPct val="60000"/>
              <a:buFont typeface="Wingdings" pitchFamily="2" charset="2"/>
              <a:buChar char="n"/>
              <a:defRPr sz="2400" b="0" baseline="0">
                <a:solidFill>
                  <a:srgbClr val="595757"/>
                </a:solidFill>
                <a:latin typeface="微软雅黑" pitchFamily="34" charset="-122"/>
                <a:ea typeface="微软雅黑" panose="020B0503020204020204" pitchFamily="34" charset="-122"/>
              </a:defRPr>
            </a:lvl1pPr>
            <a:lvl2pPr marL="742950" indent="-285750" algn="just">
              <a:lnSpc>
                <a:spcPct val="125000"/>
              </a:lnSpc>
              <a:spcBef>
                <a:spcPts val="300"/>
              </a:spcBef>
              <a:buClr>
                <a:srgbClr val="0070C0"/>
              </a:buClr>
              <a:buSzPct val="60000"/>
              <a:buFont typeface="Wingdings" pitchFamily="2" charset="2"/>
              <a:buChar char="p"/>
              <a:defRPr sz="2000" baseline="0">
                <a:solidFill>
                  <a:srgbClr val="595757"/>
                </a:solidFill>
                <a:latin typeface="微软雅黑" pitchFamily="34" charset="-122"/>
                <a:ea typeface="微软雅黑" panose="020B0503020204020204" pitchFamily="34" charset="-122"/>
              </a:defRPr>
            </a:lvl2pPr>
            <a:lvl3pPr algn="just">
              <a:lnSpc>
                <a:spcPct val="125000"/>
              </a:lnSpc>
              <a:spcBef>
                <a:spcPts val="300"/>
              </a:spcBef>
              <a:buClr>
                <a:srgbClr val="0070C0"/>
              </a:buClr>
              <a:defRPr sz="1800" baseline="0">
                <a:solidFill>
                  <a:srgbClr val="595757"/>
                </a:solidFill>
                <a:latin typeface="微软雅黑" pitchFamily="34" charset="-122"/>
                <a:ea typeface="微软雅黑" panose="020B0503020204020204" pitchFamily="34" charset="-122"/>
              </a:defRPr>
            </a:lvl3pPr>
            <a:lvl4pPr algn="just">
              <a:lnSpc>
                <a:spcPct val="125000"/>
              </a:lnSpc>
              <a:spcBef>
                <a:spcPts val="300"/>
              </a:spcBef>
              <a:buClr>
                <a:srgbClr val="0070C0"/>
              </a:buClr>
              <a:defRPr sz="1600" baseline="0">
                <a:solidFill>
                  <a:srgbClr val="595757"/>
                </a:solidFill>
                <a:latin typeface="微软雅黑" pitchFamily="34" charset="-122"/>
                <a:ea typeface="微软雅黑" panose="020B0503020204020204" pitchFamily="34" charset="-122"/>
              </a:defRPr>
            </a:lvl4pPr>
            <a:lvl5pPr algn="just">
              <a:lnSpc>
                <a:spcPct val="125000"/>
              </a:lnSpc>
              <a:spcBef>
                <a:spcPts val="300"/>
              </a:spcBef>
              <a:buClr>
                <a:srgbClr val="0070C0"/>
              </a:buClr>
              <a:defRPr sz="1600" baseline="0">
                <a:solidFill>
                  <a:srgbClr val="595757"/>
                </a:solidFill>
                <a:latin typeface="微软雅黑"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日期占位符 3"/>
          <p:cNvSpPr>
            <a:spLocks noGrp="1"/>
          </p:cNvSpPr>
          <p:nvPr>
            <p:ph type="dt" sz="half" idx="10"/>
          </p:nvPr>
        </p:nvSpPr>
        <p:spPr>
          <a:xfrm>
            <a:off x="850900" y="6356352"/>
            <a:ext cx="2844800" cy="366183"/>
          </a:xfrm>
        </p:spPr>
        <p:txBody>
          <a:bodyPr/>
          <a:lstStyle>
            <a:lvl1pPr>
              <a:defRPr sz="1000" i="1">
                <a:solidFill>
                  <a:srgbClr val="00B0F0"/>
                </a:solidFill>
                <a:latin typeface="微软雅黑" panose="020B0503020204020204" pitchFamily="34" charset="-122"/>
                <a:ea typeface="微软雅黑" panose="020B0503020204020204" pitchFamily="34" charset="-122"/>
                <a:cs typeface="Arial" pitchFamily="34" charset="0"/>
              </a:defRPr>
            </a:lvl1pPr>
          </a:lstStyle>
          <a:p>
            <a:pPr>
              <a:defRPr/>
            </a:pPr>
            <a:fld id="{96F6080C-27B6-4887-AD68-709C157CA8E8}" type="datetime1">
              <a:rPr lang="zh-CN" altLang="en-US"/>
              <a:pPr>
                <a:defRPr/>
              </a:pPr>
              <a:t>2015-11-10</a:t>
            </a:fld>
            <a:endParaRPr lang="zh-CN" altLang="en-US" dirty="0"/>
          </a:p>
        </p:txBody>
      </p:sp>
      <p:sp>
        <p:nvSpPr>
          <p:cNvPr id="8" name="灯片编号占位符 5"/>
          <p:cNvSpPr>
            <a:spLocks noGrp="1"/>
          </p:cNvSpPr>
          <p:nvPr>
            <p:ph type="sldNum" sz="quarter" idx="11"/>
          </p:nvPr>
        </p:nvSpPr>
        <p:spPr>
          <a:xfrm>
            <a:off x="8796867" y="6356352"/>
            <a:ext cx="2844800" cy="366183"/>
          </a:xfrm>
        </p:spPr>
        <p:txBody>
          <a:bodyPr/>
          <a:lstStyle>
            <a:lvl1pPr>
              <a:defRPr sz="1000" i="1">
                <a:solidFill>
                  <a:srgbClr val="00B0F0"/>
                </a:solidFill>
                <a:latin typeface="微软雅黑" panose="020B0503020204020204" pitchFamily="34" charset="-122"/>
                <a:ea typeface="微软雅黑" panose="020B0503020204020204" pitchFamily="34" charset="-122"/>
                <a:cs typeface="Arial" pitchFamily="34" charset="0"/>
              </a:defRPr>
            </a:lvl1pPr>
          </a:lstStyle>
          <a:p>
            <a:pPr>
              <a:defRPr/>
            </a:pPr>
            <a:fld id="{39EE1D75-A1ED-473F-8DFE-EBE060580F06}" type="slidenum">
              <a:rPr lang="zh-CN" altLang="en-US"/>
              <a:pPr>
                <a:defRPr/>
              </a:pPr>
              <a:t>‹#›</a:t>
            </a:fld>
            <a:endParaRPr lang="zh-CN" altLang="en-US" dirty="0"/>
          </a:p>
        </p:txBody>
      </p:sp>
    </p:spTree>
    <p:extLst>
      <p:ext uri="{BB962C8B-B14F-4D97-AF65-F5344CB8AC3E}">
        <p14:creationId xmlns:p14="http://schemas.microsoft.com/office/powerpoint/2010/main" val="701007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4"/>
          <p:cNvPicPr>
            <a:picLocks noChangeAspect="1"/>
          </p:cNvPicPr>
          <p:nvPr userDrawn="1"/>
        </p:nvPicPr>
        <p:blipFill>
          <a:blip r:embed="rId2" cstate="print">
            <a:extLst>
              <a:ext uri="{28A0092B-C50C-407E-A947-70E740481C1C}">
                <a14:useLocalDpi xmlns:a14="http://schemas.microsoft.com/office/drawing/2010/main" val="0"/>
              </a:ext>
            </a:extLst>
          </a:blip>
          <a:srcRect t="10896" b="88214"/>
          <a:stretch>
            <a:fillRect/>
          </a:stretch>
        </p:blipFill>
        <p:spPr bwMode="auto">
          <a:xfrm>
            <a:off x="0" y="751419"/>
            <a:ext cx="12192000" cy="6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descr="彩色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28251" y="107951"/>
            <a:ext cx="143933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8"/>
          <p:cNvSpPr txBox="1">
            <a:spLocks noChangeArrowheads="1"/>
          </p:cNvSpPr>
          <p:nvPr userDrawn="1"/>
        </p:nvSpPr>
        <p:spPr bwMode="auto">
          <a:xfrm>
            <a:off x="1475317" y="1274235"/>
            <a:ext cx="5520267" cy="6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055" tIns="29028" rIns="58055" bIns="29028">
            <a:spAutoFit/>
          </a:bodyPr>
          <a:lstStyle>
            <a:lvl1pPr defTabSz="1293813" eaLnBrk="0" hangingPunct="0">
              <a:defRPr sz="2800">
                <a:solidFill>
                  <a:schemeClr val="tx1"/>
                </a:solidFill>
                <a:latin typeface="Arial" charset="0"/>
                <a:ea typeface="宋体" pitchFamily="2" charset="-122"/>
              </a:defRPr>
            </a:lvl1pPr>
            <a:lvl2pPr marL="742950" indent="-285750" defTabSz="1293813" eaLnBrk="0" hangingPunct="0">
              <a:defRPr sz="2800">
                <a:solidFill>
                  <a:schemeClr val="tx1"/>
                </a:solidFill>
                <a:latin typeface="Arial" charset="0"/>
                <a:ea typeface="宋体" pitchFamily="2" charset="-122"/>
              </a:defRPr>
            </a:lvl2pPr>
            <a:lvl3pPr marL="1143000" indent="-228600" defTabSz="1293813" eaLnBrk="0" hangingPunct="0">
              <a:defRPr sz="2800">
                <a:solidFill>
                  <a:schemeClr val="tx1"/>
                </a:solidFill>
                <a:latin typeface="Arial" charset="0"/>
                <a:ea typeface="宋体" pitchFamily="2" charset="-122"/>
              </a:defRPr>
            </a:lvl3pPr>
            <a:lvl4pPr marL="1600200" indent="-228600" defTabSz="1293813" eaLnBrk="0" hangingPunct="0">
              <a:defRPr sz="2800">
                <a:solidFill>
                  <a:schemeClr val="tx1"/>
                </a:solidFill>
                <a:latin typeface="Arial" charset="0"/>
                <a:ea typeface="宋体" pitchFamily="2" charset="-122"/>
              </a:defRPr>
            </a:lvl4pPr>
            <a:lvl5pPr marL="2057400" indent="-228600" defTabSz="1293813" eaLnBrk="0" hangingPunct="0">
              <a:defRPr sz="2800">
                <a:solidFill>
                  <a:schemeClr val="tx1"/>
                </a:solidFill>
                <a:latin typeface="Arial" charset="0"/>
                <a:ea typeface="宋体" pitchFamily="2" charset="-122"/>
              </a:defRPr>
            </a:lvl5pPr>
            <a:lvl6pPr marL="2514600" indent="-228600" defTabSz="1293813" eaLnBrk="0" fontAlgn="base" hangingPunct="0">
              <a:spcBef>
                <a:spcPct val="0"/>
              </a:spcBef>
              <a:spcAft>
                <a:spcPct val="0"/>
              </a:spcAft>
              <a:buFont typeface="Arial" charset="0"/>
              <a:defRPr sz="2800">
                <a:solidFill>
                  <a:schemeClr val="tx1"/>
                </a:solidFill>
                <a:latin typeface="Arial" charset="0"/>
                <a:ea typeface="宋体" pitchFamily="2" charset="-122"/>
              </a:defRPr>
            </a:lvl6pPr>
            <a:lvl7pPr marL="2971800" indent="-228600" defTabSz="1293813" eaLnBrk="0" fontAlgn="base" hangingPunct="0">
              <a:spcBef>
                <a:spcPct val="0"/>
              </a:spcBef>
              <a:spcAft>
                <a:spcPct val="0"/>
              </a:spcAft>
              <a:buFont typeface="Arial" charset="0"/>
              <a:defRPr sz="2800">
                <a:solidFill>
                  <a:schemeClr val="tx1"/>
                </a:solidFill>
                <a:latin typeface="Arial" charset="0"/>
                <a:ea typeface="宋体" pitchFamily="2" charset="-122"/>
              </a:defRPr>
            </a:lvl7pPr>
            <a:lvl8pPr marL="3429000" indent="-228600" defTabSz="1293813" eaLnBrk="0" fontAlgn="base" hangingPunct="0">
              <a:spcBef>
                <a:spcPct val="0"/>
              </a:spcBef>
              <a:spcAft>
                <a:spcPct val="0"/>
              </a:spcAft>
              <a:buFont typeface="Arial" charset="0"/>
              <a:defRPr sz="2800">
                <a:solidFill>
                  <a:schemeClr val="tx1"/>
                </a:solidFill>
                <a:latin typeface="Arial" charset="0"/>
                <a:ea typeface="宋体" pitchFamily="2" charset="-122"/>
              </a:defRPr>
            </a:lvl8pPr>
            <a:lvl9pPr marL="3886200" indent="-228600" defTabSz="1293813" eaLnBrk="0" fontAlgn="base" hangingPunct="0">
              <a:spcBef>
                <a:spcPct val="0"/>
              </a:spcBef>
              <a:spcAft>
                <a:spcPct val="0"/>
              </a:spcAft>
              <a:buFont typeface="Arial" charset="0"/>
              <a:defRPr sz="2800">
                <a:solidFill>
                  <a:schemeClr val="tx1"/>
                </a:solidFill>
                <a:latin typeface="Arial" charset="0"/>
                <a:ea typeface="宋体" pitchFamily="2" charset="-122"/>
              </a:defRPr>
            </a:lvl9pPr>
          </a:lstStyle>
          <a:p>
            <a:pPr eaLnBrk="1" hangingPunct="1">
              <a:lnSpc>
                <a:spcPct val="130000"/>
              </a:lnSpc>
              <a:defRPr/>
            </a:pPr>
            <a:r>
              <a:rPr lang="zh-CN" altLang="en-US" sz="3000" dirty="0" smtClean="0">
                <a:solidFill>
                  <a:srgbClr val="0062AD"/>
                </a:solidFill>
                <a:latin typeface="微软雅黑" pitchFamily="34" charset="-122"/>
                <a:ea typeface="微软雅黑" pitchFamily="34" charset="-122"/>
              </a:rPr>
              <a:t>目 录</a:t>
            </a:r>
            <a:endParaRPr lang="en-US" altLang="zh-CN" sz="3200" dirty="0">
              <a:solidFill>
                <a:prstClr val="white">
                  <a:lumMod val="75000"/>
                </a:prstClr>
              </a:solidFill>
              <a:latin typeface="Arial Black" pitchFamily="34" charset="0"/>
              <a:cs typeface="Arial" pitchFamily="34" charset="0"/>
            </a:endParaRPr>
          </a:p>
        </p:txBody>
      </p:sp>
      <p:sp>
        <p:nvSpPr>
          <p:cNvPr id="7" name="内容占位符 2"/>
          <p:cNvSpPr>
            <a:spLocks noGrp="1"/>
          </p:cNvSpPr>
          <p:nvPr>
            <p:ph idx="1"/>
          </p:nvPr>
        </p:nvSpPr>
        <p:spPr>
          <a:xfrm>
            <a:off x="1475489" y="2288117"/>
            <a:ext cx="10681580" cy="4141216"/>
          </a:xfrm>
          <a:prstGeom prst="rect">
            <a:avLst/>
          </a:prstGeom>
        </p:spPr>
        <p:txBody>
          <a:bodyPr/>
          <a:lstStyle>
            <a:lvl1pPr marL="0" indent="0" algn="just">
              <a:lnSpc>
                <a:spcPct val="150000"/>
              </a:lnSpc>
              <a:spcBef>
                <a:spcPts val="300"/>
              </a:spcBef>
              <a:buClr>
                <a:srgbClr val="0070C0"/>
              </a:buClr>
              <a:buSzPct val="60000"/>
              <a:buFontTx/>
              <a:buNone/>
              <a:defRPr sz="2200" b="0" baseline="0">
                <a:solidFill>
                  <a:srgbClr val="595757"/>
                </a:solidFill>
                <a:latin typeface="微软雅黑" pitchFamily="34" charset="-122"/>
                <a:ea typeface="微软雅黑" panose="020B0503020204020204" pitchFamily="34" charset="-122"/>
              </a:defRPr>
            </a:lvl1pPr>
            <a:lvl2pPr marL="457200" indent="0" algn="just">
              <a:lnSpc>
                <a:spcPct val="150000"/>
              </a:lnSpc>
              <a:spcBef>
                <a:spcPts val="300"/>
              </a:spcBef>
              <a:buClr>
                <a:srgbClr val="0070C0"/>
              </a:buClr>
              <a:buSzPct val="60000"/>
              <a:buFontTx/>
              <a:buNone/>
              <a:defRPr sz="2200" baseline="0">
                <a:solidFill>
                  <a:srgbClr val="595757"/>
                </a:solidFill>
                <a:latin typeface="微软雅黑" pitchFamily="34" charset="-122"/>
                <a:ea typeface="微软雅黑" panose="020B0503020204020204" pitchFamily="34" charset="-122"/>
              </a:defRPr>
            </a:lvl2pPr>
            <a:lvl3pPr marL="914400" indent="0" algn="just">
              <a:lnSpc>
                <a:spcPct val="150000"/>
              </a:lnSpc>
              <a:spcBef>
                <a:spcPts val="300"/>
              </a:spcBef>
              <a:buClr>
                <a:srgbClr val="0070C0"/>
              </a:buClr>
              <a:buFontTx/>
              <a:buNone/>
              <a:defRPr sz="2200" baseline="0">
                <a:solidFill>
                  <a:srgbClr val="595757"/>
                </a:solidFill>
                <a:latin typeface="微软雅黑" pitchFamily="34" charset="-122"/>
                <a:ea typeface="微软雅黑" panose="020B0503020204020204" pitchFamily="34" charset="-122"/>
              </a:defRPr>
            </a:lvl3pPr>
            <a:lvl4pPr marL="1371600" indent="0" algn="just">
              <a:lnSpc>
                <a:spcPct val="150000"/>
              </a:lnSpc>
              <a:spcBef>
                <a:spcPts val="300"/>
              </a:spcBef>
              <a:buClr>
                <a:srgbClr val="0070C0"/>
              </a:buClr>
              <a:buFontTx/>
              <a:buNone/>
              <a:defRPr sz="2200" baseline="0">
                <a:solidFill>
                  <a:srgbClr val="595757"/>
                </a:solidFill>
                <a:latin typeface="微软雅黑" pitchFamily="34" charset="-122"/>
                <a:ea typeface="微软雅黑" panose="020B0503020204020204" pitchFamily="34" charset="-122"/>
              </a:defRPr>
            </a:lvl4pPr>
            <a:lvl5pPr marL="1828800" indent="0" algn="just">
              <a:lnSpc>
                <a:spcPct val="150000"/>
              </a:lnSpc>
              <a:spcBef>
                <a:spcPts val="300"/>
              </a:spcBef>
              <a:buClr>
                <a:srgbClr val="0070C0"/>
              </a:buClr>
              <a:buFontTx/>
              <a:buNone/>
              <a:defRPr sz="2200" baseline="0">
                <a:solidFill>
                  <a:srgbClr val="595757"/>
                </a:solidFill>
                <a:latin typeface="微软雅黑" pitchFamily="34" charset="-122"/>
                <a:ea typeface="微软雅黑" panose="020B0503020204020204" pitchFamily="34" charset="-122"/>
              </a:defRPr>
            </a:lvl5pPr>
          </a:lstStyle>
          <a:p>
            <a:pPr lvl="0"/>
            <a:r>
              <a:rPr lang="zh-CN" altLang="en-US" smtClean="0"/>
              <a:t>单击此处编辑母版文本样式</a:t>
            </a:r>
          </a:p>
        </p:txBody>
      </p:sp>
      <p:sp>
        <p:nvSpPr>
          <p:cNvPr id="6" name="日期占位符 3"/>
          <p:cNvSpPr>
            <a:spLocks noGrp="1"/>
          </p:cNvSpPr>
          <p:nvPr>
            <p:ph type="dt" sz="half" idx="10"/>
          </p:nvPr>
        </p:nvSpPr>
        <p:spPr>
          <a:xfrm>
            <a:off x="850900" y="6356352"/>
            <a:ext cx="2844800" cy="366183"/>
          </a:xfrm>
        </p:spPr>
        <p:txBody>
          <a:bodyPr/>
          <a:lstStyle>
            <a:lvl1pPr>
              <a:defRPr sz="1000" i="1">
                <a:solidFill>
                  <a:srgbClr val="00B0F0"/>
                </a:solidFill>
                <a:latin typeface="微软雅黑" panose="020B0503020204020204" pitchFamily="34" charset="-122"/>
                <a:ea typeface="微软雅黑" panose="020B0503020204020204" pitchFamily="34" charset="-122"/>
                <a:cs typeface="Arial" pitchFamily="34" charset="0"/>
              </a:defRPr>
            </a:lvl1pPr>
          </a:lstStyle>
          <a:p>
            <a:pPr>
              <a:defRPr/>
            </a:pPr>
            <a:fld id="{BAD74F43-47B6-4C45-B44A-8F596168B5D2}" type="datetime1">
              <a:rPr lang="zh-CN" altLang="en-US"/>
              <a:pPr>
                <a:defRPr/>
              </a:pPr>
              <a:t>2015-11-10</a:t>
            </a:fld>
            <a:endParaRPr lang="zh-CN" altLang="en-US" dirty="0"/>
          </a:p>
        </p:txBody>
      </p:sp>
      <p:sp>
        <p:nvSpPr>
          <p:cNvPr id="8" name="灯片编号占位符 5"/>
          <p:cNvSpPr>
            <a:spLocks noGrp="1"/>
          </p:cNvSpPr>
          <p:nvPr>
            <p:ph type="sldNum" sz="quarter" idx="11"/>
          </p:nvPr>
        </p:nvSpPr>
        <p:spPr>
          <a:xfrm>
            <a:off x="8796867" y="6356352"/>
            <a:ext cx="2844800" cy="366183"/>
          </a:xfrm>
        </p:spPr>
        <p:txBody>
          <a:bodyPr/>
          <a:lstStyle>
            <a:lvl1pPr>
              <a:defRPr sz="1000" i="1">
                <a:solidFill>
                  <a:srgbClr val="00B0F0"/>
                </a:solidFill>
                <a:latin typeface="微软雅黑" panose="020B0503020204020204" pitchFamily="34" charset="-122"/>
                <a:ea typeface="微软雅黑" panose="020B0503020204020204" pitchFamily="34" charset="-122"/>
                <a:cs typeface="Arial" pitchFamily="34" charset="0"/>
              </a:defRPr>
            </a:lvl1pPr>
          </a:lstStyle>
          <a:p>
            <a:pPr>
              <a:defRPr/>
            </a:pPr>
            <a:fld id="{B25D157E-4B53-426B-9DE9-BA2D3BF3CB17}" type="slidenum">
              <a:rPr lang="zh-CN" altLang="en-US"/>
              <a:pPr>
                <a:defRPr/>
              </a:pPr>
              <a:t>‹#›</a:t>
            </a:fld>
            <a:endParaRPr lang="zh-CN" altLang="en-US" dirty="0"/>
          </a:p>
        </p:txBody>
      </p:sp>
    </p:spTree>
    <p:extLst>
      <p:ext uri="{BB962C8B-B14F-4D97-AF65-F5344CB8AC3E}">
        <p14:creationId xmlns:p14="http://schemas.microsoft.com/office/powerpoint/2010/main" val="421985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192000" cy="6860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8"/>
          <p:cNvSpPr>
            <a:spLocks noChangeArrowheads="1"/>
          </p:cNvSpPr>
          <p:nvPr userDrawn="1"/>
        </p:nvSpPr>
        <p:spPr bwMode="auto">
          <a:xfrm>
            <a:off x="2167468" y="6203951"/>
            <a:ext cx="5710207" cy="17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0635" tIns="20318" rIns="40635" bIns="20318">
            <a:spAutoFit/>
          </a:bodyPr>
          <a:lstStyle/>
          <a:p>
            <a:pPr defTabSz="574675" fontAlgn="base">
              <a:spcBef>
                <a:spcPct val="0"/>
              </a:spcBef>
              <a:spcAft>
                <a:spcPct val="0"/>
              </a:spcAft>
            </a:pPr>
            <a:r>
              <a:rPr lang="zh-CN" altLang="en-US" sz="900" smtClean="0">
                <a:solidFill>
                  <a:prstClr val="white"/>
                </a:solidFill>
                <a:latin typeface="微软雅黑" pitchFamily="34" charset="-122"/>
                <a:ea typeface="微软雅黑" pitchFamily="34" charset="-122"/>
              </a:rPr>
              <a:t>北京华宇信息技术有限公司 </a:t>
            </a:r>
            <a:r>
              <a:rPr lang="en-US" altLang="zh-CN" sz="900" smtClean="0">
                <a:solidFill>
                  <a:prstClr val="white"/>
                </a:solidFill>
                <a:latin typeface="微软雅黑" pitchFamily="34" charset="-122"/>
                <a:ea typeface="微软雅黑" pitchFamily="34" charset="-122"/>
                <a:cs typeface="Arial" pitchFamily="34" charset="0"/>
              </a:rPr>
              <a:t>BEIJING THUNISOFT INFORMATION TECHNOLOGY CORPORATION LIMITED</a:t>
            </a:r>
            <a:endParaRPr lang="zh-CN" altLang="en-US" sz="900" smtClean="0">
              <a:solidFill>
                <a:prstClr val="white"/>
              </a:solidFill>
              <a:latin typeface="微软雅黑" pitchFamily="34" charset="-122"/>
              <a:ea typeface="微软雅黑" pitchFamily="34" charset="-122"/>
              <a:cs typeface="Arial" pitchFamily="34" charset="0"/>
            </a:endParaRPr>
          </a:p>
        </p:txBody>
      </p:sp>
      <p:pic>
        <p:nvPicPr>
          <p:cNvPr id="5" name="Picture 16" descr="竖版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74734" y="666752"/>
            <a:ext cx="1602317"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0" y="3814109"/>
            <a:ext cx="12192000" cy="1468967"/>
          </a:xfrm>
          <a:prstGeom prst="rect">
            <a:avLst/>
          </a:prstGeom>
        </p:spPr>
        <p:txBody>
          <a:bodyPr>
            <a:noAutofit/>
          </a:bodyPr>
          <a:lstStyle>
            <a:lvl1pPr algn="ctr">
              <a:defRPr sz="4500">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94676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节标题">
    <p:spTree>
      <p:nvGrpSpPr>
        <p:cNvPr id="1" name=""/>
        <p:cNvGrpSpPr/>
        <p:nvPr/>
      </p:nvGrpSpPr>
      <p:grpSpPr>
        <a:xfrm>
          <a:off x="0" y="0"/>
          <a:ext cx="0" cy="0"/>
          <a:chOff x="0" y="0"/>
          <a:chExt cx="0" cy="0"/>
        </a:xfrm>
      </p:grpSpPr>
      <p:grpSp>
        <p:nvGrpSpPr>
          <p:cNvPr id="7" name="组合 13"/>
          <p:cNvGrpSpPr>
            <a:grpSpLocks/>
          </p:cNvGrpSpPr>
          <p:nvPr userDrawn="1"/>
        </p:nvGrpSpPr>
        <p:grpSpPr bwMode="auto">
          <a:xfrm>
            <a:off x="-23284" y="3000376"/>
            <a:ext cx="12213168" cy="3857625"/>
            <a:chOff x="-26775" y="3348455"/>
            <a:chExt cx="14427135" cy="72000"/>
          </a:xfrm>
        </p:grpSpPr>
        <p:sp>
          <p:nvSpPr>
            <p:cNvPr id="8" name="矩形 14"/>
            <p:cNvSpPr>
              <a:spLocks noChangeArrowheads="1"/>
            </p:cNvSpPr>
            <p:nvPr userDrawn="1"/>
          </p:nvSpPr>
          <p:spPr bwMode="auto">
            <a:xfrm>
              <a:off x="382492" y="3348455"/>
              <a:ext cx="1305245" cy="72000"/>
            </a:xfrm>
            <a:prstGeom prst="rect">
              <a:avLst/>
            </a:prstGeom>
            <a:solidFill>
              <a:srgbClr val="00A073"/>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defTabSz="579438"/>
              <a:endParaRPr lang="zh-CN" altLang="en-US" sz="1300" dirty="0">
                <a:solidFill>
                  <a:prstClr val="black"/>
                </a:solidFill>
                <a:ea typeface="微软雅黑" panose="020B0503020204020204" pitchFamily="34" charset="-122"/>
              </a:endParaRPr>
            </a:p>
          </p:txBody>
        </p:sp>
        <p:sp>
          <p:nvSpPr>
            <p:cNvPr id="9" name="矩形 15"/>
            <p:cNvSpPr>
              <a:spLocks noChangeArrowheads="1"/>
            </p:cNvSpPr>
            <p:nvPr userDrawn="1"/>
          </p:nvSpPr>
          <p:spPr bwMode="auto">
            <a:xfrm>
              <a:off x="1796795" y="3348455"/>
              <a:ext cx="1305245" cy="72000"/>
            </a:xfrm>
            <a:prstGeom prst="rect">
              <a:avLst/>
            </a:prstGeom>
            <a:solidFill>
              <a:srgbClr val="0062AD"/>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defTabSz="579438"/>
              <a:endParaRPr lang="zh-CN" altLang="en-US" sz="1300" dirty="0">
                <a:solidFill>
                  <a:prstClr val="black"/>
                </a:solidFill>
                <a:ea typeface="微软雅黑" panose="020B0503020204020204" pitchFamily="34" charset="-122"/>
              </a:endParaRPr>
            </a:p>
          </p:txBody>
        </p:sp>
        <p:sp>
          <p:nvSpPr>
            <p:cNvPr id="10" name="矩形 16"/>
            <p:cNvSpPr>
              <a:spLocks noChangeArrowheads="1"/>
            </p:cNvSpPr>
            <p:nvPr userDrawn="1"/>
          </p:nvSpPr>
          <p:spPr bwMode="auto">
            <a:xfrm>
              <a:off x="2340360" y="3348455"/>
              <a:ext cx="12060000" cy="72000"/>
            </a:xfrm>
            <a:prstGeom prst="rect">
              <a:avLst/>
            </a:prstGeom>
            <a:solidFill>
              <a:srgbClr val="00479D"/>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defTabSz="579438"/>
              <a:endParaRPr lang="zh-CN" altLang="en-US" sz="1300" dirty="0">
                <a:solidFill>
                  <a:prstClr val="black"/>
                </a:solidFill>
                <a:ea typeface="微软雅黑" panose="020B0503020204020204" pitchFamily="34" charset="-122"/>
              </a:endParaRPr>
            </a:p>
          </p:txBody>
        </p:sp>
        <p:sp>
          <p:nvSpPr>
            <p:cNvPr id="11" name="矩形 17"/>
            <p:cNvSpPr>
              <a:spLocks noChangeArrowheads="1"/>
            </p:cNvSpPr>
            <p:nvPr userDrawn="1"/>
          </p:nvSpPr>
          <p:spPr bwMode="auto">
            <a:xfrm>
              <a:off x="-26775" y="3348455"/>
              <a:ext cx="1152000" cy="72000"/>
            </a:xfrm>
            <a:prstGeom prst="rect">
              <a:avLst/>
            </a:prstGeom>
            <a:solidFill>
              <a:srgbClr val="00819C"/>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defTabSz="579438"/>
              <a:endParaRPr lang="zh-CN" altLang="en-US" sz="1300" dirty="0">
                <a:solidFill>
                  <a:prstClr val="black"/>
                </a:solidFill>
                <a:ea typeface="微软雅黑" panose="020B0503020204020204" pitchFamily="34" charset="-122"/>
              </a:endParaRPr>
            </a:p>
          </p:txBody>
        </p:sp>
      </p:grpSp>
      <p:sp>
        <p:nvSpPr>
          <p:cNvPr id="12" name="Rectangle 9"/>
          <p:cNvSpPr>
            <a:spLocks noChangeArrowheads="1"/>
          </p:cNvSpPr>
          <p:nvPr userDrawn="1"/>
        </p:nvSpPr>
        <p:spPr bwMode="auto">
          <a:xfrm>
            <a:off x="-96688" y="6315076"/>
            <a:ext cx="12288687" cy="2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055" tIns="29028" rIns="58055" bIns="29028">
            <a:spAutoFit/>
          </a:bodyPr>
          <a:lstStyle/>
          <a:p>
            <a:pPr algn="ctr" defTabSz="820738"/>
            <a:r>
              <a:rPr lang="zh-CN" altLang="en-US" sz="1000" dirty="0" smtClean="0">
                <a:solidFill>
                  <a:prstClr val="white"/>
                </a:solidFill>
                <a:latin typeface="微软雅黑" pitchFamily="34" charset="-122"/>
                <a:ea typeface="微软雅黑" pitchFamily="34" charset="-122"/>
              </a:rPr>
              <a:t>北京华宇信息技术有限公司  </a:t>
            </a:r>
            <a:r>
              <a:rPr lang="en-US" altLang="zh-CN" sz="800" dirty="0" smtClean="0">
                <a:solidFill>
                  <a:prstClr val="white"/>
                </a:solidFill>
                <a:latin typeface="Arial" pitchFamily="34" charset="0"/>
                <a:ea typeface="微软雅黑" pitchFamily="34" charset="-122"/>
                <a:cs typeface="Arial" pitchFamily="34" charset="0"/>
              </a:rPr>
              <a:t>BEIJING THUNISOFT INFORMATION TECHNOLOGY CORPORATION LIMITED</a:t>
            </a:r>
            <a:endParaRPr lang="zh-CN" altLang="en-US" sz="800" dirty="0">
              <a:solidFill>
                <a:prstClr val="white"/>
              </a:solidFill>
              <a:latin typeface="Arial" pitchFamily="34" charset="0"/>
              <a:ea typeface="微软雅黑" pitchFamily="34" charset="-122"/>
              <a:cs typeface="Arial" pitchFamily="34" charset="0"/>
            </a:endParaRPr>
          </a:p>
        </p:txBody>
      </p:sp>
      <p:pic>
        <p:nvPicPr>
          <p:cNvPr id="13" name="Picture 10" descr="竖版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8700" y="650875"/>
            <a:ext cx="24384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
          <p:cNvSpPr>
            <a:spLocks noGrp="1"/>
          </p:cNvSpPr>
          <p:nvPr>
            <p:ph type="title"/>
          </p:nvPr>
        </p:nvSpPr>
        <p:spPr>
          <a:xfrm>
            <a:off x="1" y="3989946"/>
            <a:ext cx="12192000" cy="953508"/>
          </a:xfrm>
          <a:prstGeom prst="rect">
            <a:avLst/>
          </a:prstGeom>
        </p:spPr>
        <p:txBody>
          <a:bodyPr anchor="t">
            <a:noAutofit/>
          </a:bodyPr>
          <a:lstStyle>
            <a:lvl1pPr algn="ctr">
              <a:defRPr sz="6000" b="0" cap="all">
                <a:solidFill>
                  <a:schemeClr val="bg1"/>
                </a:solidFill>
                <a:latin typeface="方正兰亭纤黑_GBK" pitchFamily="2" charset="-122"/>
                <a:ea typeface="方正兰亭纤黑_GBK" pitchFamily="2"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005943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09600" y="6356352"/>
            <a:ext cx="2844800" cy="366183"/>
          </a:xfrm>
          <a:prstGeom prst="rect">
            <a:avLst/>
          </a:prstGeom>
        </p:spPr>
        <p:txBody>
          <a:bodyPr vert="horz" lIns="91440" tIns="45720" rIns="91440" bIns="45720" rtlCol="0" anchor="ctr"/>
          <a:lstStyle>
            <a:lvl1pPr algn="l" fontAlgn="auto">
              <a:spcBef>
                <a:spcPts val="0"/>
              </a:spcBef>
              <a:spcAft>
                <a:spcPts val="0"/>
              </a:spcAft>
              <a:defRPr sz="1100" b="0" i="1">
                <a:solidFill>
                  <a:srgbClr val="0070C0"/>
                </a:solidFill>
                <a:latin typeface="微软雅黑" panose="020B0503020204020204" pitchFamily="34" charset="-122"/>
                <a:ea typeface="微软雅黑" panose="020B0503020204020204" pitchFamily="34" charset="-122"/>
                <a:cs typeface="Arial" pitchFamily="34" charset="0"/>
              </a:defRPr>
            </a:lvl1pPr>
          </a:lstStyle>
          <a:p>
            <a:pPr>
              <a:defRPr/>
            </a:pPr>
            <a:fld id="{5717FCE4-D88D-48CD-95DB-C63BD247EBB3}" type="datetime1">
              <a:rPr lang="zh-CN" altLang="en-US"/>
              <a:pPr>
                <a:defRPr/>
              </a:pPr>
              <a:t>2015-11-10</a:t>
            </a:fld>
            <a:endParaRPr lang="zh-CN" altLang="en-US" dirty="0"/>
          </a:p>
        </p:txBody>
      </p:sp>
      <p:sp>
        <p:nvSpPr>
          <p:cNvPr id="6" name="灯片编号占位符 5"/>
          <p:cNvSpPr>
            <a:spLocks noGrp="1"/>
          </p:cNvSpPr>
          <p:nvPr>
            <p:ph type="sldNum" sz="quarter" idx="4"/>
          </p:nvPr>
        </p:nvSpPr>
        <p:spPr>
          <a:xfrm>
            <a:off x="8737600" y="6356352"/>
            <a:ext cx="2844800" cy="366183"/>
          </a:xfrm>
          <a:prstGeom prst="rect">
            <a:avLst/>
          </a:prstGeom>
        </p:spPr>
        <p:txBody>
          <a:bodyPr vert="horz" lIns="91440" tIns="45720" rIns="91440" bIns="45720" rtlCol="0" anchor="ctr"/>
          <a:lstStyle>
            <a:lvl1pPr algn="r" fontAlgn="auto">
              <a:spcBef>
                <a:spcPts val="0"/>
              </a:spcBef>
              <a:spcAft>
                <a:spcPts val="0"/>
              </a:spcAft>
              <a:defRPr sz="1100" i="1">
                <a:solidFill>
                  <a:srgbClr val="0070C0"/>
                </a:solidFill>
                <a:latin typeface="微软雅黑" panose="020B0503020204020204" pitchFamily="34" charset="-122"/>
                <a:ea typeface="微软雅黑" panose="020B0503020204020204" pitchFamily="34" charset="-122"/>
                <a:cs typeface="Arial" pitchFamily="34" charset="0"/>
              </a:defRPr>
            </a:lvl1pPr>
          </a:lstStyle>
          <a:p>
            <a:pPr>
              <a:defRPr/>
            </a:pPr>
            <a:r>
              <a:rPr lang="en-US" altLang="zh-CN"/>
              <a:t>1</a:t>
            </a:r>
            <a:endParaRPr lang="zh-CN" altLang="en-US"/>
          </a:p>
        </p:txBody>
      </p:sp>
    </p:spTree>
    <p:extLst>
      <p:ext uri="{BB962C8B-B14F-4D97-AF65-F5344CB8AC3E}">
        <p14:creationId xmlns:p14="http://schemas.microsoft.com/office/powerpoint/2010/main" val="2887333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log.csdn.net/java2000_wl/article/details/8030172"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redshu521.iteye.com/blog/1510566" TargetMode="External"/><Relationship Id="rId4" Type="http://schemas.openxmlformats.org/officeDocument/2006/relationships/hyperlink" Target="http://blog.csdn.net/kimylrong/article/details/18265807"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5"/>
          <p:cNvSpPr txBox="1">
            <a:spLocks noChangeArrowheads="1"/>
          </p:cNvSpPr>
          <p:nvPr/>
        </p:nvSpPr>
        <p:spPr bwMode="auto">
          <a:xfrm>
            <a:off x="2632556" y="2918298"/>
            <a:ext cx="6127986" cy="3037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283" tIns="18141" rIns="36283" bIns="18141">
            <a:spAutoFit/>
          </a:bodyPr>
          <a:lstStyle>
            <a:lvl1pPr defTabSz="1293813" eaLnBrk="0" hangingPunct="0">
              <a:defRPr>
                <a:solidFill>
                  <a:schemeClr val="tx1"/>
                </a:solidFill>
                <a:latin typeface="Calibri" pitchFamily="34" charset="0"/>
                <a:ea typeface="宋体" pitchFamily="2" charset="-122"/>
              </a:defRPr>
            </a:lvl1pPr>
            <a:lvl2pPr marL="742950" indent="-285750" defTabSz="1293813" eaLnBrk="0" hangingPunct="0">
              <a:defRPr>
                <a:solidFill>
                  <a:schemeClr val="tx1"/>
                </a:solidFill>
                <a:latin typeface="Calibri" pitchFamily="34" charset="0"/>
                <a:ea typeface="宋体" pitchFamily="2" charset="-122"/>
              </a:defRPr>
            </a:lvl2pPr>
            <a:lvl3pPr marL="1143000" indent="-228600" defTabSz="1293813" eaLnBrk="0" hangingPunct="0">
              <a:defRPr>
                <a:solidFill>
                  <a:schemeClr val="tx1"/>
                </a:solidFill>
                <a:latin typeface="Calibri" pitchFamily="34" charset="0"/>
                <a:ea typeface="宋体" pitchFamily="2" charset="-122"/>
              </a:defRPr>
            </a:lvl3pPr>
            <a:lvl4pPr marL="1600200" indent="-228600" defTabSz="1293813" eaLnBrk="0" hangingPunct="0">
              <a:defRPr>
                <a:solidFill>
                  <a:schemeClr val="tx1"/>
                </a:solidFill>
                <a:latin typeface="Calibri" pitchFamily="34" charset="0"/>
                <a:ea typeface="宋体" pitchFamily="2" charset="-122"/>
              </a:defRPr>
            </a:lvl4pPr>
            <a:lvl5pPr marL="2057400" indent="-228600" defTabSz="1293813" eaLnBrk="0" hangingPunct="0">
              <a:defRPr>
                <a:solidFill>
                  <a:schemeClr val="tx1"/>
                </a:solidFill>
                <a:latin typeface="Calibri" pitchFamily="34" charset="0"/>
                <a:ea typeface="宋体" pitchFamily="2" charset="-122"/>
              </a:defRPr>
            </a:lvl5pPr>
            <a:lvl6pPr marL="2514600" indent="-228600" defTabSz="1293813"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93813"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93813"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93813"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en-US" altLang="zh-CN" sz="3200" dirty="0" smtClean="0">
                <a:solidFill>
                  <a:prstClr val="white"/>
                </a:solidFill>
                <a:latin typeface="微软雅黑" pitchFamily="34" charset="-122"/>
                <a:ea typeface="微软雅黑" pitchFamily="34" charset="-122"/>
              </a:rPr>
              <a:t>JAVA</a:t>
            </a:r>
            <a:r>
              <a:rPr lang="zh-CN" altLang="en-US" sz="3200" dirty="0" smtClean="0">
                <a:solidFill>
                  <a:prstClr val="white"/>
                </a:solidFill>
                <a:latin typeface="微软雅黑" pitchFamily="34" charset="-122"/>
                <a:ea typeface="微软雅黑" pitchFamily="34" charset="-122"/>
              </a:rPr>
              <a:t>虚拟机</a:t>
            </a:r>
            <a:endParaRPr lang="en-US" altLang="zh-CN" sz="3200" dirty="0" smtClean="0">
              <a:solidFill>
                <a:prstClr val="white"/>
              </a:solidFill>
              <a:latin typeface="微软雅黑" pitchFamily="34" charset="-122"/>
              <a:ea typeface="微软雅黑" pitchFamily="34" charset="-122"/>
            </a:endParaRPr>
          </a:p>
          <a:p>
            <a:pPr eaLnBrk="1" fontAlgn="base" hangingPunct="1">
              <a:spcBef>
                <a:spcPct val="0"/>
              </a:spcBef>
              <a:spcAft>
                <a:spcPct val="0"/>
              </a:spcAft>
            </a:pPr>
            <a:r>
              <a:rPr lang="en-US" altLang="zh-CN" sz="3200" dirty="0" smtClean="0">
                <a:solidFill>
                  <a:prstClr val="white"/>
                </a:solidFill>
                <a:latin typeface="微软雅黑" pitchFamily="34" charset="-122"/>
                <a:ea typeface="微软雅黑" pitchFamily="34" charset="-122"/>
              </a:rPr>
              <a:t>——</a:t>
            </a:r>
            <a:r>
              <a:rPr lang="zh-CN" altLang="en-US" sz="3200" dirty="0" smtClean="0">
                <a:solidFill>
                  <a:prstClr val="white"/>
                </a:solidFill>
                <a:latin typeface="微软雅黑" pitchFamily="34" charset="-122"/>
                <a:ea typeface="微软雅黑" pitchFamily="34" charset="-122"/>
              </a:rPr>
              <a:t>自动内存管理</a:t>
            </a:r>
            <a:endParaRPr lang="en-US" altLang="zh-CN" sz="3200" dirty="0" smtClean="0">
              <a:solidFill>
                <a:prstClr val="white"/>
              </a:solidFill>
              <a:latin typeface="微软雅黑" pitchFamily="34" charset="-122"/>
              <a:ea typeface="微软雅黑" pitchFamily="34" charset="-122"/>
            </a:endParaRPr>
          </a:p>
          <a:p>
            <a:pPr eaLnBrk="1" fontAlgn="base" hangingPunct="1">
              <a:spcBef>
                <a:spcPct val="0"/>
              </a:spcBef>
              <a:spcAft>
                <a:spcPct val="0"/>
              </a:spcAft>
            </a:pPr>
            <a:endParaRPr lang="zh-CN" altLang="en-US" sz="3200" dirty="0">
              <a:solidFill>
                <a:prstClr val="white"/>
              </a:solidFill>
              <a:latin typeface="微软雅黑" pitchFamily="34" charset="-122"/>
              <a:ea typeface="微软雅黑" pitchFamily="34" charset="-122"/>
            </a:endParaRPr>
          </a:p>
          <a:p>
            <a:pPr eaLnBrk="1" fontAlgn="base" hangingPunct="1">
              <a:spcBef>
                <a:spcPct val="0"/>
              </a:spcBef>
              <a:spcAft>
                <a:spcPct val="0"/>
              </a:spcAft>
            </a:pPr>
            <a:endParaRPr lang="zh-CN" altLang="en-US" sz="600" dirty="0">
              <a:solidFill>
                <a:prstClr val="white"/>
              </a:solidFill>
              <a:latin typeface="Arial" pitchFamily="34" charset="0"/>
              <a:ea typeface="黑体" pitchFamily="49" charset="-122"/>
            </a:endParaRPr>
          </a:p>
          <a:p>
            <a:pPr eaLnBrk="1" fontAlgn="base" hangingPunct="1">
              <a:spcBef>
                <a:spcPct val="0"/>
              </a:spcBef>
              <a:spcAft>
                <a:spcPct val="0"/>
              </a:spcAft>
            </a:pPr>
            <a:r>
              <a:rPr lang="en-US" altLang="zh-CN" sz="1600" dirty="0">
                <a:solidFill>
                  <a:srgbClr val="00B0F0"/>
                </a:solidFill>
                <a:latin typeface="微软雅黑" pitchFamily="34" charset="-122"/>
                <a:ea typeface="微软雅黑" pitchFamily="34" charset="-122"/>
              </a:rPr>
              <a:t> </a:t>
            </a:r>
            <a:r>
              <a:rPr lang="zh-CN" altLang="en-US" sz="1600" dirty="0">
                <a:solidFill>
                  <a:srgbClr val="00B0F0"/>
                </a:solidFill>
                <a:latin typeface="微软雅黑" pitchFamily="34" charset="-122"/>
                <a:ea typeface="微软雅黑" pitchFamily="34" charset="-122"/>
              </a:rPr>
              <a:t>郭静月</a:t>
            </a:r>
          </a:p>
          <a:p>
            <a:pPr eaLnBrk="1" fontAlgn="base" hangingPunct="1">
              <a:spcBef>
                <a:spcPct val="0"/>
              </a:spcBef>
              <a:spcAft>
                <a:spcPct val="0"/>
              </a:spcAft>
            </a:pPr>
            <a:endParaRPr lang="zh-CN" altLang="en-US" sz="1100" dirty="0">
              <a:solidFill>
                <a:prstClr val="white"/>
              </a:solidFill>
              <a:latin typeface="Arial" pitchFamily="34" charset="0"/>
              <a:ea typeface="黑体" pitchFamily="49" charset="-122"/>
            </a:endParaRPr>
          </a:p>
          <a:p>
            <a:pPr eaLnBrk="1" fontAlgn="base" hangingPunct="1">
              <a:spcBef>
                <a:spcPct val="0"/>
              </a:spcBef>
              <a:spcAft>
                <a:spcPct val="0"/>
              </a:spcAft>
            </a:pPr>
            <a:endParaRPr lang="zh-CN" altLang="en-US" sz="1100" dirty="0">
              <a:solidFill>
                <a:prstClr val="white"/>
              </a:solidFill>
              <a:latin typeface="Arial" pitchFamily="34" charset="0"/>
              <a:ea typeface="黑体" pitchFamily="49" charset="-122"/>
            </a:endParaRPr>
          </a:p>
          <a:p>
            <a:pPr eaLnBrk="1" fontAlgn="base" hangingPunct="1">
              <a:spcBef>
                <a:spcPct val="0"/>
              </a:spcBef>
              <a:spcAft>
                <a:spcPct val="0"/>
              </a:spcAft>
            </a:pPr>
            <a:endParaRPr lang="zh-CN" altLang="en-US" sz="1100" dirty="0">
              <a:solidFill>
                <a:prstClr val="white"/>
              </a:solidFill>
              <a:latin typeface="Arial" pitchFamily="34" charset="0"/>
              <a:ea typeface="黑体" pitchFamily="49" charset="-122"/>
            </a:endParaRPr>
          </a:p>
          <a:p>
            <a:pPr eaLnBrk="1" fontAlgn="base" hangingPunct="1">
              <a:spcBef>
                <a:spcPct val="0"/>
              </a:spcBef>
              <a:spcAft>
                <a:spcPct val="0"/>
              </a:spcAft>
            </a:pPr>
            <a:endParaRPr lang="zh-CN" altLang="en-US" sz="1100" dirty="0">
              <a:solidFill>
                <a:prstClr val="white"/>
              </a:solidFill>
              <a:latin typeface="Arial" pitchFamily="34" charset="0"/>
              <a:ea typeface="黑体" pitchFamily="49" charset="-122"/>
            </a:endParaRPr>
          </a:p>
          <a:p>
            <a:pPr eaLnBrk="1" fontAlgn="base" hangingPunct="1">
              <a:spcBef>
                <a:spcPct val="0"/>
              </a:spcBef>
              <a:spcAft>
                <a:spcPct val="0"/>
              </a:spcAft>
            </a:pPr>
            <a:endParaRPr lang="zh-CN" altLang="en-US" sz="1100" dirty="0">
              <a:solidFill>
                <a:prstClr val="white"/>
              </a:solidFill>
              <a:latin typeface="Arial" pitchFamily="34" charset="0"/>
              <a:ea typeface="黑体" pitchFamily="49" charset="-122"/>
            </a:endParaRPr>
          </a:p>
          <a:p>
            <a:pPr eaLnBrk="1" fontAlgn="base" hangingPunct="1">
              <a:spcBef>
                <a:spcPct val="0"/>
              </a:spcBef>
              <a:spcAft>
                <a:spcPct val="0"/>
              </a:spcAft>
            </a:pPr>
            <a:endParaRPr lang="zh-CN" altLang="en-US" sz="1100" dirty="0">
              <a:solidFill>
                <a:prstClr val="white"/>
              </a:solidFill>
              <a:latin typeface="Arial" pitchFamily="34" charset="0"/>
              <a:ea typeface="黑体" pitchFamily="49" charset="-122"/>
            </a:endParaRPr>
          </a:p>
          <a:p>
            <a:pPr eaLnBrk="1" fontAlgn="base" hangingPunct="1">
              <a:spcBef>
                <a:spcPct val="0"/>
              </a:spcBef>
              <a:spcAft>
                <a:spcPct val="0"/>
              </a:spcAft>
            </a:pPr>
            <a:endParaRPr lang="zh-CN" altLang="en-US" sz="1100" dirty="0">
              <a:solidFill>
                <a:prstClr val="white"/>
              </a:solidFill>
              <a:latin typeface="Arial" pitchFamily="34" charset="0"/>
              <a:ea typeface="黑体" pitchFamily="49" charset="-122"/>
            </a:endParaRPr>
          </a:p>
        </p:txBody>
      </p:sp>
    </p:spTree>
    <p:extLst>
      <p:ext uri="{BB962C8B-B14F-4D97-AF65-F5344CB8AC3E}">
        <p14:creationId xmlns:p14="http://schemas.microsoft.com/office/powerpoint/2010/main" val="2445957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900" y="51110"/>
            <a:ext cx="10972800" cy="576064"/>
          </a:xfrm>
        </p:spPr>
        <p:txBody>
          <a:bodyPr/>
          <a:lstStyle/>
          <a:p>
            <a:pPr>
              <a:buClrTx/>
            </a:pPr>
            <a:r>
              <a:rPr lang="zh-CN" altLang="en-US" dirty="0" smtClean="0"/>
              <a:t>垃圾回收</a:t>
            </a:r>
            <a:r>
              <a:rPr lang="en-US" altLang="zh-CN" dirty="0" smtClean="0"/>
              <a:t>——</a:t>
            </a:r>
            <a:r>
              <a:rPr lang="zh-CN" altLang="en-US" dirty="0" smtClean="0"/>
              <a:t>哪些内存需要回收？</a:t>
            </a:r>
            <a:endParaRPr lang="en-US" altLang="zh-CN" dirty="0"/>
          </a:p>
        </p:txBody>
      </p:sp>
      <p:sp>
        <p:nvSpPr>
          <p:cNvPr id="3" name="内容占位符 2"/>
          <p:cNvSpPr>
            <a:spLocks noGrp="1"/>
          </p:cNvSpPr>
          <p:nvPr>
            <p:ph idx="1"/>
          </p:nvPr>
        </p:nvSpPr>
        <p:spPr/>
        <p:txBody>
          <a:bodyPr/>
          <a:lstStyle/>
          <a:p>
            <a:r>
              <a:rPr lang="en-US" altLang="zh-CN" dirty="0"/>
              <a:t>Java</a:t>
            </a:r>
            <a:r>
              <a:rPr lang="zh-CN" altLang="en-US" dirty="0"/>
              <a:t>内存运行时区域的各个部分</a:t>
            </a:r>
            <a:r>
              <a:rPr lang="zh-CN" altLang="en-US" dirty="0" smtClean="0"/>
              <a:t>，</a:t>
            </a:r>
            <a:endParaRPr lang="en-US" altLang="zh-CN" dirty="0" smtClean="0"/>
          </a:p>
          <a:p>
            <a:r>
              <a:rPr lang="zh-CN" altLang="en-US" dirty="0" smtClean="0"/>
              <a:t>其中</a:t>
            </a:r>
            <a:r>
              <a:rPr lang="zh-CN" altLang="en-US" b="1" dirty="0"/>
              <a:t>程序计数器</a:t>
            </a:r>
            <a:r>
              <a:rPr lang="zh-CN" altLang="en-US" b="1" dirty="0" smtClean="0"/>
              <a:t>、</a:t>
            </a:r>
            <a:r>
              <a:rPr lang="en-US" altLang="zh-CN" b="1" dirty="0" smtClean="0"/>
              <a:t>JVM</a:t>
            </a:r>
            <a:r>
              <a:rPr lang="zh-CN" altLang="en-US" b="1" dirty="0"/>
              <a:t>栈、本地方法栈</a:t>
            </a:r>
            <a:r>
              <a:rPr lang="zh-CN" altLang="en-US" dirty="0"/>
              <a:t>三个区域随线程而生，随线程而灭</a:t>
            </a:r>
            <a:r>
              <a:rPr lang="zh-CN" altLang="en-US" dirty="0" smtClean="0"/>
              <a:t>；栈</a:t>
            </a:r>
            <a:r>
              <a:rPr lang="zh-CN" altLang="en-US" dirty="0"/>
              <a:t>中的帧随着方法进入、退出而有条不紊的进行着出栈入栈操作</a:t>
            </a:r>
            <a:r>
              <a:rPr lang="zh-CN" altLang="en-US" dirty="0" smtClean="0"/>
              <a:t>。</a:t>
            </a:r>
            <a:endParaRPr lang="en-US" altLang="zh-CN" dirty="0" smtClean="0"/>
          </a:p>
          <a:p>
            <a:r>
              <a:rPr lang="zh-CN" altLang="en-US" dirty="0"/>
              <a:t>这几</a:t>
            </a:r>
            <a:r>
              <a:rPr lang="zh-CN" altLang="en-US" dirty="0" smtClean="0"/>
              <a:t>个却又内就不需要过多考虑回收的问题，因为方法结束或线程结束时，内存自然就跟随着回收了。</a:t>
            </a:r>
            <a:endParaRPr lang="en-US" altLang="zh-CN" dirty="0"/>
          </a:p>
          <a:p>
            <a:endParaRPr lang="en-US" altLang="zh-CN" dirty="0" smtClean="0"/>
          </a:p>
          <a:p>
            <a:r>
              <a:rPr lang="zh-CN" altLang="en-US" dirty="0" smtClean="0"/>
              <a:t>而</a:t>
            </a:r>
            <a:r>
              <a:rPr lang="en-US" altLang="zh-CN" b="1" dirty="0"/>
              <a:t>Java</a:t>
            </a:r>
            <a:r>
              <a:rPr lang="zh-CN" altLang="en-US" b="1" dirty="0"/>
              <a:t>堆和方法区（包括运行时常量池）</a:t>
            </a:r>
            <a:r>
              <a:rPr lang="zh-CN" altLang="en-US" dirty="0"/>
              <a:t>则不一样，我们必须等到程序实际运行期间才能知道会创建哪些对象，这部分内存的分配和回收都是动态的</a:t>
            </a:r>
            <a:r>
              <a:rPr lang="zh-CN" altLang="en-US" dirty="0" smtClean="0"/>
              <a:t>。</a:t>
            </a:r>
            <a:endParaRPr lang="en-US" altLang="zh-CN" dirty="0" smtClean="0"/>
          </a:p>
          <a:p>
            <a:r>
              <a:rPr lang="zh-CN" altLang="en-US" dirty="0" smtClean="0"/>
              <a:t>垃圾收集器所关注的是这部分内存。</a:t>
            </a:r>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10</a:t>
            </a:fld>
            <a:endParaRPr lang="zh-CN" altLang="en-US" dirty="0"/>
          </a:p>
        </p:txBody>
      </p:sp>
    </p:spTree>
    <p:extLst>
      <p:ext uri="{BB962C8B-B14F-4D97-AF65-F5344CB8AC3E}">
        <p14:creationId xmlns:p14="http://schemas.microsoft.com/office/powerpoint/2010/main" val="1524826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900" y="51110"/>
            <a:ext cx="10972800" cy="576064"/>
          </a:xfrm>
        </p:spPr>
        <p:txBody>
          <a:bodyPr/>
          <a:lstStyle/>
          <a:p>
            <a:r>
              <a:rPr lang="zh-CN" altLang="en-US" dirty="0" smtClean="0"/>
              <a:t>垃圾回收</a:t>
            </a:r>
            <a:r>
              <a:rPr lang="en-US" altLang="zh-CN" dirty="0" smtClean="0"/>
              <a:t>——</a:t>
            </a:r>
            <a:r>
              <a:rPr lang="zh-CN" altLang="en-US" dirty="0"/>
              <a:t>判断对象已</a:t>
            </a:r>
            <a:r>
              <a:rPr lang="zh-CN" altLang="en-US" dirty="0" smtClean="0"/>
              <a:t>死？</a:t>
            </a:r>
            <a:r>
              <a:rPr lang="zh-CN" altLang="en-US" dirty="0"/>
              <a:t/>
            </a:r>
            <a:br>
              <a:rPr lang="zh-CN" altLang="en-US" dirty="0"/>
            </a:br>
            <a:endParaRPr lang="en-US" altLang="zh-CN" dirty="0"/>
          </a:p>
        </p:txBody>
      </p:sp>
      <p:sp>
        <p:nvSpPr>
          <p:cNvPr id="3" name="内容占位符 2"/>
          <p:cNvSpPr>
            <a:spLocks noGrp="1"/>
          </p:cNvSpPr>
          <p:nvPr>
            <p:ph idx="1"/>
          </p:nvPr>
        </p:nvSpPr>
        <p:spPr>
          <a:xfrm>
            <a:off x="388725" y="1255785"/>
            <a:ext cx="10681580" cy="5100567"/>
          </a:xfrm>
        </p:spPr>
        <p:txBody>
          <a:bodyPr/>
          <a:lstStyle/>
          <a:p>
            <a:r>
              <a:rPr lang="en-US" altLang="zh-CN" dirty="0" smtClean="0"/>
              <a:t>1</a:t>
            </a:r>
            <a:r>
              <a:rPr lang="en-US" altLang="zh-CN" dirty="0"/>
              <a:t>)</a:t>
            </a:r>
            <a:r>
              <a:rPr lang="zh-CN" altLang="en-US" b="1" dirty="0"/>
              <a:t>引用计数</a:t>
            </a:r>
            <a:r>
              <a:rPr lang="zh-CN" altLang="en-US" b="1" dirty="0" smtClean="0"/>
              <a:t>算法</a:t>
            </a:r>
            <a:endParaRPr lang="en-US" altLang="zh-CN" b="1" dirty="0" smtClean="0"/>
          </a:p>
          <a:p>
            <a:pPr lvl="1"/>
            <a:r>
              <a:rPr lang="en-US" altLang="zh-CN" dirty="0" smtClean="0"/>
              <a:t>(</a:t>
            </a:r>
            <a:r>
              <a:rPr lang="zh-CN" altLang="en-US" dirty="0"/>
              <a:t>对象中添加一个引用计数器，当有一个地方引用它，计数器加</a:t>
            </a:r>
            <a:r>
              <a:rPr lang="en-US" altLang="zh-CN" dirty="0"/>
              <a:t>1</a:t>
            </a:r>
            <a:r>
              <a:rPr lang="zh-CN" altLang="en-US" dirty="0"/>
              <a:t>，当引用失效，计数器减</a:t>
            </a:r>
            <a:r>
              <a:rPr lang="en-US" altLang="zh-CN" dirty="0"/>
              <a:t>1</a:t>
            </a:r>
            <a:r>
              <a:rPr lang="zh-CN" altLang="en-US" dirty="0"/>
              <a:t>，任何时刻计数器为</a:t>
            </a:r>
            <a:r>
              <a:rPr lang="en-US" altLang="zh-CN" dirty="0"/>
              <a:t>0</a:t>
            </a:r>
            <a:r>
              <a:rPr lang="zh-CN" altLang="en-US" dirty="0"/>
              <a:t>的对象就是不可能再被使用的</a:t>
            </a:r>
            <a:r>
              <a:rPr lang="en-US" altLang="zh-CN" dirty="0"/>
              <a:t>)</a:t>
            </a:r>
            <a:r>
              <a:rPr lang="zh-CN" altLang="en-US" dirty="0"/>
              <a:t>，但引用计数算法无法解决对象循环引用的问题。</a:t>
            </a:r>
          </a:p>
          <a:p>
            <a:r>
              <a:rPr lang="en-US" altLang="zh-CN" dirty="0" smtClean="0"/>
              <a:t>2</a:t>
            </a:r>
            <a:r>
              <a:rPr lang="zh-CN" altLang="en-US" dirty="0" smtClean="0"/>
              <a:t>）</a:t>
            </a:r>
            <a:r>
              <a:rPr lang="zh-CN" altLang="en-US" b="1" dirty="0" smtClean="0"/>
              <a:t>可达性分析算法（</a:t>
            </a:r>
            <a:r>
              <a:rPr lang="zh-CN" altLang="en-US" dirty="0" smtClean="0"/>
              <a:t>根</a:t>
            </a:r>
            <a:r>
              <a:rPr lang="zh-CN" altLang="en-US" dirty="0"/>
              <a:t>搜索</a:t>
            </a:r>
            <a:r>
              <a:rPr lang="zh-CN" altLang="en-US" dirty="0" smtClean="0"/>
              <a:t>算法）</a:t>
            </a:r>
            <a:endParaRPr lang="en-US" altLang="zh-CN" dirty="0" smtClean="0"/>
          </a:p>
          <a:p>
            <a:pPr lvl="1"/>
            <a:r>
              <a:rPr lang="zh-CN" altLang="en-US" dirty="0" smtClean="0"/>
              <a:t>（</a:t>
            </a:r>
            <a:r>
              <a:rPr lang="zh-CN" altLang="en-US" dirty="0"/>
              <a:t>通过一系列的称为“</a:t>
            </a:r>
            <a:r>
              <a:rPr lang="en-US" altLang="zh-CN" dirty="0" err="1"/>
              <a:t>GCRoots</a:t>
            </a:r>
            <a:r>
              <a:rPr lang="en-US" altLang="zh-CN" dirty="0"/>
              <a:t>”</a:t>
            </a:r>
            <a:r>
              <a:rPr lang="zh-CN" altLang="en-US" dirty="0"/>
              <a:t>的点作为起始进行向下搜索，当一个对象到</a:t>
            </a:r>
            <a:r>
              <a:rPr lang="en-US" altLang="zh-CN" dirty="0" err="1"/>
              <a:t>GCRoots</a:t>
            </a:r>
            <a:r>
              <a:rPr lang="zh-CN" altLang="en-US" dirty="0"/>
              <a:t>没有任何引用链（</a:t>
            </a:r>
            <a:r>
              <a:rPr lang="en-US" altLang="zh-CN" dirty="0" err="1"/>
              <a:t>ReferenceChain</a:t>
            </a:r>
            <a:r>
              <a:rPr lang="zh-CN" altLang="en-US" dirty="0"/>
              <a:t>）相连，则证明此对象是不可用的），主流程序语言</a:t>
            </a:r>
            <a:r>
              <a:rPr lang="en-US" altLang="zh-CN" dirty="0"/>
              <a:t>Java</a:t>
            </a:r>
            <a:r>
              <a:rPr lang="zh-CN" altLang="en-US" dirty="0"/>
              <a:t>，</a:t>
            </a:r>
            <a:r>
              <a:rPr lang="en-US" altLang="zh-CN" dirty="0"/>
              <a:t>c#</a:t>
            </a:r>
            <a:r>
              <a:rPr lang="zh-CN" altLang="en-US" dirty="0"/>
              <a:t>都使用此算法</a:t>
            </a:r>
            <a:r>
              <a:rPr lang="zh-CN" altLang="en-US" dirty="0" smtClean="0"/>
              <a:t>。</a:t>
            </a:r>
            <a:endParaRPr lang="en-US" altLang="zh-CN" dirty="0" smtClean="0"/>
          </a:p>
          <a:p>
            <a:r>
              <a:rPr lang="zh-CN" altLang="en-US" b="1" dirty="0" smtClean="0"/>
              <a:t>在</a:t>
            </a:r>
            <a:r>
              <a:rPr lang="en-US" altLang="zh-CN" b="1" dirty="0"/>
              <a:t>Java</a:t>
            </a:r>
            <a:r>
              <a:rPr lang="zh-CN" altLang="en-US" b="1" dirty="0"/>
              <a:t>语言中，</a:t>
            </a:r>
            <a:r>
              <a:rPr lang="en-US" altLang="zh-CN" b="1" dirty="0"/>
              <a:t>GC Roots</a:t>
            </a:r>
            <a:r>
              <a:rPr lang="zh-CN" altLang="en-US" b="1" dirty="0"/>
              <a:t>包括</a:t>
            </a:r>
            <a:r>
              <a:rPr lang="zh-CN" altLang="en-US" dirty="0"/>
              <a:t>：</a:t>
            </a:r>
          </a:p>
          <a:p>
            <a:pPr lvl="1"/>
            <a:r>
              <a:rPr lang="en-US" altLang="zh-CN" dirty="0"/>
              <a:t>1.</a:t>
            </a:r>
            <a:r>
              <a:rPr lang="zh-CN" altLang="en-US" dirty="0" smtClean="0"/>
              <a:t>在</a:t>
            </a:r>
            <a:r>
              <a:rPr lang="en-US" altLang="zh-CN" dirty="0"/>
              <a:t>J</a:t>
            </a:r>
            <a:r>
              <a:rPr lang="en-US" altLang="zh-CN" dirty="0" smtClean="0"/>
              <a:t>VM</a:t>
            </a:r>
            <a:r>
              <a:rPr lang="zh-CN" altLang="en-US" dirty="0"/>
              <a:t>栈（帧中的本地变量）中的引用</a:t>
            </a:r>
            <a:r>
              <a:rPr lang="zh-CN" altLang="en-US" dirty="0" smtClean="0"/>
              <a:t>。</a:t>
            </a:r>
            <a:endParaRPr lang="en-US" altLang="zh-CN" dirty="0" smtClean="0"/>
          </a:p>
          <a:p>
            <a:pPr lvl="1"/>
            <a:r>
              <a:rPr lang="en-US" altLang="zh-CN" dirty="0" smtClean="0"/>
              <a:t>2</a:t>
            </a:r>
            <a:r>
              <a:rPr lang="en-US" altLang="zh-CN" dirty="0"/>
              <a:t>.</a:t>
            </a:r>
            <a:r>
              <a:rPr lang="zh-CN" altLang="en-US" dirty="0"/>
              <a:t>方法区中的</a:t>
            </a:r>
            <a:r>
              <a:rPr lang="zh-CN" altLang="en-US" dirty="0" smtClean="0"/>
              <a:t>静态属性引用的对象和</a:t>
            </a:r>
            <a:r>
              <a:rPr lang="zh-CN" altLang="en-US" dirty="0"/>
              <a:t>常量引用的对象</a:t>
            </a:r>
            <a:r>
              <a:rPr lang="zh-CN" altLang="en-US" dirty="0" smtClean="0"/>
              <a:t>。</a:t>
            </a:r>
            <a:endParaRPr lang="en-US" altLang="zh-CN" dirty="0" smtClean="0"/>
          </a:p>
          <a:p>
            <a:pPr lvl="1"/>
            <a:r>
              <a:rPr lang="en-US" altLang="zh-CN" dirty="0" smtClean="0"/>
              <a:t>3</a:t>
            </a:r>
            <a:r>
              <a:rPr lang="zh-CN" altLang="en-US" dirty="0" smtClean="0"/>
              <a:t>本地方法栈</a:t>
            </a:r>
            <a:r>
              <a:rPr lang="en-US" altLang="zh-CN" dirty="0" smtClean="0"/>
              <a:t>.JNI</a:t>
            </a:r>
            <a:r>
              <a:rPr lang="zh-CN" altLang="en-US" dirty="0"/>
              <a:t>（即一般说的</a:t>
            </a:r>
            <a:r>
              <a:rPr lang="en-US" altLang="zh-CN" dirty="0"/>
              <a:t>Native</a:t>
            </a:r>
            <a:r>
              <a:rPr lang="zh-CN" altLang="en-US" dirty="0"/>
              <a:t>方法</a:t>
            </a:r>
            <a:r>
              <a:rPr lang="zh-CN" altLang="en-US" dirty="0" smtClean="0"/>
              <a:t>）引用的</a:t>
            </a:r>
            <a:r>
              <a:rPr lang="zh-CN" altLang="en-US" dirty="0"/>
              <a:t>引用。</a:t>
            </a:r>
          </a:p>
          <a:p>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11</a:t>
            </a:fld>
            <a:endParaRPr lang="zh-CN" altLang="en-US" dirty="0"/>
          </a:p>
        </p:txBody>
      </p:sp>
    </p:spTree>
    <p:extLst>
      <p:ext uri="{BB962C8B-B14F-4D97-AF65-F5344CB8AC3E}">
        <p14:creationId xmlns:p14="http://schemas.microsoft.com/office/powerpoint/2010/main" val="2078095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垃圾回收</a:t>
            </a:r>
            <a:r>
              <a:rPr lang="en-US" altLang="zh-CN" dirty="0" smtClean="0"/>
              <a:t>——</a:t>
            </a:r>
            <a:r>
              <a:rPr lang="zh-CN" altLang="en-US" dirty="0" smtClean="0"/>
              <a:t>可达性分析算法（根搜索算法）</a:t>
            </a:r>
            <a:endParaRPr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53454" y="1052095"/>
            <a:ext cx="7033572" cy="5487348"/>
          </a:xfrm>
        </p:spPr>
      </p:pic>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12</a:t>
            </a:fld>
            <a:endParaRPr lang="zh-CN" altLang="en-US" dirty="0"/>
          </a:p>
        </p:txBody>
      </p:sp>
    </p:spTree>
    <p:extLst>
      <p:ext uri="{BB962C8B-B14F-4D97-AF65-F5344CB8AC3E}">
        <p14:creationId xmlns:p14="http://schemas.microsoft.com/office/powerpoint/2010/main" val="1729901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垃圾回收</a:t>
            </a:r>
            <a:r>
              <a:rPr lang="en-US" altLang="zh-CN" dirty="0" smtClean="0"/>
              <a:t>——</a:t>
            </a:r>
            <a:r>
              <a:rPr lang="zh-CN" altLang="en-US" dirty="0" smtClean="0"/>
              <a:t>再谈引用</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对引用的概念进行了</a:t>
            </a:r>
            <a:r>
              <a:rPr lang="zh-CN" altLang="en-US" dirty="0" smtClean="0"/>
              <a:t>扩充：</a:t>
            </a:r>
            <a:endParaRPr lang="en-US" altLang="zh-CN" b="1" dirty="0" smtClean="0"/>
          </a:p>
          <a:p>
            <a:r>
              <a:rPr lang="zh-CN" altLang="en-US" b="1" dirty="0" smtClean="0"/>
              <a:t>强</a:t>
            </a:r>
            <a:r>
              <a:rPr lang="zh-CN" altLang="en-US" b="1" dirty="0"/>
              <a:t>引用（</a:t>
            </a:r>
            <a:r>
              <a:rPr lang="en-US" altLang="zh-CN" b="1" dirty="0"/>
              <a:t>Strong Reference</a:t>
            </a:r>
            <a:r>
              <a:rPr lang="zh-CN" altLang="en-US" b="1" dirty="0"/>
              <a:t>）</a:t>
            </a:r>
            <a:r>
              <a:rPr lang="zh-CN" altLang="en-US" b="1" dirty="0" smtClean="0"/>
              <a:t>、</a:t>
            </a:r>
            <a:endParaRPr lang="en-US" altLang="zh-CN" b="1" dirty="0" smtClean="0"/>
          </a:p>
          <a:p>
            <a:r>
              <a:rPr lang="zh-CN" altLang="en-US" b="1" dirty="0" smtClean="0"/>
              <a:t>软</a:t>
            </a:r>
            <a:r>
              <a:rPr lang="zh-CN" altLang="en-US" b="1" dirty="0"/>
              <a:t>引用（</a:t>
            </a:r>
            <a:r>
              <a:rPr lang="en-US" altLang="zh-CN" b="1" dirty="0"/>
              <a:t>Soft Reference</a:t>
            </a:r>
            <a:r>
              <a:rPr lang="zh-CN" altLang="en-US" b="1" dirty="0"/>
              <a:t>）</a:t>
            </a:r>
            <a:r>
              <a:rPr lang="zh-CN" altLang="en-US" b="1" dirty="0" smtClean="0"/>
              <a:t>、</a:t>
            </a:r>
            <a:endParaRPr lang="en-US" altLang="zh-CN" b="1" dirty="0" smtClean="0"/>
          </a:p>
          <a:p>
            <a:r>
              <a:rPr lang="zh-CN" altLang="en-US" b="1" dirty="0" smtClean="0"/>
              <a:t>弱</a:t>
            </a:r>
            <a:r>
              <a:rPr lang="zh-CN" altLang="en-US" b="1" dirty="0"/>
              <a:t>引用（</a:t>
            </a:r>
            <a:r>
              <a:rPr lang="en-US" altLang="zh-CN" b="1" dirty="0" err="1"/>
              <a:t>WeakReference</a:t>
            </a:r>
            <a:r>
              <a:rPr lang="zh-CN" altLang="en-US" b="1" dirty="0"/>
              <a:t>）</a:t>
            </a:r>
            <a:r>
              <a:rPr lang="zh-CN" altLang="en-US" b="1" dirty="0" smtClean="0"/>
              <a:t>、</a:t>
            </a:r>
            <a:endParaRPr lang="en-US" altLang="zh-CN" b="1" dirty="0" smtClean="0"/>
          </a:p>
          <a:p>
            <a:r>
              <a:rPr lang="zh-CN" altLang="en-US" b="1" dirty="0" smtClean="0"/>
              <a:t>虚</a:t>
            </a:r>
            <a:r>
              <a:rPr lang="zh-CN" altLang="en-US" b="1" dirty="0"/>
              <a:t>引用（</a:t>
            </a:r>
            <a:r>
              <a:rPr lang="en-US" altLang="zh-CN" b="1" dirty="0"/>
              <a:t>Phantom Reference</a:t>
            </a:r>
            <a:r>
              <a:rPr lang="zh-CN" altLang="en-US" b="1" dirty="0" smtClean="0"/>
              <a:t>）</a:t>
            </a:r>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13</a:t>
            </a:fld>
            <a:endParaRPr lang="zh-CN" altLang="en-US" dirty="0"/>
          </a:p>
        </p:txBody>
      </p:sp>
    </p:spTree>
    <p:extLst>
      <p:ext uri="{BB962C8B-B14F-4D97-AF65-F5344CB8AC3E}">
        <p14:creationId xmlns:p14="http://schemas.microsoft.com/office/powerpoint/2010/main" val="4282567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900" y="51110"/>
            <a:ext cx="10972800" cy="576064"/>
          </a:xfrm>
        </p:spPr>
        <p:txBody>
          <a:bodyPr/>
          <a:lstStyle/>
          <a:p>
            <a:pPr>
              <a:buClrTx/>
            </a:pPr>
            <a:r>
              <a:rPr lang="zh-CN" altLang="en-US" dirty="0" smtClean="0"/>
              <a:t>垃圾回收</a:t>
            </a:r>
            <a:r>
              <a:rPr lang="en-US" altLang="zh-CN" dirty="0" smtClean="0"/>
              <a:t>——</a:t>
            </a:r>
            <a:r>
              <a:rPr lang="zh-CN" altLang="en-US" dirty="0" smtClean="0"/>
              <a:t>垃圾收集算法</a:t>
            </a:r>
            <a:endParaRPr lang="en-US" altLang="zh-CN" dirty="0"/>
          </a:p>
        </p:txBody>
      </p:sp>
      <p:sp>
        <p:nvSpPr>
          <p:cNvPr id="3" name="内容占位符 2"/>
          <p:cNvSpPr>
            <a:spLocks noGrp="1"/>
          </p:cNvSpPr>
          <p:nvPr>
            <p:ph idx="1"/>
          </p:nvPr>
        </p:nvSpPr>
        <p:spPr/>
        <p:txBody>
          <a:bodyPr/>
          <a:lstStyle/>
          <a:p>
            <a:pPr marL="0" indent="0">
              <a:buNone/>
            </a:pPr>
            <a:r>
              <a:rPr lang="zh-CN" altLang="en-US" dirty="0" smtClean="0"/>
              <a:t>四种垃圾回收算法</a:t>
            </a:r>
            <a:endParaRPr lang="en-US" altLang="zh-CN" dirty="0" smtClean="0"/>
          </a:p>
          <a:p>
            <a:pPr marL="0" indent="0">
              <a:buNone/>
            </a:pPr>
            <a:r>
              <a:rPr lang="en-US" altLang="zh-CN" b="1" dirty="0" smtClean="0"/>
              <a:t>1. </a:t>
            </a:r>
            <a:r>
              <a:rPr lang="zh-CN" altLang="en-US" b="1" dirty="0" smtClean="0"/>
              <a:t>标记</a:t>
            </a:r>
            <a:r>
              <a:rPr lang="en-US" altLang="zh-CN" b="1" dirty="0" smtClean="0"/>
              <a:t>-</a:t>
            </a:r>
            <a:r>
              <a:rPr lang="zh-CN" altLang="en-US" b="1" dirty="0" smtClean="0"/>
              <a:t>清除 算法</a:t>
            </a:r>
            <a:endParaRPr lang="en-US" altLang="zh-CN" b="1" dirty="0" smtClean="0"/>
          </a:p>
          <a:p>
            <a:pPr marL="0" indent="0">
              <a:buNone/>
            </a:pPr>
            <a:r>
              <a:rPr lang="en-US" altLang="zh-CN" b="1" dirty="0" smtClean="0"/>
              <a:t>2. </a:t>
            </a:r>
            <a:r>
              <a:rPr lang="zh-CN" altLang="en-US" b="1" dirty="0" smtClean="0"/>
              <a:t>复制 算法</a:t>
            </a:r>
            <a:endParaRPr lang="en-US" altLang="zh-CN" b="1" dirty="0" smtClean="0"/>
          </a:p>
          <a:p>
            <a:pPr marL="0" indent="0">
              <a:buNone/>
            </a:pPr>
            <a:r>
              <a:rPr lang="en-US" altLang="zh-CN" b="1" dirty="0"/>
              <a:t>3. </a:t>
            </a:r>
            <a:r>
              <a:rPr lang="zh-CN" altLang="en-US" b="1" dirty="0"/>
              <a:t>标记</a:t>
            </a:r>
            <a:r>
              <a:rPr lang="en-US" altLang="zh-CN" b="1" dirty="0"/>
              <a:t>-</a:t>
            </a:r>
            <a:r>
              <a:rPr lang="zh-CN" altLang="en-US" b="1" dirty="0"/>
              <a:t>整理 算法</a:t>
            </a:r>
            <a:endParaRPr lang="en-US" altLang="zh-CN" b="1" dirty="0"/>
          </a:p>
          <a:p>
            <a:pPr marL="0" indent="0">
              <a:buNone/>
            </a:pPr>
            <a:r>
              <a:rPr lang="en-US" altLang="zh-CN" b="1" dirty="0"/>
              <a:t>4. </a:t>
            </a:r>
            <a:r>
              <a:rPr lang="zh-CN" altLang="en-US" b="1" dirty="0"/>
              <a:t>分代收集 算法</a:t>
            </a:r>
            <a:endParaRPr lang="en-US" altLang="zh-CN" b="1" dirty="0"/>
          </a:p>
          <a:p>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14</a:t>
            </a:fld>
            <a:endParaRPr lang="zh-CN" altLang="en-US" dirty="0"/>
          </a:p>
        </p:txBody>
      </p:sp>
    </p:spTree>
    <p:extLst>
      <p:ext uri="{BB962C8B-B14F-4D97-AF65-F5344CB8AC3E}">
        <p14:creationId xmlns:p14="http://schemas.microsoft.com/office/powerpoint/2010/main" val="2225405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标记</a:t>
            </a:r>
            <a:r>
              <a:rPr lang="en-US" altLang="zh-CN" dirty="0" smtClean="0"/>
              <a:t>-</a:t>
            </a:r>
            <a:r>
              <a:rPr lang="zh-CN" altLang="en-US" dirty="0" smtClean="0"/>
              <a:t>清除 算法</a:t>
            </a:r>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15</a:t>
            </a:fld>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512" y="994182"/>
            <a:ext cx="9171755" cy="5362170"/>
          </a:xfrm>
          <a:prstGeom prst="rect">
            <a:avLst/>
          </a:prstGeom>
        </p:spPr>
      </p:pic>
    </p:spTree>
    <p:extLst>
      <p:ext uri="{BB962C8B-B14F-4D97-AF65-F5344CB8AC3E}">
        <p14:creationId xmlns:p14="http://schemas.microsoft.com/office/powerpoint/2010/main" val="1610538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复制 算法</a:t>
            </a:r>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16</a:t>
            </a:fld>
            <a:endParaRPr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7446" y="829603"/>
            <a:ext cx="8908154" cy="5526749"/>
          </a:xfrm>
        </p:spPr>
      </p:pic>
    </p:spTree>
    <p:extLst>
      <p:ext uri="{BB962C8B-B14F-4D97-AF65-F5344CB8AC3E}">
        <p14:creationId xmlns:p14="http://schemas.microsoft.com/office/powerpoint/2010/main" val="2645757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标记</a:t>
            </a:r>
            <a:r>
              <a:rPr lang="en-US" altLang="zh-CN" dirty="0" smtClean="0"/>
              <a:t>-</a:t>
            </a:r>
            <a:r>
              <a:rPr lang="zh-CN" altLang="en-US" dirty="0" smtClean="0"/>
              <a:t>整理 算法</a:t>
            </a:r>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17</a:t>
            </a:fld>
            <a:endParaRPr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1323" y="1006653"/>
            <a:ext cx="9046574" cy="5468669"/>
          </a:xfrm>
          <a:prstGeom prst="rect">
            <a:avLst/>
          </a:prstGeom>
        </p:spPr>
      </p:pic>
    </p:spTree>
    <p:extLst>
      <p:ext uri="{BB962C8B-B14F-4D97-AF65-F5344CB8AC3E}">
        <p14:creationId xmlns:p14="http://schemas.microsoft.com/office/powerpoint/2010/main" val="3343750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900" y="51110"/>
            <a:ext cx="10972800" cy="576064"/>
          </a:xfrm>
        </p:spPr>
        <p:txBody>
          <a:bodyPr/>
          <a:lstStyle/>
          <a:p>
            <a:pPr>
              <a:buClrTx/>
            </a:pPr>
            <a:r>
              <a:rPr lang="zh-CN" altLang="en-US" dirty="0" smtClean="0"/>
              <a:t>垃圾回收</a:t>
            </a:r>
            <a:r>
              <a:rPr lang="en-US" altLang="zh-CN" dirty="0"/>
              <a:t>——</a:t>
            </a:r>
            <a:r>
              <a:rPr lang="zh-CN" altLang="en-US" dirty="0"/>
              <a:t>垃圾收集</a:t>
            </a:r>
            <a:r>
              <a:rPr lang="zh-CN" altLang="en-US" dirty="0" smtClean="0"/>
              <a:t>算法</a:t>
            </a:r>
            <a:endParaRPr lang="en-US" altLang="zh-CN" dirty="0"/>
          </a:p>
        </p:txBody>
      </p:sp>
      <p:sp>
        <p:nvSpPr>
          <p:cNvPr id="3" name="内容占位符 2"/>
          <p:cNvSpPr>
            <a:spLocks noGrp="1"/>
          </p:cNvSpPr>
          <p:nvPr>
            <p:ph idx="1"/>
          </p:nvPr>
        </p:nvSpPr>
        <p:spPr/>
        <p:txBody>
          <a:bodyPr/>
          <a:lstStyle/>
          <a:p>
            <a:pPr marL="0" indent="0">
              <a:buNone/>
            </a:pPr>
            <a:r>
              <a:rPr lang="en-US" altLang="zh-CN" b="1" dirty="0" smtClean="0"/>
              <a:t> </a:t>
            </a:r>
            <a:r>
              <a:rPr lang="zh-CN" altLang="en-US" b="1" dirty="0" smtClean="0"/>
              <a:t>分</a:t>
            </a:r>
            <a:r>
              <a:rPr lang="zh-CN" altLang="en-US" b="1" dirty="0"/>
              <a:t>代收集 算法</a:t>
            </a:r>
            <a:endParaRPr lang="en-US" altLang="zh-CN" b="1" dirty="0"/>
          </a:p>
          <a:p>
            <a:pPr lvl="1"/>
            <a:r>
              <a:rPr lang="zh-CN" altLang="en-US" dirty="0"/>
              <a:t>此算法只是根据对象不同的存活周期将内存划分为几块</a:t>
            </a:r>
            <a:r>
              <a:rPr lang="zh-CN" altLang="en-US" dirty="0" smtClean="0"/>
              <a:t>。</a:t>
            </a:r>
            <a:endParaRPr lang="en-US" altLang="zh-CN" dirty="0" smtClean="0"/>
          </a:p>
          <a:p>
            <a:pPr lvl="1"/>
            <a:r>
              <a:rPr lang="zh-CN" altLang="en-US" dirty="0" smtClean="0"/>
              <a:t>一般</a:t>
            </a:r>
            <a:r>
              <a:rPr lang="zh-CN" altLang="en-US" dirty="0"/>
              <a:t>是把</a:t>
            </a:r>
            <a:r>
              <a:rPr lang="en-US" altLang="zh-CN" dirty="0"/>
              <a:t>Java</a:t>
            </a:r>
            <a:r>
              <a:rPr lang="zh-CN" altLang="en-US" dirty="0"/>
              <a:t>堆分作</a:t>
            </a:r>
            <a:r>
              <a:rPr lang="zh-CN" altLang="en-US" b="1" dirty="0"/>
              <a:t>新生代和老年代</a:t>
            </a:r>
            <a:r>
              <a:rPr lang="zh-CN" altLang="en-US" dirty="0"/>
              <a:t>，这样就可以根据各个年代的特点采用最适当的收集算法</a:t>
            </a:r>
            <a:r>
              <a:rPr lang="zh-CN" altLang="en-US" dirty="0" smtClean="0"/>
              <a:t>。</a:t>
            </a:r>
            <a:endParaRPr lang="en-US" altLang="zh-CN" dirty="0" smtClean="0"/>
          </a:p>
          <a:p>
            <a:pPr lvl="1"/>
            <a:r>
              <a:rPr lang="zh-CN" altLang="en-US" b="1" dirty="0" smtClean="0"/>
              <a:t>在新生代</a:t>
            </a:r>
            <a:r>
              <a:rPr lang="zh-CN" altLang="en-US" dirty="0" smtClean="0"/>
              <a:t>，每次垃圾收集时都发现有大批对象死去，只有少量存活，那就选用复制算法，只需要付出少量复制成本就可以完成收集。</a:t>
            </a:r>
            <a:endParaRPr lang="en-US" altLang="zh-CN" dirty="0" smtClean="0"/>
          </a:p>
          <a:p>
            <a:pPr lvl="1"/>
            <a:r>
              <a:rPr lang="zh-CN" altLang="en-US" b="1" dirty="0" smtClean="0"/>
              <a:t>而老年代中</a:t>
            </a:r>
            <a:r>
              <a:rPr lang="zh-CN" altLang="en-US" dirty="0" smtClean="0"/>
              <a:t>，因为对象存活率高、没有额外空间对它进行担保，就必须使用“标记</a:t>
            </a:r>
            <a:r>
              <a:rPr lang="en-US" altLang="zh-CN" dirty="0" smtClean="0"/>
              <a:t>-</a:t>
            </a:r>
            <a:r>
              <a:rPr lang="zh-CN" altLang="en-US" dirty="0" smtClean="0"/>
              <a:t>清理”或者“标记</a:t>
            </a:r>
            <a:r>
              <a:rPr lang="en-US" altLang="zh-CN" dirty="0" smtClean="0"/>
              <a:t>-</a:t>
            </a:r>
            <a:r>
              <a:rPr lang="zh-CN" altLang="en-US" dirty="0" smtClean="0"/>
              <a:t>整理”算法来进行回收。</a:t>
            </a:r>
            <a:endParaRPr lang="en-US" altLang="zh-CN" dirty="0" smtClean="0"/>
          </a:p>
          <a:p>
            <a:pPr lvl="1"/>
            <a:r>
              <a:rPr lang="zh-CN" altLang="en-US" b="1" dirty="0"/>
              <a:t>分代的目的</a:t>
            </a:r>
            <a:r>
              <a:rPr lang="zh-CN" altLang="en-US" dirty="0"/>
              <a:t>无非就是为不同代的内存块运用不同的管理策略</a:t>
            </a:r>
            <a:r>
              <a:rPr lang="en-US" altLang="zh-CN" dirty="0"/>
              <a:t>(</a:t>
            </a:r>
            <a:r>
              <a:rPr lang="zh-CN" altLang="en-US" dirty="0"/>
              <a:t>算法</a:t>
            </a:r>
            <a:r>
              <a:rPr lang="en-US" altLang="zh-CN" dirty="0"/>
              <a:t>)</a:t>
            </a:r>
            <a:r>
              <a:rPr lang="zh-CN" altLang="en-US" dirty="0"/>
              <a:t>，从而最大化性能</a:t>
            </a:r>
            <a:r>
              <a:rPr lang="zh-CN" altLang="en-US" dirty="0" smtClean="0"/>
              <a:t>。</a:t>
            </a:r>
            <a:endParaRPr lang="en-US" altLang="zh-CN" dirty="0" smtClean="0"/>
          </a:p>
          <a:p>
            <a:pPr lvl="1"/>
            <a:endParaRPr lang="en-US" altLang="zh-CN" dirty="0"/>
          </a:p>
          <a:p>
            <a:r>
              <a:rPr lang="zh-CN" altLang="en-US" b="1" dirty="0" smtClean="0"/>
              <a:t>永久代</a:t>
            </a:r>
            <a:endParaRPr lang="zh-CN" altLang="en-US" b="1" dirty="0"/>
          </a:p>
          <a:p>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18</a:t>
            </a:fld>
            <a:endParaRPr lang="zh-CN" altLang="en-US" dirty="0"/>
          </a:p>
        </p:txBody>
      </p:sp>
    </p:spTree>
    <p:extLst>
      <p:ext uri="{BB962C8B-B14F-4D97-AF65-F5344CB8AC3E}">
        <p14:creationId xmlns:p14="http://schemas.microsoft.com/office/powerpoint/2010/main" val="410395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900" y="51110"/>
            <a:ext cx="10972800" cy="576064"/>
          </a:xfrm>
        </p:spPr>
        <p:txBody>
          <a:bodyPr/>
          <a:lstStyle/>
          <a:p>
            <a:pPr>
              <a:buClrTx/>
            </a:pPr>
            <a:r>
              <a:rPr lang="zh-CN" altLang="en-US" dirty="0" smtClean="0"/>
              <a:t>垃圾回收</a:t>
            </a:r>
            <a:r>
              <a:rPr lang="en-US" altLang="zh-CN" dirty="0" smtClean="0"/>
              <a:t>——</a:t>
            </a:r>
            <a:r>
              <a:rPr lang="zh-CN" altLang="en-US" dirty="0" smtClean="0"/>
              <a:t>垃圾收集算法</a:t>
            </a:r>
            <a:endParaRPr lang="en-US" altLang="zh-CN" dirty="0"/>
          </a:p>
        </p:txBody>
      </p:sp>
      <p:sp>
        <p:nvSpPr>
          <p:cNvPr id="3" name="内容占位符 2"/>
          <p:cNvSpPr>
            <a:spLocks noGrp="1"/>
          </p:cNvSpPr>
          <p:nvPr>
            <p:ph idx="1"/>
          </p:nvPr>
        </p:nvSpPr>
        <p:spPr/>
        <p:txBody>
          <a:bodyPr/>
          <a:lstStyle/>
          <a:p>
            <a:pPr marL="0" indent="0">
              <a:buNone/>
            </a:pPr>
            <a:r>
              <a:rPr lang="zh-CN" altLang="en-US" dirty="0" smtClean="0"/>
              <a:t>四种垃圾回收算法</a:t>
            </a:r>
            <a:endParaRPr lang="en-US" altLang="zh-CN" dirty="0" smtClean="0"/>
          </a:p>
          <a:p>
            <a:pPr marL="0" indent="0">
              <a:buNone/>
            </a:pPr>
            <a:r>
              <a:rPr lang="en-US" altLang="zh-CN" b="1" dirty="0" smtClean="0"/>
              <a:t>1. </a:t>
            </a:r>
            <a:r>
              <a:rPr lang="zh-CN" altLang="en-US" b="1" dirty="0" smtClean="0"/>
              <a:t>标记</a:t>
            </a:r>
            <a:r>
              <a:rPr lang="en-US" altLang="zh-CN" b="1" dirty="0" smtClean="0"/>
              <a:t>-</a:t>
            </a:r>
            <a:r>
              <a:rPr lang="zh-CN" altLang="en-US" b="1" dirty="0" smtClean="0"/>
              <a:t>清除 算法</a:t>
            </a:r>
            <a:endParaRPr lang="en-US" altLang="zh-CN" b="1" dirty="0" smtClean="0"/>
          </a:p>
          <a:p>
            <a:pPr marL="0" indent="0">
              <a:buNone/>
            </a:pPr>
            <a:r>
              <a:rPr lang="en-US" altLang="zh-CN" b="1" dirty="0" smtClean="0"/>
              <a:t>2. </a:t>
            </a:r>
            <a:r>
              <a:rPr lang="zh-CN" altLang="en-US" b="1" dirty="0" smtClean="0"/>
              <a:t>复制 算法</a:t>
            </a:r>
            <a:endParaRPr lang="en-US" altLang="zh-CN" b="1" dirty="0" smtClean="0"/>
          </a:p>
          <a:p>
            <a:pPr marL="0" indent="0">
              <a:buNone/>
            </a:pPr>
            <a:r>
              <a:rPr lang="en-US" altLang="zh-CN" b="1" dirty="0"/>
              <a:t>3. </a:t>
            </a:r>
            <a:r>
              <a:rPr lang="zh-CN" altLang="en-US" b="1" dirty="0"/>
              <a:t>标记</a:t>
            </a:r>
            <a:r>
              <a:rPr lang="en-US" altLang="zh-CN" b="1" dirty="0"/>
              <a:t>-</a:t>
            </a:r>
            <a:r>
              <a:rPr lang="zh-CN" altLang="en-US" b="1" dirty="0"/>
              <a:t>整理 算法</a:t>
            </a:r>
            <a:endParaRPr lang="en-US" altLang="zh-CN" b="1" dirty="0"/>
          </a:p>
          <a:p>
            <a:pPr marL="0" indent="0">
              <a:buNone/>
            </a:pPr>
            <a:r>
              <a:rPr lang="en-US" altLang="zh-CN" b="1" dirty="0"/>
              <a:t>4. </a:t>
            </a:r>
            <a:r>
              <a:rPr lang="zh-CN" altLang="en-US" b="1" dirty="0"/>
              <a:t>分代收集 算法</a:t>
            </a:r>
            <a:endParaRPr lang="en-US" altLang="zh-CN" b="1" dirty="0"/>
          </a:p>
          <a:p>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19</a:t>
            </a:fld>
            <a:endParaRPr lang="zh-CN" altLang="en-US" dirty="0"/>
          </a:p>
        </p:txBody>
      </p:sp>
    </p:spTree>
    <p:extLst>
      <p:ext uri="{BB962C8B-B14F-4D97-AF65-F5344CB8AC3E}">
        <p14:creationId xmlns:p14="http://schemas.microsoft.com/office/powerpoint/2010/main" val="1516781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A4F19B66-1C01-4C84-B3AE-98D2415A0E13}" type="datetime1">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2015-11-10</a:t>
            </a:fld>
            <a:endParaRPr lang="zh-CN" altLang="en-US" smtClean="0">
              <a:solidFill>
                <a:srgbClr val="00B0F0"/>
              </a:solidFill>
              <a:latin typeface="微软雅黑" pitchFamily="34" charset="-122"/>
              <a:ea typeface="微软雅黑" pitchFamily="34" charset="-122"/>
            </a:endParaRPr>
          </a:p>
        </p:txBody>
      </p:sp>
      <p:sp>
        <p:nvSpPr>
          <p:cNvPr id="7171"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96BF3205-7203-408E-AA4F-8A5726B75BD8}" type="slidenum">
              <a:rPr lang="zh-CN" altLang="en-US" smtClean="0">
                <a:solidFill>
                  <a:srgbClr val="00B0F0"/>
                </a:solidFill>
                <a:latin typeface="微软雅黑" pitchFamily="34" charset="-122"/>
                <a:ea typeface="微软雅黑" pitchFamily="34" charset="-122"/>
              </a:rPr>
              <a:pPr eaLnBrk="1" fontAlgn="base" hangingPunct="1">
                <a:spcBef>
                  <a:spcPct val="0"/>
                </a:spcBef>
                <a:spcAft>
                  <a:spcPct val="0"/>
                </a:spcAft>
              </a:pPr>
              <a:t>2</a:t>
            </a:fld>
            <a:endParaRPr lang="zh-CN" altLang="en-US" smtClean="0">
              <a:solidFill>
                <a:srgbClr val="00B0F0"/>
              </a:solidFill>
              <a:latin typeface="微软雅黑" pitchFamily="34" charset="-122"/>
              <a:ea typeface="微软雅黑" pitchFamily="34" charset="-122"/>
            </a:endParaRPr>
          </a:p>
        </p:txBody>
      </p:sp>
      <p:sp>
        <p:nvSpPr>
          <p:cNvPr id="7172" name="内容占位符 1"/>
          <p:cNvSpPr>
            <a:spLocks noGrp="1"/>
          </p:cNvSpPr>
          <p:nvPr>
            <p:ph idx="1"/>
          </p:nvPr>
        </p:nvSpPr>
        <p:spPr bwMode="auto">
          <a:xfrm>
            <a:off x="2630489" y="2288117"/>
            <a:ext cx="8010525" cy="414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ClrTx/>
              <a:buFont typeface="+mj-ea"/>
              <a:buAutoNum type="ea1JpnChsDbPeriod"/>
            </a:pPr>
            <a:r>
              <a:rPr lang="zh-CN" altLang="en-US" dirty="0" smtClean="0"/>
              <a:t>运行时数据区域</a:t>
            </a:r>
            <a:r>
              <a:rPr lang="zh-CN" altLang="en-US" b="1" dirty="0"/>
              <a:t>（</a:t>
            </a:r>
            <a:r>
              <a:rPr lang="en-US" altLang="zh-CN" b="1" dirty="0"/>
              <a:t>Runtime Data Areas</a:t>
            </a:r>
            <a:r>
              <a:rPr lang="zh-CN" altLang="en-US" b="1" dirty="0"/>
              <a:t>）</a:t>
            </a:r>
            <a:endParaRPr lang="en-US" altLang="zh-CN" dirty="0" smtClean="0"/>
          </a:p>
          <a:p>
            <a:pPr marL="514350" indent="-514350">
              <a:buClrTx/>
              <a:buFont typeface="+mj-ea"/>
              <a:buAutoNum type="ea1JpnChsDbPeriod"/>
            </a:pPr>
            <a:r>
              <a:rPr lang="zh-CN" altLang="en-US" dirty="0" smtClean="0"/>
              <a:t>内存</a:t>
            </a:r>
            <a:r>
              <a:rPr lang="zh-CN" altLang="en-US" dirty="0"/>
              <a:t>溢出异常</a:t>
            </a:r>
            <a:endParaRPr lang="en-US" altLang="zh-CN" dirty="0"/>
          </a:p>
          <a:p>
            <a:pPr marL="514350" indent="-514350">
              <a:buClrTx/>
              <a:buFont typeface="+mj-ea"/>
              <a:buAutoNum type="ea1JpnChsDbPeriod"/>
            </a:pPr>
            <a:r>
              <a:rPr lang="zh-CN" altLang="en-US" dirty="0" smtClean="0"/>
              <a:t>垃圾收集算法</a:t>
            </a:r>
            <a:endParaRPr lang="en-US" altLang="zh-CN" dirty="0" smtClean="0"/>
          </a:p>
          <a:p>
            <a:pPr marL="514350" indent="-514350">
              <a:buClrTx/>
              <a:buFont typeface="+mj-ea"/>
              <a:buAutoNum type="ea1JpnChsDbPeriod"/>
            </a:pPr>
            <a:r>
              <a:rPr lang="zh-CN" altLang="en-US" dirty="0" smtClean="0"/>
              <a:t>垃圾收集器</a:t>
            </a:r>
            <a:endParaRPr lang="en-US" altLang="zh-CN" dirty="0" smtClean="0"/>
          </a:p>
          <a:p>
            <a:pPr marL="514350" indent="-514350">
              <a:buClrTx/>
              <a:buFont typeface="+mj-ea"/>
              <a:buAutoNum type="ea1JpnChsDbPeriod"/>
            </a:pPr>
            <a:r>
              <a:rPr lang="zh-CN" altLang="en-US" dirty="0" smtClean="0"/>
              <a:t>内存分配与回收策略</a:t>
            </a:r>
            <a:endParaRPr lang="en-US" altLang="zh-CN" dirty="0" smtClean="0"/>
          </a:p>
        </p:txBody>
      </p:sp>
    </p:spTree>
    <p:extLst>
      <p:ext uri="{BB962C8B-B14F-4D97-AF65-F5344CB8AC3E}">
        <p14:creationId xmlns:p14="http://schemas.microsoft.com/office/powerpoint/2010/main" val="328058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p:cTn id="7" dur="1000" fill="hold"/>
                                        <p:tgtEl>
                                          <p:spTgt spid="717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17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17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17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172">
                                            <p:txEl>
                                              <p:pRg st="1" end="1"/>
                                            </p:txEl>
                                          </p:spTgt>
                                        </p:tgtEl>
                                        <p:attrNameLst>
                                          <p:attrName>style.visibility</p:attrName>
                                        </p:attrNameLst>
                                      </p:cBhvr>
                                      <p:to>
                                        <p:strVal val="visible"/>
                                      </p:to>
                                    </p:set>
                                    <p:anim calcmode="lin" valueType="num">
                                      <p:cBhvr>
                                        <p:cTn id="15" dur="1000" fill="hold"/>
                                        <p:tgtEl>
                                          <p:spTgt spid="7172">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7172">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7172">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717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7172">
                                            <p:txEl>
                                              <p:pRg st="2" end="2"/>
                                            </p:txEl>
                                          </p:spTgt>
                                        </p:tgtEl>
                                        <p:attrNameLst>
                                          <p:attrName>style.visibility</p:attrName>
                                        </p:attrNameLst>
                                      </p:cBhvr>
                                      <p:to>
                                        <p:strVal val="visible"/>
                                      </p:to>
                                    </p:set>
                                    <p:anim calcmode="lin" valueType="num">
                                      <p:cBhvr>
                                        <p:cTn id="23" dur="1000" fill="hold"/>
                                        <p:tgtEl>
                                          <p:spTgt spid="7172">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7172">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7172">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717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7172">
                                            <p:txEl>
                                              <p:pRg st="3" end="3"/>
                                            </p:txEl>
                                          </p:spTgt>
                                        </p:tgtEl>
                                        <p:attrNameLst>
                                          <p:attrName>style.visibility</p:attrName>
                                        </p:attrNameLst>
                                      </p:cBhvr>
                                      <p:to>
                                        <p:strVal val="visible"/>
                                      </p:to>
                                    </p:set>
                                    <p:anim calcmode="lin" valueType="num">
                                      <p:cBhvr>
                                        <p:cTn id="31" dur="1000" fill="hold"/>
                                        <p:tgtEl>
                                          <p:spTgt spid="7172">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7172">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7172">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717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7172">
                                            <p:txEl>
                                              <p:pRg st="4" end="4"/>
                                            </p:txEl>
                                          </p:spTgt>
                                        </p:tgtEl>
                                        <p:attrNameLst>
                                          <p:attrName>style.visibility</p:attrName>
                                        </p:attrNameLst>
                                      </p:cBhvr>
                                      <p:to>
                                        <p:strVal val="visible"/>
                                      </p:to>
                                    </p:set>
                                    <p:anim calcmode="lin" valueType="num">
                                      <p:cBhvr>
                                        <p:cTn id="39" dur="1000" fill="hold"/>
                                        <p:tgtEl>
                                          <p:spTgt spid="7172">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7172">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7172">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7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垃圾回收</a:t>
            </a:r>
            <a:r>
              <a:rPr lang="en-US" altLang="zh-CN" dirty="0" smtClean="0"/>
              <a:t>-</a:t>
            </a:r>
            <a:r>
              <a:rPr lang="zh-CN" altLang="en-US" dirty="0" smtClean="0"/>
              <a:t>垃圾回收算法的实现</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）对象存活判定算法</a:t>
            </a:r>
            <a:endParaRPr lang="en-US" altLang="zh-CN" dirty="0" smtClean="0"/>
          </a:p>
          <a:p>
            <a:r>
              <a:rPr lang="en-US" altLang="zh-CN" dirty="0" smtClean="0"/>
              <a:t>2</a:t>
            </a:r>
            <a:r>
              <a:rPr lang="zh-CN" altLang="en-US" dirty="0" smtClean="0"/>
              <a:t>）垃圾收集算法</a:t>
            </a:r>
            <a:endParaRPr lang="en-US" altLang="zh-CN" dirty="0" smtClean="0"/>
          </a:p>
          <a:p>
            <a:endParaRPr lang="en-US" altLang="zh-CN" dirty="0"/>
          </a:p>
          <a:p>
            <a:pPr marL="0" indent="0">
              <a:buNone/>
            </a:pPr>
            <a:r>
              <a:rPr lang="zh-CN" altLang="en-US" dirty="0" smtClean="0"/>
              <a:t>实现流程：</a:t>
            </a:r>
            <a:endParaRPr lang="en-US" altLang="zh-CN" dirty="0" smtClean="0"/>
          </a:p>
          <a:p>
            <a:pPr marL="0" indent="0">
              <a:buNone/>
            </a:pPr>
            <a:r>
              <a:rPr lang="en-US" altLang="zh-CN" dirty="0" smtClean="0"/>
              <a:t>1</a:t>
            </a:r>
            <a:r>
              <a:rPr lang="zh-CN" altLang="en-US" dirty="0" smtClean="0"/>
              <a:t>） 枚举根节点：进行对象的可达性分析，</a:t>
            </a:r>
            <a:r>
              <a:rPr lang="zh-CN" altLang="en-US" dirty="0"/>
              <a:t>检查</a:t>
            </a:r>
            <a:r>
              <a:rPr lang="zh-CN" altLang="en-US" dirty="0" smtClean="0"/>
              <a:t>对象</a:t>
            </a:r>
            <a:r>
              <a:rPr lang="zh-CN" altLang="en-US" dirty="0"/>
              <a:t>引用</a:t>
            </a:r>
            <a:r>
              <a:rPr lang="zh-CN" altLang="en-US" dirty="0" smtClean="0"/>
              <a:t>关系，需要</a:t>
            </a:r>
            <a:r>
              <a:rPr lang="en-US" altLang="zh-CN" dirty="0" smtClean="0"/>
              <a:t>GC</a:t>
            </a:r>
            <a:r>
              <a:rPr lang="zh-CN" altLang="en-US" dirty="0" smtClean="0"/>
              <a:t>停顿。</a:t>
            </a:r>
            <a:endParaRPr lang="en-US" altLang="zh-CN" dirty="0" smtClean="0"/>
          </a:p>
          <a:p>
            <a:pPr marL="0" indent="0">
              <a:buNone/>
            </a:pPr>
            <a:r>
              <a:rPr lang="en-US" altLang="zh-CN" dirty="0" smtClean="0"/>
              <a:t>2</a:t>
            </a:r>
            <a:r>
              <a:rPr lang="zh-CN" altLang="en-US" dirty="0" smtClean="0"/>
              <a:t>） 安全点： 即</a:t>
            </a:r>
            <a:r>
              <a:rPr lang="en-US" altLang="zh-CN" dirty="0" smtClean="0"/>
              <a:t>GC</a:t>
            </a:r>
            <a:r>
              <a:rPr lang="zh-CN" altLang="en-US" dirty="0" smtClean="0"/>
              <a:t>停顿位置。只有到达安全带才能暂停。</a:t>
            </a:r>
            <a:endParaRPr lang="en-US" altLang="zh-CN" dirty="0" smtClean="0"/>
          </a:p>
          <a:p>
            <a:pPr marL="0" indent="0">
              <a:buNone/>
            </a:pPr>
            <a:r>
              <a:rPr lang="en-US" altLang="zh-CN" dirty="0" smtClean="0"/>
              <a:t>3</a:t>
            </a:r>
            <a:r>
              <a:rPr lang="zh-CN" altLang="en-US" dirty="0" smtClean="0"/>
              <a:t>） 安全区域 ：在一段代码片段之中，对象引用关系不会发生变化。在这个区域任意地方开始</a:t>
            </a:r>
            <a:r>
              <a:rPr lang="en-US" altLang="zh-CN" dirty="0" smtClean="0"/>
              <a:t>GC</a:t>
            </a:r>
            <a:r>
              <a:rPr lang="zh-CN" altLang="en-US" dirty="0" smtClean="0"/>
              <a:t>都是安全的。程序主动标记自己进入和立刻安全区域。</a:t>
            </a:r>
            <a:endParaRPr lang="en-US" altLang="zh-CN" dirty="0" smtClean="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20</a:t>
            </a:fld>
            <a:endParaRPr lang="zh-CN" altLang="en-US" dirty="0"/>
          </a:p>
        </p:txBody>
      </p:sp>
    </p:spTree>
    <p:extLst>
      <p:ext uri="{BB962C8B-B14F-4D97-AF65-F5344CB8AC3E}">
        <p14:creationId xmlns:p14="http://schemas.microsoft.com/office/powerpoint/2010/main" val="4269215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垃圾回收</a:t>
            </a:r>
            <a:r>
              <a:rPr lang="en-US" altLang="zh-CN" dirty="0" smtClean="0"/>
              <a:t>——</a:t>
            </a:r>
            <a:r>
              <a:rPr lang="zh-CN" altLang="en-US" dirty="0" smtClean="0"/>
              <a:t>垃圾收集器</a:t>
            </a:r>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21</a:t>
            </a:fld>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841" y="888060"/>
            <a:ext cx="7641799" cy="5224923"/>
          </a:xfrm>
          <a:prstGeom prst="rect">
            <a:avLst/>
          </a:prstGeom>
        </p:spPr>
      </p:pic>
      <p:sp>
        <p:nvSpPr>
          <p:cNvPr id="6" name="文本框 5"/>
          <p:cNvSpPr txBox="1"/>
          <p:nvPr/>
        </p:nvSpPr>
        <p:spPr>
          <a:xfrm>
            <a:off x="7197214" y="6173260"/>
            <a:ext cx="2227006" cy="366183"/>
          </a:xfrm>
          <a:prstGeom prst="rect">
            <a:avLst/>
          </a:prstGeom>
          <a:noFill/>
        </p:spPr>
        <p:txBody>
          <a:bodyPr wrap="square" rtlCol="0">
            <a:spAutoFit/>
          </a:bodyPr>
          <a:lstStyle/>
          <a:p>
            <a:r>
              <a:rPr lang="en-US" altLang="zh-CN" b="1" dirty="0" err="1"/>
              <a:t>HotSpot</a:t>
            </a:r>
            <a:r>
              <a:rPr lang="en-US" altLang="zh-CN" b="1" dirty="0"/>
              <a:t> JVM</a:t>
            </a:r>
            <a:r>
              <a:rPr lang="zh-CN" altLang="en-US" b="1" dirty="0"/>
              <a:t>收集器</a:t>
            </a:r>
            <a:endParaRPr lang="zh-CN" altLang="en-US" dirty="0"/>
          </a:p>
        </p:txBody>
      </p:sp>
      <p:sp>
        <p:nvSpPr>
          <p:cNvPr id="8" name="内容占位符 7"/>
          <p:cNvSpPr>
            <a:spLocks noGrp="1"/>
          </p:cNvSpPr>
          <p:nvPr>
            <p:ph idx="1"/>
          </p:nvPr>
        </p:nvSpPr>
        <p:spPr>
          <a:xfrm>
            <a:off x="462317" y="1012416"/>
            <a:ext cx="3578741" cy="5100567"/>
          </a:xfrm>
        </p:spPr>
        <p:txBody>
          <a:bodyPr/>
          <a:lstStyle/>
          <a:p>
            <a:r>
              <a:rPr lang="zh-CN" altLang="en-US" dirty="0" smtClean="0"/>
              <a:t>新生代</a:t>
            </a:r>
            <a:endParaRPr lang="en-US" altLang="zh-CN" dirty="0" smtClean="0"/>
          </a:p>
          <a:p>
            <a:pPr marL="0" indent="0">
              <a:buNone/>
            </a:pPr>
            <a:r>
              <a:rPr lang="zh-CN" altLang="en-US" sz="2000" dirty="0" smtClean="0"/>
              <a:t>一般采用复制算法</a:t>
            </a:r>
            <a:endParaRPr lang="en-US" altLang="zh-CN" sz="2000" dirty="0"/>
          </a:p>
          <a:p>
            <a:endParaRPr lang="en-US" altLang="zh-CN" dirty="0" smtClean="0"/>
          </a:p>
          <a:p>
            <a:endParaRPr lang="en-US" altLang="zh-CN" dirty="0"/>
          </a:p>
          <a:p>
            <a:r>
              <a:rPr lang="zh-CN" altLang="en-US" dirty="0" smtClean="0"/>
              <a:t>老年代</a:t>
            </a:r>
            <a:endParaRPr lang="en-US" altLang="zh-CN" dirty="0" smtClean="0"/>
          </a:p>
          <a:p>
            <a:pPr marL="0" indent="0">
              <a:buNone/>
            </a:pPr>
            <a:r>
              <a:rPr lang="zh-CN" altLang="en-US" sz="2000" dirty="0" smtClean="0"/>
              <a:t>采用“标记</a:t>
            </a:r>
            <a:r>
              <a:rPr lang="en-US" altLang="zh-CN" sz="2000" dirty="0" smtClean="0"/>
              <a:t>-</a:t>
            </a:r>
            <a:r>
              <a:rPr lang="zh-CN" altLang="en-US" sz="2000" dirty="0" smtClean="0"/>
              <a:t>清除”算法</a:t>
            </a:r>
            <a:endParaRPr lang="en-US" altLang="zh-CN" sz="2000" dirty="0" smtClean="0"/>
          </a:p>
          <a:p>
            <a:pPr marL="0" indent="0">
              <a:buNone/>
            </a:pPr>
            <a:r>
              <a:rPr lang="zh-CN" altLang="en-US" sz="2000" dirty="0" smtClean="0"/>
              <a:t>或“标记</a:t>
            </a:r>
            <a:r>
              <a:rPr lang="en-US" altLang="zh-CN" sz="2000" dirty="0" smtClean="0"/>
              <a:t>-</a:t>
            </a:r>
            <a:r>
              <a:rPr lang="zh-CN" altLang="en-US" sz="2000" dirty="0" smtClean="0"/>
              <a:t>整理”算法</a:t>
            </a:r>
            <a:endParaRPr lang="zh-CN" altLang="en-US" sz="2000" dirty="0"/>
          </a:p>
        </p:txBody>
      </p:sp>
    </p:spTree>
    <p:extLst>
      <p:ext uri="{BB962C8B-B14F-4D97-AF65-F5344CB8AC3E}">
        <p14:creationId xmlns:p14="http://schemas.microsoft.com/office/powerpoint/2010/main" val="2842741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垃圾回收</a:t>
            </a:r>
            <a:r>
              <a:rPr lang="en-US" altLang="zh-CN" dirty="0"/>
              <a:t>——</a:t>
            </a:r>
            <a:r>
              <a:rPr lang="zh-CN" altLang="en-US" dirty="0"/>
              <a:t>垃圾收集器</a:t>
            </a:r>
          </a:p>
        </p:txBody>
      </p:sp>
      <p:sp>
        <p:nvSpPr>
          <p:cNvPr id="3" name="内容占位符 2"/>
          <p:cNvSpPr>
            <a:spLocks noGrp="1"/>
          </p:cNvSpPr>
          <p:nvPr>
            <p:ph idx="1"/>
          </p:nvPr>
        </p:nvSpPr>
        <p:spPr/>
        <p:txBody>
          <a:bodyPr/>
          <a:lstStyle/>
          <a:p>
            <a:pPr marL="0" indent="0" algn="l">
              <a:buNone/>
            </a:pPr>
            <a:r>
              <a:rPr lang="zh-CN" altLang="en-US" sz="2000" b="1" dirty="0"/>
              <a:t>性能指标</a:t>
            </a:r>
            <a:r>
              <a:rPr lang="en-US" altLang="zh-CN" sz="2000" b="1" dirty="0"/>
              <a:t>(Performance Metrics)</a:t>
            </a:r>
            <a:endParaRPr lang="en-US" altLang="zh-CN" sz="2000" b="1" dirty="0" smtClean="0"/>
          </a:p>
          <a:p>
            <a:pPr algn="l"/>
            <a:r>
              <a:rPr lang="zh-CN" altLang="en-US" sz="1800" b="1" dirty="0" smtClean="0"/>
              <a:t>生产率</a:t>
            </a:r>
            <a:r>
              <a:rPr lang="en-US" altLang="zh-CN" sz="1800" b="1" dirty="0"/>
              <a:t>(Throughput)</a:t>
            </a:r>
            <a:r>
              <a:rPr lang="en-US" altLang="zh-CN" sz="1800" dirty="0"/>
              <a:t/>
            </a:r>
            <a:br>
              <a:rPr lang="en-US" altLang="zh-CN" sz="1800" dirty="0"/>
            </a:br>
            <a:r>
              <a:rPr lang="zh-CN" altLang="en-US" sz="1800" dirty="0"/>
              <a:t>一个较长的周期</a:t>
            </a:r>
            <a:r>
              <a:rPr lang="en-US" altLang="zh-CN" sz="1800" dirty="0"/>
              <a:t>(</a:t>
            </a:r>
            <a:r>
              <a:rPr lang="zh-CN" altLang="en-US" sz="1800" dirty="0"/>
              <a:t>长的周期才有意义</a:t>
            </a:r>
            <a:r>
              <a:rPr lang="en-US" altLang="zh-CN" sz="1800" dirty="0"/>
              <a:t>)</a:t>
            </a:r>
            <a:r>
              <a:rPr lang="zh-CN" altLang="en-US" sz="1800" dirty="0"/>
              <a:t>内，非回收时间占总时间的比率。度量系统的运行效率。</a:t>
            </a:r>
          </a:p>
          <a:p>
            <a:pPr algn="l"/>
            <a:r>
              <a:rPr lang="zh-CN" altLang="en-US" sz="1800" b="1" dirty="0"/>
              <a:t>垃圾回收花费</a:t>
            </a:r>
            <a:r>
              <a:rPr lang="en-US" altLang="zh-CN" sz="1800" b="1" dirty="0"/>
              <a:t>(Garbage Collection overhead)</a:t>
            </a:r>
            <a:r>
              <a:rPr lang="en-US" altLang="zh-CN" sz="1800" dirty="0"/>
              <a:t/>
            </a:r>
            <a:br>
              <a:rPr lang="en-US" altLang="zh-CN" sz="1800" dirty="0"/>
            </a:br>
            <a:r>
              <a:rPr lang="zh-CN" altLang="en-US" sz="1800" dirty="0"/>
              <a:t>一个较长的周期内，回收时间占总时间的比率。与生产率相对应，加起来为</a:t>
            </a:r>
            <a:r>
              <a:rPr lang="en-US" altLang="zh-CN" sz="1800" dirty="0"/>
              <a:t>100%</a:t>
            </a:r>
            <a:r>
              <a:rPr lang="zh-CN" altLang="en-US" sz="1800" dirty="0"/>
              <a:t>。</a:t>
            </a:r>
          </a:p>
          <a:p>
            <a:pPr algn="l"/>
            <a:r>
              <a:rPr lang="zh-CN" altLang="en-US" sz="1800" b="1" dirty="0"/>
              <a:t>暂停时间间隔</a:t>
            </a:r>
            <a:r>
              <a:rPr lang="en-US" altLang="zh-CN" sz="1800" b="1" dirty="0"/>
              <a:t>(Pause time)</a:t>
            </a:r>
            <a:r>
              <a:rPr lang="en-US" altLang="zh-CN" sz="1800" dirty="0"/>
              <a:t/>
            </a:r>
            <a:br>
              <a:rPr lang="en-US" altLang="zh-CN" sz="1800" dirty="0"/>
            </a:br>
            <a:r>
              <a:rPr lang="en-US" altLang="zh-CN" sz="1800" dirty="0"/>
              <a:t>Java</a:t>
            </a:r>
            <a:r>
              <a:rPr lang="zh-CN" altLang="en-US" sz="1800" dirty="0"/>
              <a:t>虚拟机在回收垃圾的时候，有的算法会暂停所有应用线程的执行，某些系统可能对暂停的时间间隔比较敏感。</a:t>
            </a:r>
          </a:p>
          <a:p>
            <a:pPr algn="l"/>
            <a:r>
              <a:rPr lang="zh-CN" altLang="en-US" sz="1800" b="1" dirty="0"/>
              <a:t>回收的频率</a:t>
            </a:r>
            <a:r>
              <a:rPr lang="en-US" altLang="zh-CN" sz="1800" b="1" dirty="0"/>
              <a:t>(Frequency of collection)</a:t>
            </a:r>
            <a:r>
              <a:rPr lang="en-US" altLang="zh-CN" sz="1800" dirty="0"/>
              <a:t/>
            </a:r>
            <a:br>
              <a:rPr lang="en-US" altLang="zh-CN" sz="1800" dirty="0"/>
            </a:br>
            <a:r>
              <a:rPr lang="zh-CN" altLang="en-US" sz="1800" dirty="0"/>
              <a:t>平均多久会发生回收操作。</a:t>
            </a:r>
          </a:p>
          <a:p>
            <a:pPr algn="l"/>
            <a:r>
              <a:rPr lang="zh-CN" altLang="en-US" sz="1800" b="1" dirty="0"/>
              <a:t>内存占用的大小</a:t>
            </a:r>
            <a:r>
              <a:rPr lang="en-US" altLang="zh-CN" sz="1800" b="1" dirty="0"/>
              <a:t>(Footprint)</a:t>
            </a:r>
            <a:r>
              <a:rPr lang="en-US" altLang="zh-CN" sz="1800" dirty="0"/>
              <a:t/>
            </a:r>
            <a:br>
              <a:rPr lang="en-US" altLang="zh-CN" sz="1800" dirty="0"/>
            </a:br>
            <a:r>
              <a:rPr lang="zh-CN" altLang="en-US" sz="1800" dirty="0"/>
              <a:t>如堆的大小。</a:t>
            </a:r>
          </a:p>
          <a:p>
            <a:pPr algn="l"/>
            <a:r>
              <a:rPr lang="zh-CN" altLang="en-US" sz="1800" b="1" dirty="0"/>
              <a:t>实时性</a:t>
            </a:r>
            <a:r>
              <a:rPr lang="en-US" altLang="zh-CN" sz="1800" b="1" dirty="0"/>
              <a:t>(Promptness)</a:t>
            </a:r>
            <a:r>
              <a:rPr lang="en-US" altLang="zh-CN" sz="1800" dirty="0"/>
              <a:t/>
            </a:r>
            <a:br>
              <a:rPr lang="en-US" altLang="zh-CN" sz="1800" dirty="0"/>
            </a:br>
            <a:r>
              <a:rPr lang="zh-CN" altLang="en-US" sz="1800" dirty="0"/>
              <a:t>自一个对象死亡起，经过多久该对象所占用内存被回收。</a:t>
            </a:r>
          </a:p>
          <a:p>
            <a:endParaRPr lang="zh-CN" altLang="en-US" sz="1800"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22</a:t>
            </a:fld>
            <a:endParaRPr lang="zh-CN" altLang="en-US" dirty="0"/>
          </a:p>
        </p:txBody>
      </p:sp>
    </p:spTree>
    <p:extLst>
      <p:ext uri="{BB962C8B-B14F-4D97-AF65-F5344CB8AC3E}">
        <p14:creationId xmlns:p14="http://schemas.microsoft.com/office/powerpoint/2010/main" val="821745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垃圾收集</a:t>
            </a:r>
            <a:r>
              <a:rPr lang="en-US" altLang="zh-CN" dirty="0" smtClean="0"/>
              <a:t>——</a:t>
            </a:r>
            <a:r>
              <a:rPr lang="en-US" altLang="zh-CN" dirty="0">
                <a:solidFill>
                  <a:schemeClr val="tx1"/>
                </a:solidFill>
              </a:rPr>
              <a:t>CMS(</a:t>
            </a:r>
            <a:r>
              <a:rPr lang="zh-CN" altLang="en-US" dirty="0">
                <a:solidFill>
                  <a:schemeClr val="tx1"/>
                </a:solidFill>
              </a:rPr>
              <a:t>并发</a:t>
            </a:r>
            <a:r>
              <a:rPr lang="en-US" altLang="zh-CN" dirty="0">
                <a:solidFill>
                  <a:schemeClr val="tx1"/>
                </a:solidFill>
              </a:rPr>
              <a:t>GC)</a:t>
            </a:r>
            <a:r>
              <a:rPr lang="zh-CN" altLang="en-US" dirty="0">
                <a:solidFill>
                  <a:schemeClr val="tx1"/>
                </a:solidFill>
              </a:rPr>
              <a:t>收集器</a:t>
            </a:r>
            <a:endParaRPr lang="zh-CN" altLang="en-US" dirty="0"/>
          </a:p>
        </p:txBody>
      </p:sp>
      <p:sp>
        <p:nvSpPr>
          <p:cNvPr id="3" name="内容占位符 2"/>
          <p:cNvSpPr>
            <a:spLocks noGrp="1"/>
          </p:cNvSpPr>
          <p:nvPr>
            <p:ph idx="1"/>
          </p:nvPr>
        </p:nvSpPr>
        <p:spPr/>
        <p:txBody>
          <a:bodyPr/>
          <a:lstStyle/>
          <a:p>
            <a:r>
              <a:rPr lang="zh-CN" altLang="en-US" b="1" dirty="0"/>
              <a:t>串行回收器</a:t>
            </a:r>
            <a:r>
              <a:rPr lang="en-US" altLang="zh-CN" b="1" dirty="0"/>
              <a:t>(Serial Collector</a:t>
            </a:r>
            <a:r>
              <a:rPr lang="en-US" altLang="zh-CN" b="1" dirty="0" smtClean="0"/>
              <a:t>)</a:t>
            </a:r>
          </a:p>
          <a:p>
            <a:r>
              <a:rPr lang="zh-CN" altLang="en-US" b="1" dirty="0" smtClean="0"/>
              <a:t>并行</a:t>
            </a:r>
            <a:r>
              <a:rPr lang="zh-CN" altLang="en-US" b="1" dirty="0"/>
              <a:t>回收器</a:t>
            </a:r>
            <a:r>
              <a:rPr lang="en-US" altLang="zh-CN" b="1" dirty="0"/>
              <a:t>(Parallel Collector)</a:t>
            </a:r>
            <a:endParaRPr lang="en-US" altLang="zh-CN" b="1" dirty="0" smtClean="0"/>
          </a:p>
          <a:p>
            <a:r>
              <a:rPr lang="zh-CN" altLang="en-US" b="1" dirty="0" smtClean="0"/>
              <a:t>并行</a:t>
            </a:r>
            <a:r>
              <a:rPr lang="zh-CN" altLang="en-US" b="1" dirty="0"/>
              <a:t>合并收集器</a:t>
            </a:r>
            <a:r>
              <a:rPr lang="en-US" altLang="zh-CN" b="1" dirty="0"/>
              <a:t>(Parallel Compacting Collection)</a:t>
            </a:r>
          </a:p>
          <a:p>
            <a:r>
              <a:rPr lang="zh-CN" altLang="en-US" b="1" dirty="0" smtClean="0"/>
              <a:t>并发</a:t>
            </a:r>
            <a:r>
              <a:rPr lang="zh-CN" altLang="en-US" b="1" dirty="0"/>
              <a:t>标记清除回收</a:t>
            </a:r>
            <a:r>
              <a:rPr lang="zh-CN" altLang="en-US" b="1" dirty="0" smtClean="0"/>
              <a:t>器</a:t>
            </a:r>
            <a:r>
              <a:rPr lang="en-US" altLang="zh-CN" b="1" dirty="0"/>
              <a:t>(Concurrent Mark-Sweep Collector)</a:t>
            </a:r>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23</a:t>
            </a:fld>
            <a:endParaRPr lang="zh-CN" altLang="en-US" dirty="0"/>
          </a:p>
        </p:txBody>
      </p:sp>
      <p:sp>
        <p:nvSpPr>
          <p:cNvPr id="6" name="内容占位符 6"/>
          <p:cNvSpPr txBox="1">
            <a:spLocks/>
          </p:cNvSpPr>
          <p:nvPr/>
        </p:nvSpPr>
        <p:spPr>
          <a:xfrm>
            <a:off x="1224115" y="4837471"/>
            <a:ext cx="9335729" cy="634181"/>
          </a:xfrm>
          <a:prstGeom prst="rect">
            <a:avLst/>
          </a:prstGeom>
        </p:spPr>
        <p:txBody>
          <a:bodyPr/>
          <a:lstStyle>
            <a:lvl1pPr marL="342900" indent="-342900" algn="just" rtl="0" eaLnBrk="0" fontAlgn="base" hangingPunct="0">
              <a:lnSpc>
                <a:spcPct val="125000"/>
              </a:lnSpc>
              <a:spcBef>
                <a:spcPts val="300"/>
              </a:spcBef>
              <a:spcAft>
                <a:spcPct val="0"/>
              </a:spcAft>
              <a:buClr>
                <a:srgbClr val="0070C0"/>
              </a:buClr>
              <a:buSzPct val="60000"/>
              <a:buFont typeface="Wingdings" pitchFamily="2" charset="2"/>
              <a:buChar char="n"/>
              <a:defRPr sz="2400" b="0" kern="1200" baseline="0">
                <a:solidFill>
                  <a:srgbClr val="595757"/>
                </a:solidFill>
                <a:latin typeface="微软雅黑" pitchFamily="34" charset="-122"/>
                <a:ea typeface="微软雅黑" panose="020B0503020204020204" pitchFamily="34" charset="-122"/>
                <a:cs typeface="+mn-cs"/>
              </a:defRPr>
            </a:lvl1pPr>
            <a:lvl2pPr marL="742950" indent="-285750" algn="just" rtl="0" eaLnBrk="0" fontAlgn="base" hangingPunct="0">
              <a:lnSpc>
                <a:spcPct val="125000"/>
              </a:lnSpc>
              <a:spcBef>
                <a:spcPts val="300"/>
              </a:spcBef>
              <a:spcAft>
                <a:spcPct val="0"/>
              </a:spcAft>
              <a:buClr>
                <a:srgbClr val="0070C0"/>
              </a:buClr>
              <a:buSzPct val="60000"/>
              <a:buFont typeface="Wingdings" pitchFamily="2" charset="2"/>
              <a:buChar char="p"/>
              <a:defRPr sz="2000" kern="1200" baseline="0">
                <a:solidFill>
                  <a:srgbClr val="595757"/>
                </a:solidFill>
                <a:latin typeface="微软雅黑" pitchFamily="34" charset="-122"/>
                <a:ea typeface="微软雅黑" panose="020B0503020204020204" pitchFamily="34" charset="-122"/>
                <a:cs typeface="+mn-cs"/>
              </a:defRPr>
            </a:lvl2pPr>
            <a:lvl3pPr marL="1143000" indent="-228600" algn="just" rtl="0" eaLnBrk="0" fontAlgn="base" hangingPunct="0">
              <a:lnSpc>
                <a:spcPct val="125000"/>
              </a:lnSpc>
              <a:spcBef>
                <a:spcPts val="300"/>
              </a:spcBef>
              <a:spcAft>
                <a:spcPct val="0"/>
              </a:spcAft>
              <a:buClr>
                <a:srgbClr val="0070C0"/>
              </a:buClr>
              <a:buFont typeface="Arial" pitchFamily="34" charset="0"/>
              <a:buChar char="•"/>
              <a:defRPr sz="1800" kern="1200" baseline="0">
                <a:solidFill>
                  <a:srgbClr val="595757"/>
                </a:solidFill>
                <a:latin typeface="微软雅黑" pitchFamily="34" charset="-122"/>
                <a:ea typeface="微软雅黑" panose="020B0503020204020204" pitchFamily="34" charset="-122"/>
                <a:cs typeface="+mn-cs"/>
              </a:defRPr>
            </a:lvl3pPr>
            <a:lvl4pPr marL="1600200" indent="-228600" algn="just" rtl="0" eaLnBrk="0" fontAlgn="base" hangingPunct="0">
              <a:lnSpc>
                <a:spcPct val="125000"/>
              </a:lnSpc>
              <a:spcBef>
                <a:spcPts val="300"/>
              </a:spcBef>
              <a:spcAft>
                <a:spcPct val="0"/>
              </a:spcAft>
              <a:buClr>
                <a:srgbClr val="0070C0"/>
              </a:buClr>
              <a:buFont typeface="Arial" pitchFamily="34" charset="0"/>
              <a:buChar char="–"/>
              <a:defRPr sz="1600" kern="1200" baseline="0">
                <a:solidFill>
                  <a:srgbClr val="595757"/>
                </a:solidFill>
                <a:latin typeface="微软雅黑" pitchFamily="34" charset="-122"/>
                <a:ea typeface="微软雅黑" panose="020B0503020204020204" pitchFamily="34" charset="-122"/>
                <a:cs typeface="+mn-cs"/>
              </a:defRPr>
            </a:lvl4pPr>
            <a:lvl5pPr marL="2057400" indent="-228600" algn="just" rtl="0" eaLnBrk="0" fontAlgn="base" hangingPunct="0">
              <a:lnSpc>
                <a:spcPct val="125000"/>
              </a:lnSpc>
              <a:spcBef>
                <a:spcPts val="300"/>
              </a:spcBef>
              <a:spcAft>
                <a:spcPct val="0"/>
              </a:spcAft>
              <a:buClr>
                <a:srgbClr val="0070C0"/>
              </a:buClr>
              <a:buFont typeface="Arial" pitchFamily="34" charset="0"/>
              <a:buChar char="»"/>
              <a:defRPr sz="1600" kern="1200" baseline="0">
                <a:solidFill>
                  <a:srgbClr val="595757"/>
                </a:solidFill>
                <a:latin typeface="微软雅黑"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zh-CN" altLang="en-US" dirty="0" smtClean="0"/>
              <a:t>没有最好的收集器，也没有万能的收集器，只有最合适的收集器。</a:t>
            </a:r>
            <a:endParaRPr lang="en-US" altLang="zh-CN" dirty="0" smtClean="0"/>
          </a:p>
          <a:p>
            <a:endParaRPr lang="zh-CN" altLang="en-US" dirty="0"/>
          </a:p>
        </p:txBody>
      </p:sp>
    </p:spTree>
    <p:extLst>
      <p:ext uri="{BB962C8B-B14F-4D97-AF65-F5344CB8AC3E}">
        <p14:creationId xmlns:p14="http://schemas.microsoft.com/office/powerpoint/2010/main" val="274483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内存分配与回收策略</a:t>
            </a:r>
            <a:endParaRPr lang="zh-CN" altLang="en-US" dirty="0"/>
          </a:p>
        </p:txBody>
      </p:sp>
      <p:sp>
        <p:nvSpPr>
          <p:cNvPr id="3" name="内容占位符 2"/>
          <p:cNvSpPr>
            <a:spLocks noGrp="1"/>
          </p:cNvSpPr>
          <p:nvPr>
            <p:ph idx="1"/>
          </p:nvPr>
        </p:nvSpPr>
        <p:spPr>
          <a:xfrm>
            <a:off x="875421" y="1028732"/>
            <a:ext cx="10681580" cy="5327620"/>
          </a:xfrm>
        </p:spPr>
        <p:txBody>
          <a:bodyPr/>
          <a:lstStyle/>
          <a:p>
            <a:r>
              <a:rPr lang="zh-CN" altLang="en-US" b="1" dirty="0"/>
              <a:t>五</a:t>
            </a:r>
            <a:r>
              <a:rPr lang="zh-CN" altLang="en-US" b="1" dirty="0" smtClean="0"/>
              <a:t>种策略：</a:t>
            </a:r>
            <a:endParaRPr lang="en-US" altLang="zh-CN" b="1" dirty="0" smtClean="0"/>
          </a:p>
          <a:p>
            <a:r>
              <a:rPr lang="en-US" altLang="zh-CN" dirty="0" smtClean="0"/>
              <a:t>1. </a:t>
            </a:r>
            <a:r>
              <a:rPr lang="zh-CN" altLang="en-US" dirty="0" smtClean="0"/>
              <a:t>对象优先在新生代</a:t>
            </a:r>
            <a:r>
              <a:rPr lang="en-US" altLang="zh-CN" dirty="0" smtClean="0"/>
              <a:t>Eden</a:t>
            </a:r>
            <a:r>
              <a:rPr lang="zh-CN" altLang="en-US" dirty="0" smtClean="0"/>
              <a:t>区域分配</a:t>
            </a:r>
            <a:endParaRPr lang="en-US" altLang="zh-CN" dirty="0" smtClean="0"/>
          </a:p>
          <a:p>
            <a:r>
              <a:rPr lang="en-US" altLang="zh-CN" dirty="0" smtClean="0"/>
              <a:t>2. </a:t>
            </a:r>
            <a:r>
              <a:rPr lang="zh-CN" altLang="en-US" dirty="0" smtClean="0"/>
              <a:t>大对象直接进入老年代</a:t>
            </a:r>
            <a:endParaRPr lang="en-US" altLang="zh-CN" dirty="0" smtClean="0"/>
          </a:p>
          <a:p>
            <a:r>
              <a:rPr lang="en-US" altLang="zh-CN" dirty="0" smtClean="0"/>
              <a:t>3. </a:t>
            </a:r>
            <a:r>
              <a:rPr lang="zh-CN" altLang="en-US" dirty="0" smtClean="0"/>
              <a:t>长期存活的对象将进入老年代</a:t>
            </a:r>
            <a:endParaRPr lang="en-US" altLang="zh-CN" dirty="0" smtClean="0"/>
          </a:p>
          <a:p>
            <a:r>
              <a:rPr lang="en-US" altLang="zh-CN" dirty="0" smtClean="0"/>
              <a:t>4. </a:t>
            </a:r>
            <a:r>
              <a:rPr lang="zh-CN" altLang="en-US" dirty="0" smtClean="0"/>
              <a:t>动态对象年龄判断</a:t>
            </a:r>
            <a:endParaRPr lang="en-US" altLang="zh-CN" dirty="0" smtClean="0"/>
          </a:p>
          <a:p>
            <a:r>
              <a:rPr lang="en-US" altLang="zh-CN" dirty="0" smtClean="0"/>
              <a:t>5. </a:t>
            </a:r>
            <a:r>
              <a:rPr lang="zh-CN" altLang="en-US" dirty="0" smtClean="0"/>
              <a:t>空间分配担保</a:t>
            </a:r>
            <a:endParaRPr lang="en-US" altLang="zh-CN" dirty="0" smtClean="0"/>
          </a:p>
          <a:p>
            <a:pPr lvl="1"/>
            <a:r>
              <a:rPr lang="zh-CN" altLang="en-US" dirty="0"/>
              <a:t>在发生</a:t>
            </a:r>
            <a:r>
              <a:rPr lang="en-US" altLang="zh-CN" dirty="0"/>
              <a:t>Minor GC</a:t>
            </a:r>
            <a:r>
              <a:rPr lang="zh-CN" altLang="en-US" dirty="0"/>
              <a:t>之前，虚拟机会检查老年代最大可用连续空间是否大于新生代所有对象总</a:t>
            </a:r>
            <a:r>
              <a:rPr lang="zh-CN" altLang="en-US" dirty="0" smtClean="0"/>
              <a:t>空间。</a:t>
            </a:r>
          </a:p>
          <a:p>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24</a:t>
            </a:fld>
            <a:endParaRPr lang="zh-CN" altLang="en-US" dirty="0"/>
          </a:p>
        </p:txBody>
      </p:sp>
    </p:spTree>
    <p:extLst>
      <p:ext uri="{BB962C8B-B14F-4D97-AF65-F5344CB8AC3E}">
        <p14:creationId xmlns:p14="http://schemas.microsoft.com/office/powerpoint/2010/main" val="4147515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垃圾回收</a:t>
            </a:r>
            <a:r>
              <a:rPr lang="en-US" altLang="zh-CN" dirty="0" smtClean="0"/>
              <a:t>——</a:t>
            </a:r>
            <a:r>
              <a:rPr lang="zh-CN" altLang="en-US" dirty="0" smtClean="0"/>
              <a:t>垃圾回收触发的时机</a:t>
            </a:r>
            <a:endParaRPr lang="zh-CN" altLang="en-US" dirty="0"/>
          </a:p>
        </p:txBody>
      </p:sp>
      <p:sp>
        <p:nvSpPr>
          <p:cNvPr id="3" name="内容占位符 2"/>
          <p:cNvSpPr>
            <a:spLocks noGrp="1"/>
          </p:cNvSpPr>
          <p:nvPr>
            <p:ph idx="1"/>
          </p:nvPr>
        </p:nvSpPr>
        <p:spPr/>
        <p:txBody>
          <a:bodyPr/>
          <a:lstStyle/>
          <a:p>
            <a:r>
              <a:rPr lang="zh-CN" altLang="en-US" b="1" dirty="0"/>
              <a:t>两点说明：</a:t>
            </a:r>
            <a:endParaRPr lang="en-US" altLang="zh-CN" b="1" dirty="0"/>
          </a:p>
          <a:p>
            <a:r>
              <a:rPr lang="en-US" altLang="zh-CN" dirty="0"/>
              <a:t>Minor</a:t>
            </a:r>
            <a:r>
              <a:rPr lang="zh-CN" altLang="en-US" dirty="0"/>
              <a:t> </a:t>
            </a:r>
            <a:r>
              <a:rPr lang="en-US" altLang="zh-CN" dirty="0"/>
              <a:t>GC (</a:t>
            </a:r>
            <a:r>
              <a:rPr lang="zh-CN" altLang="en-US" dirty="0"/>
              <a:t>新生代</a:t>
            </a:r>
            <a:r>
              <a:rPr lang="en-US" altLang="zh-CN" dirty="0"/>
              <a:t>GC)</a:t>
            </a:r>
          </a:p>
          <a:p>
            <a:r>
              <a:rPr lang="en-US" altLang="zh-CN" dirty="0"/>
              <a:t>Major GC/Full GC</a:t>
            </a:r>
            <a:r>
              <a:rPr lang="en-US" altLang="zh-CN" dirty="0" smtClean="0"/>
              <a:t>(</a:t>
            </a:r>
            <a:r>
              <a:rPr lang="zh-CN" altLang="en-US" dirty="0"/>
              <a:t>老年代</a:t>
            </a:r>
            <a:r>
              <a:rPr lang="en-US" altLang="zh-CN" dirty="0"/>
              <a:t>GC)</a:t>
            </a:r>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25</a:t>
            </a:fld>
            <a:endParaRPr lang="zh-CN" altLang="en-US" dirty="0"/>
          </a:p>
        </p:txBody>
      </p:sp>
    </p:spTree>
    <p:extLst>
      <p:ext uri="{BB962C8B-B14F-4D97-AF65-F5344CB8AC3E}">
        <p14:creationId xmlns:p14="http://schemas.microsoft.com/office/powerpoint/2010/main" val="27366746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垃圾回收</a:t>
            </a:r>
            <a:r>
              <a:rPr lang="en-US" altLang="zh-CN" dirty="0" smtClean="0"/>
              <a:t>——</a:t>
            </a:r>
            <a:r>
              <a:rPr lang="zh-CN" altLang="en-US" dirty="0" smtClean="0"/>
              <a:t>调优手段</a:t>
            </a:r>
            <a:endParaRPr lang="zh-CN" altLang="en-US" dirty="0"/>
          </a:p>
        </p:txBody>
      </p:sp>
      <p:sp>
        <p:nvSpPr>
          <p:cNvPr id="3" name="内容占位符 2"/>
          <p:cNvSpPr>
            <a:spLocks noGrp="1"/>
          </p:cNvSpPr>
          <p:nvPr>
            <p:ph idx="1"/>
          </p:nvPr>
        </p:nvSpPr>
        <p:spPr/>
        <p:txBody>
          <a:bodyPr/>
          <a:lstStyle/>
          <a:p>
            <a:r>
              <a:rPr lang="zh-CN" altLang="en-US" sz="2000" dirty="0"/>
              <a:t>调优手段主要是通过控制堆内存的各个部分的比例和</a:t>
            </a:r>
            <a:r>
              <a:rPr lang="en-US" altLang="zh-CN" sz="2000" dirty="0"/>
              <a:t>GC</a:t>
            </a:r>
            <a:r>
              <a:rPr lang="zh-CN" altLang="en-US" sz="2000" dirty="0"/>
              <a:t>策略来实现，下面来看看各</a:t>
            </a:r>
            <a:r>
              <a:rPr lang="zh-CN" altLang="en-US" sz="2000" dirty="0" smtClean="0"/>
              <a:t>部分比例</a:t>
            </a:r>
            <a:r>
              <a:rPr lang="zh-CN" altLang="en-US" sz="2000" dirty="0"/>
              <a:t>不良设置会导致什么</a:t>
            </a:r>
            <a:r>
              <a:rPr lang="zh-CN" altLang="en-US" sz="2000" dirty="0" smtClean="0"/>
              <a:t>后果 。</a:t>
            </a:r>
            <a:endParaRPr lang="en-US" altLang="zh-CN" sz="2000" dirty="0" smtClean="0"/>
          </a:p>
          <a:p>
            <a:pPr marL="0" indent="0" algn="l">
              <a:buNone/>
            </a:pPr>
            <a:endParaRPr lang="en-US" altLang="zh-CN" sz="2000" dirty="0" smtClean="0"/>
          </a:p>
          <a:p>
            <a:pPr marL="0" indent="0" algn="l">
              <a:lnSpc>
                <a:spcPct val="100000"/>
              </a:lnSpc>
              <a:buNone/>
            </a:pPr>
            <a:r>
              <a:rPr lang="en-US" altLang="zh-CN" sz="2000" dirty="0" smtClean="0"/>
              <a:t>1</a:t>
            </a:r>
            <a:r>
              <a:rPr lang="zh-CN" altLang="en-US" sz="2000" dirty="0"/>
              <a:t>）新生代设置过</a:t>
            </a:r>
            <a:r>
              <a:rPr lang="zh-CN" altLang="en-US" sz="2000" dirty="0" smtClean="0"/>
              <a:t>小</a:t>
            </a:r>
            <a:endParaRPr lang="en-US" altLang="zh-CN" sz="2000" dirty="0" smtClean="0"/>
          </a:p>
          <a:p>
            <a:pPr marL="0" indent="0" algn="l">
              <a:lnSpc>
                <a:spcPct val="100000"/>
              </a:lnSpc>
              <a:buNone/>
            </a:pPr>
            <a:endParaRPr lang="en-US" altLang="zh-CN" sz="2000" dirty="0" smtClean="0"/>
          </a:p>
          <a:p>
            <a:pPr marL="0" indent="0" algn="l">
              <a:lnSpc>
                <a:spcPct val="100000"/>
              </a:lnSpc>
              <a:buNone/>
            </a:pPr>
            <a:r>
              <a:rPr lang="en-US" altLang="zh-CN" sz="2000" dirty="0" smtClean="0"/>
              <a:t>2</a:t>
            </a:r>
            <a:r>
              <a:rPr lang="zh-CN" altLang="en-US" sz="2000" dirty="0"/>
              <a:t>）新生代设置过</a:t>
            </a:r>
            <a:r>
              <a:rPr lang="zh-CN" altLang="en-US" sz="2000" dirty="0" smtClean="0"/>
              <a:t>大</a:t>
            </a:r>
            <a:endParaRPr lang="en-US" altLang="zh-CN" sz="2000" dirty="0" smtClean="0"/>
          </a:p>
          <a:p>
            <a:pPr marL="0" indent="0" algn="l">
              <a:lnSpc>
                <a:spcPct val="100000"/>
              </a:lnSpc>
              <a:buNone/>
            </a:pPr>
            <a:endParaRPr lang="en-US" altLang="zh-CN" sz="2000" dirty="0" smtClean="0"/>
          </a:p>
          <a:p>
            <a:pPr marL="0" indent="0" algn="l">
              <a:lnSpc>
                <a:spcPct val="100000"/>
              </a:lnSpc>
              <a:buNone/>
            </a:pPr>
            <a:r>
              <a:rPr lang="en-US" altLang="zh-CN" sz="2000" dirty="0" smtClean="0"/>
              <a:t>3</a:t>
            </a:r>
            <a:r>
              <a:rPr lang="zh-CN" altLang="en-US" sz="2000" dirty="0"/>
              <a:t>）</a:t>
            </a:r>
            <a:r>
              <a:rPr lang="en-US" altLang="zh-CN" sz="2000" dirty="0"/>
              <a:t>Survivor</a:t>
            </a:r>
            <a:r>
              <a:rPr lang="zh-CN" altLang="en-US" sz="2000" dirty="0"/>
              <a:t>设置过</a:t>
            </a:r>
            <a:r>
              <a:rPr lang="zh-CN" altLang="en-US" sz="2000" dirty="0" smtClean="0"/>
              <a:t>小</a:t>
            </a:r>
            <a:endParaRPr lang="en-US" altLang="zh-CN" sz="2000" dirty="0" smtClean="0"/>
          </a:p>
          <a:p>
            <a:pPr marL="0" indent="0" algn="l">
              <a:lnSpc>
                <a:spcPct val="100000"/>
              </a:lnSpc>
              <a:buNone/>
            </a:pPr>
            <a:endParaRPr lang="en-US" altLang="zh-CN" sz="2000" dirty="0" smtClean="0"/>
          </a:p>
          <a:p>
            <a:pPr marL="0" indent="0" algn="l">
              <a:lnSpc>
                <a:spcPct val="100000"/>
              </a:lnSpc>
              <a:buNone/>
            </a:pPr>
            <a:r>
              <a:rPr lang="en-US" altLang="zh-CN" sz="2000" dirty="0" smtClean="0"/>
              <a:t>4</a:t>
            </a:r>
            <a:r>
              <a:rPr lang="zh-CN" altLang="en-US" sz="2000" dirty="0"/>
              <a:t>）</a:t>
            </a:r>
            <a:r>
              <a:rPr lang="en-US" altLang="zh-CN" sz="2000" dirty="0"/>
              <a:t>Survivor</a:t>
            </a:r>
            <a:r>
              <a:rPr lang="zh-CN" altLang="en-US" sz="2000" dirty="0"/>
              <a:t>设置过大</a:t>
            </a:r>
            <a:br>
              <a:rPr lang="zh-CN" altLang="en-US" sz="2000" dirty="0"/>
            </a:br>
            <a:endParaRPr lang="zh-CN" altLang="en-US" sz="2000"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26</a:t>
            </a:fld>
            <a:endParaRPr lang="zh-CN" altLang="en-US" dirty="0"/>
          </a:p>
        </p:txBody>
      </p:sp>
    </p:spTree>
    <p:extLst>
      <p:ext uri="{BB962C8B-B14F-4D97-AF65-F5344CB8AC3E}">
        <p14:creationId xmlns:p14="http://schemas.microsoft.com/office/powerpoint/2010/main" val="26364490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JVM</a:t>
            </a:r>
            <a:r>
              <a:rPr lang="zh-CN" altLang="en-US" dirty="0"/>
              <a:t>常见配置</a:t>
            </a:r>
            <a:br>
              <a:rPr lang="zh-CN" altLang="en-US" dirty="0"/>
            </a:br>
            <a:endParaRPr lang="zh-CN" altLang="en-US" dirty="0"/>
          </a:p>
        </p:txBody>
      </p:sp>
      <p:sp>
        <p:nvSpPr>
          <p:cNvPr id="3" name="内容占位符 2"/>
          <p:cNvSpPr>
            <a:spLocks noGrp="1"/>
          </p:cNvSpPr>
          <p:nvPr>
            <p:ph idx="1"/>
          </p:nvPr>
        </p:nvSpPr>
        <p:spPr/>
        <p:txBody>
          <a:bodyPr/>
          <a:lstStyle/>
          <a:p>
            <a:pPr algn="l"/>
            <a:r>
              <a:rPr lang="zh-CN" altLang="en-US" dirty="0"/>
              <a:t>堆设置 </a:t>
            </a:r>
            <a:br>
              <a:rPr lang="zh-CN" altLang="en-US" dirty="0"/>
            </a:br>
            <a:r>
              <a:rPr lang="en-US" altLang="zh-CN" dirty="0"/>
              <a:t>-</a:t>
            </a:r>
            <a:r>
              <a:rPr lang="en-US" altLang="zh-CN" dirty="0" err="1"/>
              <a:t>Xms</a:t>
            </a:r>
            <a:r>
              <a:rPr lang="en-US" altLang="zh-CN" dirty="0"/>
              <a:t>:</a:t>
            </a:r>
            <a:r>
              <a:rPr lang="zh-CN" altLang="en-US" dirty="0"/>
              <a:t>初始堆大小</a:t>
            </a:r>
            <a:br>
              <a:rPr lang="zh-CN" altLang="en-US" dirty="0"/>
            </a:br>
            <a:r>
              <a:rPr lang="en-US" altLang="zh-CN" dirty="0"/>
              <a:t>-</a:t>
            </a:r>
            <a:r>
              <a:rPr lang="en-US" altLang="zh-CN" dirty="0" err="1"/>
              <a:t>Xmx</a:t>
            </a:r>
            <a:r>
              <a:rPr lang="en-US" altLang="zh-CN" dirty="0"/>
              <a:t>:</a:t>
            </a:r>
            <a:r>
              <a:rPr lang="zh-CN" altLang="en-US" dirty="0"/>
              <a:t>最大堆大小</a:t>
            </a:r>
            <a:br>
              <a:rPr lang="zh-CN" altLang="en-US" dirty="0"/>
            </a:br>
            <a:r>
              <a:rPr lang="en-US" altLang="zh-CN" dirty="0"/>
              <a:t>–</a:t>
            </a:r>
            <a:r>
              <a:rPr lang="en-US" altLang="zh-CN" dirty="0" err="1"/>
              <a:t>Xmn</a:t>
            </a:r>
            <a:r>
              <a:rPr lang="en-US" altLang="zh-CN" dirty="0"/>
              <a:t>: </a:t>
            </a:r>
            <a:r>
              <a:rPr lang="zh-CN" altLang="en-US" dirty="0"/>
              <a:t>设置新生代大小</a:t>
            </a:r>
            <a:br>
              <a:rPr lang="zh-CN" altLang="en-US" dirty="0"/>
            </a:br>
            <a:r>
              <a:rPr lang="en-US" altLang="zh-CN" dirty="0"/>
              <a:t>-</a:t>
            </a:r>
            <a:r>
              <a:rPr lang="en-US" altLang="zh-CN" dirty="0" err="1"/>
              <a:t>XX:NewSize</a:t>
            </a:r>
            <a:r>
              <a:rPr lang="en-US" altLang="zh-CN" dirty="0"/>
              <a:t>=n:</a:t>
            </a:r>
            <a:r>
              <a:rPr lang="zh-CN" altLang="en-US" dirty="0"/>
              <a:t>设置新生代大小</a:t>
            </a:r>
            <a:br>
              <a:rPr lang="zh-CN" altLang="en-US" dirty="0"/>
            </a:br>
            <a:r>
              <a:rPr lang="en-US" altLang="zh-CN" dirty="0"/>
              <a:t>-</a:t>
            </a:r>
            <a:r>
              <a:rPr lang="en-US" altLang="zh-CN" dirty="0" err="1"/>
              <a:t>XX:NewRatio</a:t>
            </a:r>
            <a:r>
              <a:rPr lang="en-US" altLang="zh-CN" dirty="0"/>
              <a:t>=n:</a:t>
            </a:r>
            <a:r>
              <a:rPr lang="zh-CN" altLang="en-US" dirty="0"/>
              <a:t>设置新生代和年老代的比值。如</a:t>
            </a:r>
            <a:r>
              <a:rPr lang="en-US" altLang="zh-CN" dirty="0"/>
              <a:t>:</a:t>
            </a:r>
            <a:r>
              <a:rPr lang="zh-CN" altLang="en-US" dirty="0"/>
              <a:t>为</a:t>
            </a:r>
            <a:r>
              <a:rPr lang="en-US" altLang="zh-CN" dirty="0"/>
              <a:t>3</a:t>
            </a:r>
            <a:r>
              <a:rPr lang="zh-CN" altLang="en-US" dirty="0"/>
              <a:t>，表示年轻代与年老代比值为</a:t>
            </a:r>
            <a:r>
              <a:rPr lang="en-US" altLang="zh-CN" dirty="0"/>
              <a:t>1</a:t>
            </a:r>
            <a:r>
              <a:rPr lang="zh-CN" altLang="en-US" dirty="0"/>
              <a:t>：</a:t>
            </a:r>
            <a:r>
              <a:rPr lang="en-US" altLang="zh-CN" dirty="0"/>
              <a:t>3</a:t>
            </a:r>
            <a:r>
              <a:rPr lang="zh-CN" altLang="en-US" dirty="0"/>
              <a:t>，年轻代占整个年轻代年老代和的</a:t>
            </a:r>
            <a:r>
              <a:rPr lang="en-US" altLang="zh-CN" dirty="0"/>
              <a:t>1/4</a:t>
            </a:r>
            <a:br>
              <a:rPr lang="en-US" altLang="zh-CN" dirty="0"/>
            </a:br>
            <a:r>
              <a:rPr lang="en-US" altLang="zh-CN" dirty="0"/>
              <a:t>-</a:t>
            </a:r>
            <a:r>
              <a:rPr lang="en-US" altLang="zh-CN" dirty="0" err="1"/>
              <a:t>XX:SurvivorRatio</a:t>
            </a:r>
            <a:r>
              <a:rPr lang="en-US" altLang="zh-CN" dirty="0"/>
              <a:t>=n:</a:t>
            </a:r>
            <a:r>
              <a:rPr lang="zh-CN" altLang="en-US" dirty="0"/>
              <a:t>年轻代中</a:t>
            </a:r>
            <a:r>
              <a:rPr lang="en-US" altLang="zh-CN" dirty="0"/>
              <a:t>Eden</a:t>
            </a:r>
            <a:r>
              <a:rPr lang="zh-CN" altLang="en-US" dirty="0"/>
              <a:t>区与两个</a:t>
            </a:r>
            <a:r>
              <a:rPr lang="en-US" altLang="zh-CN" dirty="0"/>
              <a:t>Survivor</a:t>
            </a:r>
            <a:r>
              <a:rPr lang="zh-CN" altLang="en-US" dirty="0"/>
              <a:t>区的比值。注意</a:t>
            </a:r>
            <a:r>
              <a:rPr lang="en-US" altLang="zh-CN" dirty="0"/>
              <a:t>Survivor</a:t>
            </a:r>
            <a:r>
              <a:rPr lang="zh-CN" altLang="en-US" dirty="0"/>
              <a:t>区有两个。如：</a:t>
            </a:r>
            <a:r>
              <a:rPr lang="en-US" altLang="zh-CN" dirty="0"/>
              <a:t>3</a:t>
            </a:r>
            <a:r>
              <a:rPr lang="zh-CN" altLang="en-US" dirty="0"/>
              <a:t>，表示</a:t>
            </a:r>
            <a:r>
              <a:rPr lang="en-US" altLang="zh-CN" dirty="0"/>
              <a:t>Eden</a:t>
            </a:r>
            <a:r>
              <a:rPr lang="zh-CN" altLang="en-US" dirty="0"/>
              <a:t>：</a:t>
            </a:r>
            <a:r>
              <a:rPr lang="en-US" altLang="zh-CN" dirty="0"/>
              <a:t>Survivor=3</a:t>
            </a:r>
            <a:r>
              <a:rPr lang="zh-CN" altLang="en-US" dirty="0"/>
              <a:t>：</a:t>
            </a:r>
            <a:r>
              <a:rPr lang="en-US" altLang="zh-CN" dirty="0"/>
              <a:t>2</a:t>
            </a:r>
            <a:r>
              <a:rPr lang="zh-CN" altLang="en-US" dirty="0"/>
              <a:t>，一个</a:t>
            </a:r>
            <a:r>
              <a:rPr lang="en-US" altLang="zh-CN" dirty="0"/>
              <a:t>Survivor</a:t>
            </a:r>
            <a:r>
              <a:rPr lang="zh-CN" altLang="en-US" dirty="0"/>
              <a:t>区占整个年轻代的</a:t>
            </a:r>
            <a:r>
              <a:rPr lang="en-US" altLang="zh-CN" dirty="0"/>
              <a:t>1/5</a:t>
            </a:r>
            <a:br>
              <a:rPr lang="en-US" altLang="zh-CN" dirty="0"/>
            </a:br>
            <a:r>
              <a:rPr lang="en-US" altLang="zh-CN" dirty="0"/>
              <a:t>-</a:t>
            </a:r>
            <a:r>
              <a:rPr lang="en-US" altLang="zh-CN" dirty="0" err="1"/>
              <a:t>XX:MaxPermSize</a:t>
            </a:r>
            <a:r>
              <a:rPr lang="en-US" altLang="zh-CN" dirty="0"/>
              <a:t>=n:</a:t>
            </a:r>
            <a:r>
              <a:rPr lang="zh-CN" altLang="en-US" dirty="0"/>
              <a:t>设置持久代大小</a:t>
            </a:r>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27</a:t>
            </a:fld>
            <a:endParaRPr lang="zh-CN" altLang="en-US" dirty="0"/>
          </a:p>
        </p:txBody>
      </p:sp>
    </p:spTree>
    <p:extLst>
      <p:ext uri="{BB962C8B-B14F-4D97-AF65-F5344CB8AC3E}">
        <p14:creationId xmlns:p14="http://schemas.microsoft.com/office/powerpoint/2010/main" val="3050653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r>
              <a:rPr lang="zh-CN" altLang="en-US" dirty="0" smtClean="0"/>
              <a:t>图书：</a:t>
            </a:r>
            <a:r>
              <a:rPr lang="en-US" altLang="zh-CN" dirty="0" smtClean="0"/>
              <a:t>《</a:t>
            </a:r>
            <a:r>
              <a:rPr lang="zh-CN" altLang="en-US" dirty="0" smtClean="0"/>
              <a:t>深入理解</a:t>
            </a:r>
            <a:r>
              <a:rPr lang="en-US" altLang="zh-CN" dirty="0" smtClean="0"/>
              <a:t>JAVA</a:t>
            </a:r>
            <a:r>
              <a:rPr lang="zh-CN" altLang="en-US" dirty="0" smtClean="0"/>
              <a:t>虚拟机</a:t>
            </a:r>
            <a:r>
              <a:rPr lang="en-US" altLang="zh-CN" dirty="0" smtClean="0"/>
              <a:t>》</a:t>
            </a:r>
            <a:r>
              <a:rPr lang="zh-CN" altLang="en-US" dirty="0" smtClean="0"/>
              <a:t>第二版 周志明 著</a:t>
            </a:r>
            <a:endParaRPr lang="en-US" altLang="zh-CN" dirty="0" smtClean="0"/>
          </a:p>
          <a:p>
            <a:r>
              <a:rPr lang="zh-CN" altLang="en-US" dirty="0" smtClean="0"/>
              <a:t>在线参考资料：</a:t>
            </a:r>
            <a:endParaRPr lang="en-US" altLang="zh-CN" dirty="0" smtClean="0"/>
          </a:p>
          <a:p>
            <a:r>
              <a:rPr lang="en-US" altLang="zh-CN" dirty="0" smtClean="0">
                <a:hlinkClick r:id="rId3"/>
              </a:rPr>
              <a:t>http</a:t>
            </a:r>
            <a:r>
              <a:rPr lang="en-US" altLang="zh-CN" dirty="0">
                <a:hlinkClick r:id="rId3"/>
              </a:rPr>
              <a:t>://</a:t>
            </a:r>
            <a:r>
              <a:rPr lang="en-US" altLang="zh-CN" dirty="0" smtClean="0">
                <a:hlinkClick r:id="rId3"/>
              </a:rPr>
              <a:t>blog.csdn.net/java2000_wl/article/details/8030172</a:t>
            </a:r>
            <a:r>
              <a:rPr lang="en-US" altLang="zh-CN" dirty="0" smtClean="0"/>
              <a:t> </a:t>
            </a:r>
            <a:r>
              <a:rPr lang="zh-CN" altLang="en-US" dirty="0" smtClean="0"/>
              <a:t>垃圾收集器</a:t>
            </a:r>
            <a:endParaRPr lang="en-US" altLang="zh-CN" dirty="0" smtClean="0"/>
          </a:p>
          <a:p>
            <a:r>
              <a:rPr lang="en-US" altLang="zh-CN" dirty="0">
                <a:hlinkClick r:id="rId4"/>
              </a:rPr>
              <a:t>http://</a:t>
            </a:r>
            <a:r>
              <a:rPr lang="en-US" altLang="zh-CN" dirty="0" smtClean="0">
                <a:hlinkClick r:id="rId4"/>
              </a:rPr>
              <a:t>blog.csdn.net/kimylrong/article/details/18265807</a:t>
            </a:r>
            <a:r>
              <a:rPr lang="zh-CN" altLang="en-US" dirty="0" smtClean="0"/>
              <a:t> 回收机制总结</a:t>
            </a:r>
            <a:endParaRPr lang="en-US" altLang="zh-CN" dirty="0" smtClean="0"/>
          </a:p>
          <a:p>
            <a:r>
              <a:rPr lang="en-US" altLang="zh-CN" dirty="0" smtClean="0">
                <a:hlinkClick r:id="rId5"/>
              </a:rPr>
              <a:t>http</a:t>
            </a:r>
            <a:r>
              <a:rPr lang="en-US" altLang="zh-CN" dirty="0">
                <a:hlinkClick r:id="rId5"/>
              </a:rPr>
              <a:t>://</a:t>
            </a:r>
            <a:r>
              <a:rPr lang="en-US" altLang="zh-CN" dirty="0" smtClean="0">
                <a:hlinkClick r:id="rId5"/>
              </a:rPr>
              <a:t>redshu521.iteye.com/blog/1510566</a:t>
            </a:r>
            <a:r>
              <a:rPr lang="en-US" altLang="zh-CN" dirty="0" smtClean="0"/>
              <a:t> JVM</a:t>
            </a:r>
            <a:r>
              <a:rPr lang="zh-CN" altLang="en-US" dirty="0" smtClean="0"/>
              <a:t>学习笔记</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28</a:t>
            </a:fld>
            <a:endParaRPr lang="zh-CN" altLang="en-US" dirty="0"/>
          </a:p>
        </p:txBody>
      </p:sp>
    </p:spTree>
    <p:extLst>
      <p:ext uri="{BB962C8B-B14F-4D97-AF65-F5344CB8AC3E}">
        <p14:creationId xmlns:p14="http://schemas.microsoft.com/office/powerpoint/2010/main" val="30907635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524001" y="3989946"/>
            <a:ext cx="9144000" cy="953508"/>
          </a:xfrm>
        </p:spPr>
        <p:txBody>
          <a:bodyPr>
            <a:noAutofit/>
          </a:bodyPr>
          <a:lstStyle/>
          <a:p>
            <a:r>
              <a:rPr lang="zh-CN" altLang="en-US" dirty="0">
                <a:latin typeface="微软雅黑" pitchFamily="34" charset="-122"/>
                <a:ea typeface="微软雅黑" pitchFamily="34" charset="-122"/>
              </a:rPr>
              <a:t>谢 谢</a:t>
            </a:r>
          </a:p>
        </p:txBody>
      </p:sp>
    </p:spTree>
    <p:extLst>
      <p:ext uri="{BB962C8B-B14F-4D97-AF65-F5344CB8AC3E}">
        <p14:creationId xmlns:p14="http://schemas.microsoft.com/office/powerpoint/2010/main" val="3023284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14350" indent="-514350">
              <a:buClrTx/>
              <a:buFont typeface="+mj-ea"/>
              <a:buAutoNum type="ea1JpnChsDbPeriod"/>
            </a:pPr>
            <a:r>
              <a:rPr lang="zh-CN" altLang="en-US" dirty="0" smtClean="0"/>
              <a:t>自动内存管理概述</a:t>
            </a:r>
            <a:endParaRPr lang="en-US" altLang="zh-CN" dirty="0"/>
          </a:p>
        </p:txBody>
      </p:sp>
      <p:sp>
        <p:nvSpPr>
          <p:cNvPr id="3" name="内容占位符 2"/>
          <p:cNvSpPr>
            <a:spLocks noGrp="1"/>
          </p:cNvSpPr>
          <p:nvPr>
            <p:ph idx="1"/>
          </p:nvPr>
        </p:nvSpPr>
        <p:spPr/>
        <p:txBody>
          <a:bodyPr/>
          <a:lstStyle/>
          <a:p>
            <a:r>
              <a:rPr lang="zh-CN" altLang="en-US" b="1" dirty="0" smtClean="0"/>
              <a:t>什么是“自动内存管理”？</a:t>
            </a:r>
            <a:endParaRPr lang="en-US" altLang="zh-CN" b="1" dirty="0" smtClean="0"/>
          </a:p>
          <a:p>
            <a:r>
              <a:rPr lang="zh-CN" altLang="en-US" b="1" dirty="0" smtClean="0"/>
              <a:t>自动</a:t>
            </a:r>
            <a:r>
              <a:rPr lang="zh-CN" altLang="en-US" b="1" dirty="0"/>
              <a:t>内存管理最终无非归结为解决</a:t>
            </a:r>
            <a:r>
              <a:rPr lang="en-US" altLang="zh-CN" b="1" dirty="0"/>
              <a:t>2</a:t>
            </a:r>
            <a:r>
              <a:rPr lang="zh-CN" altLang="en-US" b="1" dirty="0"/>
              <a:t>个问题：</a:t>
            </a:r>
            <a:endParaRPr lang="zh-CN" altLang="en-US" dirty="0"/>
          </a:p>
          <a:p>
            <a:pPr marL="457200" indent="-457200">
              <a:buFont typeface="+mj-lt"/>
              <a:buAutoNum type="arabicPeriod"/>
            </a:pPr>
            <a:r>
              <a:rPr lang="zh-CN" altLang="en-US" dirty="0" smtClean="0"/>
              <a:t>给对象</a:t>
            </a:r>
            <a:r>
              <a:rPr lang="zh-CN" altLang="en-US" dirty="0"/>
              <a:t>分配</a:t>
            </a:r>
            <a:r>
              <a:rPr lang="zh-CN" altLang="en-US" dirty="0" smtClean="0"/>
              <a:t>内存</a:t>
            </a:r>
            <a:endParaRPr lang="en-US" altLang="zh-CN" dirty="0" smtClean="0"/>
          </a:p>
          <a:p>
            <a:pPr marL="457200" indent="-457200">
              <a:buFont typeface="+mj-lt"/>
              <a:buAutoNum type="arabicPeriod"/>
            </a:pPr>
            <a:r>
              <a:rPr lang="zh-CN" altLang="en-US" dirty="0" smtClean="0"/>
              <a:t>回收</a:t>
            </a:r>
            <a:r>
              <a:rPr lang="zh-CN" altLang="en-US" dirty="0"/>
              <a:t>分配给对象的内存。</a:t>
            </a:r>
          </a:p>
          <a:p>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3</a:t>
            </a:fld>
            <a:endParaRPr lang="zh-CN" altLang="en-US" dirty="0"/>
          </a:p>
        </p:txBody>
      </p:sp>
    </p:spTree>
    <p:extLst>
      <p:ext uri="{BB962C8B-B14F-4D97-AF65-F5344CB8AC3E}">
        <p14:creationId xmlns:p14="http://schemas.microsoft.com/office/powerpoint/2010/main" val="282824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14350" indent="-514350">
              <a:buClrTx/>
              <a:buFont typeface="+mj-ea"/>
              <a:buAutoNum type="ea1JpnChsDbPeriod"/>
            </a:pPr>
            <a:r>
              <a:rPr lang="zh-CN" altLang="en-US" dirty="0"/>
              <a:t>运行时数据区域</a:t>
            </a:r>
            <a:endParaRPr lang="en-US" altLang="zh-CN" dirty="0"/>
          </a:p>
        </p:txBody>
      </p:sp>
      <p:sp>
        <p:nvSpPr>
          <p:cNvPr id="3" name="内容占位符 2"/>
          <p:cNvSpPr>
            <a:spLocks noGrp="1"/>
          </p:cNvSpPr>
          <p:nvPr>
            <p:ph idx="1"/>
          </p:nvPr>
        </p:nvSpPr>
        <p:spPr/>
        <p:txBody>
          <a:bodyPr/>
          <a:lstStyle/>
          <a:p>
            <a:r>
              <a:rPr lang="zh-CN" altLang="en-US" dirty="0" smtClean="0">
                <a:solidFill>
                  <a:schemeClr val="tx1"/>
                </a:solidFill>
              </a:rPr>
              <a:t>什么是</a:t>
            </a:r>
            <a:r>
              <a:rPr lang="en-US" altLang="zh-CN" dirty="0" smtClean="0">
                <a:solidFill>
                  <a:schemeClr val="tx1"/>
                </a:solidFill>
              </a:rPr>
              <a:t>JVM</a:t>
            </a:r>
            <a:r>
              <a:rPr lang="zh-CN" altLang="en-US" dirty="0" smtClean="0">
                <a:solidFill>
                  <a:schemeClr val="tx1"/>
                </a:solidFill>
              </a:rPr>
              <a:t>“运行时数据区域”？</a:t>
            </a:r>
            <a:endParaRPr lang="en-US" altLang="zh-CN" dirty="0" smtClean="0">
              <a:solidFill>
                <a:schemeClr val="tx1"/>
              </a:solidFill>
            </a:endParaRPr>
          </a:p>
          <a:p>
            <a:endParaRPr lang="en-US" altLang="zh-CN" dirty="0" smtClean="0">
              <a:solidFill>
                <a:schemeClr val="tx1"/>
              </a:solidFill>
            </a:endParaRPr>
          </a:p>
          <a:p>
            <a:r>
              <a:rPr lang="zh-CN" altLang="en-US" dirty="0" smtClean="0">
                <a:solidFill>
                  <a:schemeClr val="tx1"/>
                </a:solidFill>
              </a:rPr>
              <a:t>当</a:t>
            </a:r>
            <a:r>
              <a:rPr lang="zh-CN" altLang="en-US" dirty="0">
                <a:solidFill>
                  <a:schemeClr val="tx1"/>
                </a:solidFill>
              </a:rPr>
              <a:t>运行一个</a:t>
            </a:r>
            <a:r>
              <a:rPr lang="en-US" altLang="zh-CN" dirty="0" smtClean="0">
                <a:solidFill>
                  <a:schemeClr val="tx1"/>
                </a:solidFill>
              </a:rPr>
              <a:t>JVM</a:t>
            </a:r>
            <a:r>
              <a:rPr lang="zh-CN" altLang="en-US" dirty="0" smtClean="0">
                <a:solidFill>
                  <a:schemeClr val="tx1"/>
                </a:solidFill>
              </a:rPr>
              <a:t>实例时</a:t>
            </a:r>
            <a:r>
              <a:rPr lang="zh-CN" altLang="en-US" dirty="0">
                <a:solidFill>
                  <a:schemeClr val="tx1"/>
                </a:solidFill>
              </a:rPr>
              <a:t>，</a:t>
            </a:r>
            <a:r>
              <a:rPr lang="zh-CN" altLang="en-US" b="1" dirty="0">
                <a:solidFill>
                  <a:schemeClr val="tx1"/>
                </a:solidFill>
              </a:rPr>
              <a:t>系统</a:t>
            </a:r>
            <a:r>
              <a:rPr lang="zh-CN" altLang="en-US" dirty="0">
                <a:solidFill>
                  <a:schemeClr val="tx1"/>
                </a:solidFill>
              </a:rPr>
              <a:t>将</a:t>
            </a:r>
            <a:r>
              <a:rPr lang="zh-CN" altLang="en-US" dirty="0">
                <a:solidFill>
                  <a:srgbClr val="FF0000"/>
                </a:solidFill>
              </a:rPr>
              <a:t>分配给它一块内存区域</a:t>
            </a:r>
            <a:r>
              <a:rPr lang="zh-CN" altLang="en-US" dirty="0">
                <a:solidFill>
                  <a:schemeClr val="tx1"/>
                </a:solidFill>
              </a:rPr>
              <a:t>（这块内存区域的大小可以设置的），这一内存区域由</a:t>
            </a:r>
            <a:r>
              <a:rPr lang="en-US" altLang="zh-CN" dirty="0">
                <a:solidFill>
                  <a:schemeClr val="tx1"/>
                </a:solidFill>
              </a:rPr>
              <a:t>JVM</a:t>
            </a:r>
            <a:r>
              <a:rPr lang="zh-CN" altLang="en-US" dirty="0">
                <a:solidFill>
                  <a:schemeClr val="tx1"/>
                </a:solidFill>
              </a:rPr>
              <a:t>自己来管理</a:t>
            </a:r>
            <a:r>
              <a:rPr lang="zh-CN" altLang="en-US" dirty="0" smtClean="0">
                <a:solidFill>
                  <a:schemeClr val="tx1"/>
                </a:solidFill>
              </a:rPr>
              <a:t>。</a:t>
            </a:r>
            <a:endParaRPr lang="en-US" altLang="zh-CN" dirty="0" smtClean="0">
              <a:solidFill>
                <a:schemeClr val="tx1"/>
              </a:solidFill>
            </a:endParaRPr>
          </a:p>
          <a:p>
            <a:r>
              <a:rPr lang="zh-CN" altLang="en-US" dirty="0" smtClean="0">
                <a:solidFill>
                  <a:schemeClr val="tx1"/>
                </a:solidFill>
              </a:rPr>
              <a:t>从</a:t>
            </a:r>
            <a:r>
              <a:rPr lang="zh-CN" altLang="en-US" dirty="0">
                <a:solidFill>
                  <a:schemeClr val="tx1"/>
                </a:solidFill>
              </a:rPr>
              <a:t>这一块内存中分出一块用来存储一些运行数据，例如创建的对象，传递给方法的参数，局部变量，返回值等等</a:t>
            </a:r>
            <a:r>
              <a:rPr lang="zh-CN" altLang="en-US" dirty="0" smtClean="0">
                <a:solidFill>
                  <a:schemeClr val="tx1"/>
                </a:solidFill>
              </a:rPr>
              <a:t>。</a:t>
            </a:r>
            <a:endParaRPr lang="en-US" altLang="zh-CN" dirty="0" smtClean="0">
              <a:solidFill>
                <a:schemeClr val="tx1"/>
              </a:solidFill>
            </a:endParaRPr>
          </a:p>
          <a:p>
            <a:r>
              <a:rPr lang="zh-CN" altLang="en-US" dirty="0" smtClean="0">
                <a:solidFill>
                  <a:schemeClr val="tx1"/>
                </a:solidFill>
              </a:rPr>
              <a:t>分出来</a:t>
            </a:r>
            <a:r>
              <a:rPr lang="zh-CN" altLang="en-US" dirty="0">
                <a:solidFill>
                  <a:schemeClr val="tx1"/>
                </a:solidFill>
              </a:rPr>
              <a:t>的这一块就称为</a:t>
            </a:r>
            <a:r>
              <a:rPr lang="zh-CN" altLang="en-US" b="1" dirty="0">
                <a:solidFill>
                  <a:schemeClr val="tx1"/>
                </a:solidFill>
              </a:rPr>
              <a:t>运行数据区域</a:t>
            </a:r>
            <a:r>
              <a:rPr lang="zh-CN" altLang="en-US" dirty="0" smtClean="0">
                <a:solidFill>
                  <a:schemeClr val="tx1"/>
                </a:solidFill>
              </a:rPr>
              <a:t>。</a:t>
            </a:r>
            <a:endParaRPr lang="en-US" altLang="zh-CN" dirty="0" smtClean="0">
              <a:solidFill>
                <a:schemeClr val="tx1"/>
              </a:solidFill>
            </a:endParaRPr>
          </a:p>
          <a:p>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4</a:t>
            </a:fld>
            <a:endParaRPr lang="zh-CN" altLang="en-US" dirty="0"/>
          </a:p>
        </p:txBody>
      </p:sp>
    </p:spTree>
    <p:extLst>
      <p:ext uri="{BB962C8B-B14F-4D97-AF65-F5344CB8AC3E}">
        <p14:creationId xmlns:p14="http://schemas.microsoft.com/office/powerpoint/2010/main" val="308522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14350" indent="-514350">
              <a:buClrTx/>
              <a:buFont typeface="+mj-ea"/>
              <a:buAutoNum type="ea1JpnChsDbPeriod"/>
            </a:pPr>
            <a:r>
              <a:rPr lang="zh-CN" altLang="en-US" dirty="0"/>
              <a:t>运行时数据区域</a:t>
            </a:r>
            <a:endParaRPr lang="en-US" altLang="zh-CN"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5</a:t>
            </a:fld>
            <a:endParaRPr lang="zh-CN" altLang="en-US" dirty="0"/>
          </a:p>
        </p:txBody>
      </p:sp>
      <p:sp>
        <p:nvSpPr>
          <p:cNvPr id="7" name="内容占位符 6"/>
          <p:cNvSpPr>
            <a:spLocks noGrp="1"/>
          </p:cNvSpPr>
          <p:nvPr>
            <p:ph idx="1"/>
          </p:nvPr>
        </p:nvSpPr>
        <p:spPr/>
        <p:txBody>
          <a:bodyPr/>
          <a:lstStyle/>
          <a:p>
            <a:r>
              <a:rPr lang="zh-CN" altLang="en-US" dirty="0">
                <a:solidFill>
                  <a:schemeClr val="tx1"/>
                </a:solidFill>
              </a:rPr>
              <a:t>运行数据区域可以划分为</a:t>
            </a:r>
            <a:r>
              <a:rPr lang="en-US" altLang="zh-CN" dirty="0">
                <a:solidFill>
                  <a:schemeClr val="tx1"/>
                </a:solidFill>
              </a:rPr>
              <a:t>6</a:t>
            </a:r>
            <a:r>
              <a:rPr lang="zh-CN" altLang="en-US" dirty="0">
                <a:solidFill>
                  <a:schemeClr val="tx1"/>
                </a:solidFill>
              </a:rPr>
              <a:t>大块：</a:t>
            </a:r>
            <a:endParaRPr lang="en-US" altLang="zh-CN" dirty="0">
              <a:solidFill>
                <a:schemeClr val="tx1"/>
              </a:solidFill>
            </a:endParaRPr>
          </a:p>
          <a:p>
            <a:pPr lvl="1"/>
            <a:r>
              <a:rPr lang="en-US" altLang="zh-CN" dirty="0">
                <a:solidFill>
                  <a:srgbClr val="FF0000"/>
                </a:solidFill>
              </a:rPr>
              <a:t>Java</a:t>
            </a:r>
            <a:r>
              <a:rPr lang="zh-CN" altLang="en-US" dirty="0">
                <a:solidFill>
                  <a:srgbClr val="FF0000"/>
                </a:solidFill>
              </a:rPr>
              <a:t>栈</a:t>
            </a:r>
            <a:r>
              <a:rPr lang="zh-CN" altLang="en-US" dirty="0" smtClean="0">
                <a:solidFill>
                  <a:srgbClr val="FF0000"/>
                </a:solidFill>
              </a:rPr>
              <a:t>、</a:t>
            </a:r>
            <a:endParaRPr lang="en-US" altLang="zh-CN" dirty="0" smtClean="0">
              <a:solidFill>
                <a:srgbClr val="FF0000"/>
              </a:solidFill>
            </a:endParaRPr>
          </a:p>
          <a:p>
            <a:pPr lvl="1"/>
            <a:r>
              <a:rPr lang="zh-CN" altLang="en-US" dirty="0" smtClean="0">
                <a:solidFill>
                  <a:srgbClr val="FF0000"/>
                </a:solidFill>
              </a:rPr>
              <a:t>程序</a:t>
            </a:r>
            <a:r>
              <a:rPr lang="zh-CN" altLang="en-US" dirty="0">
                <a:solidFill>
                  <a:srgbClr val="FF0000"/>
                </a:solidFill>
              </a:rPr>
              <a:t>计数寄存器（</a:t>
            </a:r>
            <a:r>
              <a:rPr lang="en-US" altLang="zh-CN" dirty="0">
                <a:solidFill>
                  <a:srgbClr val="FF0000"/>
                </a:solidFill>
              </a:rPr>
              <a:t>PC</a:t>
            </a:r>
            <a:r>
              <a:rPr lang="zh-CN" altLang="en-US" dirty="0">
                <a:solidFill>
                  <a:srgbClr val="FF0000"/>
                </a:solidFill>
              </a:rPr>
              <a:t>寄存器）</a:t>
            </a:r>
            <a:r>
              <a:rPr lang="zh-CN" altLang="en-US" dirty="0" smtClean="0">
                <a:solidFill>
                  <a:srgbClr val="FF0000"/>
                </a:solidFill>
              </a:rPr>
              <a:t>、</a:t>
            </a:r>
            <a:endParaRPr lang="en-US" altLang="zh-CN" dirty="0" smtClean="0">
              <a:solidFill>
                <a:srgbClr val="FF0000"/>
              </a:solidFill>
            </a:endParaRPr>
          </a:p>
          <a:p>
            <a:pPr lvl="1"/>
            <a:r>
              <a:rPr lang="zh-CN" altLang="en-US" dirty="0" smtClean="0">
                <a:solidFill>
                  <a:srgbClr val="FF0000"/>
                </a:solidFill>
              </a:rPr>
              <a:t>本地</a:t>
            </a:r>
            <a:r>
              <a:rPr lang="zh-CN" altLang="en-US" dirty="0">
                <a:solidFill>
                  <a:srgbClr val="FF0000"/>
                </a:solidFill>
              </a:rPr>
              <a:t>方法栈（</a:t>
            </a:r>
            <a:r>
              <a:rPr lang="en-US" altLang="zh-CN" dirty="0">
                <a:solidFill>
                  <a:srgbClr val="FF0000"/>
                </a:solidFill>
              </a:rPr>
              <a:t>Native Method Stack</a:t>
            </a:r>
            <a:r>
              <a:rPr lang="zh-CN" altLang="en-US" dirty="0">
                <a:solidFill>
                  <a:srgbClr val="FF0000"/>
                </a:solidFill>
              </a:rPr>
              <a:t>）</a:t>
            </a:r>
            <a:r>
              <a:rPr lang="zh-CN" altLang="en-US" dirty="0" smtClean="0">
                <a:solidFill>
                  <a:srgbClr val="FF0000"/>
                </a:solidFill>
              </a:rPr>
              <a:t>、</a:t>
            </a:r>
            <a:endParaRPr lang="en-US" altLang="zh-CN" dirty="0" smtClean="0">
              <a:solidFill>
                <a:srgbClr val="FF0000"/>
              </a:solidFill>
            </a:endParaRPr>
          </a:p>
          <a:p>
            <a:pPr lvl="1"/>
            <a:r>
              <a:rPr lang="en-US" altLang="zh-CN" dirty="0" smtClean="0">
                <a:solidFill>
                  <a:srgbClr val="FF0000"/>
                </a:solidFill>
              </a:rPr>
              <a:t>Java</a:t>
            </a:r>
            <a:r>
              <a:rPr lang="zh-CN" altLang="en-US" dirty="0">
                <a:solidFill>
                  <a:srgbClr val="FF0000"/>
                </a:solidFill>
              </a:rPr>
              <a:t>堆</a:t>
            </a:r>
            <a:r>
              <a:rPr lang="zh-CN" altLang="en-US" dirty="0" smtClean="0">
                <a:solidFill>
                  <a:srgbClr val="FF0000"/>
                </a:solidFill>
              </a:rPr>
              <a:t>、</a:t>
            </a:r>
            <a:endParaRPr lang="en-US" altLang="zh-CN" dirty="0" smtClean="0">
              <a:solidFill>
                <a:srgbClr val="FF0000"/>
              </a:solidFill>
            </a:endParaRPr>
          </a:p>
          <a:p>
            <a:pPr lvl="1"/>
            <a:r>
              <a:rPr lang="zh-CN" altLang="en-US" dirty="0" smtClean="0">
                <a:solidFill>
                  <a:srgbClr val="FF0000"/>
                </a:solidFill>
              </a:rPr>
              <a:t>方法</a:t>
            </a:r>
            <a:r>
              <a:rPr lang="zh-CN" altLang="en-US" dirty="0">
                <a:solidFill>
                  <a:srgbClr val="FF0000"/>
                </a:solidFill>
              </a:rPr>
              <a:t>区域</a:t>
            </a:r>
            <a:r>
              <a:rPr lang="zh-CN" altLang="en-US" dirty="0" smtClean="0">
                <a:solidFill>
                  <a:srgbClr val="FF0000"/>
                </a:solidFill>
              </a:rPr>
              <a:t>、</a:t>
            </a:r>
            <a:endParaRPr lang="en-US" altLang="zh-CN" dirty="0" smtClean="0">
              <a:solidFill>
                <a:srgbClr val="FF0000"/>
              </a:solidFill>
            </a:endParaRPr>
          </a:p>
          <a:p>
            <a:pPr lvl="1"/>
            <a:r>
              <a:rPr lang="zh-CN" altLang="en-US" dirty="0" smtClean="0">
                <a:solidFill>
                  <a:srgbClr val="FF0000"/>
                </a:solidFill>
              </a:rPr>
              <a:t>运行</a:t>
            </a:r>
            <a:r>
              <a:rPr lang="zh-CN" altLang="en-US" dirty="0">
                <a:solidFill>
                  <a:srgbClr val="FF0000"/>
                </a:solidFill>
              </a:rPr>
              <a:t>常量池（</a:t>
            </a:r>
            <a:r>
              <a:rPr lang="en-US" altLang="zh-CN" dirty="0">
                <a:solidFill>
                  <a:srgbClr val="FF0000"/>
                </a:solidFill>
              </a:rPr>
              <a:t>Runtime Constant Pool</a:t>
            </a:r>
            <a:r>
              <a:rPr lang="zh-CN" altLang="en-US" dirty="0">
                <a:solidFill>
                  <a:srgbClr val="FF0000"/>
                </a:solidFill>
              </a:rPr>
              <a:t>）</a:t>
            </a:r>
            <a:r>
              <a:rPr lang="zh-CN" altLang="en-US" dirty="0">
                <a:solidFill>
                  <a:schemeClr val="tx1"/>
                </a:solidFill>
              </a:rPr>
              <a:t>。</a:t>
            </a:r>
            <a:endParaRPr lang="en-US" altLang="zh-CN" dirty="0">
              <a:solidFill>
                <a:schemeClr val="tx1"/>
              </a:solidFill>
            </a:endParaRPr>
          </a:p>
          <a:p>
            <a:pPr lvl="1"/>
            <a:r>
              <a:rPr lang="zh-CN" altLang="en-US" i="1" dirty="0">
                <a:solidFill>
                  <a:schemeClr val="tx1"/>
                </a:solidFill>
              </a:rPr>
              <a:t>运行常量池本应该属于方法区，但是由于其重要性，</a:t>
            </a:r>
            <a:r>
              <a:rPr lang="en-US" altLang="zh-CN" i="1" dirty="0">
                <a:solidFill>
                  <a:schemeClr val="tx1"/>
                </a:solidFill>
              </a:rPr>
              <a:t>JVM</a:t>
            </a:r>
            <a:r>
              <a:rPr lang="zh-CN" altLang="en-US" i="1" dirty="0">
                <a:solidFill>
                  <a:schemeClr val="tx1"/>
                </a:solidFill>
              </a:rPr>
              <a:t>规范将其独立出来说明</a:t>
            </a:r>
            <a:r>
              <a:rPr lang="zh-CN" altLang="en-US" i="1" dirty="0" smtClean="0">
                <a:solidFill>
                  <a:schemeClr val="tx1"/>
                </a:solidFill>
              </a:rPr>
              <a:t>。</a:t>
            </a:r>
            <a:endParaRPr lang="en-US" altLang="zh-CN" i="1" dirty="0" smtClean="0">
              <a:solidFill>
                <a:schemeClr val="tx1"/>
              </a:solidFill>
            </a:endParaRPr>
          </a:p>
          <a:p>
            <a:r>
              <a:rPr lang="zh-CN" altLang="en-US" dirty="0" smtClean="0">
                <a:solidFill>
                  <a:schemeClr val="tx1"/>
                </a:solidFill>
              </a:rPr>
              <a:t>前面</a:t>
            </a:r>
            <a:r>
              <a:rPr lang="en-US" altLang="zh-CN" dirty="0">
                <a:solidFill>
                  <a:schemeClr val="tx1"/>
                </a:solidFill>
              </a:rPr>
              <a:t>3</a:t>
            </a:r>
            <a:r>
              <a:rPr lang="zh-CN" altLang="en-US" dirty="0">
                <a:solidFill>
                  <a:schemeClr val="tx1"/>
                </a:solidFill>
              </a:rPr>
              <a:t>各区域（</a:t>
            </a:r>
            <a:r>
              <a:rPr lang="en-US" altLang="zh-CN" dirty="0">
                <a:solidFill>
                  <a:schemeClr val="tx1"/>
                </a:solidFill>
              </a:rPr>
              <a:t>PC</a:t>
            </a:r>
            <a:r>
              <a:rPr lang="zh-CN" altLang="en-US" dirty="0">
                <a:solidFill>
                  <a:schemeClr val="tx1"/>
                </a:solidFill>
              </a:rPr>
              <a:t>寄存器、</a:t>
            </a:r>
            <a:r>
              <a:rPr lang="en-US" altLang="zh-CN" dirty="0">
                <a:solidFill>
                  <a:schemeClr val="tx1"/>
                </a:solidFill>
              </a:rPr>
              <a:t>Java</a:t>
            </a:r>
            <a:r>
              <a:rPr lang="zh-CN" altLang="en-US" dirty="0">
                <a:solidFill>
                  <a:schemeClr val="tx1"/>
                </a:solidFill>
              </a:rPr>
              <a:t>栈、本地方法栈）是</a:t>
            </a:r>
            <a:r>
              <a:rPr lang="zh-CN" altLang="en-US" b="1" dirty="0">
                <a:solidFill>
                  <a:schemeClr val="tx1"/>
                </a:solidFill>
              </a:rPr>
              <a:t>每个线程独自拥有的</a:t>
            </a:r>
            <a:r>
              <a:rPr lang="zh-CN" altLang="en-US" dirty="0">
                <a:solidFill>
                  <a:schemeClr val="tx1"/>
                </a:solidFill>
              </a:rPr>
              <a:t>，后三者则是整个</a:t>
            </a:r>
            <a:r>
              <a:rPr lang="en-US" altLang="zh-CN" dirty="0">
                <a:solidFill>
                  <a:schemeClr val="tx1"/>
                </a:solidFill>
              </a:rPr>
              <a:t>JVM</a:t>
            </a:r>
            <a:r>
              <a:rPr lang="zh-CN" altLang="en-US" dirty="0">
                <a:solidFill>
                  <a:schemeClr val="tx1"/>
                </a:solidFill>
              </a:rPr>
              <a:t>实例中的</a:t>
            </a:r>
            <a:r>
              <a:rPr lang="zh-CN" altLang="en-US" b="1" dirty="0">
                <a:solidFill>
                  <a:schemeClr val="tx1"/>
                </a:solidFill>
              </a:rPr>
              <a:t>所有线程共有的</a:t>
            </a:r>
            <a:r>
              <a:rPr lang="zh-CN" altLang="en-US" dirty="0">
                <a:solidFill>
                  <a:schemeClr val="tx1"/>
                </a:solidFill>
              </a:rPr>
              <a:t>。</a:t>
            </a:r>
            <a:endParaRPr lang="en-US" altLang="zh-CN" b="1" dirty="0"/>
          </a:p>
          <a:p>
            <a:endParaRPr lang="zh-CN" altLang="en-US" dirty="0"/>
          </a:p>
        </p:txBody>
      </p:sp>
    </p:spTree>
    <p:extLst>
      <p:ext uri="{BB962C8B-B14F-4D97-AF65-F5344CB8AC3E}">
        <p14:creationId xmlns:p14="http://schemas.microsoft.com/office/powerpoint/2010/main" val="228756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 calcmode="lin" valueType="num">
                                      <p:cBhvr additive="base">
                                        <p:cTn id="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14350" indent="-514350">
              <a:buClrTx/>
              <a:buFont typeface="+mj-ea"/>
              <a:buAutoNum type="ea1JpnChsDbPeriod"/>
            </a:pPr>
            <a:r>
              <a:rPr lang="zh-CN" altLang="en-US" dirty="0"/>
              <a:t>运行时数据区域</a:t>
            </a:r>
            <a:endParaRPr lang="en-US" altLang="zh-CN"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6</a:t>
            </a:fld>
            <a:endParaRPr lang="zh-CN" altLang="en-US" dirty="0"/>
          </a:p>
        </p:txBody>
      </p:sp>
      <p:pic>
        <p:nvPicPr>
          <p:cNvPr id="6" name="内容占位符 5"/>
          <p:cNvPicPr>
            <a:picLocks noGrp="1" noChangeAspect="1"/>
          </p:cNvPicPr>
          <p:nvPr>
            <p:ph idx="1"/>
          </p:nvPr>
        </p:nvPicPr>
        <p:blipFill>
          <a:blip r:embed="rId3"/>
          <a:stretch>
            <a:fillRect/>
          </a:stretch>
        </p:blipFill>
        <p:spPr>
          <a:xfrm>
            <a:off x="1078681" y="835148"/>
            <a:ext cx="4868378" cy="5642327"/>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7158" y="835148"/>
            <a:ext cx="7200106" cy="5400079"/>
          </a:xfrm>
          <a:prstGeom prst="rect">
            <a:avLst/>
          </a:prstGeom>
        </p:spPr>
      </p:pic>
    </p:spTree>
    <p:extLst>
      <p:ext uri="{BB962C8B-B14F-4D97-AF65-F5344CB8AC3E}">
        <p14:creationId xmlns:p14="http://schemas.microsoft.com/office/powerpoint/2010/main" val="115263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xit" presetSubtype="4" fill="hold" nodeType="with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14350" indent="-514350">
              <a:buClrTx/>
              <a:buFont typeface="+mj-ea"/>
              <a:buAutoNum type="ea1JpnChsDbPeriod"/>
            </a:pPr>
            <a:r>
              <a:rPr lang="zh-CN" altLang="en-US" dirty="0"/>
              <a:t>运行时数据区域</a:t>
            </a:r>
            <a:endParaRPr lang="en-US" altLang="zh-CN" dirty="0"/>
          </a:p>
        </p:txBody>
      </p:sp>
      <p:sp>
        <p:nvSpPr>
          <p:cNvPr id="3" name="内容占位符 2"/>
          <p:cNvSpPr>
            <a:spLocks noGrp="1"/>
          </p:cNvSpPr>
          <p:nvPr>
            <p:ph idx="1"/>
          </p:nvPr>
        </p:nvSpPr>
        <p:spPr/>
        <p:txBody>
          <a:bodyPr/>
          <a:lstStyle/>
          <a:p>
            <a:r>
              <a:rPr lang="zh-CN" altLang="en-US" sz="2000" b="1" dirty="0" smtClean="0"/>
              <a:t> 程序计数器</a:t>
            </a:r>
            <a:r>
              <a:rPr lang="zh-CN" altLang="en-US" sz="2000" b="1" dirty="0"/>
              <a:t>：</a:t>
            </a:r>
            <a:r>
              <a:rPr lang="zh-CN" altLang="en-US" sz="2000" dirty="0"/>
              <a:t>当前线程所执行的字节码的行号指示器</a:t>
            </a:r>
            <a:r>
              <a:rPr lang="zh-CN" altLang="en-US" sz="2000" dirty="0" smtClean="0"/>
              <a:t>。</a:t>
            </a:r>
            <a:endParaRPr lang="en-US" altLang="zh-CN" sz="2000" dirty="0" smtClean="0"/>
          </a:p>
          <a:p>
            <a:r>
              <a:rPr lang="en-US" altLang="zh-CN" sz="2000" b="1" dirty="0" smtClean="0"/>
              <a:t>Java</a:t>
            </a:r>
            <a:r>
              <a:rPr lang="zh-CN" altLang="en-US" sz="2000" b="1" dirty="0"/>
              <a:t>虚拟机栈：描述</a:t>
            </a:r>
            <a:r>
              <a:rPr lang="en-US" altLang="zh-CN" sz="2000" b="1" dirty="0"/>
              <a:t>Java</a:t>
            </a:r>
            <a:r>
              <a:rPr lang="zh-CN" altLang="en-US" sz="2000" b="1" dirty="0"/>
              <a:t>方法执行的内存模型</a:t>
            </a:r>
            <a:r>
              <a:rPr lang="zh-CN" altLang="en-US" sz="2000" dirty="0"/>
              <a:t>，每个方法被执行的时候都会同时创建一个栈帧用于存储局部变量表、操作栈、动态链接、方法出口等信息。 </a:t>
            </a:r>
          </a:p>
          <a:p>
            <a:r>
              <a:rPr lang="zh-CN" altLang="en-US" sz="2000" b="1" dirty="0" smtClean="0"/>
              <a:t>本地</a:t>
            </a:r>
            <a:r>
              <a:rPr lang="zh-CN" altLang="en-US" sz="2000" b="1" dirty="0"/>
              <a:t>方法栈：</a:t>
            </a:r>
            <a:r>
              <a:rPr lang="zh-CN" altLang="en-US" sz="2000" dirty="0"/>
              <a:t>为虚拟机使用的</a:t>
            </a:r>
            <a:r>
              <a:rPr lang="en-US" altLang="zh-CN" sz="2000" dirty="0"/>
              <a:t>native</a:t>
            </a:r>
            <a:r>
              <a:rPr lang="zh-CN" altLang="en-US" sz="2000" dirty="0"/>
              <a:t>方法服务。 </a:t>
            </a:r>
            <a:endParaRPr lang="en-US" altLang="zh-CN" sz="2000" dirty="0" smtClean="0"/>
          </a:p>
          <a:p>
            <a:r>
              <a:rPr lang="en-US" altLang="zh-CN" sz="2000" b="1" dirty="0"/>
              <a:t>Java</a:t>
            </a:r>
            <a:r>
              <a:rPr lang="zh-CN" altLang="en-US" sz="2000" b="1" dirty="0"/>
              <a:t>堆：</a:t>
            </a:r>
            <a:r>
              <a:rPr lang="zh-CN" altLang="en-US" sz="2000" dirty="0"/>
              <a:t>被所有线程共享的一块内存区域，在虚拟机启动时创建</a:t>
            </a:r>
            <a:r>
              <a:rPr lang="zh-CN" altLang="en-US" sz="2000" dirty="0" smtClean="0"/>
              <a:t>。</a:t>
            </a:r>
            <a:endParaRPr lang="en-US" altLang="zh-CN" sz="2000" dirty="0" smtClean="0"/>
          </a:p>
          <a:p>
            <a:pPr lvl="1"/>
            <a:r>
              <a:rPr lang="zh-CN" altLang="en-US" b="1" dirty="0" smtClean="0"/>
              <a:t>所有</a:t>
            </a:r>
            <a:r>
              <a:rPr lang="zh-CN" altLang="en-US" b="1" dirty="0"/>
              <a:t>的对象实例以及数组都要在堆上分配</a:t>
            </a:r>
            <a:r>
              <a:rPr lang="zh-CN" altLang="en-US" dirty="0"/>
              <a:t>。 </a:t>
            </a:r>
            <a:r>
              <a:rPr lang="en-US" altLang="zh-CN" dirty="0" smtClean="0"/>
              <a:t>Java</a:t>
            </a:r>
            <a:r>
              <a:rPr lang="zh-CN" altLang="en-US" dirty="0" smtClean="0"/>
              <a:t>堆是垃圾收集器管理的主要区域。</a:t>
            </a:r>
            <a:endParaRPr lang="zh-CN" altLang="en-US" dirty="0"/>
          </a:p>
          <a:p>
            <a:r>
              <a:rPr lang="zh-CN" altLang="en-US" sz="2000" b="1" dirty="0"/>
              <a:t>方法</a:t>
            </a:r>
            <a:r>
              <a:rPr lang="zh-CN" altLang="en-US" sz="2000" b="1" dirty="0" smtClean="0"/>
              <a:t>区</a:t>
            </a:r>
            <a:r>
              <a:rPr lang="zh-CN" altLang="en-US" sz="2000" dirty="0" smtClean="0"/>
              <a:t>：</a:t>
            </a:r>
            <a:r>
              <a:rPr lang="zh-CN" altLang="en-US" sz="2000" dirty="0"/>
              <a:t>与堆类似</a:t>
            </a:r>
            <a:r>
              <a:rPr lang="en-US" altLang="zh-CN" sz="2000" dirty="0"/>
              <a:t>,</a:t>
            </a:r>
            <a:r>
              <a:rPr lang="zh-CN" altLang="en-US" sz="2000" dirty="0"/>
              <a:t>也是各个线程共享的内存区域，主要用来存储加载的类信息，常量，静态变量，即时编译器编译后的代码等</a:t>
            </a:r>
            <a:r>
              <a:rPr lang="zh-CN" altLang="en-US" sz="2000" dirty="0" smtClean="0"/>
              <a:t>数据。</a:t>
            </a:r>
            <a:endParaRPr lang="en-US" altLang="zh-CN" sz="2000" dirty="0" smtClean="0"/>
          </a:p>
          <a:p>
            <a:r>
              <a:rPr lang="zh-CN" altLang="en-US" sz="2000" b="1" dirty="0" smtClean="0"/>
              <a:t>运行</a:t>
            </a:r>
            <a:r>
              <a:rPr lang="zh-CN" altLang="en-US" sz="2000" b="1" dirty="0"/>
              <a:t>时常量池</a:t>
            </a:r>
            <a:r>
              <a:rPr lang="zh-CN" altLang="en-US" sz="2000" dirty="0"/>
              <a:t>是方法区的一部分，用于存放编译期生成的各种字面量和符号</a:t>
            </a:r>
            <a:r>
              <a:rPr lang="zh-CN" altLang="en-US" sz="2000" dirty="0" smtClean="0"/>
              <a:t>引用。</a:t>
            </a:r>
            <a:endParaRPr lang="en-US" altLang="zh-CN" sz="2000" dirty="0" smtClean="0"/>
          </a:p>
          <a:p>
            <a:r>
              <a:rPr lang="zh-CN" altLang="en-US" sz="2000" b="1" dirty="0"/>
              <a:t>直接内存</a:t>
            </a:r>
            <a:r>
              <a:rPr lang="en-US" altLang="zh-CN" sz="2000" dirty="0"/>
              <a:t>(</a:t>
            </a:r>
            <a:r>
              <a:rPr lang="en-US" altLang="zh-CN" sz="2000" dirty="0" smtClean="0"/>
              <a:t>Direct Memory)</a:t>
            </a:r>
            <a:r>
              <a:rPr lang="zh-CN" altLang="en-US" sz="2000" dirty="0"/>
              <a:t>：并不属于数据区，也不属于</a:t>
            </a:r>
            <a:r>
              <a:rPr lang="en-US" altLang="zh-CN" sz="2000" dirty="0"/>
              <a:t>java</a:t>
            </a:r>
            <a:r>
              <a:rPr lang="zh-CN" altLang="en-US" sz="2000" dirty="0"/>
              <a:t>定义的内存区域</a:t>
            </a:r>
            <a:r>
              <a:rPr lang="zh-CN" altLang="en-US" sz="2000" dirty="0" smtClean="0"/>
              <a:t>。</a:t>
            </a:r>
            <a:endParaRPr lang="en-US" altLang="zh-CN" sz="2000" dirty="0" smtClean="0"/>
          </a:p>
          <a:p>
            <a:pPr lvl="1"/>
            <a:r>
              <a:rPr lang="zh-CN" altLang="en-US" sz="1600" dirty="0" smtClean="0"/>
              <a:t>由于</a:t>
            </a:r>
            <a:r>
              <a:rPr lang="en-US" altLang="zh-CN" sz="1600" dirty="0"/>
              <a:t>NIO</a:t>
            </a:r>
            <a:r>
              <a:rPr lang="zh-CN" altLang="en-US" sz="1600" dirty="0"/>
              <a:t>（</a:t>
            </a:r>
            <a:r>
              <a:rPr lang="en-US" altLang="zh-CN" sz="1600" dirty="0"/>
              <a:t>New </a:t>
            </a:r>
            <a:r>
              <a:rPr lang="en-US" altLang="zh-CN" sz="1600" dirty="0" err="1"/>
              <a:t>Input/Output</a:t>
            </a:r>
            <a:r>
              <a:rPr lang="zh-CN" altLang="en-US" sz="1600" dirty="0"/>
              <a:t>）类，引入了一种基于通道与</a:t>
            </a:r>
            <a:r>
              <a:rPr lang="zh-CN" altLang="en-US" sz="1600" dirty="0" smtClean="0"/>
              <a:t>缓冲区的</a:t>
            </a:r>
            <a:r>
              <a:rPr lang="en-US" altLang="zh-CN" sz="1600" dirty="0"/>
              <a:t>I/O</a:t>
            </a:r>
            <a:r>
              <a:rPr lang="zh-CN" altLang="en-US" sz="1600" dirty="0" smtClean="0"/>
              <a:t>方式</a:t>
            </a:r>
            <a:r>
              <a:rPr lang="en-US" altLang="zh-CN" sz="1600" dirty="0" smtClean="0"/>
              <a:t>,</a:t>
            </a:r>
            <a:r>
              <a:rPr lang="zh-CN" altLang="en-US" sz="1600" dirty="0" smtClean="0"/>
              <a:t>它</a:t>
            </a:r>
            <a:r>
              <a:rPr lang="zh-CN" altLang="en-US" sz="1600" dirty="0"/>
              <a:t>可以使用</a:t>
            </a:r>
            <a:r>
              <a:rPr lang="en-US" altLang="zh-CN" sz="1600" dirty="0">
                <a:solidFill>
                  <a:schemeClr val="tx1"/>
                </a:solidFill>
              </a:rPr>
              <a:t>Native </a:t>
            </a:r>
            <a:r>
              <a:rPr lang="zh-CN" altLang="en-US" sz="1600" dirty="0"/>
              <a:t>函数库直接分配堆外</a:t>
            </a:r>
            <a:r>
              <a:rPr lang="zh-CN" altLang="en-US" sz="1600" dirty="0" smtClean="0"/>
              <a:t>内存。</a:t>
            </a:r>
            <a:endParaRPr lang="en-US" altLang="zh-CN" sz="1600" dirty="0" smtClean="0"/>
          </a:p>
          <a:p>
            <a:pPr lvl="1"/>
            <a:r>
              <a:rPr lang="zh-CN" altLang="en-US" sz="1600" dirty="0" smtClean="0"/>
              <a:t>通过</a:t>
            </a:r>
            <a:r>
              <a:rPr lang="zh-CN" altLang="en-US" sz="1600" dirty="0"/>
              <a:t>一个存储在</a:t>
            </a:r>
            <a:r>
              <a:rPr lang="en-US" altLang="zh-CN" sz="1600" dirty="0">
                <a:solidFill>
                  <a:schemeClr val="tx1"/>
                </a:solidFill>
              </a:rPr>
              <a:t>Java </a:t>
            </a:r>
            <a:r>
              <a:rPr lang="zh-CN" altLang="en-US" sz="1600" dirty="0"/>
              <a:t>堆里面的</a:t>
            </a:r>
            <a:r>
              <a:rPr lang="en-US" altLang="zh-CN" sz="1600" dirty="0" err="1">
                <a:solidFill>
                  <a:schemeClr val="tx1"/>
                </a:solidFill>
              </a:rPr>
              <a:t>DirectByteBuffer</a:t>
            </a:r>
            <a:r>
              <a:rPr lang="en-US" altLang="zh-CN" sz="1600" dirty="0">
                <a:solidFill>
                  <a:schemeClr val="tx1"/>
                </a:solidFill>
              </a:rPr>
              <a:t> </a:t>
            </a:r>
            <a:r>
              <a:rPr lang="zh-CN" altLang="en-US" sz="1600" dirty="0"/>
              <a:t>对象作为这块内存的引用进行操作</a:t>
            </a:r>
            <a:endParaRPr lang="en-US" altLang="zh-CN" sz="1600" dirty="0"/>
          </a:p>
          <a:p>
            <a:endParaRPr lang="zh-CN" altLang="en-US" sz="2000"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7</a:t>
            </a:fld>
            <a:endParaRPr lang="zh-CN" altLang="en-US" dirty="0"/>
          </a:p>
        </p:txBody>
      </p:sp>
    </p:spTree>
    <p:extLst>
      <p:ext uri="{BB962C8B-B14F-4D97-AF65-F5344CB8AC3E}">
        <p14:creationId xmlns:p14="http://schemas.microsoft.com/office/powerpoint/2010/main" val="307295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ClrTx/>
            </a:pPr>
            <a:r>
              <a:rPr lang="zh-CN" altLang="en-US" dirty="0" smtClean="0"/>
              <a:t>二</a:t>
            </a:r>
            <a:r>
              <a:rPr lang="en-US" altLang="zh-CN" dirty="0" smtClean="0"/>
              <a:t>. </a:t>
            </a:r>
            <a:r>
              <a:rPr lang="zh-CN" altLang="en-US" dirty="0" smtClean="0"/>
              <a:t>内存</a:t>
            </a:r>
            <a:r>
              <a:rPr lang="zh-CN" altLang="en-US" dirty="0"/>
              <a:t>溢出异常</a:t>
            </a:r>
            <a:endParaRPr lang="en-US" altLang="zh-CN" dirty="0"/>
          </a:p>
        </p:txBody>
      </p:sp>
      <p:sp>
        <p:nvSpPr>
          <p:cNvPr id="3" name="内容占位符 2"/>
          <p:cNvSpPr>
            <a:spLocks noGrp="1"/>
          </p:cNvSpPr>
          <p:nvPr>
            <p:ph idx="1"/>
          </p:nvPr>
        </p:nvSpPr>
        <p:spPr/>
        <p:txBody>
          <a:bodyPr/>
          <a:lstStyle/>
          <a:p>
            <a:r>
              <a:rPr lang="en-US" altLang="zh-CN" dirty="0" smtClean="0"/>
              <a:t>1</a:t>
            </a:r>
            <a:r>
              <a:rPr lang="en-US" altLang="zh-CN" dirty="0"/>
              <a:t>. Java</a:t>
            </a:r>
            <a:r>
              <a:rPr lang="zh-CN" altLang="en-US" dirty="0"/>
              <a:t>堆溢出</a:t>
            </a:r>
          </a:p>
          <a:p>
            <a:r>
              <a:rPr lang="en-US" altLang="zh-CN" dirty="0" smtClean="0"/>
              <a:t>2</a:t>
            </a:r>
            <a:r>
              <a:rPr lang="en-US" altLang="zh-CN" dirty="0"/>
              <a:t>. </a:t>
            </a:r>
            <a:r>
              <a:rPr lang="zh-CN" altLang="en-US" dirty="0"/>
              <a:t>虚拟机栈和本地方法栈</a:t>
            </a:r>
            <a:r>
              <a:rPr lang="zh-CN" altLang="en-US" dirty="0" smtClean="0"/>
              <a:t>溢出</a:t>
            </a:r>
            <a:endParaRPr lang="en-US" altLang="zh-CN" dirty="0" smtClean="0"/>
          </a:p>
          <a:p>
            <a:r>
              <a:rPr lang="en-US" altLang="zh-CN" dirty="0"/>
              <a:t>3. </a:t>
            </a:r>
            <a:r>
              <a:rPr lang="zh-CN" altLang="en-US" dirty="0"/>
              <a:t>运行时常量池溢出</a:t>
            </a:r>
          </a:p>
          <a:p>
            <a:r>
              <a:rPr lang="en-US" altLang="zh-CN" dirty="0" smtClean="0"/>
              <a:t>4</a:t>
            </a:r>
            <a:r>
              <a:rPr lang="en-US" altLang="zh-CN" dirty="0"/>
              <a:t>. </a:t>
            </a:r>
            <a:r>
              <a:rPr lang="zh-CN" altLang="en-US" dirty="0"/>
              <a:t>方法区</a:t>
            </a:r>
            <a:r>
              <a:rPr lang="zh-CN" altLang="en-US" dirty="0" smtClean="0"/>
              <a:t>溢出</a:t>
            </a:r>
            <a:endParaRPr lang="en-US" altLang="zh-CN" dirty="0" smtClean="0"/>
          </a:p>
          <a:p>
            <a:r>
              <a:rPr lang="en-US" altLang="zh-CN" dirty="0"/>
              <a:t>5. </a:t>
            </a:r>
            <a:r>
              <a:rPr lang="zh-CN" altLang="en-US" dirty="0"/>
              <a:t>本机直接内存</a:t>
            </a:r>
            <a:r>
              <a:rPr lang="zh-CN" altLang="en-US" dirty="0" smtClean="0"/>
              <a:t>溢出</a:t>
            </a:r>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8</a:t>
            </a:fld>
            <a:endParaRPr lang="zh-CN" altLang="en-US" dirty="0"/>
          </a:p>
        </p:txBody>
      </p:sp>
    </p:spTree>
    <p:extLst>
      <p:ext uri="{BB962C8B-B14F-4D97-AF65-F5344CB8AC3E}">
        <p14:creationId xmlns:p14="http://schemas.microsoft.com/office/powerpoint/2010/main" val="367998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ClrTx/>
            </a:pPr>
            <a:r>
              <a:rPr lang="zh-CN" altLang="en-US" dirty="0" smtClean="0"/>
              <a:t>垃圾回收</a:t>
            </a:r>
            <a:r>
              <a:rPr lang="en-US" altLang="zh-CN" dirty="0" smtClean="0"/>
              <a:t>——GC</a:t>
            </a:r>
            <a:r>
              <a:rPr lang="zh-CN" altLang="en-US" dirty="0" smtClean="0"/>
              <a:t>的主要工作内容</a:t>
            </a:r>
            <a:endParaRPr lang="en-US" altLang="zh-CN" dirty="0"/>
          </a:p>
        </p:txBody>
      </p:sp>
      <p:sp>
        <p:nvSpPr>
          <p:cNvPr id="3" name="内容占位符 2"/>
          <p:cNvSpPr>
            <a:spLocks noGrp="1"/>
          </p:cNvSpPr>
          <p:nvPr>
            <p:ph idx="1"/>
          </p:nvPr>
        </p:nvSpPr>
        <p:spPr/>
        <p:txBody>
          <a:bodyPr/>
          <a:lstStyle/>
          <a:p>
            <a:r>
              <a:rPr lang="en-US" altLang="zh-CN" dirty="0"/>
              <a:t>GC</a:t>
            </a:r>
            <a:r>
              <a:rPr lang="zh-CN" altLang="en-US" dirty="0"/>
              <a:t>需要完成的三件事： </a:t>
            </a:r>
          </a:p>
          <a:p>
            <a:r>
              <a:rPr lang="zh-CN" altLang="en-US" b="1" dirty="0"/>
              <a:t>　　那些内存需要回收？ </a:t>
            </a:r>
            <a:endParaRPr lang="zh-CN" altLang="en-US" dirty="0"/>
          </a:p>
          <a:p>
            <a:r>
              <a:rPr lang="zh-CN" altLang="en-US" b="1" dirty="0"/>
              <a:t>　　什么时候回收？</a:t>
            </a:r>
            <a:endParaRPr lang="zh-CN" altLang="en-US" dirty="0"/>
          </a:p>
          <a:p>
            <a:r>
              <a:rPr lang="zh-CN" altLang="en-US" dirty="0"/>
              <a:t>　　</a:t>
            </a:r>
            <a:r>
              <a:rPr lang="zh-CN" altLang="en-US" b="1" dirty="0"/>
              <a:t>如何回收？</a:t>
            </a:r>
            <a:r>
              <a:rPr lang="en-US" altLang="zh-CN" b="1" dirty="0"/>
              <a:t>(</a:t>
            </a:r>
            <a:r>
              <a:rPr lang="zh-CN" altLang="en-US" b="1" dirty="0"/>
              <a:t>垃圾收集</a:t>
            </a:r>
            <a:r>
              <a:rPr lang="zh-CN" altLang="en-US" b="1" dirty="0" smtClean="0"/>
              <a:t>算法</a:t>
            </a:r>
            <a:r>
              <a:rPr lang="en-US" altLang="zh-CN" b="1" dirty="0" smtClean="0"/>
              <a:t>)</a:t>
            </a:r>
            <a:endParaRPr lang="zh-CN" altLang="en-US" b="1" dirty="0"/>
          </a:p>
        </p:txBody>
      </p:sp>
      <p:sp>
        <p:nvSpPr>
          <p:cNvPr id="4" name="日期占位符 3"/>
          <p:cNvSpPr>
            <a:spLocks noGrp="1"/>
          </p:cNvSpPr>
          <p:nvPr>
            <p:ph type="dt" sz="half" idx="10"/>
          </p:nvPr>
        </p:nvSpPr>
        <p:spPr/>
        <p:txBody>
          <a:bodyPr/>
          <a:lstStyle/>
          <a:p>
            <a:pPr>
              <a:defRPr/>
            </a:pPr>
            <a:fld id="{96F6080C-27B6-4887-AD68-709C157CA8E8}" type="datetime1">
              <a:rPr lang="zh-CN" altLang="en-US" smtClean="0"/>
              <a:pPr>
                <a:defRPr/>
              </a:pPr>
              <a:t>2015-11-10</a:t>
            </a:fld>
            <a:endParaRPr lang="zh-CN" altLang="en-US" dirty="0"/>
          </a:p>
        </p:txBody>
      </p:sp>
      <p:sp>
        <p:nvSpPr>
          <p:cNvPr id="5" name="灯片编号占位符 4"/>
          <p:cNvSpPr>
            <a:spLocks noGrp="1"/>
          </p:cNvSpPr>
          <p:nvPr>
            <p:ph type="sldNum" sz="quarter" idx="11"/>
          </p:nvPr>
        </p:nvSpPr>
        <p:spPr/>
        <p:txBody>
          <a:bodyPr/>
          <a:lstStyle/>
          <a:p>
            <a:pPr>
              <a:defRPr/>
            </a:pPr>
            <a:fld id="{39EE1D75-A1ED-473F-8DFE-EBE060580F06}" type="slidenum">
              <a:rPr lang="zh-CN" altLang="en-US" smtClean="0"/>
              <a:pPr>
                <a:defRPr/>
              </a:pPr>
              <a:t>9</a:t>
            </a:fld>
            <a:endParaRPr lang="zh-CN" altLang="en-US" dirty="0"/>
          </a:p>
        </p:txBody>
      </p:sp>
    </p:spTree>
    <p:extLst>
      <p:ext uri="{BB962C8B-B14F-4D97-AF65-F5344CB8AC3E}">
        <p14:creationId xmlns:p14="http://schemas.microsoft.com/office/powerpoint/2010/main" val="811107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音视频架构分析">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3">
          <a:schemeClr val="accent3"/>
        </a:lnRef>
        <a:fillRef idx="0">
          <a:schemeClr val="accent3"/>
        </a:fillRef>
        <a:effectRef idx="2">
          <a:schemeClr val="accent3"/>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TotalTime>
  <Words>5081</Words>
  <Application>Microsoft Office PowerPoint</Application>
  <PresentationFormat>宽屏</PresentationFormat>
  <Paragraphs>401</Paragraphs>
  <Slides>29</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Exo</vt:lpstr>
      <vt:lpstr>方正兰亭黑_YS_GB18030</vt:lpstr>
      <vt:lpstr>方正兰亭纤黑_GBK</vt:lpstr>
      <vt:lpstr>黑体</vt:lpstr>
      <vt:lpstr>宋体</vt:lpstr>
      <vt:lpstr>微软雅黑</vt:lpstr>
      <vt:lpstr>Arial</vt:lpstr>
      <vt:lpstr>Arial Black</vt:lpstr>
      <vt:lpstr>Calibri</vt:lpstr>
      <vt:lpstr>Wingdings</vt:lpstr>
      <vt:lpstr>音视频架构分析</vt:lpstr>
      <vt:lpstr>PowerPoint 演示文稿</vt:lpstr>
      <vt:lpstr>PowerPoint 演示文稿</vt:lpstr>
      <vt:lpstr>自动内存管理概述</vt:lpstr>
      <vt:lpstr>运行时数据区域</vt:lpstr>
      <vt:lpstr>运行时数据区域</vt:lpstr>
      <vt:lpstr>运行时数据区域</vt:lpstr>
      <vt:lpstr>运行时数据区域</vt:lpstr>
      <vt:lpstr>二. 内存溢出异常</vt:lpstr>
      <vt:lpstr>垃圾回收——GC的主要工作内容</vt:lpstr>
      <vt:lpstr>垃圾回收——哪些内存需要回收？</vt:lpstr>
      <vt:lpstr>垃圾回收——判断对象已死？ </vt:lpstr>
      <vt:lpstr>垃圾回收——可达性分析算法（根搜索算法）</vt:lpstr>
      <vt:lpstr>垃圾回收——再谈引用</vt:lpstr>
      <vt:lpstr>垃圾回收——垃圾收集算法</vt:lpstr>
      <vt:lpstr>标记-清除 算法</vt:lpstr>
      <vt:lpstr>复制 算法</vt:lpstr>
      <vt:lpstr>标记-整理 算法</vt:lpstr>
      <vt:lpstr>垃圾回收——垃圾收集算法</vt:lpstr>
      <vt:lpstr>垃圾回收——垃圾收集算法</vt:lpstr>
      <vt:lpstr>垃圾回收-垃圾回收算法的实现</vt:lpstr>
      <vt:lpstr>垃圾回收——垃圾收集器</vt:lpstr>
      <vt:lpstr>垃圾回收——垃圾收集器</vt:lpstr>
      <vt:lpstr>垃圾收集——CMS(并发GC)收集器</vt:lpstr>
      <vt:lpstr>内存分配与回收策略</vt:lpstr>
      <vt:lpstr>垃圾回收——垃圾回收触发的时机</vt:lpstr>
      <vt:lpstr>垃圾回收——调优手段</vt:lpstr>
      <vt:lpstr>JVM常见配置 </vt:lpstr>
      <vt:lpstr>说明</vt:lpstr>
      <vt:lpstr>谢 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SQL高级 </dc:title>
  <dc:creator>郭静月</dc:creator>
  <cp:lastModifiedBy>郭静月</cp:lastModifiedBy>
  <cp:revision>551</cp:revision>
  <dcterms:created xsi:type="dcterms:W3CDTF">2015-08-05T03:21:30Z</dcterms:created>
  <dcterms:modified xsi:type="dcterms:W3CDTF">2015-11-10T08:34:45Z</dcterms:modified>
</cp:coreProperties>
</file>