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8" r:id="rId12"/>
    <p:sldId id="286" r:id="rId13"/>
    <p:sldId id="265" r:id="rId14"/>
    <p:sldId id="266" r:id="rId15"/>
    <p:sldId id="267" r:id="rId17"/>
    <p:sldId id="273" r:id="rId18"/>
    <p:sldId id="275" r:id="rId19"/>
    <p:sldId id="276" r:id="rId20"/>
    <p:sldId id="277" r:id="rId21"/>
    <p:sldId id="287" r:id="rId22"/>
    <p:sldId id="272" r:id="rId23"/>
    <p:sldId id="283" r:id="rId24"/>
    <p:sldId id="278" r:id="rId25"/>
    <p:sldId id="280" r:id="rId26"/>
    <p:sldId id="281" r:id="rId27"/>
    <p:sldId id="282"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2-09T23:40: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106.000 1376.000,'0.000'0.000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2-09T23:40:05"/>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983.000 447.000,'0.009'0.003,"0.013"0.004,0.015 0.005,0.014 0.005,0.013 0.004,0.011 0.004,0.009 0.003,0.006 0.002,0.005 0.002,0.003 0.001,0.002 0.001,0.001 0.000,0.000 0.000,0.000 0.000,0.000 0.000,0.000 0.000,0.000 0.000,0.000 0.000,0.000 0.000,0.000 0.000,0.000 0.000,0.000 0.000,0.000 0.000,0.000 0.000,0.000 0.000,0.000 0.000,0.000 0.000,0.000 0.000,0.000 0.000,0.000 0.000,0.000 0.000,0.001 0.036,0.025 0.065,0.030 0.078,0.091 0.080,0.078 0.006,0.077-0.021,-0.059-0.079,0.011-0.026,0.002-0.027,-0.004-0.027,-0.008-0.011,-0.010 0.000,-0.012 0.008,-0.012 0.013,0.068 0.063,-0.010 0.031,-0.009 0.029,-0.081 0.001,-0.008 0.022,-0.006 0.001,-0.005-0.014,0.231 0.118,0.074-0.003,0.014-0.034,-0.023-0.050,-0.045-0.055,-0.234-0.121,-0.001-0.016,0.111 0.010,-0.009-0.027,-0.013-0.023,-0.015-0.019,0.052-0.002,-0.041 0.001,-0.043 0.010,-0.041 0.014,-0.036 0.015,-0.030 0.015,-0.024 0.013,-0.008 0.005,-0.009-0.010,-0.004-0.015,-0.001-0.017,0.001-0.016,0.003-0.014,0.003-0.012,0.003-0.009,0.003-0.007,0.002-0.005,0.002-0.003,-0.016 0.001,-0.024 0.003,-0.027 0.004,-0.026 0.004,-0.024 0.004,-0.020 0.004,-0.016 0.003,-0.012 0.002,-0.009 0.002,-0.006 0.001,-0.004 0.001,-0.002 0.000,-0.001 0.000,0.000 0.000,0.000 0.000,0.001 0.000,0.001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0.000,-0.009 0.005,-0.013 0.010,-0.015 0.011,-0.015 0.011,-0.014 0.010,-0.012 0.009,-0.010 0.007,-0.007 0.006,-0.006 0.004,-0.004 0.003,-0.003 0.002,-0.002 0.001,-0.001 0.001,0.000 0.000,0.000 0.000,0.000 0.000,0.000 0.000,0.000 0.000,0.000 0.000,0.004 0.000,0.008-0.002,0.009-0.002,0.009-0.002,0.008-0.002,0.007-0.002,0.006-0.001,0.004-0.001,0.003-0.001,0.002-0.001,0.001 0.000,0.001 0.000,0.000 0.000,0.000 0.000,0.000 0.000,0.000 0.000,0.000 0.000,0.000 0.000,0.000 0.000,0.000 0.000,0.000 0.000,0.000 0.000,-0.141 0.062,-0.119 0.055,-0.034 0.005,0.008-0.016,0.032-0.028,0.044-0.032,0.047-0.031,0.045-0.028,0.039-0.024,0.032-0.019,0.025-0.015,0.019-0.010,0.013-0.007,0.009-0.004,0.005-0.002,0.003-0.001,0.001 0.000,0.000 0.001,-0.001 0.001,-0.001 0.001,-0.001 0.001,-0.001 0.001,-0.001 0.001,-0.001 0.001,-0.001 0.000,0.000 0.000,0.000 0.000,0.000 0.000,0.000 0.000,0.000 0.000,0.000 0.000,0.000 0.000,0.000 0.000,0.000 0.000,0.000 0.000,0.000 0.000,-0.014 0.010,-0.029 0.016,-0.033 0.018,-0.034 0.019,-0.032 0.018,-0.029 0.016,-0.025 0.014,0.015-0.013,-0.012-0.005,-0.010-0.008,-0.008-0.010,-0.034 0.006,0.009 0.001,0.014 0.005,0.017 0.007,0.017 0.008,0.016 0.008,0.015 0.007,-0.026 0.026,-0.012 0.008,-0.017 0.006,-0.019 0.005,-0.018 0.003,-0.016 0.002,-0.004-0.018,-0.011-0.021,-0.009-0.024,0.011 0.017,-0.034 0.020,-0.019 0.006,-0.007-0.004,-0.043 0.007,0.024-0.019,0.032-0.022,0.036-0.022,0.035-0.021,0.033-0.018,0.028-0.015,0.008-0.008,0.034-0.007,0.030-0.003,0.025 0.000,0.019 0.002,0.014 0.003,0.010 0.003,0.007 0.003,0.004 0.002,0.002 0.002,0.001 0.002,0.000 0.001,-0.001 0.001,-0.001 0.001,-0.001 0.000,-0.001 0.000,-0.001 0.000,-0.001 0.000,-0.001 0.000,0.000 0.000,0.000 0.000,0.000 0.000,0.000 0.000,0.000 0.000,0.000 0.000,0.000 0.000,0.000 0.000,-0.004 0.002,-0.015 0.008,-0.018 0.009,-0.018 0.009,-0.017 0.008,-0.015 0.007,-0.012 0.006,-0.010 0.005,-0.007 0.004,-0.005 0.003,-1.593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 RA </a:t>
            </a:r>
            <a:r>
              <a:rPr lang="zh-CN" altLang="en-US"/>
              <a:t>那里应该是大于等于</a:t>
            </a:r>
            <a:r>
              <a:rPr lang="en-US" altLang="zh-CN"/>
              <a:t>10. b) RA </a:t>
            </a:r>
            <a:r>
              <a:rPr lang="zh-CN" altLang="en-US"/>
              <a:t>那里乱码的符号应该是</a:t>
            </a:r>
            <a:r>
              <a:rPr lang="en-US" altLang="zh-CN"/>
              <a:t>nature </a:t>
            </a:r>
            <a:r>
              <a:rPr lang="en-US" altLang="zh-CN"/>
              <a:t>join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 SQL </a:t>
            </a:r>
            <a:r>
              <a:rPr lang="zh-CN" altLang="en-US"/>
              <a:t>中的</a:t>
            </a:r>
            <a:r>
              <a:rPr lang="en-US" altLang="zh-CN"/>
              <a:t>’.’</a:t>
            </a:r>
            <a:r>
              <a:rPr lang="zh-CN" altLang="en-US"/>
              <a:t>应该是</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CSC3170</a:t>
            </a:r>
            <a:endParaRPr lang="en-US" altLang="zh-CN"/>
          </a:p>
        </p:txBody>
      </p:sp>
      <p:sp>
        <p:nvSpPr>
          <p:cNvPr id="3" name="副标题 2"/>
          <p:cNvSpPr>
            <a:spLocks noGrp="1"/>
          </p:cNvSpPr>
          <p:nvPr>
            <p:ph type="subTitle" idx="1"/>
          </p:nvPr>
        </p:nvSpPr>
        <p:spPr/>
        <p:txBody>
          <a:bodyPr/>
          <a:p>
            <a:r>
              <a:rPr lang="en-US" altLang="zh-CN"/>
              <a:t>CUHK-Shenzhen Programming Contest Team</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sym typeface="+mn-ea"/>
              </a:rPr>
              <a:t>: JOIN</a:t>
            </a:r>
            <a:endParaRPr lang="zh-CN" altLang="en-US"/>
          </a:p>
        </p:txBody>
      </p:sp>
      <p:pic>
        <p:nvPicPr>
          <p:cNvPr id="4" name="内容占位符 3"/>
          <p:cNvPicPr>
            <a:picLocks noChangeAspect="1"/>
          </p:cNvPicPr>
          <p:nvPr>
            <p:ph idx="1"/>
          </p:nvPr>
        </p:nvPicPr>
        <p:blipFill>
          <a:blip r:embed="rId1"/>
          <a:stretch>
            <a:fillRect/>
          </a:stretch>
        </p:blipFill>
        <p:spPr>
          <a:xfrm>
            <a:off x="1141200" y="2055600"/>
            <a:ext cx="958405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Relational Algebra: Additional</a:t>
            </a:r>
            <a:endParaRPr lang="en-US" altLang="zh-CN"/>
          </a:p>
        </p:txBody>
      </p:sp>
      <p:pic>
        <p:nvPicPr>
          <p:cNvPr id="4" name="内容占位符 3"/>
          <p:cNvPicPr>
            <a:picLocks noChangeAspect="1"/>
          </p:cNvPicPr>
          <p:nvPr>
            <p:ph idx="1"/>
          </p:nvPr>
        </p:nvPicPr>
        <p:blipFill>
          <a:blip r:embed="rId1"/>
          <a:stretch>
            <a:fillRect/>
          </a:stretch>
        </p:blipFill>
        <p:spPr>
          <a:xfrm>
            <a:off x="1085850" y="1691005"/>
            <a:ext cx="3905250" cy="299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Practice</a:t>
            </a:r>
            <a:endParaRPr lang="en-US" altLang="zh-CN"/>
          </a:p>
        </p:txBody>
      </p:sp>
      <p:sp>
        <p:nvSpPr>
          <p:cNvPr id="5" name="内容占位符 4"/>
          <p:cNvSpPr/>
          <p:nvPr>
            <p:ph idx="1"/>
          </p:nvPr>
        </p:nvSpPr>
        <p:spPr/>
        <p:txBody>
          <a:bodyPr/>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Read the following query SQL and state the result</a:t>
            </a:r>
            <a:endParaRPr lang="en-US" altLang="zh-CN"/>
          </a:p>
        </p:txBody>
      </p:sp>
      <p:pic>
        <p:nvPicPr>
          <p:cNvPr id="10" name="内容占位符 3"/>
          <p:cNvPicPr>
            <a:picLocks noChangeAspect="1"/>
          </p:cNvPicPr>
          <p:nvPr/>
        </p:nvPicPr>
        <p:blipFill>
          <a:blip r:embed="rId1"/>
          <a:stretch>
            <a:fillRect/>
          </a:stretch>
        </p:blipFill>
        <p:spPr>
          <a:xfrm>
            <a:off x="1141095" y="1691005"/>
            <a:ext cx="9919970" cy="2246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Practice</a:t>
            </a:r>
            <a:endParaRPr lang="en-US" altLang="zh-CN"/>
          </a:p>
        </p:txBody>
      </p:sp>
      <p:sp>
        <p:nvSpPr>
          <p:cNvPr id="3" name="内容占位符 2"/>
          <p:cNvSpPr>
            <a:spLocks noGrp="1"/>
          </p:cNvSpPr>
          <p:nvPr>
            <p:ph idx="1"/>
          </p:nvPr>
        </p:nvSpPr>
        <p:spPr/>
        <p:txBody>
          <a:bodyPr/>
          <a:p>
            <a:pPr marL="0" indent="0">
              <a:buNone/>
            </a:pPr>
            <a:r>
              <a:rPr lang="en-US" altLang="zh-CN"/>
              <a:t>a:</a:t>
            </a:r>
            <a:endParaRPr lang="en-US" altLang="zh-CN"/>
          </a:p>
          <a:p>
            <a:pPr marL="0" indent="0">
              <a:buFont typeface="+mj-lt"/>
              <a:buNone/>
            </a:pPr>
            <a:endParaRPr lang="en-US" altLang="zh-CN"/>
          </a:p>
          <a:p>
            <a:pPr marL="0" indent="0">
              <a:buFont typeface="+mj-lt"/>
              <a:buNone/>
            </a:pPr>
            <a:endParaRPr lang="en-US" altLang="zh-CN"/>
          </a:p>
          <a:p>
            <a:pPr marL="0" indent="0">
              <a:buFont typeface="+mj-lt"/>
              <a:buNone/>
            </a:pPr>
            <a:r>
              <a:rPr lang="en-US" altLang="zh-CN"/>
              <a:t>b:</a:t>
            </a:r>
            <a:endParaRPr lang="en-US" altLang="zh-CN"/>
          </a:p>
        </p:txBody>
      </p:sp>
      <p:pic>
        <p:nvPicPr>
          <p:cNvPr id="4" name="图片 3"/>
          <p:cNvPicPr>
            <a:picLocks noChangeAspect="1"/>
          </p:cNvPicPr>
          <p:nvPr/>
        </p:nvPicPr>
        <p:blipFill>
          <a:blip r:embed="rId1"/>
          <a:srcRect t="42640" r="41314"/>
          <a:stretch>
            <a:fillRect/>
          </a:stretch>
        </p:blipFill>
        <p:spPr>
          <a:xfrm>
            <a:off x="1382395" y="1929765"/>
            <a:ext cx="3385185" cy="717550"/>
          </a:xfrm>
          <a:prstGeom prst="rect">
            <a:avLst/>
          </a:prstGeom>
        </p:spPr>
      </p:pic>
      <p:pic>
        <p:nvPicPr>
          <p:cNvPr id="5" name="图片 4"/>
          <p:cNvPicPr>
            <a:picLocks noChangeAspect="1"/>
          </p:cNvPicPr>
          <p:nvPr/>
        </p:nvPicPr>
        <p:blipFill>
          <a:blip r:embed="rId2"/>
          <a:srcRect t="52406" r="-605"/>
          <a:stretch>
            <a:fillRect/>
          </a:stretch>
        </p:blipFill>
        <p:spPr>
          <a:xfrm>
            <a:off x="1382395" y="3492500"/>
            <a:ext cx="5593715" cy="628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Practice</a:t>
            </a:r>
            <a:endParaRPr lang="en-US" altLang="zh-CN"/>
          </a:p>
        </p:txBody>
      </p:sp>
      <p:sp>
        <p:nvSpPr>
          <p:cNvPr id="3" name="内容占位符 2"/>
          <p:cNvSpPr>
            <a:spLocks noGrp="1"/>
          </p:cNvSpPr>
          <p:nvPr>
            <p:ph idx="1"/>
          </p:nvPr>
        </p:nvSpPr>
        <p:spPr/>
        <p:txBody>
          <a:bodyPr/>
          <a:p>
            <a:pPr marL="0" indent="0">
              <a:buNone/>
            </a:pPr>
            <a:r>
              <a:rPr lang="en-US" altLang="zh-CN"/>
              <a:t>C:</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D:</a:t>
            </a:r>
            <a:endParaRPr lang="en-US" altLang="zh-CN"/>
          </a:p>
        </p:txBody>
      </p:sp>
      <p:pic>
        <p:nvPicPr>
          <p:cNvPr id="4" name="图片 3"/>
          <p:cNvPicPr>
            <a:picLocks noChangeAspect="1"/>
          </p:cNvPicPr>
          <p:nvPr/>
        </p:nvPicPr>
        <p:blipFill>
          <a:blip r:embed="rId1"/>
          <a:srcRect t="60891" r="-568"/>
          <a:stretch>
            <a:fillRect/>
          </a:stretch>
        </p:blipFill>
        <p:spPr>
          <a:xfrm>
            <a:off x="1409065" y="1962785"/>
            <a:ext cx="5619750" cy="640715"/>
          </a:xfrm>
          <a:prstGeom prst="rect">
            <a:avLst/>
          </a:prstGeom>
        </p:spPr>
      </p:pic>
      <p:pic>
        <p:nvPicPr>
          <p:cNvPr id="6" name="图片 5"/>
          <p:cNvPicPr>
            <a:picLocks noChangeAspect="1"/>
          </p:cNvPicPr>
          <p:nvPr/>
        </p:nvPicPr>
        <p:blipFill>
          <a:blip r:embed="rId2"/>
          <a:stretch>
            <a:fillRect/>
          </a:stretch>
        </p:blipFill>
        <p:spPr>
          <a:xfrm>
            <a:off x="1409065" y="3926840"/>
            <a:ext cx="2609850" cy="1943100"/>
          </a:xfrm>
          <a:prstGeom prst="rect">
            <a:avLst/>
          </a:prstGeom>
        </p:spPr>
      </p:pic>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572770" y="7435850"/>
              <a:ext cx="360" cy="360"/>
            </p14:xfrm>
          </p:contentPart>
        </mc:Choice>
        <mc:Fallback xmlns="">
          <p:pic>
            <p:nvPicPr>
              <p:cNvPr id="8" name="墨迹 7"/>
            </p:nvPicPr>
            <p:blipFill>
              <a:blip r:embed="rId4"/>
            </p:blipFill>
            <p:spPr>
              <a:xfrm>
                <a:off x="572770" y="7435850"/>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5295900" y="2415540"/>
              <a:ext cx="113665" cy="118745"/>
            </p14:xfrm>
          </p:contentPart>
        </mc:Choice>
        <mc:Fallback xmlns="">
          <p:pic>
            <p:nvPicPr>
              <p:cNvPr id="9" name="墨迹 8"/>
            </p:nvPicPr>
            <p:blipFill>
              <a:blip r:embed="rId6"/>
            </p:blipFill>
            <p:spPr>
              <a:xfrm>
                <a:off x="5295900" y="2415540"/>
                <a:ext cx="113665" cy="118745"/>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SQL: Answer</a:t>
            </a:r>
            <a:endParaRPr lang="zh-CN" altLang="en-US"/>
          </a:p>
        </p:txBody>
      </p:sp>
      <p:pic>
        <p:nvPicPr>
          <p:cNvPr id="6" name="图片 5"/>
          <p:cNvPicPr>
            <a:picLocks noChangeAspect="1"/>
          </p:cNvPicPr>
          <p:nvPr/>
        </p:nvPicPr>
        <p:blipFill>
          <a:blip r:embed="rId1"/>
          <a:stretch>
            <a:fillRect/>
          </a:stretch>
        </p:blipFill>
        <p:spPr>
          <a:xfrm>
            <a:off x="992505" y="2433955"/>
            <a:ext cx="7676515" cy="588010"/>
          </a:xfrm>
          <a:prstGeom prst="rect">
            <a:avLst/>
          </a:prstGeom>
        </p:spPr>
      </p:pic>
      <p:pic>
        <p:nvPicPr>
          <p:cNvPr id="7" name="图片 6"/>
          <p:cNvPicPr>
            <a:picLocks noChangeAspect="1"/>
          </p:cNvPicPr>
          <p:nvPr/>
        </p:nvPicPr>
        <p:blipFill>
          <a:blip r:embed="rId2"/>
          <a:stretch>
            <a:fillRect/>
          </a:stretch>
        </p:blipFill>
        <p:spPr>
          <a:xfrm>
            <a:off x="992505" y="2886710"/>
            <a:ext cx="9855310" cy="612000"/>
          </a:xfrm>
          <a:prstGeom prst="rect">
            <a:avLst/>
          </a:prstGeom>
        </p:spPr>
      </p:pic>
      <p:pic>
        <p:nvPicPr>
          <p:cNvPr id="8" name="图片 7"/>
          <p:cNvPicPr>
            <a:picLocks noChangeAspect="1"/>
          </p:cNvPicPr>
          <p:nvPr/>
        </p:nvPicPr>
        <p:blipFill>
          <a:blip r:embed="rId3"/>
          <a:stretch>
            <a:fillRect/>
          </a:stretch>
        </p:blipFill>
        <p:spPr>
          <a:xfrm>
            <a:off x="1053465" y="3341370"/>
            <a:ext cx="10923652" cy="504000"/>
          </a:xfrm>
          <a:prstGeom prst="rect">
            <a:avLst/>
          </a:prstGeom>
        </p:spPr>
      </p:pic>
      <p:pic>
        <p:nvPicPr>
          <p:cNvPr id="9" name="图片 8"/>
          <p:cNvPicPr>
            <a:picLocks noChangeAspect="1"/>
          </p:cNvPicPr>
          <p:nvPr/>
        </p:nvPicPr>
        <p:blipFill>
          <a:blip r:embed="rId4"/>
          <a:stretch>
            <a:fillRect/>
          </a:stretch>
        </p:blipFill>
        <p:spPr>
          <a:xfrm>
            <a:off x="1053465" y="3864610"/>
            <a:ext cx="10483200" cy="504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t>
            </a:r>
            <a:r>
              <a:rPr lang="en-US" altLang="zh-CN"/>
              <a:t>torage</a:t>
            </a:r>
            <a:endParaRPr lang="en-US" altLang="zh-CN"/>
          </a:p>
        </p:txBody>
      </p:sp>
      <p:sp>
        <p:nvSpPr>
          <p:cNvPr id="3" name="内容占位符 2"/>
          <p:cNvSpPr>
            <a:spLocks noGrp="1"/>
          </p:cNvSpPr>
          <p:nvPr>
            <p:ph idx="1"/>
          </p:nvPr>
        </p:nvSpPr>
        <p:spPr/>
        <p:txBody>
          <a:bodyPr/>
          <a:p>
            <a:r>
              <a:rPr lang="en-US" altLang="zh-CN"/>
              <a:t>Page storage</a:t>
            </a:r>
            <a:endParaRPr lang="en-US" altLang="zh-CN"/>
          </a:p>
          <a:p>
            <a:r>
              <a:rPr lang="en-US" altLang="zh-CN"/>
              <a:t>Tuple storage</a:t>
            </a:r>
            <a:endParaRPr lang="en-US" altLang="zh-CN"/>
          </a:p>
          <a:p>
            <a:pPr lvl="1"/>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Page storage</a:t>
            </a:r>
            <a:endParaRPr lang="en-US" altLang="zh-CN"/>
          </a:p>
        </p:txBody>
      </p:sp>
      <p:sp>
        <p:nvSpPr>
          <p:cNvPr id="3" name="内容占位符 2"/>
          <p:cNvSpPr>
            <a:spLocks noGrp="1"/>
          </p:cNvSpPr>
          <p:nvPr>
            <p:ph idx="1"/>
          </p:nvPr>
        </p:nvSpPr>
        <p:spPr/>
        <p:txBody>
          <a:bodyPr/>
          <a:p>
            <a:r>
              <a:rPr lang="en-US" altLang="zh-CN"/>
              <a:t>Slotted page</a:t>
            </a:r>
            <a:endParaRPr lang="en-US" altLang="zh-CN"/>
          </a:p>
        </p:txBody>
      </p:sp>
      <p:pic>
        <p:nvPicPr>
          <p:cNvPr id="4" name="图片 3"/>
          <p:cNvPicPr>
            <a:picLocks noChangeAspect="1"/>
          </p:cNvPicPr>
          <p:nvPr/>
        </p:nvPicPr>
        <p:blipFill>
          <a:blip r:embed="rId1"/>
          <a:stretch>
            <a:fillRect/>
          </a:stretch>
        </p:blipFill>
        <p:spPr>
          <a:xfrm>
            <a:off x="7941945" y="2016125"/>
            <a:ext cx="2724150" cy="2825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Tuple storage</a:t>
            </a:r>
            <a:endParaRPr lang="en-US" altLang="zh-CN"/>
          </a:p>
        </p:txBody>
      </p:sp>
      <p:sp>
        <p:nvSpPr>
          <p:cNvPr id="3" name="内容占位符 2"/>
          <p:cNvSpPr>
            <a:spLocks noGrp="1"/>
          </p:cNvSpPr>
          <p:nvPr>
            <p:ph idx="1"/>
          </p:nvPr>
        </p:nvSpPr>
        <p:spPr/>
        <p:txBody>
          <a:bodyPr/>
          <a:p>
            <a:r>
              <a:rPr lang="en-US" altLang="zh-CN"/>
              <a:t>Tuple header</a:t>
            </a:r>
            <a:endParaRPr lang="en-US" altLang="zh-CN"/>
          </a:p>
          <a:p>
            <a:endParaRPr lang="en-US" altLang="zh-CN"/>
          </a:p>
          <a:p>
            <a:r>
              <a:rPr lang="en-US" altLang="zh-CN"/>
              <a:t>Word-alignment </a:t>
            </a:r>
            <a:endParaRPr lang="en-US" altLang="zh-CN"/>
          </a:p>
          <a:p>
            <a:pPr lvl="1"/>
            <a:r>
              <a:rPr lang="en-US" altLang="zh-CN" sz="2400"/>
              <a:t>padding</a:t>
            </a:r>
            <a:endParaRPr lang="en-US" altLang="zh-CN" sz="2400"/>
          </a:p>
          <a:p>
            <a:pPr lvl="1"/>
            <a:r>
              <a:rPr lang="en-US" altLang="zh-CN" sz="2400"/>
              <a:t>reordering</a:t>
            </a:r>
            <a:r>
              <a:rPr lang="en-US" altLang="zh-CN"/>
              <a:t> </a:t>
            </a:r>
            <a:endParaRPr lang="en-US" altLang="zh-CN"/>
          </a:p>
        </p:txBody>
      </p:sp>
      <p:pic>
        <p:nvPicPr>
          <p:cNvPr id="4" name="图片 3"/>
          <p:cNvPicPr>
            <a:picLocks noChangeAspect="1"/>
          </p:cNvPicPr>
          <p:nvPr/>
        </p:nvPicPr>
        <p:blipFill>
          <a:blip r:embed="rId1"/>
          <a:stretch>
            <a:fillRect/>
          </a:stretch>
        </p:blipFill>
        <p:spPr>
          <a:xfrm>
            <a:off x="4244975" y="1571625"/>
            <a:ext cx="3702050" cy="1016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Word-alignment Recall</a:t>
            </a:r>
            <a:endParaRPr lang="en-US" altLang="zh-CN"/>
          </a:p>
        </p:txBody>
      </p:sp>
      <p:sp>
        <p:nvSpPr>
          <p:cNvPr id="3" name="内容占位符 2"/>
          <p:cNvSpPr>
            <a:spLocks noGrp="1"/>
          </p:cNvSpPr>
          <p:nvPr>
            <p:ph idx="1"/>
          </p:nvPr>
        </p:nvSpPr>
        <p:spPr/>
        <p:txBody>
          <a:bodyPr/>
          <a:p>
            <a:r>
              <a:rPr lang="en-US" altLang="zh-CN"/>
              <a:t>What’s the space difference between the following two schemas after padding?</a:t>
            </a:r>
            <a:endParaRPr lang="en-US" altLang="zh-CN"/>
          </a:p>
          <a:p>
            <a:pPr lvl="1"/>
            <a:r>
              <a:rPr lang="en-US" altLang="zh-CN" sz="2400"/>
              <a:t>Suppose INT takes 4B, BOOLEAN takes 1B and DATE takes 8B. Each word is 8B.</a:t>
            </a:r>
            <a:endParaRPr lang="en-US" altLang="zh-CN"/>
          </a:p>
          <a:p>
            <a:pPr lvl="1"/>
            <a:r>
              <a:rPr lang="en-US" altLang="zh-CN"/>
              <a:t>{height INT, student BOOLEAN, birthday DATE}</a:t>
            </a:r>
            <a:endParaRPr lang="en-US" altLang="zh-CN"/>
          </a:p>
          <a:p>
            <a:pPr lvl="1"/>
            <a:r>
              <a:rPr lang="en-US" altLang="zh-CN"/>
              <a:t>{height INT, birthday DATE, student BOOLEAN}</a:t>
            </a:r>
            <a:endParaRPr lang="en-US" altLang="zh-CN"/>
          </a:p>
          <a:p>
            <a:pPr lvl="1"/>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en-US" altLang="zh-CN"/>
              <a:t>ontent</a:t>
            </a:r>
            <a:endParaRPr lang="en-US" altLang="zh-CN"/>
          </a:p>
        </p:txBody>
      </p:sp>
      <p:sp>
        <p:nvSpPr>
          <p:cNvPr id="3" name="内容占位符 2"/>
          <p:cNvSpPr>
            <a:spLocks noGrp="1"/>
          </p:cNvSpPr>
          <p:nvPr>
            <p:ph idx="1"/>
          </p:nvPr>
        </p:nvSpPr>
        <p:spPr/>
        <p:txBody>
          <a:bodyPr/>
          <a:p>
            <a:r>
              <a:rPr lang="en-US" altLang="zh-CN"/>
              <a:t>SQL &amp; Relational Algebra (DQL)</a:t>
            </a:r>
            <a:endParaRPr lang="en-US" altLang="zh-CN"/>
          </a:p>
          <a:p>
            <a:r>
              <a:rPr lang="en-US" altLang="zh-CN"/>
              <a:t>Storage-model </a:t>
            </a:r>
            <a:endParaRPr lang="en-US" altLang="zh-CN"/>
          </a:p>
          <a:p>
            <a:r>
              <a:rPr lang="en-US" altLang="zh-CN"/>
              <a:t>HashTables </a:t>
            </a:r>
            <a:endParaRPr lang="en-US" altLang="zh-CN"/>
          </a:p>
          <a:p>
            <a:endParaRPr lang="en-US" altLang="zh-CN"/>
          </a:p>
        </p:txBody>
      </p:sp>
      <p:sp>
        <p:nvSpPr>
          <p:cNvPr id="4" name="文本框 3"/>
          <p:cNvSpPr txBox="1"/>
          <p:nvPr/>
        </p:nvSpPr>
        <p:spPr>
          <a:xfrm>
            <a:off x="4758690" y="2096135"/>
            <a:ext cx="4064000" cy="368300"/>
          </a:xfrm>
          <a:prstGeom prst="rect">
            <a:avLst/>
          </a:prstGeom>
          <a:noFill/>
        </p:spPr>
        <p:txBody>
          <a:bodyPr wrap="square" rtlCol="0">
            <a:spAutoFit/>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Storage-model</a:t>
            </a:r>
            <a:endParaRPr lang="en-US" altLang="zh-CN"/>
          </a:p>
        </p:txBody>
      </p:sp>
      <p:sp>
        <p:nvSpPr>
          <p:cNvPr id="3" name="内容占位符 2"/>
          <p:cNvSpPr>
            <a:spLocks noGrp="1"/>
          </p:cNvSpPr>
          <p:nvPr>
            <p:ph idx="1"/>
          </p:nvPr>
        </p:nvSpPr>
        <p:spPr>
          <a:xfrm>
            <a:off x="838200" y="1825625"/>
            <a:ext cx="10668000" cy="4351655"/>
          </a:xfrm>
        </p:spPr>
        <p:txBody>
          <a:bodyPr/>
          <a:p>
            <a:r>
              <a:rPr lang="en-US" altLang="zh-CN"/>
              <a:t>Online Transaction Processing (OLTP): Simple queries that read/update a small amount of data related to a single entity in the database.</a:t>
            </a:r>
            <a:endParaRPr lang="en-US" altLang="zh-CN"/>
          </a:p>
          <a:p>
            <a:r>
              <a:rPr lang="en-US" altLang="zh-CN"/>
              <a:t>Online Analytical Processing (OLAP): Complex queries that read large portions of the database spanning multiple entities.</a:t>
            </a:r>
            <a:endParaRPr lang="en-US" altLang="zh-CN"/>
          </a:p>
          <a:p>
            <a:endParaRPr lang="en-US" altLang="zh-CN"/>
          </a:p>
          <a:p>
            <a:r>
              <a:rPr lang="en-US" altLang="zh-CN"/>
              <a:t>NSM, DSM</a:t>
            </a:r>
            <a:endParaRPr lang="en-US" altLang="zh-CN"/>
          </a:p>
          <a:p>
            <a:endParaRPr lang="en-US" altLang="zh-CN"/>
          </a:p>
          <a:p>
            <a:r>
              <a:rPr lang="en-US" altLang="zh-CN"/>
              <a:t>Compression</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Storage-model: compression </a:t>
            </a:r>
            <a:r>
              <a:rPr lang="en-US" dirty="0">
                <a:sym typeface="+mn-ea"/>
              </a:rPr>
              <a:t>(columnar)</a:t>
            </a:r>
            <a:endParaRPr lang="en-US" altLang="zh-CN"/>
          </a:p>
        </p:txBody>
      </p:sp>
      <p:sp>
        <p:nvSpPr>
          <p:cNvPr id="3" name="内容占位符 2"/>
          <p:cNvSpPr>
            <a:spLocks noGrp="1"/>
          </p:cNvSpPr>
          <p:nvPr>
            <p:ph idx="1"/>
          </p:nvPr>
        </p:nvSpPr>
        <p:spPr/>
        <p:txBody>
          <a:bodyPr>
            <a:normAutofit lnSpcReduction="20000"/>
          </a:bodyPr>
          <a:p>
            <a:pPr marL="355600" indent="-342900">
              <a:lnSpc>
                <a:spcPct val="100000"/>
              </a:lnSpc>
              <a:spcBef>
                <a:spcPts val="820"/>
              </a:spcBef>
              <a:buFont typeface="Wingdings" panose="05000000000000000000" pitchFamily="2" charset="2"/>
              <a:buChar char="l"/>
            </a:pPr>
            <a:r>
              <a:rPr lang="en-US" spc="5" dirty="0">
                <a:latin typeface="Georgia" panose="02040502050405020303"/>
                <a:cs typeface="Georgia" panose="02040502050405020303"/>
                <a:sym typeface="+mn-ea"/>
              </a:rPr>
              <a:t>Run-Length: Compress runs of the same value in a single column into triplets: (value, start position, length of runs).</a:t>
            </a:r>
            <a:endParaRPr lang="en-US" spc="5" dirty="0">
              <a:latin typeface="Georgia" panose="02040502050405020303"/>
              <a:cs typeface="Georgia" panose="02040502050405020303"/>
            </a:endParaRPr>
          </a:p>
          <a:p>
            <a:pPr marL="355600" indent="-342900">
              <a:lnSpc>
                <a:spcPct val="100000"/>
              </a:lnSpc>
              <a:spcBef>
                <a:spcPts val="820"/>
              </a:spcBef>
              <a:buFont typeface="Wingdings" panose="05000000000000000000" pitchFamily="2" charset="2"/>
              <a:buChar char="l"/>
            </a:pPr>
            <a:r>
              <a:rPr lang="en-US" spc="5" dirty="0">
                <a:latin typeface="Georgia" panose="02040502050405020303"/>
                <a:cs typeface="Georgia" panose="02040502050405020303"/>
                <a:sym typeface="+mn-ea"/>
              </a:rPr>
              <a:t>Bit-Packing: Reduce the number of bits to represent each value.</a:t>
            </a:r>
            <a:endParaRPr lang="en-US" spc="5" dirty="0">
              <a:latin typeface="Georgia" panose="02040502050405020303"/>
              <a:cs typeface="Georgia" panose="02040502050405020303"/>
            </a:endParaRPr>
          </a:p>
          <a:p>
            <a:pPr marL="355600" indent="-342900">
              <a:lnSpc>
                <a:spcPct val="100000"/>
              </a:lnSpc>
              <a:spcBef>
                <a:spcPts val="820"/>
              </a:spcBef>
              <a:buFont typeface="Wingdings" panose="05000000000000000000" pitchFamily="2" charset="2"/>
              <a:buChar char="l"/>
            </a:pPr>
            <a:r>
              <a:rPr lang="en-US" spc="5" dirty="0">
                <a:latin typeface="Georgia" panose="02040502050405020303"/>
                <a:cs typeface="Georgia" panose="02040502050405020303"/>
                <a:sym typeface="+mn-ea"/>
              </a:rPr>
              <a:t>Bitmap: Similar to One-hop coding, store a separate bitmap for each unique value for an attribute.</a:t>
            </a:r>
            <a:endParaRPr lang="en-US" spc="5" dirty="0">
              <a:latin typeface="Georgia" panose="02040502050405020303"/>
              <a:cs typeface="Georgia" panose="02040502050405020303"/>
            </a:endParaRPr>
          </a:p>
          <a:p>
            <a:pPr marL="355600" indent="-342900">
              <a:lnSpc>
                <a:spcPct val="100000"/>
              </a:lnSpc>
              <a:spcBef>
                <a:spcPts val="820"/>
              </a:spcBef>
              <a:buFont typeface="Wingdings" panose="05000000000000000000" pitchFamily="2" charset="2"/>
              <a:buChar char="l"/>
            </a:pPr>
            <a:r>
              <a:rPr lang="en-US" spc="5" dirty="0">
                <a:latin typeface="Georgia" panose="02040502050405020303"/>
                <a:cs typeface="Georgia" panose="02040502050405020303"/>
                <a:sym typeface="+mn-ea"/>
              </a:rPr>
              <a:t>Delta: Recording the difference between values that follow each other in the same column.</a:t>
            </a:r>
            <a:endParaRPr lang="en-US" spc="5" dirty="0">
              <a:latin typeface="Georgia" panose="02040502050405020303"/>
              <a:cs typeface="Georgia" panose="02040502050405020303"/>
            </a:endParaRPr>
          </a:p>
          <a:p>
            <a:pPr marL="355600" indent="-342900">
              <a:lnSpc>
                <a:spcPct val="100000"/>
              </a:lnSpc>
              <a:spcBef>
                <a:spcPts val="820"/>
              </a:spcBef>
              <a:buFont typeface="Wingdings" panose="05000000000000000000" pitchFamily="2" charset="2"/>
              <a:buChar char="l"/>
            </a:pPr>
            <a:r>
              <a:rPr lang="en-US" spc="5" dirty="0">
                <a:latin typeface="Georgia" panose="02040502050405020303"/>
                <a:cs typeface="Georgia" panose="02040502050405020303"/>
                <a:sym typeface="+mn-ea"/>
              </a:rPr>
              <a:t>Dictionary: Replace frequent values with smaller fixed-length codes and then maintain a mapping from the codes to the original values.</a:t>
            </a:r>
            <a:endParaRPr lang="en-US" spc="5" dirty="0">
              <a:latin typeface="Georgia" panose="02040502050405020303"/>
              <a:cs typeface="Georgia" panose="02040502050405020303"/>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Storage-model: Practice</a:t>
            </a:r>
            <a:endParaRPr lang="en-US" altLang="zh-CN"/>
          </a:p>
        </p:txBody>
      </p:sp>
      <p:pic>
        <p:nvPicPr>
          <p:cNvPr id="4" name="内容占位符 3"/>
          <p:cNvPicPr>
            <a:picLocks noChangeAspect="1"/>
          </p:cNvPicPr>
          <p:nvPr>
            <p:ph idx="1"/>
          </p:nvPr>
        </p:nvPicPr>
        <p:blipFill>
          <a:blip r:embed="rId1"/>
          <a:stretch>
            <a:fillRect/>
          </a:stretch>
        </p:blipFill>
        <p:spPr>
          <a:xfrm>
            <a:off x="937895" y="1620520"/>
            <a:ext cx="7286625" cy="38519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Storage-model: Practice</a:t>
            </a:r>
            <a:endParaRPr lang="en-US" altLang="zh-CN"/>
          </a:p>
        </p:txBody>
      </p:sp>
      <p:pic>
        <p:nvPicPr>
          <p:cNvPr id="4" name="内容占位符 3"/>
          <p:cNvPicPr>
            <a:picLocks noChangeAspect="1"/>
          </p:cNvPicPr>
          <p:nvPr>
            <p:ph idx="1"/>
          </p:nvPr>
        </p:nvPicPr>
        <p:blipFill>
          <a:blip r:embed="rId1"/>
          <a:stretch>
            <a:fillRect/>
          </a:stretch>
        </p:blipFill>
        <p:spPr>
          <a:xfrm>
            <a:off x="1034415" y="1691005"/>
            <a:ext cx="6045200" cy="1416050"/>
          </a:xfrm>
          <a:prstGeom prst="rect">
            <a:avLst/>
          </a:prstGeom>
        </p:spPr>
      </p:pic>
      <p:pic>
        <p:nvPicPr>
          <p:cNvPr id="5" name="图片 4"/>
          <p:cNvPicPr>
            <a:picLocks noChangeAspect="1"/>
          </p:cNvPicPr>
          <p:nvPr/>
        </p:nvPicPr>
        <p:blipFill>
          <a:blip r:embed="rId2"/>
          <a:stretch>
            <a:fillRect/>
          </a:stretch>
        </p:blipFill>
        <p:spPr>
          <a:xfrm>
            <a:off x="1412875" y="3288030"/>
            <a:ext cx="5549900" cy="577850"/>
          </a:xfrm>
          <a:prstGeom prst="rect">
            <a:avLst/>
          </a:prstGeom>
        </p:spPr>
      </p:pic>
      <p:sp>
        <p:nvSpPr>
          <p:cNvPr id="6" name="文本框 5"/>
          <p:cNvSpPr txBox="1"/>
          <p:nvPr/>
        </p:nvSpPr>
        <p:spPr>
          <a:xfrm>
            <a:off x="7660640" y="1995805"/>
            <a:ext cx="1732915" cy="368300"/>
          </a:xfrm>
          <a:prstGeom prst="rect">
            <a:avLst/>
          </a:prstGeom>
          <a:noFill/>
        </p:spPr>
        <p:txBody>
          <a:bodyPr wrap="square" rtlCol="0">
            <a:spAutoFit/>
          </a:bodyPr>
          <a:p>
            <a:r>
              <a:rPr lang="en-US" altLang="zh-CN"/>
              <a:t>i. 60, ii. 100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Storage-model: Practice</a:t>
            </a:r>
            <a:endParaRPr lang="en-US" altLang="zh-CN"/>
          </a:p>
        </p:txBody>
      </p:sp>
      <p:pic>
        <p:nvPicPr>
          <p:cNvPr id="4" name="内容占位符 3"/>
          <p:cNvPicPr>
            <a:picLocks noChangeAspect="1"/>
          </p:cNvPicPr>
          <p:nvPr>
            <p:ph idx="1"/>
          </p:nvPr>
        </p:nvPicPr>
        <p:blipFill>
          <a:blip r:embed="rId1"/>
          <a:stretch>
            <a:fillRect/>
          </a:stretch>
        </p:blipFill>
        <p:spPr>
          <a:xfrm>
            <a:off x="1095375" y="1691005"/>
            <a:ext cx="5886450" cy="1682750"/>
          </a:xfrm>
          <a:prstGeom prst="rect">
            <a:avLst/>
          </a:prstGeom>
        </p:spPr>
      </p:pic>
      <p:pic>
        <p:nvPicPr>
          <p:cNvPr id="5" name="图片 4"/>
          <p:cNvPicPr>
            <a:picLocks noChangeAspect="1"/>
          </p:cNvPicPr>
          <p:nvPr/>
        </p:nvPicPr>
        <p:blipFill>
          <a:blip r:embed="rId2"/>
          <a:stretch>
            <a:fillRect/>
          </a:stretch>
        </p:blipFill>
        <p:spPr>
          <a:xfrm>
            <a:off x="1601470" y="3334385"/>
            <a:ext cx="5264150" cy="425450"/>
          </a:xfrm>
          <a:prstGeom prst="rect">
            <a:avLst/>
          </a:prstGeom>
        </p:spPr>
      </p:pic>
      <p:pic>
        <p:nvPicPr>
          <p:cNvPr id="6" name="图片 5"/>
          <p:cNvPicPr>
            <a:picLocks noChangeAspect="1"/>
          </p:cNvPicPr>
          <p:nvPr/>
        </p:nvPicPr>
        <p:blipFill>
          <a:blip r:embed="rId3"/>
          <a:stretch>
            <a:fillRect/>
          </a:stretch>
        </p:blipFill>
        <p:spPr>
          <a:xfrm>
            <a:off x="1384935" y="3877945"/>
            <a:ext cx="5543550" cy="609600"/>
          </a:xfrm>
          <a:prstGeom prst="rect">
            <a:avLst/>
          </a:prstGeom>
        </p:spPr>
      </p:pic>
      <p:pic>
        <p:nvPicPr>
          <p:cNvPr id="7" name="图片 6"/>
          <p:cNvPicPr>
            <a:picLocks noChangeAspect="1"/>
          </p:cNvPicPr>
          <p:nvPr/>
        </p:nvPicPr>
        <p:blipFill>
          <a:blip r:embed="rId4"/>
          <a:stretch>
            <a:fillRect/>
          </a:stretch>
        </p:blipFill>
        <p:spPr>
          <a:xfrm>
            <a:off x="1645920" y="4487545"/>
            <a:ext cx="5219700" cy="400050"/>
          </a:xfrm>
          <a:prstGeom prst="rect">
            <a:avLst/>
          </a:prstGeom>
        </p:spPr>
      </p:pic>
      <p:pic>
        <p:nvPicPr>
          <p:cNvPr id="8" name="图片 7"/>
          <p:cNvPicPr>
            <a:picLocks noChangeAspect="1"/>
          </p:cNvPicPr>
          <p:nvPr/>
        </p:nvPicPr>
        <p:blipFill>
          <a:blip r:embed="rId5"/>
          <a:stretch>
            <a:fillRect/>
          </a:stretch>
        </p:blipFill>
        <p:spPr>
          <a:xfrm>
            <a:off x="1095375" y="4991735"/>
            <a:ext cx="5816600" cy="1416050"/>
          </a:xfrm>
          <a:prstGeom prst="rect">
            <a:avLst/>
          </a:prstGeom>
        </p:spPr>
      </p:pic>
      <p:sp>
        <p:nvSpPr>
          <p:cNvPr id="9" name="文本框 8"/>
          <p:cNvSpPr txBox="1"/>
          <p:nvPr/>
        </p:nvSpPr>
        <p:spPr>
          <a:xfrm>
            <a:off x="8280400" y="1845310"/>
            <a:ext cx="2557145" cy="447675"/>
          </a:xfrm>
          <a:prstGeom prst="rect">
            <a:avLst/>
          </a:prstGeom>
          <a:noFill/>
        </p:spPr>
        <p:txBody>
          <a:bodyPr wrap="square" rtlCol="0">
            <a:noAutofit/>
          </a:bodyPr>
          <a:p>
            <a:r>
              <a:rPr lang="en-US" altLang="zh-CN"/>
              <a:t>(b) i. 3, 24 ii. 1, 100</a:t>
            </a:r>
            <a:endParaRPr lang="en-US" altLang="zh-CN"/>
          </a:p>
          <a:p>
            <a:endParaRPr lang="en-US" altLang="zh-CN"/>
          </a:p>
          <a:p>
            <a:r>
              <a:rPr lang="en-US" altLang="zh-CN"/>
              <a:t>  </a:t>
            </a:r>
            <a:endParaRPr lang="en-US" altLang="zh-CN"/>
          </a:p>
        </p:txBody>
      </p:sp>
      <p:sp>
        <p:nvSpPr>
          <p:cNvPr id="10" name="文本框 9"/>
          <p:cNvSpPr txBox="1"/>
          <p:nvPr/>
        </p:nvSpPr>
        <p:spPr>
          <a:xfrm>
            <a:off x="8280400" y="5299710"/>
            <a:ext cx="906145" cy="447675"/>
          </a:xfrm>
          <a:prstGeom prst="rect">
            <a:avLst/>
          </a:prstGeom>
          <a:noFill/>
        </p:spPr>
        <p:txBody>
          <a:bodyPr wrap="square" rtlCol="0">
            <a:noAutofit/>
          </a:bodyPr>
          <a:p>
            <a:r>
              <a:rPr lang="en-US" altLang="zh-CN"/>
              <a:t>(c) i. 40</a:t>
            </a:r>
            <a:endParaRPr lang="en-US" altLang="zh-CN"/>
          </a:p>
          <a:p>
            <a:endParaRPr lang="en-US" altLang="zh-CN"/>
          </a:p>
          <a:p>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Compression: Practice</a:t>
            </a:r>
            <a:endParaRPr lang="en-US" altLang="zh-CN"/>
          </a:p>
        </p:txBody>
      </p:sp>
      <p:pic>
        <p:nvPicPr>
          <p:cNvPr id="4" name="内容占位符 3"/>
          <p:cNvPicPr>
            <a:picLocks noChangeAspect="1"/>
          </p:cNvPicPr>
          <p:nvPr>
            <p:ph idx="1"/>
          </p:nvPr>
        </p:nvPicPr>
        <p:blipFill>
          <a:blip r:embed="rId1"/>
          <a:stretch>
            <a:fillRect/>
          </a:stretch>
        </p:blipFill>
        <p:spPr>
          <a:xfrm>
            <a:off x="1246505" y="1691005"/>
            <a:ext cx="5854700" cy="1200150"/>
          </a:xfrm>
          <a:prstGeom prst="rect">
            <a:avLst/>
          </a:prstGeom>
        </p:spPr>
      </p:pic>
      <p:sp>
        <p:nvSpPr>
          <p:cNvPr id="5" name="文本框 4"/>
          <p:cNvSpPr txBox="1"/>
          <p:nvPr/>
        </p:nvSpPr>
        <p:spPr>
          <a:xfrm>
            <a:off x="9008745" y="2132965"/>
            <a:ext cx="1557655" cy="368300"/>
          </a:xfrm>
          <a:prstGeom prst="rect">
            <a:avLst/>
          </a:prstGeom>
          <a:noFill/>
        </p:spPr>
        <p:txBody>
          <a:bodyPr wrap="square" rtlCol="0">
            <a:spAutoFit/>
          </a:bodyPr>
          <a:p>
            <a:r>
              <a:rPr lang="en-US" altLang="zh-CN"/>
              <a:t>[3,1,4,2,5]</a:t>
            </a:r>
            <a:endParaRPr lang="en-US" altLang="zh-CN"/>
          </a:p>
        </p:txBody>
      </p:sp>
      <p:pic>
        <p:nvPicPr>
          <p:cNvPr id="6" name="图片 5"/>
          <p:cNvPicPr>
            <a:picLocks noChangeAspect="1"/>
          </p:cNvPicPr>
          <p:nvPr/>
        </p:nvPicPr>
        <p:blipFill>
          <a:blip r:embed="rId2"/>
          <a:stretch>
            <a:fillRect/>
          </a:stretch>
        </p:blipFill>
        <p:spPr>
          <a:xfrm>
            <a:off x="1036955" y="3366770"/>
            <a:ext cx="6064250" cy="1225550"/>
          </a:xfrm>
          <a:prstGeom prst="rect">
            <a:avLst/>
          </a:prstGeom>
        </p:spPr>
      </p:pic>
      <p:pic>
        <p:nvPicPr>
          <p:cNvPr id="7" name="图片 6"/>
          <p:cNvPicPr>
            <a:picLocks noChangeAspect="1"/>
          </p:cNvPicPr>
          <p:nvPr/>
        </p:nvPicPr>
        <p:blipFill>
          <a:blip r:embed="rId3"/>
          <a:stretch>
            <a:fillRect/>
          </a:stretch>
        </p:blipFill>
        <p:spPr>
          <a:xfrm>
            <a:off x="1246505" y="4859020"/>
            <a:ext cx="5448300" cy="164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HashTables</a:t>
            </a:r>
            <a:endParaRPr lang="en-US" altLang="zh-CN"/>
          </a:p>
        </p:txBody>
      </p:sp>
      <p:sp>
        <p:nvSpPr>
          <p:cNvPr id="3" name="内容占位符 2"/>
          <p:cNvSpPr>
            <a:spLocks noGrp="1"/>
          </p:cNvSpPr>
          <p:nvPr>
            <p:ph idx="1"/>
          </p:nvPr>
        </p:nvSpPr>
        <p:spPr/>
        <p:txBody>
          <a:bodyPr/>
          <a:p>
            <a:r>
              <a:rPr lang="en-US" altLang="zh-CN"/>
              <a:t>Static hash</a:t>
            </a:r>
            <a:endParaRPr lang="en-US" altLang="zh-CN"/>
          </a:p>
          <a:p>
            <a:pPr lvl="1"/>
            <a:r>
              <a:rPr lang="en-US" altLang="zh-CN"/>
              <a:t>Linear Probe Hashing</a:t>
            </a:r>
            <a:endParaRPr lang="en-US" altLang="zh-CN"/>
          </a:p>
          <a:p>
            <a:pPr lvl="1"/>
            <a:r>
              <a:rPr lang="en-US" altLang="zh-CN"/>
              <a:t>Cuckoo Hashing</a:t>
            </a:r>
            <a:endParaRPr lang="en-US" altLang="zh-CN"/>
          </a:p>
          <a:p>
            <a:pPr marL="228600" lvl="0" indent="-228600">
              <a:buFont typeface="Arial" panose="020B0604020202020204" pitchFamily="34" charset="0"/>
              <a:buChar char="•"/>
            </a:pPr>
            <a:r>
              <a:rPr lang="en-US" altLang="zh-CN">
                <a:solidFill>
                  <a:schemeClr val="tx1"/>
                </a:solidFill>
              </a:rPr>
              <a:t>Dynamic hash</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Chained Hashing</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Extendible Hashing</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Linear Hashing</a:t>
            </a:r>
            <a:endParaRPr lang="en-US" altLang="zh-CN">
              <a:solidFill>
                <a:schemeClr val="tx1"/>
              </a:solidFill>
            </a:endParaRPr>
          </a:p>
          <a:p>
            <a:pPr marL="685800" lvl="1" indent="-228600">
              <a:buFont typeface="Arial" panose="020B0604020202020204" pitchFamily="34" charset="0"/>
              <a:buChar char="•"/>
            </a:pPr>
            <a:endParaRPr lang="en-US" altLang="zh-CN">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HashTables: Practice</a:t>
            </a:r>
            <a:endParaRPr lang="en-US" altLang="zh-CN"/>
          </a:p>
        </p:txBody>
      </p:sp>
      <p:pic>
        <p:nvPicPr>
          <p:cNvPr id="4" name="内容占位符 3"/>
          <p:cNvPicPr>
            <a:picLocks noChangeAspect="1"/>
          </p:cNvPicPr>
          <p:nvPr>
            <p:ph idx="1"/>
          </p:nvPr>
        </p:nvPicPr>
        <p:blipFill>
          <a:blip r:embed="rId1"/>
          <a:stretch>
            <a:fillRect/>
          </a:stretch>
        </p:blipFill>
        <p:spPr>
          <a:xfrm>
            <a:off x="838200" y="1268730"/>
            <a:ext cx="9048750" cy="2552700"/>
          </a:xfrm>
          <a:prstGeom prst="rect">
            <a:avLst/>
          </a:prstGeom>
        </p:spPr>
      </p:pic>
      <p:pic>
        <p:nvPicPr>
          <p:cNvPr id="5" name="图片 4"/>
          <p:cNvPicPr>
            <a:picLocks noChangeAspect="1"/>
          </p:cNvPicPr>
          <p:nvPr/>
        </p:nvPicPr>
        <p:blipFill>
          <a:blip r:embed="rId2"/>
          <a:stretch>
            <a:fillRect/>
          </a:stretch>
        </p:blipFill>
        <p:spPr>
          <a:xfrm>
            <a:off x="838200" y="3898900"/>
            <a:ext cx="9226550" cy="2159000"/>
          </a:xfrm>
          <a:prstGeom prst="rect">
            <a:avLst/>
          </a:prstGeom>
        </p:spPr>
      </p:pic>
      <p:sp>
        <p:nvSpPr>
          <p:cNvPr id="7" name="文本框 6"/>
          <p:cNvSpPr txBox="1"/>
          <p:nvPr/>
        </p:nvSpPr>
        <p:spPr>
          <a:xfrm>
            <a:off x="10299700" y="1691005"/>
            <a:ext cx="795655" cy="368300"/>
          </a:xfrm>
          <a:prstGeom prst="rect">
            <a:avLst/>
          </a:prstGeom>
          <a:noFill/>
        </p:spPr>
        <p:txBody>
          <a:bodyPr wrap="square" rtlCol="0">
            <a:spAutoFit/>
          </a:bodyPr>
          <a:p>
            <a:r>
              <a:rPr lang="en-US" altLang="zh-CN"/>
              <a:t>C</a:t>
            </a:r>
            <a:endParaRPr lang="en-US" altLang="zh-CN"/>
          </a:p>
        </p:txBody>
      </p:sp>
      <p:sp>
        <p:nvSpPr>
          <p:cNvPr id="10" name="文本框 9"/>
          <p:cNvSpPr txBox="1"/>
          <p:nvPr/>
        </p:nvSpPr>
        <p:spPr>
          <a:xfrm>
            <a:off x="10393045" y="3826510"/>
            <a:ext cx="914400" cy="2861310"/>
          </a:xfrm>
          <a:prstGeom prst="rect">
            <a:avLst/>
          </a:prstGeom>
          <a:noFill/>
        </p:spPr>
        <p:txBody>
          <a:bodyPr wrap="square" rtlCol="0">
            <a:spAutoFit/>
          </a:bodyPr>
          <a:p>
            <a:r>
              <a:rPr lang="en-US" altLang="zh-CN"/>
              <a:t>9679</a:t>
            </a:r>
            <a:endParaRPr lang="en-US" altLang="zh-CN"/>
          </a:p>
          <a:p>
            <a:r>
              <a:rPr lang="en-US" altLang="zh-CN"/>
              <a:t>4371</a:t>
            </a:r>
            <a:endParaRPr lang="en-US" altLang="zh-CN"/>
          </a:p>
          <a:p>
            <a:r>
              <a:rPr lang="en-US" altLang="zh-CN"/>
              <a:t>1989</a:t>
            </a:r>
            <a:endParaRPr lang="en-US" altLang="zh-CN"/>
          </a:p>
          <a:p>
            <a:r>
              <a:rPr lang="en-US" altLang="zh-CN"/>
              <a:t>1323</a:t>
            </a:r>
            <a:endParaRPr lang="en-US" altLang="zh-CN"/>
          </a:p>
          <a:p>
            <a:r>
              <a:rPr lang="en-US" altLang="zh-CN"/>
              <a:t>6173</a:t>
            </a:r>
            <a:endParaRPr lang="en-US" altLang="zh-CN"/>
          </a:p>
          <a:p>
            <a:r>
              <a:rPr lang="en-US" altLang="zh-CN"/>
              <a:t>4344</a:t>
            </a:r>
            <a:endParaRPr lang="en-US" altLang="zh-CN"/>
          </a:p>
          <a:p>
            <a:r>
              <a:rPr lang="en-US" altLang="zh-CN"/>
              <a:t>x</a:t>
            </a:r>
            <a:endParaRPr lang="en-US" altLang="zh-CN"/>
          </a:p>
          <a:p>
            <a:r>
              <a:rPr lang="en-US" altLang="zh-CN"/>
              <a:t>x</a:t>
            </a:r>
            <a:endParaRPr lang="en-US" altLang="zh-CN"/>
          </a:p>
          <a:p>
            <a:r>
              <a:rPr lang="en-US" altLang="zh-CN"/>
              <a:t>x</a:t>
            </a:r>
            <a:endParaRPr lang="en-US" altLang="zh-CN"/>
          </a:p>
          <a:p>
            <a:r>
              <a:rPr lang="en-US" altLang="zh-CN"/>
              <a:t>4199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 &amp; Relational Algebra (DQL)</a:t>
            </a:r>
            <a:endParaRPr lang="en-US" altLang="zh-CN"/>
          </a:p>
        </p:txBody>
      </p:sp>
      <p:sp>
        <p:nvSpPr>
          <p:cNvPr id="3" name="内容占位符 2"/>
          <p:cNvSpPr>
            <a:spLocks noGrp="1"/>
          </p:cNvSpPr>
          <p:nvPr>
            <p:ph idx="1"/>
          </p:nvPr>
        </p:nvSpPr>
        <p:spPr/>
        <p:txBody>
          <a:bodyPr/>
          <a:p>
            <a:r>
              <a:rPr lang="en-US" altLang="zh-CN"/>
              <a:t>SELECT</a:t>
            </a:r>
            <a:endParaRPr lang="en-US" altLang="zh-CN"/>
          </a:p>
          <a:p>
            <a:r>
              <a:rPr lang="en-US" altLang="zh-CN"/>
              <a:t>PROJECTION</a:t>
            </a:r>
            <a:endParaRPr lang="en-US" altLang="zh-CN"/>
          </a:p>
          <a:p>
            <a:r>
              <a:rPr lang="en-US" altLang="zh-CN"/>
              <a:t>UNION</a:t>
            </a:r>
            <a:endParaRPr lang="en-US" altLang="zh-CN"/>
          </a:p>
          <a:p>
            <a:r>
              <a:rPr lang="en-US" altLang="zh-CN"/>
              <a:t>INTERSECTION</a:t>
            </a:r>
            <a:endParaRPr lang="en-US" altLang="zh-CN"/>
          </a:p>
          <a:p>
            <a:r>
              <a:rPr lang="en-US" altLang="zh-CN"/>
              <a:t>DIFFERENCE</a:t>
            </a:r>
            <a:endParaRPr lang="en-US" altLang="zh-CN"/>
          </a:p>
          <a:p>
            <a:r>
              <a:rPr lang="en-US" altLang="zh-CN"/>
              <a:t>PRODUCT</a:t>
            </a:r>
            <a:endParaRPr lang="en-US" altLang="zh-CN"/>
          </a:p>
          <a:p>
            <a:r>
              <a:rPr lang="en-US" altLang="zh-CN"/>
              <a:t>JOIN</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SELECT</a:t>
            </a:r>
            <a:endParaRPr lang="en-US" altLang="zh-CN"/>
          </a:p>
        </p:txBody>
      </p:sp>
      <p:pic>
        <p:nvPicPr>
          <p:cNvPr id="4" name="内容占位符 3"/>
          <p:cNvPicPr>
            <a:picLocks noChangeAspect="1"/>
          </p:cNvPicPr>
          <p:nvPr>
            <p:ph idx="1"/>
          </p:nvPr>
        </p:nvPicPr>
        <p:blipFill>
          <a:blip r:embed="rId1"/>
          <a:stretch>
            <a:fillRect/>
          </a:stretch>
        </p:blipFill>
        <p:spPr>
          <a:xfrm>
            <a:off x="1142365" y="2055600"/>
            <a:ext cx="9906000" cy="383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PROJECTION</a:t>
            </a:r>
            <a:endParaRPr lang="en-US" altLang="zh-CN"/>
          </a:p>
        </p:txBody>
      </p:sp>
      <p:pic>
        <p:nvPicPr>
          <p:cNvPr id="4" name="内容占位符 3"/>
          <p:cNvPicPr>
            <a:picLocks noChangeAspect="1"/>
          </p:cNvPicPr>
          <p:nvPr>
            <p:ph idx="1"/>
          </p:nvPr>
        </p:nvPicPr>
        <p:blipFill>
          <a:blip r:embed="rId1"/>
          <a:stretch>
            <a:fillRect/>
          </a:stretch>
        </p:blipFill>
        <p:spPr>
          <a:xfrm>
            <a:off x="1141200" y="2054860"/>
            <a:ext cx="9207500" cy="3892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UNION </a:t>
            </a:r>
            <a:endParaRPr lang="en-US" altLang="zh-CN"/>
          </a:p>
        </p:txBody>
      </p:sp>
      <p:pic>
        <p:nvPicPr>
          <p:cNvPr id="4" name="内容占位符 3"/>
          <p:cNvPicPr>
            <a:picLocks noChangeAspect="1"/>
          </p:cNvPicPr>
          <p:nvPr>
            <p:ph idx="1"/>
          </p:nvPr>
        </p:nvPicPr>
        <p:blipFill>
          <a:blip r:embed="rId1"/>
          <a:stretch>
            <a:fillRect/>
          </a:stretch>
        </p:blipFill>
        <p:spPr>
          <a:xfrm>
            <a:off x="1141200" y="2055600"/>
            <a:ext cx="9017000" cy="403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INTERSECTION</a:t>
            </a:r>
            <a:endParaRPr lang="en-US" altLang="zh-CN"/>
          </a:p>
        </p:txBody>
      </p:sp>
      <p:pic>
        <p:nvPicPr>
          <p:cNvPr id="4" name="内容占位符 3"/>
          <p:cNvPicPr>
            <a:picLocks noChangeAspect="1"/>
          </p:cNvPicPr>
          <p:nvPr>
            <p:ph idx="1"/>
          </p:nvPr>
        </p:nvPicPr>
        <p:blipFill>
          <a:blip r:embed="rId1"/>
          <a:stretch>
            <a:fillRect/>
          </a:stretch>
        </p:blipFill>
        <p:spPr>
          <a:xfrm>
            <a:off x="1141200" y="2055600"/>
            <a:ext cx="9182100" cy="3797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Difference</a:t>
            </a:r>
            <a:endParaRPr lang="en-US" altLang="zh-CN"/>
          </a:p>
        </p:txBody>
      </p:sp>
      <p:pic>
        <p:nvPicPr>
          <p:cNvPr id="4" name="内容占位符 3"/>
          <p:cNvPicPr>
            <a:picLocks noChangeAspect="1"/>
          </p:cNvPicPr>
          <p:nvPr>
            <p:ph idx="1"/>
          </p:nvPr>
        </p:nvPicPr>
        <p:blipFill>
          <a:blip r:embed="rId1"/>
          <a:stretch>
            <a:fillRect/>
          </a:stretch>
        </p:blipFill>
        <p:spPr>
          <a:xfrm>
            <a:off x="1141200" y="2055600"/>
            <a:ext cx="9074150" cy="3778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Relational Algebra</a:t>
            </a:r>
            <a:r>
              <a:rPr lang="en-US" altLang="zh-CN"/>
              <a:t>: PRODUCT </a:t>
            </a:r>
            <a:endParaRPr lang="en-US" altLang="zh-CN"/>
          </a:p>
        </p:txBody>
      </p:sp>
      <p:pic>
        <p:nvPicPr>
          <p:cNvPr id="4" name="内容占位符 3"/>
          <p:cNvPicPr>
            <a:picLocks noChangeAspect="1"/>
          </p:cNvPicPr>
          <p:nvPr>
            <p:ph idx="1"/>
          </p:nvPr>
        </p:nvPicPr>
        <p:blipFill>
          <a:blip r:embed="rId1"/>
          <a:stretch>
            <a:fillRect/>
          </a:stretch>
        </p:blipFill>
        <p:spPr>
          <a:xfrm>
            <a:off x="1141200" y="2055600"/>
            <a:ext cx="9258300" cy="432435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演示</Application>
  <PresentationFormat>宽屏</PresentationFormat>
  <Paragraphs>154</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Calibri</vt:lpstr>
      <vt:lpstr>微软雅黑</vt:lpstr>
      <vt:lpstr>Arial Unicode MS</vt:lpstr>
      <vt:lpstr>Georgia</vt:lpstr>
      <vt:lpstr>WPS</vt:lpstr>
      <vt:lpstr>CSC3170</vt:lpstr>
      <vt:lpstr>Content</vt:lpstr>
      <vt:lpstr>SQL &amp; Relational Algebra (DQL)</vt:lpstr>
      <vt:lpstr>SQL: SELECT</vt:lpstr>
      <vt:lpstr>SQL: PROJECTION</vt:lpstr>
      <vt:lpstr>SQL: UNION </vt:lpstr>
      <vt:lpstr>SQL: INTERSECTION</vt:lpstr>
      <vt:lpstr>SQL: Difference</vt:lpstr>
      <vt:lpstr>SQL: PRODUCT </vt:lpstr>
      <vt:lpstr>SQL: JOIN</vt:lpstr>
      <vt:lpstr>Relational Algebra: Additional</vt:lpstr>
      <vt:lpstr>SQL: Practice</vt:lpstr>
      <vt:lpstr>SQL: Practice</vt:lpstr>
      <vt:lpstr>SQL: Practice</vt:lpstr>
      <vt:lpstr>SQL: Answer</vt:lpstr>
      <vt:lpstr>Storage</vt:lpstr>
      <vt:lpstr>Page storage</vt:lpstr>
      <vt:lpstr>Tuple storage</vt:lpstr>
      <vt:lpstr>Word-alignment Recall</vt:lpstr>
      <vt:lpstr>Storage-model</vt:lpstr>
      <vt:lpstr>Storage-model: compression (columnar)</vt:lpstr>
      <vt:lpstr>Storage-model: Practice</vt:lpstr>
      <vt:lpstr>Storage-model: Practice</vt:lpstr>
      <vt:lpstr>Storage-model: Practice</vt:lpstr>
      <vt:lpstr>Compression: Practice</vt:lpstr>
      <vt:lpstr>HashTables</vt:lpstr>
      <vt:lpstr>HashTables: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Yuyang Xia</cp:lastModifiedBy>
  <cp:revision>114</cp:revision>
  <dcterms:created xsi:type="dcterms:W3CDTF">2023-08-09T12:44:00Z</dcterms:created>
  <dcterms:modified xsi:type="dcterms:W3CDTF">2024-12-11T01:38:14Z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