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11088003" r:id="rId3"/>
    <p:sldId id="11088004" r:id="rId4"/>
    <p:sldId id="11088005" r:id="rId5"/>
    <p:sldId id="11088006" r:id="rId6"/>
    <p:sldId id="11088008" r:id="rId7"/>
    <p:sldId id="11088010" r:id="rId8"/>
    <p:sldId id="11088011" r:id="rId9"/>
    <p:sldId id="11088012" r:id="rId10"/>
    <p:sldId id="11088030" r:id="rId11"/>
    <p:sldId id="11088028" r:id="rId12"/>
    <p:sldId id="11088015" r:id="rId13"/>
    <p:sldId id="11088025" r:id="rId14"/>
    <p:sldId id="11088018" r:id="rId15"/>
    <p:sldId id="11088039" r:id="rId16"/>
    <p:sldId id="11088040" r:id="rId17"/>
    <p:sldId id="11088041" r:id="rId18"/>
    <p:sldId id="11088019" r:id="rId19"/>
    <p:sldId id="11088020" r:id="rId20"/>
    <p:sldId id="11088026" r:id="rId21"/>
    <p:sldId id="11088027" r:id="rId22"/>
  </p:sldIdLst>
  <p:sldSz cx="24384000" cy="13715365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82" d="100"/>
          <a:sy n="82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6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hyperlink" Target="https://www.cnblogs.com/zmj97/p/10954968.html" TargetMode="Externa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hyperlink" Target="https://developer.mozilla.org/zh-CN/docs/Web/JavaScript/Reference/Global_Objects/Proxy" TargetMode="Externa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.xml"/><Relationship Id="rId10" Type="http://schemas.openxmlformats.org/officeDocument/2006/relationships/hyperlink" Target="http://caibaojian.com/es6/proxy.html" TargetMode="Externa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21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5.png"/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89773" y="-89867"/>
            <a:ext cx="24519577" cy="1393157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0" y="0"/>
            <a:ext cx="24662834" cy="14012973"/>
          </a:xfrm>
          <a:prstGeom prst="rect">
            <a:avLst/>
          </a:prstGeom>
        </p:spPr>
      </p:pic>
      <p:sp>
        <p:nvSpPr>
          <p:cNvPr id="924" name="文本"/>
          <p:cNvSpPr>
            <a:spLocks noGrp="1"/>
          </p:cNvSpPr>
          <p:nvPr>
            <p:ph type="ctrTitle"/>
          </p:nvPr>
        </p:nvSpPr>
        <p:spPr>
          <a:xfrm>
            <a:off x="3013569" y="8065123"/>
            <a:ext cx="8171897" cy="4736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070"/>
              </a:lnSpc>
            </a:pPr>
            <a:r>
              <a:rPr lang="zh-CN" altLang="en-US" sz="2795" b="0" i="0" u="none" spc="558" dirty="0">
                <a:solidFill>
                  <a:srgbClr val="3D3D3D">
                    <a:alpha val="100000"/>
                  </a:srgbClr>
                </a:solidFill>
                <a:latin typeface="Arial" panose="020B0604020202020204" charset="-122"/>
                <a:ea typeface="Arial" panose="020B0604020202020204" charset="-122"/>
                <a:cs typeface="Arial" panose="020B0604020202020204" charset="-122"/>
              </a:rPr>
              <a:t>POWERPOINT TEMPLATE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18" name="文本"/>
          <p:cNvSpPr>
            <a:spLocks noGrp="1"/>
          </p:cNvSpPr>
          <p:nvPr>
            <p:ph type="ctrTitle"/>
          </p:nvPr>
        </p:nvSpPr>
        <p:spPr>
          <a:xfrm rot="19980000">
            <a:off x="13033569" y="6953937"/>
            <a:ext cx="11078019" cy="642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65"/>
              </a:lnSpc>
            </a:pPr>
            <a:r>
              <a:rPr lang="zh-CN" altLang="en-US" sz="3785" b="0" i="0" u="none" spc="757" dirty="0">
                <a:solidFill>
                  <a:srgbClr val="FFFFFF">
                    <a:alpha val="100000"/>
                  </a:srgbClr>
                </a:solidFill>
                <a:latin typeface="Arial" panose="020B0604020202020204" charset="-122"/>
                <a:ea typeface="Arial" panose="020B0604020202020204" charset="-122"/>
                <a:cs typeface="Arial" panose="020B0604020202020204" charset="-122"/>
              </a:rPr>
              <a:t>Enterprise introduction publicity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934" name="文本"/>
          <p:cNvSpPr>
            <a:spLocks noGrp="1"/>
          </p:cNvSpPr>
          <p:nvPr>
            <p:ph type="ctrTitle"/>
          </p:nvPr>
        </p:nvSpPr>
        <p:spPr>
          <a:xfrm>
            <a:off x="2643444" y="6097978"/>
            <a:ext cx="8912148" cy="152004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1970"/>
              </a:lnSpc>
            </a:pPr>
            <a:r>
              <a:rPr lang="zh-CN" altLang="en-US" sz="9975" b="0" i="0" u="none" spc="0" dirty="0">
                <a:solidFill>
                  <a:srgbClr val="A8A8A8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2020.3.6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984" name="文本"/>
          <p:cNvSpPr>
            <a:spLocks noGrp="1"/>
          </p:cNvSpPr>
          <p:nvPr>
            <p:ph type="ctrTitle"/>
          </p:nvPr>
        </p:nvSpPr>
        <p:spPr>
          <a:xfrm rot="19979999">
            <a:off x="11399874" y="4464060"/>
            <a:ext cx="11998380" cy="2194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7280"/>
              </a:lnSpc>
            </a:pPr>
            <a:r>
              <a:rPr lang="zh-CN" altLang="en-US" sz="14400" b="0" i="0" u="none" spc="0" dirty="0">
                <a:solidFill>
                  <a:srgbClr val="000000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ES6中的Proxy</a:t>
            </a:r>
            <a:endParaRPr kumimoji="1" lang="zh-CN" altLang="en-US" sz="2000" dirty="0">
              <a:solidFill>
                <a:srgbClr val="000000"/>
              </a:solidFill>
            </a:endParaRPr>
          </a:p>
          <a:p>
            <a:pPr algn="ctr">
              <a:lnSpc>
                <a:spcPts val="0"/>
              </a:lnSpc>
            </a:pP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233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2254885" y="2522855"/>
            <a:ext cx="20009485" cy="9731375"/>
          </a:xfrm>
          <a:prstGeom prst="rect">
            <a:avLst/>
          </a:prstGeom>
        </p:spPr>
      </p:pic>
      <p:sp>
        <p:nvSpPr>
          <p:cNvPr id="4211" name="文本"/>
          <p:cNvSpPr>
            <a:spLocks noGrp="1"/>
          </p:cNvSpPr>
          <p:nvPr>
            <p:ph type="ctrTitle"/>
          </p:nvPr>
        </p:nvSpPr>
        <p:spPr>
          <a:xfrm>
            <a:off x="2555240" y="1931035"/>
            <a:ext cx="5106035" cy="8750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245"/>
              </a:lnSpc>
            </a:pPr>
            <a:r>
              <a:rPr lang="en-US" altLang="zh-CN" sz="4800" b="0" i="0" u="none" spc="590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handler</a:t>
            </a:r>
            <a:r>
              <a:rPr lang="zh-CN" altLang="en-US" sz="4800" b="0" i="0" u="none" spc="590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属性</a:t>
            </a:r>
            <a:endParaRPr lang="zh-CN" altLang="en-US" sz="4800" b="0" i="0" u="none" spc="590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pic>
        <p:nvPicPr>
          <p:cNvPr id="5" name="图片 4" descr="属性集合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2950" y="2806065"/>
            <a:ext cx="16158210" cy="9057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4057723" y="9713212"/>
            <a:ext cx="8134276" cy="7025056"/>
          </a:xfrm>
          <a:prstGeom prst="rect">
            <a:avLst/>
          </a:prstGeom>
        </p:spPr>
      </p:pic>
      <p:pic>
        <p:nvPicPr>
          <p:cNvPr id="92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-5322712" y="3345471"/>
            <a:ext cx="8134276" cy="7025056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55850" y="-4528617"/>
            <a:ext cx="8134276" cy="7025056"/>
          </a:xfrm>
          <a:prstGeom prst="rect">
            <a:avLst/>
          </a:prstGeom>
        </p:spPr>
      </p:pic>
      <p:sp>
        <p:nvSpPr>
          <p:cNvPr id="1866" name="文本"/>
          <p:cNvSpPr>
            <a:spLocks noGrp="1"/>
          </p:cNvSpPr>
          <p:nvPr>
            <p:ph type="ctrTitle"/>
          </p:nvPr>
        </p:nvSpPr>
        <p:spPr>
          <a:xfrm>
            <a:off x="5522988" y="6091299"/>
            <a:ext cx="7391202" cy="153143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0655"/>
              </a:lnSpc>
            </a:pPr>
            <a:r>
              <a:rPr lang="zh-CN" altLang="en-US" sz="10655" b="0" i="0" u="none" spc="3197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使用场景</a:t>
            </a:r>
            <a:endParaRPr lang="zh-CN" altLang="en-US" sz="10655" b="0" i="0" u="none" spc="3197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78" name="文本"/>
          <p:cNvSpPr>
            <a:spLocks noGrp="1"/>
          </p:cNvSpPr>
          <p:nvPr>
            <p:ph type="ctrTitle"/>
          </p:nvPr>
        </p:nvSpPr>
        <p:spPr>
          <a:xfrm>
            <a:off x="5024499" y="10500408"/>
            <a:ext cx="6200724" cy="32155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0635"/>
              </a:lnSpc>
            </a:pPr>
            <a:r>
              <a:rPr lang="zh-CN" altLang="en-US" sz="18755" b="0" i="0" u="none" spc="3751" dirty="0">
                <a:solidFill>
                  <a:srgbClr val="82A4F5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04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861" name="文本"/>
          <p:cNvSpPr>
            <a:spLocks noGrp="1"/>
          </p:cNvSpPr>
          <p:nvPr>
            <p:ph type="ctrTitle"/>
          </p:nvPr>
        </p:nvSpPr>
        <p:spPr>
          <a:xfrm>
            <a:off x="5523413" y="7943183"/>
            <a:ext cx="10535873" cy="79538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要注意</a:t>
            </a:r>
            <a:r>
              <a:rPr lang="en-US" altLang="zh-CN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qq 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百度 </a:t>
            </a:r>
            <a:r>
              <a:rPr lang="en-US" altLang="zh-CN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ie </a:t>
            </a: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等低版本的浏览器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1398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599998">
            <a:off x="2505710" y="1766570"/>
            <a:ext cx="5697855" cy="9967595"/>
          </a:xfrm>
          <a:prstGeom prst="rect">
            <a:avLst/>
          </a:prstGeom>
        </p:spPr>
      </p:pic>
      <p:pic>
        <p:nvPicPr>
          <p:cNvPr id="234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599998">
            <a:off x="9334500" y="1766570"/>
            <a:ext cx="5697855" cy="9967595"/>
          </a:xfrm>
          <a:prstGeom prst="rect">
            <a:avLst/>
          </a:prstGeom>
        </p:spPr>
      </p:pic>
      <p:pic>
        <p:nvPicPr>
          <p:cNvPr id="328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599998">
            <a:off x="16189960" y="1766570"/>
            <a:ext cx="5697855" cy="9967595"/>
          </a:xfrm>
          <a:prstGeom prst="rect">
            <a:avLst/>
          </a:prstGeom>
        </p:spPr>
      </p:pic>
      <p:sp>
        <p:nvSpPr>
          <p:cNvPr id="4892" name="文本"/>
          <p:cNvSpPr>
            <a:spLocks noGrp="1"/>
          </p:cNvSpPr>
          <p:nvPr>
            <p:ph type="ctrTitle"/>
          </p:nvPr>
        </p:nvSpPr>
        <p:spPr>
          <a:xfrm>
            <a:off x="2984500" y="3503295"/>
            <a:ext cx="4740910" cy="8356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4155"/>
              </a:lnSpc>
            </a:pPr>
            <a:r>
              <a:rPr lang="zh-CN" altLang="en-US" sz="3780" b="0" i="0" u="none" spc="755" dirty="0">
                <a:solidFill>
                  <a:srgbClr val="FFFFFF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代理对象字面量</a:t>
            </a:r>
            <a:endParaRPr lang="zh-CN" altLang="en-US" sz="3780" b="0" i="0" u="none" spc="755" dirty="0">
              <a:solidFill>
                <a:srgbClr val="FFFFFF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41625" y="1963420"/>
            <a:ext cx="50253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/>
              <a:t>Obj</a:t>
            </a:r>
            <a:endParaRPr lang="en-US" altLang="zh-CN" sz="8800"/>
          </a:p>
        </p:txBody>
      </p:sp>
      <p:sp>
        <p:nvSpPr>
          <p:cNvPr id="6" name="文本框 5"/>
          <p:cNvSpPr txBox="1"/>
          <p:nvPr/>
        </p:nvSpPr>
        <p:spPr>
          <a:xfrm>
            <a:off x="9837420" y="1732915"/>
            <a:ext cx="50253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/>
              <a:t>Array</a:t>
            </a:r>
            <a:endParaRPr lang="zh-CN" altLang="en-US" sz="880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668750" y="1691005"/>
            <a:ext cx="502539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8800"/>
              <a:t>Function</a:t>
            </a:r>
            <a:endParaRPr lang="en-US" altLang="zh-CN" sz="8800"/>
          </a:p>
        </p:txBody>
      </p:sp>
      <p:sp>
        <p:nvSpPr>
          <p:cNvPr id="8" name="文本"/>
          <p:cNvSpPr>
            <a:spLocks noGrp="1"/>
          </p:cNvSpPr>
          <p:nvPr/>
        </p:nvSpPr>
        <p:spPr>
          <a:xfrm>
            <a:off x="16668750" y="3230880"/>
            <a:ext cx="4740910" cy="83566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155"/>
              </a:lnSpc>
            </a:pPr>
            <a:r>
              <a:rPr lang="zh-CN" altLang="en-US" sz="3780" b="0" i="0" u="none" spc="755" dirty="0">
                <a:solidFill>
                  <a:srgbClr val="FFFFFF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代理一个普通函数</a:t>
            </a:r>
            <a:endParaRPr lang="zh-CN" altLang="en-US" sz="3780" b="0" i="0" u="none" spc="755" dirty="0">
              <a:solidFill>
                <a:srgbClr val="FFFFFF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9" name="文本"/>
          <p:cNvSpPr>
            <a:spLocks noGrp="1"/>
          </p:cNvSpPr>
          <p:nvPr/>
        </p:nvSpPr>
        <p:spPr>
          <a:xfrm>
            <a:off x="9979660" y="3271520"/>
            <a:ext cx="4740910" cy="83693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ts val="4155"/>
              </a:lnSpc>
            </a:pPr>
            <a:r>
              <a:rPr lang="zh-CN" altLang="en-US" sz="3780" b="0" i="0" u="none" spc="755" dirty="0">
                <a:solidFill>
                  <a:srgbClr val="FFFFFF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代理一个数组</a:t>
            </a:r>
            <a:endParaRPr lang="zh-CN" altLang="en-US" sz="3780" b="0" i="0" u="none" spc="755" dirty="0">
              <a:solidFill>
                <a:srgbClr val="FFFFFF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985135" y="4338320"/>
            <a:ext cx="488251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const target = {};</a:t>
            </a:r>
            <a:endParaRPr lang="zh-CN" altLang="en-US" sz="2800"/>
          </a:p>
          <a:p>
            <a:r>
              <a:rPr lang="zh-CN" altLang="en-US" sz="2800"/>
              <a:t>const handler = {</a:t>
            </a:r>
            <a:endParaRPr lang="zh-CN" altLang="en-US" sz="2800"/>
          </a:p>
          <a:p>
            <a:r>
              <a:rPr lang="zh-CN" altLang="en-US" sz="2800"/>
              <a:t>  set: (obj, prop, value) =&gt; {</a:t>
            </a:r>
            <a:endParaRPr lang="zh-CN" altLang="en-US" sz="2800"/>
          </a:p>
          <a:p>
            <a:r>
              <a:rPr lang="zh-CN" altLang="en-US" sz="2800"/>
              <a:t>    obj[prop] = 2 * value;</a:t>
            </a:r>
            <a:endParaRPr lang="zh-CN" altLang="en-US" sz="2800"/>
          </a:p>
          <a:p>
            <a:r>
              <a:rPr lang="zh-CN" altLang="en-US" sz="2800"/>
              <a:t>  },</a:t>
            </a:r>
            <a:endParaRPr lang="zh-CN" altLang="en-US" sz="2800"/>
          </a:p>
          <a:p>
            <a:r>
              <a:rPr lang="zh-CN" altLang="en-US" sz="2800"/>
              <a:t>  get: (obj, prop) =&gt; {</a:t>
            </a:r>
            <a:endParaRPr lang="zh-CN" altLang="en-US" sz="2800"/>
          </a:p>
          <a:p>
            <a:r>
              <a:rPr lang="zh-CN" altLang="en-US" sz="2800"/>
              <a:t>    return obj[prop] * 2;</a:t>
            </a:r>
            <a:endParaRPr lang="zh-CN" altLang="en-US" sz="2800"/>
          </a:p>
          <a:p>
            <a:r>
              <a:rPr lang="zh-CN" altLang="en-US" sz="2800"/>
              <a:t>  }</a:t>
            </a:r>
            <a:endParaRPr lang="zh-CN" altLang="en-US" sz="2800"/>
          </a:p>
          <a:p>
            <a:r>
              <a:rPr lang="zh-CN" altLang="en-US" sz="2800"/>
              <a:t>};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const p = new Proxy(target, handler);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p.x = 1;          // 使用了 set 方法</a:t>
            </a:r>
            <a:endParaRPr lang="zh-CN" altLang="en-US" sz="2800"/>
          </a:p>
          <a:p>
            <a:r>
              <a:rPr lang="zh-CN" altLang="en-US" sz="2800"/>
              <a:t>console.log(p.x); // 4, 使用了 get 方法</a:t>
            </a:r>
            <a:endParaRPr lang="zh-CN" altLang="en-US" sz="2800"/>
          </a:p>
        </p:txBody>
      </p:sp>
      <p:sp>
        <p:nvSpPr>
          <p:cNvPr id="13" name="文本框 12"/>
          <p:cNvSpPr txBox="1"/>
          <p:nvPr/>
        </p:nvSpPr>
        <p:spPr>
          <a:xfrm>
            <a:off x="9751060" y="4338320"/>
            <a:ext cx="5281930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const p = new Proxy(</a:t>
            </a:r>
            <a:endParaRPr lang="zh-CN" altLang="en-US" sz="2800"/>
          </a:p>
          <a:p>
            <a:r>
              <a:rPr lang="zh-CN" altLang="en-US" sz="2800"/>
              <a:t>  ['Adela', 'Melyna', 'Lesley'],</a:t>
            </a:r>
            <a:endParaRPr lang="zh-CN" altLang="en-US" sz="2800"/>
          </a:p>
          <a:p>
            <a:r>
              <a:rPr lang="zh-CN" altLang="en-US" sz="2800"/>
              <a:t>  {</a:t>
            </a:r>
            <a:endParaRPr lang="zh-CN" altLang="en-US" sz="2800"/>
          </a:p>
          <a:p>
            <a:r>
              <a:rPr lang="zh-CN" altLang="en-US" sz="2800"/>
              <a:t>    get: (obj, prop) =&gt; {</a:t>
            </a:r>
            <a:endParaRPr lang="zh-CN" altLang="en-US" sz="2800"/>
          </a:p>
          <a:p>
            <a:r>
              <a:rPr lang="zh-CN" altLang="en-US" sz="2800"/>
              <a:t>      if (prop === 'length') return `Length is ${obj[prop]}.`;</a:t>
            </a:r>
            <a:endParaRPr lang="zh-CN" altLang="en-US" sz="2800"/>
          </a:p>
          <a:p>
            <a:r>
              <a:rPr lang="zh-CN" altLang="en-US" sz="2800"/>
              <a:t>      return `Hello, ${obj[prop]}!`;</a:t>
            </a:r>
            <a:endParaRPr lang="zh-CN" altLang="en-US" sz="2800"/>
          </a:p>
          <a:p>
            <a:r>
              <a:rPr lang="zh-CN" altLang="en-US" sz="2800"/>
              <a:t>    }</a:t>
            </a:r>
            <a:endParaRPr lang="zh-CN" altLang="en-US" sz="2800"/>
          </a:p>
          <a:p>
            <a:r>
              <a:rPr lang="zh-CN" altLang="en-US" sz="2800"/>
              <a:t>  }</a:t>
            </a:r>
            <a:endParaRPr lang="zh-CN" altLang="en-US" sz="2800"/>
          </a:p>
          <a:p>
            <a:r>
              <a:rPr lang="zh-CN" altLang="en-US" sz="2800"/>
              <a:t>);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console.log(p.length) // Length is 3.</a:t>
            </a:r>
            <a:endParaRPr lang="zh-CN" altLang="en-US" sz="2800"/>
          </a:p>
          <a:p>
            <a:r>
              <a:rPr lang="zh-CN" altLang="en-US" sz="2800"/>
              <a:t>console.log(p[0]); // Hello, Adela</a:t>
            </a:r>
            <a:endParaRPr lang="zh-CN" altLang="en-US" sz="2800"/>
          </a:p>
          <a:p>
            <a:r>
              <a:rPr lang="zh-CN" altLang="en-US" sz="2800"/>
              <a:t>console.log(p[1]); // Hello, Melyna</a:t>
            </a:r>
            <a:endParaRPr lang="zh-CN" altLang="en-US" sz="2800"/>
          </a:p>
          <a:p>
            <a:r>
              <a:rPr lang="zh-CN" altLang="en-US" sz="2800"/>
              <a:t>console.log(p[2]); // Hello, Lesley</a:t>
            </a:r>
            <a:endParaRPr lang="zh-CN" altLang="en-US" sz="2800"/>
          </a:p>
          <a:p>
            <a:endParaRPr lang="zh-CN" altLang="en-US" sz="2800"/>
          </a:p>
        </p:txBody>
      </p:sp>
      <p:sp>
        <p:nvSpPr>
          <p:cNvPr id="14" name="文本框 13"/>
          <p:cNvSpPr txBox="1"/>
          <p:nvPr/>
        </p:nvSpPr>
        <p:spPr>
          <a:xfrm>
            <a:off x="16739870" y="4338320"/>
            <a:ext cx="4882515" cy="69856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const foo = (a, b, c) =&gt; {</a:t>
            </a:r>
            <a:endParaRPr lang="zh-CN" altLang="en-US" sz="2800"/>
          </a:p>
          <a:p>
            <a:r>
              <a:rPr lang="zh-CN" altLang="en-US" sz="2800"/>
              <a:t>  return a + b + c;</a:t>
            </a:r>
            <a:endParaRPr lang="zh-CN" altLang="en-US" sz="2800"/>
          </a:p>
          <a:p>
            <a:r>
              <a:rPr lang="zh-CN" altLang="en-US" sz="2800"/>
              <a:t>}</a:t>
            </a:r>
            <a:endParaRPr lang="zh-CN" altLang="en-US" sz="2800"/>
          </a:p>
          <a:p>
            <a:r>
              <a:rPr lang="zh-CN" altLang="en-US" sz="2800"/>
              <a:t>const pFoo = new Proxy(foo, {</a:t>
            </a:r>
            <a:endParaRPr lang="zh-CN" altLang="en-US" sz="2800"/>
          </a:p>
          <a:p>
            <a:r>
              <a:rPr lang="zh-CN" altLang="en-US" sz="2800"/>
              <a:t>  apply: (target, that, args) =&gt; {</a:t>
            </a:r>
            <a:endParaRPr lang="zh-CN" altLang="en-US" sz="2800"/>
          </a:p>
          <a:p>
            <a:r>
              <a:rPr lang="zh-CN" altLang="en-US" sz="2800"/>
              <a:t>    const grow = args.map(x =&gt; x * 2);</a:t>
            </a:r>
            <a:endParaRPr lang="zh-CN" altLang="en-US" sz="2800"/>
          </a:p>
          <a:p>
            <a:r>
              <a:rPr lang="zh-CN" altLang="en-US" sz="2800"/>
              <a:t>    const inter = Reflect.apply(target, that, grow);</a:t>
            </a:r>
            <a:endParaRPr lang="zh-CN" altLang="en-US" sz="2800"/>
          </a:p>
          <a:p>
            <a:r>
              <a:rPr lang="zh-CN" altLang="en-US" sz="2800"/>
              <a:t>    return inter * 3;</a:t>
            </a:r>
            <a:endParaRPr lang="zh-CN" altLang="en-US" sz="2800"/>
          </a:p>
          <a:p>
            <a:r>
              <a:rPr lang="zh-CN" altLang="en-US" sz="2800"/>
              <a:t>  }</a:t>
            </a:r>
            <a:endParaRPr lang="zh-CN" altLang="en-US" sz="2800"/>
          </a:p>
          <a:p>
            <a:r>
              <a:rPr lang="zh-CN" altLang="en-US" sz="2800"/>
              <a:t>});</a:t>
            </a:r>
            <a:endParaRPr lang="zh-CN" altLang="en-US" sz="2800"/>
          </a:p>
          <a:p>
            <a:endParaRPr lang="zh-CN" altLang="en-US" sz="2800"/>
          </a:p>
          <a:p>
            <a:r>
              <a:rPr lang="zh-CN" altLang="en-US" sz="2800"/>
              <a:t>pFoo(1, 2, 3);   // 36, (1 * 2  + 2 * 2 + 3 * 2) * 3  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93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19599905">
            <a:off x="6673455" y="4907237"/>
            <a:ext cx="4219894" cy="36712"/>
          </a:xfrm>
          <a:prstGeom prst="rect">
            <a:avLst/>
          </a:prstGeom>
        </p:spPr>
      </p:pic>
      <p:pic>
        <p:nvPicPr>
          <p:cNvPr id="1403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600000">
            <a:off x="6652809" y="6835983"/>
            <a:ext cx="4219894" cy="36712"/>
          </a:xfrm>
          <a:prstGeom prst="rect">
            <a:avLst/>
          </a:prstGeom>
        </p:spPr>
      </p:pic>
      <p:pic>
        <p:nvPicPr>
          <p:cNvPr id="1876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013546">
            <a:off x="6748936" y="8853197"/>
            <a:ext cx="4219894" cy="36712"/>
          </a:xfrm>
          <a:prstGeom prst="rect">
            <a:avLst/>
          </a:prstGeom>
        </p:spPr>
      </p:pic>
      <p:pic>
        <p:nvPicPr>
          <p:cNvPr id="234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3511494" y="4570119"/>
            <a:ext cx="4301454" cy="4301454"/>
          </a:xfrm>
          <a:prstGeom prst="rect">
            <a:avLst/>
          </a:prstGeom>
        </p:spPr>
      </p:pic>
      <p:sp>
        <p:nvSpPr>
          <p:cNvPr id="2816" name="文本"/>
          <p:cNvSpPr>
            <a:spLocks noGrp="1"/>
          </p:cNvSpPr>
          <p:nvPr>
            <p:ph type="ctrTitle"/>
          </p:nvPr>
        </p:nvSpPr>
        <p:spPr>
          <a:xfrm>
            <a:off x="4068445" y="6262370"/>
            <a:ext cx="3187700" cy="9175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实际用途</a:t>
            </a:r>
            <a:endParaRPr lang="en-US" altLang="zh-CN" sz="6000" b="0" i="0" u="none" spc="0" dirty="0">
              <a:solidFill>
                <a:srgbClr val="FFFFFF">
                  <a:alpha val="100000"/>
                </a:srgbClr>
              </a:solidFill>
              <a:latin typeface="AaHeiTi" charset="-122"/>
              <a:ea typeface="AaHeiTi" charset="-122"/>
              <a:cs typeface="AaHeiTi" charset="-122"/>
            </a:endParaRPr>
          </a:p>
        </p:txBody>
      </p:sp>
      <p:pic>
        <p:nvPicPr>
          <p:cNvPr id="3799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0872702" y="2711927"/>
            <a:ext cx="9999790" cy="2224609"/>
          </a:xfrm>
          <a:prstGeom prst="rect">
            <a:avLst/>
          </a:prstGeom>
        </p:spPr>
      </p:pic>
      <p:pic>
        <p:nvPicPr>
          <p:cNvPr id="4268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0872708" y="5786068"/>
            <a:ext cx="9999790" cy="2224609"/>
          </a:xfrm>
          <a:prstGeom prst="rect">
            <a:avLst/>
          </a:prstGeom>
        </p:spPr>
      </p:pic>
      <p:pic>
        <p:nvPicPr>
          <p:cNvPr id="4737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0872713" y="8776558"/>
            <a:ext cx="9999790" cy="2224609"/>
          </a:xfrm>
          <a:prstGeom prst="rect">
            <a:avLst/>
          </a:prstGeom>
        </p:spPr>
      </p:pic>
      <p:pic>
        <p:nvPicPr>
          <p:cNvPr id="5207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0245326" y="3447299"/>
            <a:ext cx="763882" cy="763882"/>
          </a:xfrm>
          <a:prstGeom prst="rect">
            <a:avLst/>
          </a:prstGeom>
        </p:spPr>
      </p:pic>
      <p:pic>
        <p:nvPicPr>
          <p:cNvPr id="5675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0245331" y="6490774"/>
            <a:ext cx="763882" cy="763882"/>
          </a:xfrm>
          <a:prstGeom prst="rect">
            <a:avLst/>
          </a:prstGeom>
        </p:spPr>
      </p:pic>
      <p:pic>
        <p:nvPicPr>
          <p:cNvPr id="6143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10245336" y="9532843"/>
            <a:ext cx="763882" cy="763882"/>
          </a:xfrm>
          <a:prstGeom prst="rect">
            <a:avLst/>
          </a:prstGeom>
        </p:spPr>
      </p:pic>
      <p:sp>
        <p:nvSpPr>
          <p:cNvPr id="7680" name="文本"/>
          <p:cNvSpPr>
            <a:spLocks noGrp="1"/>
          </p:cNvSpPr>
          <p:nvPr>
            <p:ph type="ctrTitle"/>
          </p:nvPr>
        </p:nvSpPr>
        <p:spPr>
          <a:xfrm>
            <a:off x="11397615" y="3195955"/>
            <a:ext cx="5756910" cy="5861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50"/>
              </a:lnSpc>
            </a:pPr>
            <a:r>
              <a:rPr lang="zh-CN" altLang="en-US" sz="3135" b="0" i="0" u="none" spc="626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简洁而灵活的API创建</a:t>
            </a:r>
            <a:endParaRPr lang="zh-CN" altLang="en-US" sz="3135" b="0" i="0" u="none" spc="626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9750" name="文本"/>
          <p:cNvSpPr>
            <a:spLocks noGrp="1"/>
          </p:cNvSpPr>
          <p:nvPr>
            <p:ph type="ctrTitle"/>
          </p:nvPr>
        </p:nvSpPr>
        <p:spPr>
          <a:xfrm>
            <a:off x="11397588" y="6224197"/>
            <a:ext cx="3515370" cy="5860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50"/>
              </a:lnSpc>
            </a:pPr>
            <a:r>
              <a:rPr lang="zh-CN" altLang="en-US" sz="3135" b="0" i="0" u="none" spc="626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函数节流</a:t>
            </a:r>
            <a:endParaRPr lang="zh-CN" altLang="en-US" sz="3135" b="0" i="0" u="none" spc="626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10751" name="文本"/>
          <p:cNvSpPr>
            <a:spLocks noGrp="1"/>
          </p:cNvSpPr>
          <p:nvPr>
            <p:ph type="ctrTitle"/>
          </p:nvPr>
        </p:nvSpPr>
        <p:spPr>
          <a:xfrm>
            <a:off x="11425001" y="9783781"/>
            <a:ext cx="9438814" cy="76480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舍弃了</a:t>
            </a:r>
            <a:r>
              <a:rPr lang="en-US" altLang="zh-CN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defineProperty</a:t>
            </a:r>
            <a:r>
              <a:rPr lang="zh-CN" altLang="en-US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使用了</a:t>
            </a:r>
            <a:r>
              <a:rPr lang="en-US" altLang="zh-CN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</a:t>
            </a:r>
            <a:endParaRPr lang="en-US" altLang="zh-CN" sz="4000" b="0" i="0" u="none" spc="208" dirty="0">
              <a:solidFill>
                <a:srgbClr val="48484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821" name="文本"/>
          <p:cNvSpPr>
            <a:spLocks noGrp="1"/>
          </p:cNvSpPr>
          <p:nvPr>
            <p:ph type="ctrTitle"/>
          </p:nvPr>
        </p:nvSpPr>
        <p:spPr>
          <a:xfrm>
            <a:off x="11397588" y="9280982"/>
            <a:ext cx="3515370" cy="5860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50"/>
              </a:lnSpc>
            </a:pPr>
            <a:r>
              <a:rPr lang="zh-CN" altLang="en-US" sz="3135" b="0" i="0" u="none" spc="626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Vue3的数据响应</a:t>
            </a:r>
            <a:endParaRPr lang="zh-CN" altLang="en-US" sz="3135" b="0" i="0" u="none" spc="626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3" name="文本"/>
          <p:cNvSpPr>
            <a:spLocks noGrp="1"/>
          </p:cNvSpPr>
          <p:nvPr/>
        </p:nvSpPr>
        <p:spPr>
          <a:xfrm>
            <a:off x="11153221" y="6925011"/>
            <a:ext cx="9438814" cy="764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handler.apply</a:t>
            </a:r>
            <a:r>
              <a:rPr lang="zh-CN" altLang="en-US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拦截函数</a:t>
            </a:r>
            <a:endParaRPr lang="zh-CN" altLang="en-US" sz="4000" b="0" i="0" u="none" spc="208" dirty="0">
              <a:solidFill>
                <a:srgbClr val="48484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"/>
          <p:cNvSpPr>
            <a:spLocks noGrp="1"/>
          </p:cNvSpPr>
          <p:nvPr/>
        </p:nvSpPr>
        <p:spPr>
          <a:xfrm>
            <a:off x="11397696" y="3805256"/>
            <a:ext cx="9438814" cy="7648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4000" b="0" i="0" u="none" spc="208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使用代理对象的方式创建</a:t>
            </a:r>
            <a:endParaRPr lang="zh-CN" altLang="en-US" sz="4000" b="0" i="0" u="none" spc="208" dirty="0">
              <a:solidFill>
                <a:srgbClr val="48484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083" y="1323670"/>
            <a:ext cx="21390561" cy="11068658"/>
          </a:xfrm>
          <a:prstGeom prst="rect">
            <a:avLst/>
          </a:prstGeom>
        </p:spPr>
      </p:pic>
      <p:pic>
        <p:nvPicPr>
          <p:cNvPr id="1403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600000" flipV="1">
            <a:off x="6652895" y="6810375"/>
            <a:ext cx="2910205" cy="76200"/>
          </a:xfrm>
          <a:prstGeom prst="rect">
            <a:avLst/>
          </a:prstGeom>
        </p:spPr>
      </p:pic>
      <p:pic>
        <p:nvPicPr>
          <p:cNvPr id="234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2954599" y="4707914"/>
            <a:ext cx="4301454" cy="4301454"/>
          </a:xfrm>
          <a:prstGeom prst="rect">
            <a:avLst/>
          </a:prstGeom>
        </p:spPr>
      </p:pic>
      <p:sp>
        <p:nvSpPr>
          <p:cNvPr id="2816" name="文本"/>
          <p:cNvSpPr>
            <a:spLocks noGrp="1"/>
          </p:cNvSpPr>
          <p:nvPr>
            <p:ph type="ctrTitle"/>
          </p:nvPr>
        </p:nvSpPr>
        <p:spPr>
          <a:xfrm>
            <a:off x="3813175" y="6389370"/>
            <a:ext cx="3187700" cy="9175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API</a:t>
            </a:r>
            <a:r>
              <a:rPr lang="zh-CN" altLang="en-US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创建</a:t>
            </a:r>
            <a:endParaRPr lang="zh-CN" altLang="en-US" sz="6000" b="0" i="0" u="none" spc="0" dirty="0">
              <a:solidFill>
                <a:srgbClr val="FFFFFF">
                  <a:alpha val="100000"/>
                </a:srgbClr>
              </a:solidFill>
              <a:latin typeface="AaHeiTi" charset="-122"/>
              <a:ea typeface="AaHeiTi" charset="-122"/>
              <a:cs typeface="AaHeiTi" charset="-122"/>
            </a:endParaRPr>
          </a:p>
        </p:txBody>
      </p:sp>
      <p:pic>
        <p:nvPicPr>
          <p:cNvPr id="5675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99195" y="6513195"/>
            <a:ext cx="763905" cy="68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735" y="1323975"/>
            <a:ext cx="13323570" cy="110686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083" y="1323670"/>
            <a:ext cx="21390561" cy="11068658"/>
          </a:xfrm>
          <a:prstGeom prst="rect">
            <a:avLst/>
          </a:prstGeom>
        </p:spPr>
      </p:pic>
      <p:pic>
        <p:nvPicPr>
          <p:cNvPr id="1403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600000" flipV="1">
            <a:off x="6652895" y="6810375"/>
            <a:ext cx="2910205" cy="76200"/>
          </a:xfrm>
          <a:prstGeom prst="rect">
            <a:avLst/>
          </a:prstGeom>
        </p:spPr>
      </p:pic>
      <p:pic>
        <p:nvPicPr>
          <p:cNvPr id="234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2954599" y="4707914"/>
            <a:ext cx="4301454" cy="4301454"/>
          </a:xfrm>
          <a:prstGeom prst="rect">
            <a:avLst/>
          </a:prstGeom>
        </p:spPr>
      </p:pic>
      <p:sp>
        <p:nvSpPr>
          <p:cNvPr id="2816" name="文本"/>
          <p:cNvSpPr>
            <a:spLocks noGrp="1"/>
          </p:cNvSpPr>
          <p:nvPr>
            <p:ph type="ctrTitle"/>
          </p:nvPr>
        </p:nvSpPr>
        <p:spPr>
          <a:xfrm>
            <a:off x="3813175" y="6389370"/>
            <a:ext cx="3187700" cy="9175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函数节流</a:t>
            </a:r>
            <a:endParaRPr lang="zh-CN" altLang="en-US" sz="6000" b="0" i="0" u="none" spc="0" dirty="0">
              <a:solidFill>
                <a:srgbClr val="FFFFFF">
                  <a:alpha val="100000"/>
                </a:srgbClr>
              </a:solidFill>
              <a:latin typeface="AaHeiTi" charset="-122"/>
              <a:ea typeface="AaHeiTi" charset="-122"/>
              <a:cs typeface="AaHeiTi" charset="-122"/>
            </a:endParaRPr>
          </a:p>
        </p:txBody>
      </p:sp>
      <p:pic>
        <p:nvPicPr>
          <p:cNvPr id="5675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8799195" y="6513195"/>
            <a:ext cx="763905" cy="688975"/>
          </a:xfrm>
          <a:prstGeom prst="rect">
            <a:avLst/>
          </a:prstGeom>
        </p:spPr>
      </p:pic>
      <p:pic>
        <p:nvPicPr>
          <p:cNvPr id="3" name="图片 2" descr="函数节流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3100" y="1471295"/>
            <a:ext cx="13185140" cy="107499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083" y="1323670"/>
            <a:ext cx="21390561" cy="11068658"/>
          </a:xfrm>
          <a:prstGeom prst="rect">
            <a:avLst/>
          </a:prstGeom>
        </p:spPr>
      </p:pic>
      <p:sp>
        <p:nvSpPr>
          <p:cNvPr id="2816" name="文本"/>
          <p:cNvSpPr>
            <a:spLocks noGrp="1"/>
          </p:cNvSpPr>
          <p:nvPr>
            <p:ph type="ctrTitle"/>
          </p:nvPr>
        </p:nvSpPr>
        <p:spPr>
          <a:xfrm>
            <a:off x="2696845" y="6389370"/>
            <a:ext cx="4559300" cy="91757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VUE</a:t>
            </a:r>
            <a:r>
              <a:rPr lang="zh-CN" altLang="en-US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数据响应</a:t>
            </a:r>
            <a:endParaRPr lang="zh-CN" altLang="en-US" sz="6000" b="0" i="0" u="none" spc="0" dirty="0">
              <a:solidFill>
                <a:srgbClr val="FFFFFF">
                  <a:alpha val="100000"/>
                </a:srgbClr>
              </a:solidFill>
              <a:latin typeface="AaHeiTi" charset="-122"/>
              <a:ea typeface="AaHeiTi" charset="-122"/>
              <a:cs typeface="AaHeiTi" charset="-122"/>
            </a:endParaRPr>
          </a:p>
        </p:txBody>
      </p:sp>
      <p:pic>
        <p:nvPicPr>
          <p:cNvPr id="3" name="图片 2" descr="vue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25" y="2766060"/>
            <a:ext cx="16273145" cy="9626600"/>
          </a:xfrm>
          <a:prstGeom prst="rect">
            <a:avLst/>
          </a:prstGeom>
        </p:spPr>
      </p:pic>
      <p:pic>
        <p:nvPicPr>
          <p:cNvPr id="4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2362200" y="1504950"/>
            <a:ext cx="5227955" cy="4301490"/>
          </a:xfrm>
          <a:prstGeom prst="rect">
            <a:avLst/>
          </a:prstGeom>
        </p:spPr>
      </p:pic>
      <p:sp>
        <p:nvSpPr>
          <p:cNvPr id="6" name="文本"/>
          <p:cNvSpPr>
            <a:spLocks noGrp="1"/>
          </p:cNvSpPr>
          <p:nvPr/>
        </p:nvSpPr>
        <p:spPr>
          <a:xfrm>
            <a:off x="2868930" y="3197225"/>
            <a:ext cx="4559300" cy="91757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VUE</a:t>
            </a:r>
            <a:r>
              <a:rPr lang="zh-CN" altLang="en-US" sz="6000" b="0" i="0" u="none" spc="0" dirty="0">
                <a:solidFill>
                  <a:srgbClr val="FFFFFF">
                    <a:alpha val="100000"/>
                  </a:srgbClr>
                </a:solidFill>
                <a:latin typeface="AaHeiTi" charset="-122"/>
                <a:ea typeface="AaHeiTi" charset="-122"/>
                <a:cs typeface="AaHeiTi" charset="-122"/>
              </a:rPr>
              <a:t>数据响应</a:t>
            </a:r>
            <a:endParaRPr lang="zh-CN" altLang="en-US" sz="6000" b="0" i="0" u="none" spc="0" dirty="0">
              <a:solidFill>
                <a:srgbClr val="FFFFFF">
                  <a:alpha val="100000"/>
                </a:srgbClr>
              </a:solidFill>
              <a:latin typeface="AaHeiTi" charset="-122"/>
              <a:ea typeface="AaHeiTi" charset="-122"/>
              <a:cs typeface="AaHeiTi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4057723" y="9713212"/>
            <a:ext cx="8134276" cy="7025056"/>
          </a:xfrm>
          <a:prstGeom prst="rect">
            <a:avLst/>
          </a:prstGeom>
        </p:spPr>
      </p:pic>
      <p:pic>
        <p:nvPicPr>
          <p:cNvPr id="92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-5322712" y="3345471"/>
            <a:ext cx="8134276" cy="7025056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55850" y="-4528617"/>
            <a:ext cx="8134276" cy="7025056"/>
          </a:xfrm>
          <a:prstGeom prst="rect">
            <a:avLst/>
          </a:prstGeom>
        </p:spPr>
      </p:pic>
      <p:sp>
        <p:nvSpPr>
          <p:cNvPr id="1866" name="文本"/>
          <p:cNvSpPr>
            <a:spLocks noGrp="1"/>
          </p:cNvSpPr>
          <p:nvPr>
            <p:ph type="ctrTitle"/>
          </p:nvPr>
        </p:nvSpPr>
        <p:spPr>
          <a:xfrm>
            <a:off x="5350510" y="6091555"/>
            <a:ext cx="9524365" cy="15316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0655"/>
              </a:lnSpc>
            </a:pPr>
            <a:r>
              <a:rPr lang="en-US" altLang="zh-CN" sz="10655" b="0" i="0" u="none" spc="3197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</a:t>
            </a:r>
            <a:r>
              <a:rPr lang="zh-CN" altLang="en-US" sz="10655" b="0" i="0" u="none" spc="3197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劣势</a:t>
            </a:r>
            <a:endParaRPr lang="zh-CN" altLang="en-US" sz="10655" b="0" i="0" u="none" spc="3197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78" name="文本"/>
          <p:cNvSpPr>
            <a:spLocks noGrp="1"/>
          </p:cNvSpPr>
          <p:nvPr>
            <p:ph type="ctrTitle"/>
          </p:nvPr>
        </p:nvSpPr>
        <p:spPr>
          <a:xfrm>
            <a:off x="5024499" y="10500408"/>
            <a:ext cx="6200724" cy="32155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0635"/>
              </a:lnSpc>
            </a:pPr>
            <a:r>
              <a:rPr lang="zh-CN" altLang="en-US" sz="18755" b="0" i="0" u="none" spc="3751" dirty="0">
                <a:solidFill>
                  <a:srgbClr val="82A4F5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05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93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9022480" y="5440344"/>
            <a:ext cx="6153504" cy="5329274"/>
          </a:xfrm>
          <a:prstGeom prst="rect">
            <a:avLst/>
          </a:prstGeom>
        </p:spPr>
      </p:pic>
      <p:pic>
        <p:nvPicPr>
          <p:cNvPr id="1398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11060537" y="4401659"/>
            <a:ext cx="2077363" cy="2077363"/>
          </a:xfrm>
          <a:prstGeom prst="rect">
            <a:avLst/>
          </a:prstGeom>
        </p:spPr>
      </p:pic>
      <p:pic>
        <p:nvPicPr>
          <p:cNvPr id="1867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8166442" y="9299358"/>
            <a:ext cx="2077363" cy="2077363"/>
          </a:xfrm>
          <a:prstGeom prst="rect">
            <a:avLst/>
          </a:prstGeom>
        </p:spPr>
      </p:pic>
      <p:pic>
        <p:nvPicPr>
          <p:cNvPr id="233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13936080" y="9299299"/>
            <a:ext cx="2077363" cy="2077363"/>
          </a:xfrm>
          <a:prstGeom prst="rect">
            <a:avLst/>
          </a:prstGeom>
        </p:spPr>
      </p:pic>
      <p:sp>
        <p:nvSpPr>
          <p:cNvPr id="2804" name="文本"/>
          <p:cNvSpPr>
            <a:spLocks noGrp="1"/>
          </p:cNvSpPr>
          <p:nvPr>
            <p:ph type="ctrTitle"/>
          </p:nvPr>
        </p:nvSpPr>
        <p:spPr>
          <a:xfrm>
            <a:off x="2371725" y="9135745"/>
            <a:ext cx="6650990" cy="24041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4800" dirty="0">
                <a:solidFill>
                  <a:srgbClr val="000000"/>
                </a:solidFill>
                <a:hlinkClick r:id="rId5" action="ppaction://hlinkfile"/>
              </a:rPr>
              <a:t>比</a:t>
            </a:r>
            <a:r>
              <a:rPr kumimoji="1" lang="en-US" altLang="zh-CN" sz="4800" dirty="0">
                <a:solidFill>
                  <a:srgbClr val="000000"/>
                </a:solidFill>
                <a:hlinkClick r:id="rId5" action="ppaction://hlinkfile"/>
              </a:rPr>
              <a:t>Promise,</a:t>
            </a:r>
            <a:br>
              <a:rPr kumimoji="1" lang="en-US" altLang="zh-CN" sz="4800" dirty="0">
                <a:solidFill>
                  <a:srgbClr val="000000"/>
                </a:solidFill>
                <a:hlinkClick r:id="rId5" action="ppaction://hlinkfile"/>
              </a:rPr>
            </a:br>
            <a:r>
              <a:rPr kumimoji="1" lang="en-US" altLang="zh-CN" sz="4800" dirty="0">
                <a:solidFill>
                  <a:srgbClr val="000000"/>
                </a:solidFill>
                <a:hlinkClick r:id="rId5" action="ppaction://hlinkfile"/>
              </a:rPr>
              <a:t>Object.defineProperty()</a:t>
            </a:r>
            <a:br>
              <a:rPr kumimoji="1" lang="en-US" altLang="zh-CN" sz="4800" dirty="0">
                <a:solidFill>
                  <a:srgbClr val="000000"/>
                </a:solidFill>
                <a:hlinkClick r:id="rId5" action="ppaction://hlinkfile"/>
              </a:rPr>
            </a:br>
            <a:r>
              <a:rPr kumimoji="1" lang="zh-CN" altLang="en-US" sz="4800" dirty="0">
                <a:solidFill>
                  <a:srgbClr val="000000"/>
                </a:solidFill>
                <a:hlinkClick r:id="rId5" action="ppaction://hlinkfile"/>
              </a:rPr>
              <a:t>慢</a:t>
            </a:r>
            <a:endParaRPr kumimoji="1" lang="zh-CN" altLang="en-US" sz="4800" dirty="0">
              <a:solidFill>
                <a:srgbClr val="000000"/>
              </a:solidFill>
            </a:endParaRPr>
          </a:p>
        </p:txBody>
      </p:sp>
      <p:sp>
        <p:nvSpPr>
          <p:cNvPr id="3843" name="文本"/>
          <p:cNvSpPr>
            <a:spLocks noGrp="1"/>
          </p:cNvSpPr>
          <p:nvPr>
            <p:ph type="ctrTitle"/>
          </p:nvPr>
        </p:nvSpPr>
        <p:spPr>
          <a:xfrm>
            <a:off x="2972660" y="8425228"/>
            <a:ext cx="4036877" cy="6014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540"/>
              </a:lnSpc>
            </a:pPr>
            <a:r>
              <a:rPr lang="zh-CN" altLang="en-US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性能问题</a:t>
            </a:r>
            <a:endParaRPr lang="zh-CN" altLang="en-US" sz="3215" b="0" i="0" u="none" spc="643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5885" name="文本"/>
          <p:cNvSpPr>
            <a:spLocks noGrp="1"/>
          </p:cNvSpPr>
          <p:nvPr>
            <p:ph type="ctrTitle"/>
          </p:nvPr>
        </p:nvSpPr>
        <p:spPr>
          <a:xfrm>
            <a:off x="8499475" y="2660015"/>
            <a:ext cx="5135245" cy="71691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540"/>
              </a:lnSpc>
            </a:pPr>
            <a:r>
              <a:rPr lang="zh-CN" altLang="en-US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请</a:t>
            </a:r>
            <a:r>
              <a:rPr lang="en-US" altLang="zh-CN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Es6</a:t>
            </a:r>
            <a:r>
              <a:rPr lang="zh-CN" altLang="en-US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的</a:t>
            </a:r>
            <a:r>
              <a:rPr lang="en-US" altLang="zh-CN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babel</a:t>
            </a:r>
            <a:r>
              <a:rPr lang="zh-CN" altLang="en-US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不支持</a:t>
            </a:r>
            <a:endParaRPr lang="zh-CN" altLang="en-US" sz="3215" b="0" i="0" u="none" spc="643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6887" name="文本"/>
          <p:cNvSpPr>
            <a:spLocks noGrp="1"/>
          </p:cNvSpPr>
          <p:nvPr>
            <p:ph type="ctrTitle"/>
          </p:nvPr>
        </p:nvSpPr>
        <p:spPr>
          <a:xfrm>
            <a:off x="16962755" y="9026525"/>
            <a:ext cx="3853815" cy="21463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kumimoji="1" lang="zh-CN" altLang="en-US" sz="3200" dirty="0">
                <a:solidFill>
                  <a:srgbClr val="000000"/>
                </a:solidFill>
              </a:rPr>
              <a:t>对浏览器版本的要求比较高</a:t>
            </a:r>
            <a:br>
              <a:rPr kumimoji="1" lang="zh-CN" altLang="en-US" sz="3200" dirty="0">
                <a:solidFill>
                  <a:srgbClr val="000000"/>
                </a:solidFill>
              </a:rPr>
            </a:br>
            <a:r>
              <a:rPr kumimoji="1" lang="en-US" altLang="zh-CN" sz="3200" dirty="0">
                <a:solidFill>
                  <a:srgbClr val="000000"/>
                </a:solidFill>
              </a:rPr>
              <a:t>ie qq </a:t>
            </a:r>
            <a:r>
              <a:rPr kumimoji="1" lang="zh-CN" altLang="en-US" sz="3200" u="heavy" dirty="0">
                <a:solidFill>
                  <a:srgbClr val="000000"/>
                </a:solidFill>
                <a:ea typeface="宋体" panose="02010600030101010101" pitchFamily="2" charset="-122"/>
              </a:rPr>
              <a:t>百度浏览器都不支持</a:t>
            </a:r>
            <a:br>
              <a:rPr kumimoji="1" lang="zh-CN" altLang="en-US" sz="3200" dirty="0">
                <a:solidFill>
                  <a:srgbClr val="000000"/>
                </a:solidFill>
              </a:rPr>
            </a:br>
            <a:endParaRPr kumimoji="1" lang="zh-CN" altLang="en-US" sz="3200" dirty="0">
              <a:solidFill>
                <a:srgbClr val="000000"/>
              </a:solidFill>
            </a:endParaRPr>
          </a:p>
        </p:txBody>
      </p:sp>
      <p:sp>
        <p:nvSpPr>
          <p:cNvPr id="7927" name="文本"/>
          <p:cNvSpPr>
            <a:spLocks noGrp="1"/>
          </p:cNvSpPr>
          <p:nvPr>
            <p:ph type="ctrTitle"/>
          </p:nvPr>
        </p:nvSpPr>
        <p:spPr>
          <a:xfrm>
            <a:off x="16871006" y="8425690"/>
            <a:ext cx="4036877" cy="60146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540"/>
              </a:lnSpc>
            </a:pPr>
            <a:r>
              <a:rPr lang="zh-CN" altLang="en-US" sz="3215" b="0" i="0" u="none" spc="64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兼容问题</a:t>
            </a:r>
            <a:endParaRPr lang="zh-CN" altLang="en-US" sz="3215" b="0" i="0" u="none" spc="643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8930" name="文本"/>
          <p:cNvSpPr>
            <a:spLocks noGrp="1"/>
          </p:cNvSpPr>
          <p:nvPr>
            <p:ph type="ctrTitle"/>
          </p:nvPr>
        </p:nvSpPr>
        <p:spPr>
          <a:xfrm>
            <a:off x="10478112" y="4698478"/>
            <a:ext cx="3427773" cy="167976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1405"/>
              </a:lnSpc>
            </a:pPr>
            <a:r>
              <a:rPr lang="zh-CN" altLang="en-US" sz="10370" b="0" i="0" u="none" spc="2073" dirty="0">
                <a:solidFill>
                  <a:srgbClr val="FFFFFF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912" name="文本"/>
          <p:cNvSpPr>
            <a:spLocks noGrp="1"/>
          </p:cNvSpPr>
          <p:nvPr>
            <p:ph type="ctrTitle"/>
          </p:nvPr>
        </p:nvSpPr>
        <p:spPr>
          <a:xfrm>
            <a:off x="7545031" y="9601306"/>
            <a:ext cx="3427773" cy="17775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1405"/>
              </a:lnSpc>
            </a:pPr>
            <a:r>
              <a:rPr lang="zh-CN" altLang="en-US" sz="10370" b="0" i="0" u="none" spc="2073" dirty="0">
                <a:solidFill>
                  <a:srgbClr val="FFFFFF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0893" name="文本"/>
          <p:cNvSpPr>
            <a:spLocks noGrp="1"/>
          </p:cNvSpPr>
          <p:nvPr>
            <p:ph type="ctrTitle"/>
          </p:nvPr>
        </p:nvSpPr>
        <p:spPr>
          <a:xfrm>
            <a:off x="13345847" y="9601306"/>
            <a:ext cx="3427773" cy="17775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1405"/>
              </a:lnSpc>
            </a:pPr>
            <a:r>
              <a:rPr lang="zh-CN" altLang="en-US" sz="10370" b="0" i="0" u="none" spc="2073" dirty="0">
                <a:solidFill>
                  <a:srgbClr val="FFFFFF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3" name="图片 2" descr="babel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37515" y="3234055"/>
            <a:ext cx="9749155" cy="2472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75155" y="3376930"/>
            <a:ext cx="794448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3200"/>
              <a:t>由于ES5的限制，ES6新增的Proxy无法被转译成ES5，或者通过Polyfill提供兼容。</a:t>
            </a:r>
            <a:endParaRPr lang="zh-CN" altLang="en-US" sz="3200"/>
          </a:p>
          <a:p>
            <a:pPr algn="l"/>
            <a:r>
              <a:rPr lang="zh-CN" altLang="en-US" sz="3200"/>
              <a:t>ES5中无法实现自定义对象的读取属性、属性赋值等行为，然而对于函数调用与实例化，通过对原函数对象进行代理，是可以实现Polyfill兼容的</a:t>
            </a:r>
            <a:endParaRPr lang="zh-CN" altLang="en-US" sz="3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035"/>
            <a:ext cx="21390561" cy="1106865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225" y="6826885"/>
            <a:ext cx="6443345" cy="4762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225" y="2064385"/>
            <a:ext cx="6443345" cy="4762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4885" y="2063750"/>
            <a:ext cx="6908165" cy="95256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13050" y="2063750"/>
            <a:ext cx="6807200" cy="9525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540" y="6826885"/>
            <a:ext cx="6443345" cy="4762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540" y="2064385"/>
            <a:ext cx="6443345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98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sp>
        <p:nvSpPr>
          <p:cNvPr id="930" name="文本"/>
          <p:cNvSpPr>
            <a:spLocks noGrp="1"/>
          </p:cNvSpPr>
          <p:nvPr>
            <p:ph type="ctrTitle"/>
          </p:nvPr>
        </p:nvSpPr>
        <p:spPr>
          <a:xfrm>
            <a:off x="3528485" y="6996069"/>
            <a:ext cx="6601221" cy="100905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6545"/>
              </a:lnSpc>
            </a:pPr>
            <a:r>
              <a:rPr lang="zh-CN" altLang="en-US" sz="5950" b="0" i="0" u="none" spc="595" dirty="0">
                <a:solidFill>
                  <a:srgbClr val="82A4F5">
                    <a:alpha val="100000"/>
                  </a:srgbClr>
                </a:solidFill>
                <a:latin typeface="Arial" panose="020B0604020202020204" charset="-122"/>
                <a:ea typeface="Arial" panose="020B0604020202020204" charset="-122"/>
                <a:cs typeface="Arial" panose="020B0604020202020204" charset="-122"/>
              </a:rPr>
              <a:t>CONTENT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13" name="文本"/>
          <p:cNvSpPr>
            <a:spLocks noGrp="1"/>
          </p:cNvSpPr>
          <p:nvPr>
            <p:ph type="ctrTitle"/>
          </p:nvPr>
        </p:nvSpPr>
        <p:spPr>
          <a:xfrm>
            <a:off x="4123166" y="5103008"/>
            <a:ext cx="5411861" cy="205687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3900"/>
              </a:lnSpc>
            </a:pPr>
            <a:r>
              <a:rPr lang="zh-CN" altLang="en-US" sz="12640" b="0" i="0" u="none" spc="1263" dirty="0">
                <a:solidFill>
                  <a:srgbClr val="82A4F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292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4065178" y="3700398"/>
            <a:ext cx="917296" cy="917296"/>
          </a:xfrm>
          <a:prstGeom prst="rect">
            <a:avLst/>
          </a:prstGeom>
          <a:effectLst>
            <a:outerShdw blurRad="304800" dist="228600" dir="2700000" algn="ctr">
              <a:srgbClr val="000000">
                <a:alpha val="34000"/>
              </a:srgbClr>
            </a:outerShdw>
          </a:effectLst>
        </p:spPr>
      </p:pic>
      <p:sp>
        <p:nvSpPr>
          <p:cNvPr id="3557" name="文本"/>
          <p:cNvSpPr>
            <a:spLocks noGrp="1"/>
          </p:cNvSpPr>
          <p:nvPr>
            <p:ph type="ctrTitle"/>
          </p:nvPr>
        </p:nvSpPr>
        <p:spPr>
          <a:xfrm>
            <a:off x="15718336" y="3882993"/>
            <a:ext cx="4844937" cy="5516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45"/>
              </a:lnSpc>
            </a:pPr>
            <a:r>
              <a:rPr lang="zh-CN" altLang="en-US" sz="4345" b="0" i="0" u="none" spc="1303" dirty="0">
                <a:solidFill>
                  <a:srgbClr val="666666">
                    <a:alpha val="99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proxy的概念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561" name="文本"/>
          <p:cNvSpPr>
            <a:spLocks noGrp="1"/>
          </p:cNvSpPr>
          <p:nvPr>
            <p:ph type="ctrTitle"/>
          </p:nvPr>
        </p:nvSpPr>
        <p:spPr>
          <a:xfrm>
            <a:off x="15718336" y="6577787"/>
            <a:ext cx="4844937" cy="5516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45"/>
              </a:lnSpc>
            </a:pPr>
            <a:r>
              <a:rPr lang="zh-CN" altLang="en-US" sz="4345" b="0" i="0" u="none" spc="1303" dirty="0">
                <a:solidFill>
                  <a:srgbClr val="666666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怎么使用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5562" name="文本"/>
          <p:cNvSpPr>
            <a:spLocks noGrp="1"/>
          </p:cNvSpPr>
          <p:nvPr>
            <p:ph type="ctrTitle"/>
          </p:nvPr>
        </p:nvSpPr>
        <p:spPr>
          <a:xfrm>
            <a:off x="15718336" y="9111420"/>
            <a:ext cx="4844937" cy="5516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45"/>
              </a:lnSpc>
            </a:pPr>
            <a:r>
              <a:rPr lang="zh-CN" altLang="en-US" sz="4345" b="0" i="0" u="none" spc="1303" dirty="0">
                <a:solidFill>
                  <a:srgbClr val="666666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使用场景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6563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>
            <a:off x="14134393" y="6288349"/>
            <a:ext cx="870931" cy="870931"/>
          </a:xfrm>
          <a:prstGeom prst="rect">
            <a:avLst/>
          </a:prstGeom>
          <a:effectLst>
            <a:outerShdw blurRad="304800" dist="228600" dir="2700000" algn="ctr">
              <a:srgbClr val="000000">
                <a:alpha val="34000"/>
              </a:srgbClr>
            </a:outerShdw>
          </a:effectLst>
        </p:spPr>
      </p:pic>
      <p:pic>
        <p:nvPicPr>
          <p:cNvPr id="7195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4111533" y="8747042"/>
            <a:ext cx="916170" cy="916170"/>
          </a:xfrm>
          <a:prstGeom prst="rect">
            <a:avLst/>
          </a:prstGeom>
          <a:effectLst>
            <a:outerShdw blurRad="304800" dist="228600" dir="2700000" algn="ctr">
              <a:srgbClr val="000000">
                <a:alpha val="34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89773" y="-89867"/>
            <a:ext cx="24519577" cy="13931578"/>
          </a:xfrm>
          <a:prstGeom prst="rect">
            <a:avLst/>
          </a:prstGeom>
        </p:spPr>
      </p:pic>
      <p:pic>
        <p:nvPicPr>
          <p:cNvPr id="46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-184259" y="-104926"/>
            <a:ext cx="24662834" cy="14012973"/>
          </a:xfrm>
          <a:prstGeom prst="rect">
            <a:avLst/>
          </a:prstGeom>
        </p:spPr>
      </p:pic>
      <p:sp>
        <p:nvSpPr>
          <p:cNvPr id="936" name="文本"/>
          <p:cNvSpPr>
            <a:spLocks noGrp="1"/>
          </p:cNvSpPr>
          <p:nvPr>
            <p:ph type="ctrTitle"/>
          </p:nvPr>
        </p:nvSpPr>
        <p:spPr>
          <a:xfrm>
            <a:off x="3013569" y="8065123"/>
            <a:ext cx="8171897" cy="47364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070"/>
              </a:lnSpc>
            </a:pPr>
            <a:r>
              <a:rPr lang="zh-CN" altLang="en-US" sz="2795" b="0" i="0" u="none" spc="558" dirty="0">
                <a:solidFill>
                  <a:srgbClr val="3D3D3D">
                    <a:alpha val="100000"/>
                  </a:srgbClr>
                </a:solidFill>
                <a:latin typeface="Arial" panose="020B0604020202020204" charset="-122"/>
                <a:ea typeface="Arial" panose="020B0604020202020204" charset="-122"/>
                <a:cs typeface="Arial" panose="020B0604020202020204" charset="-122"/>
              </a:rPr>
              <a:t>POWERPOINT TEMPLATE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930" name="文本"/>
          <p:cNvSpPr>
            <a:spLocks noGrp="1"/>
          </p:cNvSpPr>
          <p:nvPr>
            <p:ph type="ctrTitle"/>
          </p:nvPr>
        </p:nvSpPr>
        <p:spPr>
          <a:xfrm rot="19980000">
            <a:off x="11984952" y="4521784"/>
            <a:ext cx="12417688" cy="20691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3985"/>
              </a:lnSpc>
            </a:pPr>
            <a:r>
              <a:rPr lang="zh-CN" altLang="en-US" sz="12715" b="0" i="0" u="none" spc="635" dirty="0">
                <a:ln w="40366">
                  <a:solidFill>
                    <a:srgbClr val="FFFFFF">
                      <a:alpha val="100000"/>
                    </a:srgbClr>
                  </a:solidFill>
                </a:ln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感谢观看聆听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061" name="文本"/>
          <p:cNvSpPr>
            <a:spLocks noGrp="1"/>
          </p:cNvSpPr>
          <p:nvPr>
            <p:ph type="ctrTitle"/>
          </p:nvPr>
        </p:nvSpPr>
        <p:spPr>
          <a:xfrm rot="19980000">
            <a:off x="12924388" y="7744080"/>
            <a:ext cx="11078019" cy="64208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165"/>
              </a:lnSpc>
            </a:pPr>
            <a:r>
              <a:rPr lang="zh-CN" altLang="en-US" sz="3785" b="0" i="0" u="none" spc="757" dirty="0">
                <a:solidFill>
                  <a:srgbClr val="FFFFFF">
                    <a:alpha val="100000"/>
                  </a:srgbClr>
                </a:solidFill>
                <a:latin typeface="Arial" panose="020B0604020202020204" charset="-122"/>
                <a:ea typeface="Arial" panose="020B0604020202020204" charset="-122"/>
                <a:cs typeface="Arial" panose="020B0604020202020204" charset="-122"/>
              </a:rPr>
              <a:t>Thanks for watching and listening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4077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5331042" y="4165206"/>
            <a:ext cx="3556431" cy="3362215"/>
          </a:xfrm>
          <a:prstGeom prst="rect">
            <a:avLst/>
          </a:prstGeom>
        </p:spPr>
      </p:pic>
      <p:pic>
        <p:nvPicPr>
          <p:cNvPr id="454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10800000" flipH="1">
            <a:off x="5336845" y="4161858"/>
            <a:ext cx="3519649" cy="2953249"/>
          </a:xfrm>
          <a:prstGeom prst="rect">
            <a:avLst/>
          </a:prstGeom>
        </p:spPr>
      </p:pic>
      <p:pic>
        <p:nvPicPr>
          <p:cNvPr id="5020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7644369" y="4172943"/>
            <a:ext cx="1193191" cy="1264992"/>
          </a:xfrm>
          <a:prstGeom prst="rect">
            <a:avLst/>
          </a:prstGeom>
        </p:spPr>
      </p:pic>
      <p:pic>
        <p:nvPicPr>
          <p:cNvPr id="5488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>
            <a:off x="5364812" y="4172943"/>
            <a:ext cx="1021033" cy="977825"/>
          </a:xfrm>
          <a:prstGeom prst="rect">
            <a:avLst/>
          </a:prstGeom>
        </p:spPr>
      </p:pic>
      <p:pic>
        <p:nvPicPr>
          <p:cNvPr id="5955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>
            <a:off x="5871247" y="4568328"/>
            <a:ext cx="2471441" cy="2566592"/>
          </a:xfrm>
          <a:prstGeom prst="rect">
            <a:avLst/>
          </a:prstGeom>
          <a:effectLst>
            <a:outerShdw dist="25665" dir="5940000" algn="ctr">
              <a:srgbClr val="FF68B5">
                <a:alpha val="10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4057723" y="9713212"/>
            <a:ext cx="8134276" cy="7025056"/>
          </a:xfrm>
          <a:prstGeom prst="rect">
            <a:avLst/>
          </a:prstGeom>
        </p:spPr>
      </p:pic>
      <p:pic>
        <p:nvPicPr>
          <p:cNvPr id="92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-5322712" y="3345471"/>
            <a:ext cx="8134276" cy="7025056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55850" y="-4528617"/>
            <a:ext cx="8134276" cy="7025056"/>
          </a:xfrm>
          <a:prstGeom prst="rect">
            <a:avLst/>
          </a:prstGeom>
        </p:spPr>
      </p:pic>
      <p:sp>
        <p:nvSpPr>
          <p:cNvPr id="1866" name="文本"/>
          <p:cNvSpPr>
            <a:spLocks noGrp="1"/>
          </p:cNvSpPr>
          <p:nvPr>
            <p:ph type="ctrTitle"/>
          </p:nvPr>
        </p:nvSpPr>
        <p:spPr>
          <a:xfrm>
            <a:off x="5024499" y="10500408"/>
            <a:ext cx="6200724" cy="32155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0635"/>
              </a:lnSpc>
            </a:pPr>
            <a:r>
              <a:rPr lang="zh-CN" altLang="en-US" sz="18755" b="0" i="0" u="none" spc="3751" dirty="0">
                <a:solidFill>
                  <a:srgbClr val="82A4F5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2849" name="文本"/>
          <p:cNvSpPr>
            <a:spLocks noGrp="1"/>
          </p:cNvSpPr>
          <p:nvPr>
            <p:ph type="ctrTitle"/>
          </p:nvPr>
        </p:nvSpPr>
        <p:spPr>
          <a:xfrm>
            <a:off x="3124011" y="5634204"/>
            <a:ext cx="14477890" cy="246932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19445"/>
              </a:lnSpc>
            </a:pPr>
            <a:r>
              <a:rPr lang="zh-CN" altLang="en-US" sz="16200" b="0" i="0" u="none" spc="0" dirty="0">
                <a:solidFill>
                  <a:srgbClr val="FFFFFF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Proxy的概念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93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599999">
            <a:off x="16978557" y="3024031"/>
            <a:ext cx="3833989" cy="3833989"/>
          </a:xfrm>
          <a:prstGeom prst="rect">
            <a:avLst/>
          </a:prstGeom>
        </p:spPr>
      </p:pic>
      <p:pic>
        <p:nvPicPr>
          <p:cNvPr id="1406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1">
            <a:off x="13144626" y="6857978"/>
            <a:ext cx="3833989" cy="3833989"/>
          </a:xfrm>
          <a:prstGeom prst="rect">
            <a:avLst/>
          </a:prstGeom>
        </p:spPr>
      </p:pic>
      <p:pic>
        <p:nvPicPr>
          <p:cNvPr id="187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21599998">
            <a:off x="13144631" y="3024033"/>
            <a:ext cx="3853398" cy="3853398"/>
          </a:xfrm>
          <a:prstGeom prst="rect">
            <a:avLst/>
          </a:prstGeom>
        </p:spPr>
      </p:pic>
      <p:pic>
        <p:nvPicPr>
          <p:cNvPr id="2351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>
            <a:off x="16968812" y="6838522"/>
            <a:ext cx="3853399" cy="3853399"/>
          </a:xfrm>
          <a:prstGeom prst="rect">
            <a:avLst/>
          </a:prstGeom>
        </p:spPr>
      </p:pic>
      <p:pic>
        <p:nvPicPr>
          <p:cNvPr id="2820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21599999">
            <a:off x="13641797" y="7334163"/>
            <a:ext cx="2859073" cy="2859073"/>
          </a:xfrm>
          <a:prstGeom prst="rect">
            <a:avLst/>
          </a:prstGeom>
        </p:spPr>
      </p:pic>
      <p:pic>
        <p:nvPicPr>
          <p:cNvPr id="329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 rot="21599999">
            <a:off x="17374127" y="3484864"/>
            <a:ext cx="3042858" cy="3042858"/>
          </a:xfrm>
          <a:prstGeom prst="rect">
            <a:avLst/>
          </a:prstGeom>
        </p:spPr>
      </p:pic>
      <p:pic>
        <p:nvPicPr>
          <p:cNvPr id="3772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561787" y="3353907"/>
            <a:ext cx="1504316" cy="1504316"/>
          </a:xfrm>
          <a:prstGeom prst="rect">
            <a:avLst/>
          </a:prstGeom>
        </p:spPr>
      </p:pic>
      <p:sp>
        <p:nvSpPr>
          <p:cNvPr id="4241" name="文本"/>
          <p:cNvSpPr>
            <a:spLocks noGrp="1"/>
          </p:cNvSpPr>
          <p:nvPr>
            <p:ph type="ctrTitle"/>
          </p:nvPr>
        </p:nvSpPr>
        <p:spPr>
          <a:xfrm>
            <a:off x="3913815" y="3568997"/>
            <a:ext cx="1523049" cy="91492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340"/>
              </a:lnSpc>
            </a:pPr>
            <a:r>
              <a:rPr lang="zh-CN" altLang="en-US" sz="5765" b="0" i="0" u="none" spc="0" dirty="0">
                <a:solidFill>
                  <a:srgbClr val="FFFFFF">
                    <a:alpha val="100000"/>
                  </a:srgbClr>
                </a:solidFill>
                <a:latin typeface="Abril Fatface" charset="-122"/>
                <a:ea typeface="Abril Fatface" charset="-122"/>
                <a:cs typeface="Abril Fatface" charset="-122"/>
              </a:rPr>
              <a:t>01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5239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561805" y="6032168"/>
            <a:ext cx="1504316" cy="1504316"/>
          </a:xfrm>
          <a:prstGeom prst="rect">
            <a:avLst/>
          </a:prstGeom>
        </p:spPr>
      </p:pic>
      <p:sp>
        <p:nvSpPr>
          <p:cNvPr id="5708" name="文本"/>
          <p:cNvSpPr>
            <a:spLocks noGrp="1"/>
          </p:cNvSpPr>
          <p:nvPr>
            <p:ph type="ctrTitle"/>
          </p:nvPr>
        </p:nvSpPr>
        <p:spPr>
          <a:xfrm>
            <a:off x="3913833" y="6247258"/>
            <a:ext cx="1523049" cy="91492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340"/>
              </a:lnSpc>
            </a:pPr>
            <a:r>
              <a:rPr lang="zh-CN" altLang="en-US" sz="5765" b="0" i="0" u="none" spc="0" dirty="0">
                <a:solidFill>
                  <a:srgbClr val="FFFFFF">
                    <a:alpha val="100000"/>
                  </a:srgbClr>
                </a:solidFill>
                <a:latin typeface="Abril Fatface" charset="-122"/>
                <a:ea typeface="Abril Fatface" charset="-122"/>
                <a:cs typeface="Abril Fatface" charset="-122"/>
              </a:rPr>
              <a:t>02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pic>
        <p:nvPicPr>
          <p:cNvPr id="6706" name="Picture" descr="Picture"/>
          <p:cNvPicPr>
            <a:picLocks noChangeAspect="1"/>
          </p:cNvPicPr>
          <p:nvPr/>
        </p:nvPicPr>
        <p:blipFill>
          <a:blip r:embed="rId8" cstate="print">
            <a:alphaModFix amt="100000"/>
          </a:blip>
          <a:stretch>
            <a:fillRect/>
          </a:stretch>
        </p:blipFill>
        <p:spPr>
          <a:xfrm>
            <a:off x="3561789" y="9000287"/>
            <a:ext cx="1504316" cy="1504316"/>
          </a:xfrm>
          <a:prstGeom prst="rect">
            <a:avLst/>
          </a:prstGeom>
        </p:spPr>
      </p:pic>
      <p:sp>
        <p:nvSpPr>
          <p:cNvPr id="7175" name="文本"/>
          <p:cNvSpPr>
            <a:spLocks noGrp="1"/>
          </p:cNvSpPr>
          <p:nvPr>
            <p:ph type="ctrTitle"/>
          </p:nvPr>
        </p:nvSpPr>
        <p:spPr>
          <a:xfrm>
            <a:off x="3913815" y="9252629"/>
            <a:ext cx="1523049" cy="91492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340"/>
              </a:lnSpc>
            </a:pPr>
            <a:r>
              <a:rPr lang="zh-CN" altLang="en-US" sz="5765" b="0" i="0" u="none" spc="0" dirty="0">
                <a:solidFill>
                  <a:srgbClr val="FFFFFF">
                    <a:alpha val="100000"/>
                  </a:srgbClr>
                </a:solidFill>
                <a:latin typeface="Abril Fatface" charset="-122"/>
                <a:ea typeface="Abril Fatface" charset="-122"/>
                <a:cs typeface="Abril Fatface" charset="-122"/>
              </a:rPr>
              <a:t>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8173" name="文本"/>
          <p:cNvSpPr>
            <a:spLocks noGrp="1"/>
          </p:cNvSpPr>
          <p:nvPr>
            <p:ph type="ctrTitle"/>
          </p:nvPr>
        </p:nvSpPr>
        <p:spPr>
          <a:xfrm>
            <a:off x="5666409" y="3171372"/>
            <a:ext cx="4450575" cy="5544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65"/>
              </a:lnSpc>
            </a:pPr>
            <a:r>
              <a:rPr lang="zh-CN" altLang="en-US" sz="3970" b="0" i="0" u="none" spc="79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  <a:hlinkClick r:id="rId9" action="ppaction://hlinkfile"/>
              </a:rPr>
              <a:t>MDN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9171" name="文本"/>
          <p:cNvSpPr>
            <a:spLocks noGrp="1"/>
          </p:cNvSpPr>
          <p:nvPr>
            <p:ph type="ctrTitle"/>
          </p:nvPr>
        </p:nvSpPr>
        <p:spPr>
          <a:xfrm>
            <a:off x="5695950" y="3913505"/>
            <a:ext cx="6955155" cy="142049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645" b="0" i="0" u="none" spc="264" dirty="0">
                <a:solidFill>
                  <a:srgbClr val="666666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Proxy 对象用于定义基本操作的自定义行为（如属性</a:t>
            </a:r>
            <a:r>
              <a:rPr lang="zh-CN" altLang="en-US" sz="2645" b="0" i="0" u="none" spc="264" dirty="0">
                <a:solidFill>
                  <a:srgbClr val="66666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Noto Sans S Chinese Regular" charset="-122"/>
              </a:rPr>
              <a:t>查找</a:t>
            </a:r>
            <a:r>
              <a:rPr lang="zh-CN" altLang="en-US" sz="2645" b="0" i="0" u="none" spc="264" dirty="0">
                <a:solidFill>
                  <a:srgbClr val="666666">
                    <a:alpha val="100000"/>
                  </a:srgbClr>
                </a:solidFill>
                <a:latin typeface="Noto Sans S Chinese Regular" charset="-122"/>
                <a:ea typeface="Noto Sans S Chinese Regular" charset="-122"/>
                <a:cs typeface="Noto Sans S Chinese Regular" charset="-122"/>
              </a:rPr>
              <a:t>，赋值，枚举，函数调用等）。</a:t>
            </a:r>
            <a:endParaRPr lang="zh-CN" altLang="en-US" sz="2645" b="0" i="0" u="none" spc="264" dirty="0">
              <a:solidFill>
                <a:srgbClr val="666666">
                  <a:alpha val="100000"/>
                </a:srgbClr>
              </a:solidFill>
              <a:latin typeface="Noto Sans S Chinese Regular" charset="-122"/>
              <a:ea typeface="Noto Sans S Chinese Regular" charset="-122"/>
              <a:cs typeface="Noto Sans S Chinese Regular" charset="-122"/>
            </a:endParaRPr>
          </a:p>
        </p:txBody>
      </p:sp>
      <p:sp>
        <p:nvSpPr>
          <p:cNvPr id="10243" name="文本"/>
          <p:cNvSpPr>
            <a:spLocks noGrp="1"/>
          </p:cNvSpPr>
          <p:nvPr>
            <p:ph type="ctrTitle"/>
          </p:nvPr>
        </p:nvSpPr>
        <p:spPr>
          <a:xfrm>
            <a:off x="5666185" y="6031608"/>
            <a:ext cx="4450575" cy="5544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65"/>
              </a:lnSpc>
            </a:pPr>
            <a:r>
              <a:rPr lang="zh-CN" altLang="en-US" sz="3970" b="0" i="0" u="none" spc="79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  <a:hlinkClick r:id="rId10"/>
              </a:rPr>
              <a:t>ES6参考手册</a:t>
            </a:r>
            <a:endParaRPr kumimoji="1" lang="zh-CN" altLang="en-US" sz="3970" b="0" i="0" u="none" spc="793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  <a:hlinkClick r:id="rId10"/>
            </a:endParaRPr>
          </a:p>
        </p:txBody>
      </p:sp>
      <p:sp>
        <p:nvSpPr>
          <p:cNvPr id="11246" name="文本"/>
          <p:cNvSpPr>
            <a:spLocks noGrp="1"/>
          </p:cNvSpPr>
          <p:nvPr>
            <p:ph type="ctrTitle"/>
          </p:nvPr>
        </p:nvSpPr>
        <p:spPr>
          <a:xfrm>
            <a:off x="5754737" y="9000419"/>
            <a:ext cx="4450575" cy="554459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4365"/>
              </a:lnSpc>
            </a:pPr>
            <a:r>
              <a:rPr lang="zh-CN" altLang="en-US" sz="3970" b="0" i="0" u="none" spc="79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自己理解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12246" name="文本"/>
          <p:cNvSpPr>
            <a:spLocks noGrp="1"/>
          </p:cNvSpPr>
          <p:nvPr>
            <p:ph type="ctrTitle"/>
          </p:nvPr>
        </p:nvSpPr>
        <p:spPr>
          <a:xfrm>
            <a:off x="5755005" y="9596755"/>
            <a:ext cx="6955155" cy="146431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4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Noto Sans S Chinese Regular" charset="0"/>
                <a:cs typeface="Noto Sans S Chinese Regular" charset="0"/>
              </a:rPr>
              <a:t>Proxy，字面意思是代理，是ES6提供的一个新的API，用于修改某些操作的默认</a:t>
            </a:r>
            <a:r>
              <a:rPr kumimoji="1" lang="zh-CN" altLang="en-US" sz="2800" dirty="0">
                <a:solidFill>
                  <a:srgbClr val="000000"/>
                </a:solidFill>
                <a:latin typeface="Noto Sans S Chinese Regular" charset="0"/>
                <a:ea typeface="Noto Sans S Chinese Regular" charset="0"/>
                <a:cs typeface="Noto Sans S Chinese Regular" charset="0"/>
              </a:rPr>
              <a:t>行为</a:t>
            </a:r>
            <a:r>
              <a:rPr kumimoji="1" lang="zh-CN" altLang="en-US" sz="2800" dirty="0">
                <a:solidFill>
                  <a:srgbClr val="000000"/>
                </a:solidFill>
                <a:latin typeface="Noto Sans S Chinese Regular" charset="0"/>
                <a:cs typeface="Noto Sans S Chinese Regular" charset="0"/>
              </a:rPr>
              <a:t>，在目标对象之前做一层拦截。</a:t>
            </a:r>
            <a:endParaRPr kumimoji="1" lang="zh-CN" altLang="en-US" sz="2800" dirty="0">
              <a:solidFill>
                <a:srgbClr val="000000"/>
              </a:solidFill>
              <a:latin typeface="Noto Sans S Chinese Regular" charset="0"/>
              <a:cs typeface="Noto Sans S Chinese Regular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66105" y="6586220"/>
            <a:ext cx="644779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Noto Sans S Chinese Regular" charset="0"/>
                <a:cs typeface="Noto Sans S Chinese Regular" charset="0"/>
              </a:rPr>
              <a:t>Proxy 用于修改某些操作的默认行为，等同于在语言层面做出修改，所以属于一种“元编程”（meta programming），即对编程语言进行编程。</a:t>
            </a:r>
            <a:endParaRPr lang="zh-CN" altLang="en-US" sz="2800">
              <a:latin typeface="Noto Sans S Chinese Regular" charset="0"/>
              <a:cs typeface="Noto Sans S Chinese Regular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93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15958866" y="9566082"/>
            <a:ext cx="2850476" cy="78827"/>
          </a:xfrm>
          <a:prstGeom prst="rect">
            <a:avLst/>
          </a:prstGeom>
        </p:spPr>
      </p:pic>
      <p:sp>
        <p:nvSpPr>
          <p:cNvPr id="1865" name="文本"/>
          <p:cNvSpPr>
            <a:spLocks noGrp="1"/>
          </p:cNvSpPr>
          <p:nvPr>
            <p:ph type="ctrTitle"/>
          </p:nvPr>
        </p:nvSpPr>
        <p:spPr>
          <a:xfrm>
            <a:off x="15958820" y="4556125"/>
            <a:ext cx="6041390" cy="4460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15"/>
              </a:lnSpc>
            </a:pP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外部所有的访问都必须通过这</a:t>
            </a:r>
            <a: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proxy</a:t>
            </a: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拦截，通过这层拦截可以做很多事情，比如对数据进行过滤、修改或者收集信息之类。</a:t>
            </a:r>
            <a:b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b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有自己思想的</a:t>
            </a: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传话者</a:t>
            </a:r>
            <a:b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b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强大的</a:t>
            </a: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中间层</a:t>
            </a:r>
            <a:b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b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质量很好的</a:t>
            </a:r>
            <a: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包装袋</a:t>
            </a:r>
            <a:br>
              <a:rPr lang="zh-CN" altLang="en-US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en-US" altLang="zh-CN" sz="3200" b="0" i="0" u="none" spc="227" dirty="0">
                <a:solidFill>
                  <a:srgbClr val="484848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endParaRPr lang="en-US" altLang="zh-CN" sz="3200" b="0" i="0" u="none" spc="227" dirty="0">
              <a:solidFill>
                <a:srgbClr val="484848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064" name="文本"/>
          <p:cNvSpPr>
            <a:spLocks noGrp="1"/>
          </p:cNvSpPr>
          <p:nvPr>
            <p:ph type="ctrTitle"/>
          </p:nvPr>
        </p:nvSpPr>
        <p:spPr>
          <a:xfrm>
            <a:off x="15958820" y="3431540"/>
            <a:ext cx="6041390" cy="9893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6455"/>
              </a:lnSpc>
            </a:pPr>
            <a:r>
              <a:rPr lang="zh-CN" altLang="en-US" sz="5870" b="0" i="0" u="none" spc="1173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一幅图的启示</a:t>
            </a:r>
            <a:endParaRPr lang="zh-CN" altLang="en-US" sz="5870" b="0" i="0" u="none" spc="1173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795" y="2565400"/>
            <a:ext cx="12451715" cy="8112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4057723" y="9713212"/>
            <a:ext cx="8134276" cy="7025056"/>
          </a:xfrm>
          <a:prstGeom prst="rect">
            <a:avLst/>
          </a:prstGeom>
        </p:spPr>
      </p:pic>
      <p:pic>
        <p:nvPicPr>
          <p:cNvPr id="929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-5322712" y="3345471"/>
            <a:ext cx="8134276" cy="7025056"/>
          </a:xfrm>
          <a:prstGeom prst="rect">
            <a:avLst/>
          </a:prstGeom>
        </p:spPr>
      </p:pic>
      <p:pic>
        <p:nvPicPr>
          <p:cNvPr id="1397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55850" y="-4528617"/>
            <a:ext cx="8134276" cy="7025056"/>
          </a:xfrm>
          <a:prstGeom prst="rect">
            <a:avLst/>
          </a:prstGeom>
        </p:spPr>
      </p:pic>
      <p:sp>
        <p:nvSpPr>
          <p:cNvPr id="1866" name="文本"/>
          <p:cNvSpPr>
            <a:spLocks noGrp="1"/>
          </p:cNvSpPr>
          <p:nvPr>
            <p:ph type="ctrTitle"/>
          </p:nvPr>
        </p:nvSpPr>
        <p:spPr>
          <a:xfrm>
            <a:off x="5588000" y="5607050"/>
            <a:ext cx="8016875" cy="2501265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10655"/>
              </a:lnSpc>
            </a:pPr>
            <a:r>
              <a:rPr lang="zh-CN" altLang="en-US" sz="10655" b="0" i="0" u="none" spc="3197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怎么使用</a:t>
            </a:r>
            <a:endParaRPr lang="zh-CN" altLang="en-US" sz="10655" b="0" i="0" u="none" spc="3197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878" name="文本"/>
          <p:cNvSpPr>
            <a:spLocks noGrp="1"/>
          </p:cNvSpPr>
          <p:nvPr>
            <p:ph type="ctrTitle"/>
          </p:nvPr>
        </p:nvSpPr>
        <p:spPr>
          <a:xfrm>
            <a:off x="5024499" y="10500408"/>
            <a:ext cx="6200724" cy="3215591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20635"/>
              </a:lnSpc>
            </a:pPr>
            <a:r>
              <a:rPr lang="zh-CN" altLang="en-US" sz="18755" b="0" i="0" u="none" spc="3751" dirty="0">
                <a:solidFill>
                  <a:srgbClr val="82A4F5">
                    <a:alpha val="100000"/>
                  </a:srgbClr>
                </a:solidFill>
                <a:latin typeface="Anton" charset="-122"/>
                <a:ea typeface="Anton" charset="-122"/>
                <a:cs typeface="Anton" charset="-122"/>
              </a:rPr>
              <a:t>03</a:t>
            </a:r>
            <a:endParaRPr kumimoji="1"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3861" name="文本"/>
          <p:cNvSpPr>
            <a:spLocks noGrp="1"/>
          </p:cNvSpPr>
          <p:nvPr>
            <p:ph type="ctrTitle"/>
          </p:nvPr>
        </p:nvSpPr>
        <p:spPr>
          <a:xfrm>
            <a:off x="5717723" y="7312628"/>
            <a:ext cx="10535873" cy="795387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2800"/>
              </a:lnSpc>
            </a:pPr>
            <a:r>
              <a:rPr lang="zh-CN" altLang="en-US" sz="2000" b="0" i="0" u="none" spc="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根据业务的需求，根据自己的想法，根据自己的习惯，随心所欲的用</a:t>
            </a:r>
            <a:endParaRPr lang="zh-CN" altLang="en-US" sz="2000" b="0" i="0" u="none" spc="200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931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 rot="21600000">
            <a:off x="4032627" y="3496118"/>
            <a:ext cx="1202660" cy="1202660"/>
          </a:xfrm>
          <a:prstGeom prst="rect">
            <a:avLst/>
          </a:prstGeom>
        </p:spPr>
      </p:pic>
      <p:pic>
        <p:nvPicPr>
          <p:cNvPr id="1405" name="Picture" descr="Picture"/>
          <p:cNvPicPr>
            <a:picLocks noChangeAspect="1"/>
          </p:cNvPicPr>
          <p:nvPr/>
        </p:nvPicPr>
        <p:blipFill>
          <a:blip r:embed="rId4" cstate="print">
            <a:alphaModFix amt="100000"/>
          </a:blip>
          <a:stretch>
            <a:fillRect/>
          </a:stretch>
        </p:blipFill>
        <p:spPr>
          <a:xfrm rot="21600000">
            <a:off x="3877320" y="3252473"/>
            <a:ext cx="1512829" cy="1512829"/>
          </a:xfrm>
          <a:prstGeom prst="rect">
            <a:avLst/>
          </a:prstGeom>
        </p:spPr>
      </p:pic>
      <p:pic>
        <p:nvPicPr>
          <p:cNvPr id="1880" name="Picture" descr="Picture"/>
          <p:cNvPicPr>
            <a:picLocks noChangeAspect="1"/>
          </p:cNvPicPr>
          <p:nvPr/>
        </p:nvPicPr>
        <p:blipFill>
          <a:blip r:embed="rId5" cstate="print">
            <a:alphaModFix amt="100000"/>
          </a:blip>
          <a:stretch>
            <a:fillRect/>
          </a:stretch>
        </p:blipFill>
        <p:spPr>
          <a:xfrm rot="3">
            <a:off x="4053717" y="6234615"/>
            <a:ext cx="1160860" cy="1160860"/>
          </a:xfrm>
          <a:prstGeom prst="rect">
            <a:avLst/>
          </a:prstGeom>
        </p:spPr>
      </p:pic>
      <p:pic>
        <p:nvPicPr>
          <p:cNvPr id="2348" name="Picture" descr="Picture"/>
          <p:cNvPicPr>
            <a:picLocks noChangeAspect="1"/>
          </p:cNvPicPr>
          <p:nvPr/>
        </p:nvPicPr>
        <p:blipFill>
          <a:blip r:embed="rId6" cstate="print">
            <a:alphaModFix amt="100000"/>
          </a:blip>
          <a:stretch>
            <a:fillRect/>
          </a:stretch>
        </p:blipFill>
        <p:spPr>
          <a:xfrm rot="2">
            <a:off x="3877545" y="6086421"/>
            <a:ext cx="1512829" cy="1512829"/>
          </a:xfrm>
          <a:prstGeom prst="rect">
            <a:avLst/>
          </a:prstGeom>
        </p:spPr>
      </p:pic>
      <p:pic>
        <p:nvPicPr>
          <p:cNvPr id="2816" name="Picture" descr="Picture"/>
          <p:cNvPicPr>
            <a:picLocks noChangeAspect="1"/>
          </p:cNvPicPr>
          <p:nvPr/>
        </p:nvPicPr>
        <p:blipFill>
          <a:blip r:embed="rId7" cstate="print">
            <a:alphaModFix amt="100000"/>
          </a:blip>
          <a:stretch>
            <a:fillRect/>
          </a:stretch>
        </p:blipFill>
        <p:spPr>
          <a:xfrm rot="21599996">
            <a:off x="4047767" y="9112305"/>
            <a:ext cx="1187898" cy="1187898"/>
          </a:xfrm>
          <a:prstGeom prst="rect">
            <a:avLst/>
          </a:prstGeom>
        </p:spPr>
      </p:pic>
      <p:sp>
        <p:nvSpPr>
          <p:cNvPr id="3766" name="文本"/>
          <p:cNvSpPr>
            <a:spLocks noGrp="1"/>
          </p:cNvSpPr>
          <p:nvPr>
            <p:ph type="ctrTitle"/>
          </p:nvPr>
        </p:nvSpPr>
        <p:spPr>
          <a:xfrm>
            <a:off x="6337300" y="3961765"/>
            <a:ext cx="14142085" cy="1558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b="0" i="0" u="none" spc="208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var target = {}, handler = {};</a:t>
            </a:r>
            <a:br>
              <a:rPr lang="zh-CN" altLang="en-US" b="0" i="0" u="none" spc="208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</a:br>
            <a:r>
              <a:rPr lang="zh-CN" altLang="en-US" b="0" i="0" u="none" spc="208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var proxy = new Proxy(target, handler);</a:t>
            </a:r>
            <a:endParaRPr lang="zh-CN" altLang="en-US" b="0" i="0" u="none" spc="208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867" name="文本"/>
          <p:cNvSpPr>
            <a:spLocks noGrp="1"/>
          </p:cNvSpPr>
          <p:nvPr>
            <p:ph type="ctrTitle"/>
          </p:nvPr>
        </p:nvSpPr>
        <p:spPr>
          <a:xfrm>
            <a:off x="6337582" y="3375592"/>
            <a:ext cx="3515370" cy="5860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50"/>
              </a:lnSpc>
            </a:pPr>
            <a:r>
              <a:rPr lang="zh-CN" altLang="en-US" sz="3135" b="0" i="0" u="none" spc="626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经典使用</a:t>
            </a:r>
            <a:endParaRPr lang="zh-CN" altLang="en-US" sz="3135" b="0" i="0" u="none" spc="626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sp>
        <p:nvSpPr>
          <p:cNvPr id="6968" name="文本"/>
          <p:cNvSpPr>
            <a:spLocks noGrp="1"/>
          </p:cNvSpPr>
          <p:nvPr>
            <p:ph type="ctrTitle"/>
          </p:nvPr>
        </p:nvSpPr>
        <p:spPr>
          <a:xfrm>
            <a:off x="6337582" y="6244247"/>
            <a:ext cx="3515370" cy="58600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l">
              <a:lnSpc>
                <a:spcPts val="3450"/>
              </a:lnSpc>
            </a:pPr>
            <a:r>
              <a:rPr lang="zh-CN" altLang="en-US" sz="3135" b="0" i="0" u="none" spc="626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熟悉的样子</a:t>
            </a:r>
            <a:endParaRPr lang="zh-CN" altLang="en-US" sz="3135" b="0" i="0" u="none" spc="626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4720" y="6830060"/>
            <a:ext cx="15127605" cy="5400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233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2212340" y="1770380"/>
            <a:ext cx="20052030" cy="9880600"/>
          </a:xfrm>
          <a:prstGeom prst="rect">
            <a:avLst/>
          </a:prstGeom>
        </p:spPr>
      </p:pic>
      <p:pic>
        <p:nvPicPr>
          <p:cNvPr id="5" name="图片 4" descr="术语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8945" y="2202180"/>
            <a:ext cx="18326100" cy="906653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8677275" y="2034540"/>
            <a:ext cx="12443460" cy="49041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参数"/>
          <p:cNvPicPr>
            <a:picLocks noChangeAspect="1"/>
          </p:cNvPicPr>
          <p:nvPr/>
        </p:nvPicPr>
        <p:blipFill>
          <a:blip r:embed="rId5">
            <a:grayscl/>
          </a:blip>
          <a:stretch>
            <a:fillRect/>
          </a:stretch>
        </p:blipFill>
        <p:spPr>
          <a:xfrm>
            <a:off x="9086850" y="2353945"/>
            <a:ext cx="11624310" cy="41960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" descr="Picture"/>
          <p:cNvPicPr>
            <a:picLocks noChangeAspect="1"/>
          </p:cNvPicPr>
          <p:nvPr/>
        </p:nvPicPr>
        <p:blipFill>
          <a:blip r:embed="rId1" cstate="print">
            <a:alphaModFix amt="100000"/>
          </a:blip>
          <a:stretch>
            <a:fillRect/>
          </a:stretch>
        </p:blipFill>
        <p:spPr>
          <a:xfrm>
            <a:off x="-93819" y="0"/>
            <a:ext cx="24571637" cy="13961157"/>
          </a:xfrm>
          <a:prstGeom prst="rect">
            <a:avLst/>
          </a:prstGeom>
        </p:spPr>
      </p:pic>
      <p:pic>
        <p:nvPicPr>
          <p:cNvPr id="462" name="Picture" descr="Picture"/>
          <p:cNvPicPr>
            <a:picLocks noChangeAspect="1"/>
          </p:cNvPicPr>
          <p:nvPr/>
        </p:nvPicPr>
        <p:blipFill>
          <a:blip r:embed="rId2" cstate="print">
            <a:alphaModFix amt="100000"/>
          </a:blip>
          <a:stretch>
            <a:fillRect/>
          </a:stretch>
        </p:blipFill>
        <p:spPr>
          <a:xfrm>
            <a:off x="1496718" y="1323670"/>
            <a:ext cx="21390561" cy="11068658"/>
          </a:xfrm>
          <a:prstGeom prst="rect">
            <a:avLst/>
          </a:prstGeom>
        </p:spPr>
      </p:pic>
      <p:pic>
        <p:nvPicPr>
          <p:cNvPr id="2335" name="Picture" descr="Picture"/>
          <p:cNvPicPr>
            <a:picLocks noChangeAspect="1"/>
          </p:cNvPicPr>
          <p:nvPr/>
        </p:nvPicPr>
        <p:blipFill>
          <a:blip r:embed="rId3" cstate="print">
            <a:alphaModFix amt="100000"/>
          </a:blip>
          <a:stretch>
            <a:fillRect/>
          </a:stretch>
        </p:blipFill>
        <p:spPr>
          <a:xfrm>
            <a:off x="2212340" y="2545080"/>
            <a:ext cx="20052030" cy="9105900"/>
          </a:xfrm>
          <a:prstGeom prst="rect">
            <a:avLst/>
          </a:prstGeom>
        </p:spPr>
      </p:pic>
      <p:sp>
        <p:nvSpPr>
          <p:cNvPr id="4211" name="文本"/>
          <p:cNvSpPr>
            <a:spLocks noGrp="1"/>
          </p:cNvSpPr>
          <p:nvPr>
            <p:ph type="ctrTitle"/>
          </p:nvPr>
        </p:nvSpPr>
        <p:spPr>
          <a:xfrm>
            <a:off x="2555240" y="1931035"/>
            <a:ext cx="5106035" cy="87503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>
              <a:lnSpc>
                <a:spcPts val="3245"/>
              </a:lnSpc>
            </a:pPr>
            <a:r>
              <a:rPr lang="en-US" altLang="zh-CN" sz="4800" b="0" i="0" u="none" spc="590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handler</a:t>
            </a:r>
            <a:r>
              <a:rPr lang="zh-CN" altLang="en-US" sz="4800" b="0" i="0" u="none" spc="590" dirty="0">
                <a:solidFill>
                  <a:srgbClr val="82A4F5">
                    <a:alpha val="100000"/>
                  </a:srgbClr>
                </a:solidFill>
                <a:latin typeface="FZDaHei-B02S" charset="-122"/>
                <a:ea typeface="FZDaHei-B02S" charset="-122"/>
                <a:cs typeface="FZDaHei-B02S" charset="-122"/>
              </a:rPr>
              <a:t>属性</a:t>
            </a:r>
            <a:endParaRPr lang="zh-CN" altLang="en-US" sz="4800" b="0" i="0" u="none" spc="590" dirty="0">
              <a:solidFill>
                <a:srgbClr val="82A4F5">
                  <a:alpha val="100000"/>
                </a:srgbClr>
              </a:solidFill>
              <a:latin typeface="FZDaHei-B02S" charset="-122"/>
              <a:ea typeface="FZDaHei-B02S" charset="-122"/>
              <a:cs typeface="FZDaHei-B02S" charset="-122"/>
            </a:endParaRPr>
          </a:p>
        </p:txBody>
      </p:sp>
      <p:pic>
        <p:nvPicPr>
          <p:cNvPr id="4" name="图片 3" descr="属性集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095" y="3193415"/>
            <a:ext cx="18448020" cy="777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1832</Words>
  <Application>WPS 演示</Application>
  <PresentationFormat>自定义</PresentationFormat>
  <Paragraphs>175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Arial</vt:lpstr>
      <vt:lpstr>Arial</vt:lpstr>
      <vt:lpstr>Noto Sans S Chinese Regular</vt:lpstr>
      <vt:lpstr>微软雅黑</vt:lpstr>
      <vt:lpstr>FZDaHei-B02S</vt:lpstr>
      <vt:lpstr>Anton</vt:lpstr>
      <vt:lpstr>Abril Fatface</vt:lpstr>
      <vt:lpstr>Noto Sans S Chinese Regular</vt:lpstr>
      <vt:lpstr>Calibri</vt:lpstr>
      <vt:lpstr>Arial Unicode MS</vt:lpstr>
      <vt:lpstr>AaHeiTi</vt:lpstr>
      <vt:lpstr>Segoe Print</vt:lpstr>
      <vt:lpstr>Office Theme</vt:lpstr>
      <vt:lpstr>ES6中的Proxy</vt:lpstr>
      <vt:lpstr>使用场景</vt:lpstr>
      <vt:lpstr>Proxy的概念</vt:lpstr>
      <vt:lpstr>Proxy，字面意思是代理，是ES6提供的一个新的API，用于修改某些操作的默认行为，在目标对象之前做一层拦截。</vt:lpstr>
      <vt:lpstr>一幅图的启示</vt:lpstr>
      <vt:lpstr>根据业务的需求，根据自己的想法，根据自己的习惯，随心所欲的用</vt:lpstr>
      <vt:lpstr>熟悉的样子</vt:lpstr>
      <vt:lpstr>PowerPoint 演示文稿</vt:lpstr>
      <vt:lpstr>handler属性</vt:lpstr>
      <vt:lpstr>handler属性</vt:lpstr>
      <vt:lpstr>要注意qq 百度 ie 等低版本的浏览器</vt:lpstr>
      <vt:lpstr>代理对象字面量</vt:lpstr>
      <vt:lpstr>Vue3的数据响应</vt:lpstr>
      <vt:lpstr>API创建</vt:lpstr>
      <vt:lpstr>函数节流</vt:lpstr>
      <vt:lpstr>VUE数据响应</vt:lpstr>
      <vt:lpstr>05</vt:lpstr>
      <vt:lpstr>3</vt:lpstr>
      <vt:lpstr>PowerPoint 演示文稿</vt:lpstr>
      <vt:lpstr>Thanks for watching and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原 living  for  dream</cp:lastModifiedBy>
  <cp:revision>12</cp:revision>
  <dcterms:created xsi:type="dcterms:W3CDTF">2020-03-04T12:39:00Z</dcterms:created>
  <dcterms:modified xsi:type="dcterms:W3CDTF">2020-04-07T09:32:43Z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