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7" r:id="rId5"/>
    <p:sldId id="267" r:id="rId6"/>
    <p:sldId id="259" r:id="rId7"/>
    <p:sldId id="260" r:id="rId8"/>
    <p:sldId id="261" r:id="rId9"/>
    <p:sldId id="256" r:id="rId10"/>
    <p:sldId id="274" r:id="rId11"/>
    <p:sldId id="276" r:id="rId12"/>
    <p:sldId id="262" r:id="rId13"/>
    <p:sldId id="263" r:id="rId14"/>
    <p:sldId id="264" r:id="rId15"/>
    <p:sldId id="275" r:id="rId16"/>
    <p:sldId id="266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2B9"/>
    <a:srgbClr val="FF644E"/>
    <a:srgbClr val="FED981"/>
    <a:srgbClr val="FA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906" y="56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501356467934"/>
          <c:y val="0.0281525877443604"/>
          <c:w val="0.643162393162393"/>
          <c:h val="0.990698340011448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6A6E77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bubble3D val="0"/>
            <c:spPr>
              <a:solidFill>
                <a:srgbClr val="94D2B9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bubble3D val="0"/>
            <c:spPr>
              <a:solidFill>
                <a:srgbClr val="C8CBD1"/>
              </a:solidFill>
              <a:ln w="12700" cap="flat">
                <a:noFill/>
                <a:miter lim="400000"/>
              </a:ln>
              <a:effectLst/>
            </c:spPr>
          </c:dPt>
          <c:dLbls>
            <c:delete val="1"/>
          </c:dLbls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7DCA-1019-4268-A509-AF91E83E6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注意力</a:t>
            </a:r>
            <a:r>
              <a:rPr lang="zh-CN" altLang="en-US"/>
              <a:t>集中机制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focal loss </a:t>
            </a:r>
            <a:r>
              <a:rPr lang="zh-CN" altLang="en-US"/>
              <a:t>调节数据集正负样本的</a:t>
            </a:r>
            <a:r>
              <a:rPr lang="zh-CN" altLang="en-US"/>
              <a:t>均衡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map</a:t>
            </a:r>
            <a:r>
              <a:rPr lang="zh-CN" altLang="en-US"/>
              <a:t>降了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ECA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做了什么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v3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leaky ReLU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巧妙通过一个系数来调整负值零梯度</a:t>
            </a:r>
            <a:r>
              <a:rPr lang="zh-CN" altLang="en-US">
                <a:sym typeface="+mn-ea"/>
              </a:rPr>
              <a:t>解决了</a:t>
            </a:r>
            <a:r>
              <a:rPr lang="en-US" altLang="zh-CN">
                <a:sym typeface="+mn-ea"/>
              </a:rPr>
              <a:t>dead relu</a:t>
            </a:r>
            <a:r>
              <a:rPr lang="zh-CN" altLang="en-US">
                <a:sym typeface="+mn-ea"/>
              </a:rPr>
              <a:t>问题。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v5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SiLU</a:t>
            </a:r>
            <a:r>
              <a:rPr lang="zh-CN" altLang="en-US">
                <a:sym typeface="+mn-ea"/>
              </a:rPr>
              <a:t>，它可以防止慢速训练时梯度接近零并导致饱和的情况，其激活大于等于</a:t>
            </a:r>
            <a:r>
              <a:rPr lang="en-US" altLang="zh-CN">
                <a:sym typeface="+mn-ea"/>
              </a:rPr>
              <a:t>ReLU</a:t>
            </a:r>
            <a:r>
              <a:rPr lang="zh-CN" altLang="en-US">
                <a:sym typeface="+mn-ea"/>
              </a:rPr>
              <a:t>的激活，而且它是平滑且分单调函数，实验证明下，批量归一化，在更深层的网络中，</a:t>
            </a:r>
            <a:r>
              <a:rPr lang="en-US" altLang="zh-CN">
                <a:sym typeface="+mn-ea"/>
              </a:rPr>
              <a:t>SiLU</a:t>
            </a:r>
            <a:r>
              <a:rPr lang="zh-CN" altLang="en-US">
                <a:sym typeface="+mn-ea"/>
              </a:rPr>
              <a:t>取得更好的</a:t>
            </a:r>
            <a:r>
              <a:rPr lang="en-US" altLang="zh-CN">
                <a:sym typeface="+mn-ea"/>
              </a:rPr>
              <a:t>performers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轻量级网络，能在中低端产品上部署并且速度快效果好便是理想的。</a:t>
            </a:r>
            <a:r>
              <a:rPr lang="en-US" altLang="zh-CN">
                <a:sym typeface="+mn-ea"/>
              </a:rPr>
              <a:t>SiLU</a:t>
            </a:r>
            <a:r>
              <a:rPr lang="zh-CN" altLang="en-US">
                <a:sym typeface="+mn-ea"/>
              </a:rPr>
              <a:t>虽然效果好，但是他的计算强度高，</a:t>
            </a:r>
            <a:r>
              <a:rPr lang="en-US" altLang="zh-CN">
                <a:sym typeface="+mn-ea"/>
              </a:rPr>
              <a:t>hardswish</a:t>
            </a:r>
            <a:r>
              <a:rPr lang="zh-CN" altLang="en-US">
                <a:sym typeface="+mn-ea"/>
              </a:rPr>
              <a:t>是一个分段函数，旨在尽可能地模拟</a:t>
            </a:r>
            <a:r>
              <a:rPr lang="en-US" altLang="zh-CN">
                <a:sym typeface="+mn-ea"/>
              </a:rPr>
              <a:t>SiLU</a:t>
            </a:r>
            <a:r>
              <a:rPr lang="zh-CN" altLang="en-US">
                <a:sym typeface="+mn-ea"/>
              </a:rPr>
              <a:t>的效果同时降低计算程度。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实验中，模型训练一个</a:t>
            </a:r>
            <a:r>
              <a:rPr lang="en-US" altLang="zh-CN"/>
              <a:t>epoch</a:t>
            </a:r>
            <a:r>
              <a:rPr lang="zh-CN" altLang="en-US"/>
              <a:t>速度比</a:t>
            </a:r>
            <a:r>
              <a:rPr lang="en-US" altLang="zh-CN"/>
              <a:t>baseline</a:t>
            </a:r>
            <a:r>
              <a:rPr lang="zh-CN" altLang="en-US"/>
              <a:t>少了将近两分钟，虽然他的</a:t>
            </a:r>
            <a:r>
              <a:rPr lang="en-US" altLang="zh-CN"/>
              <a:t>map</a:t>
            </a:r>
            <a:r>
              <a:rPr lang="zh-CN" altLang="en-US"/>
              <a:t>相对涨了</a:t>
            </a:r>
            <a:r>
              <a:rPr lang="en-US" altLang="zh-CN"/>
              <a:t>0.3%</a:t>
            </a:r>
            <a:r>
              <a:rPr lang="zh-CN" altLang="en-US"/>
              <a:t>，但是在置信度门限值</a:t>
            </a:r>
            <a:r>
              <a:rPr lang="en-US" altLang="zh-CN"/>
              <a:t>0.5</a:t>
            </a:r>
            <a:r>
              <a:rPr lang="zh-CN" altLang="en-US"/>
              <a:t>时相比</a:t>
            </a:r>
            <a:r>
              <a:rPr lang="en-US" altLang="zh-CN"/>
              <a:t>baseline</a:t>
            </a:r>
            <a:r>
              <a:rPr lang="zh-CN" altLang="en-US"/>
              <a:t>的召回率</a:t>
            </a:r>
            <a:r>
              <a:rPr lang="zh-CN" altLang="en-US"/>
              <a:t>很低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实验给出了在</a:t>
            </a:r>
            <a:r>
              <a:rPr lang="en-US" altLang="zh-CN">
                <a:sym typeface="+mn-ea"/>
              </a:rPr>
              <a:t>coco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imagenet</a:t>
            </a:r>
            <a:r>
              <a:rPr lang="zh-CN" altLang="en-US">
                <a:sym typeface="+mn-ea"/>
              </a:rPr>
              <a:t>上</a:t>
            </a:r>
            <a:r>
              <a:rPr lang="en-US" altLang="zh-CN">
                <a:sym typeface="+mn-ea"/>
              </a:rPr>
              <a:t>frelu</a:t>
            </a:r>
            <a:r>
              <a:rPr lang="zh-CN" altLang="en-US">
                <a:sym typeface="+mn-ea"/>
              </a:rPr>
              <a:t>检测相对于</a:t>
            </a:r>
            <a:r>
              <a:rPr lang="en-US" altLang="zh-CN">
                <a:sym typeface="+mn-ea"/>
              </a:rPr>
              <a:t>swish prelu relu</a:t>
            </a:r>
            <a:r>
              <a:rPr lang="zh-CN" altLang="en-US">
                <a:sym typeface="+mn-ea"/>
              </a:rPr>
              <a:t>好很多，</a:t>
            </a:r>
            <a:r>
              <a:rPr lang="en-US" altLang="zh-CN">
                <a:sym typeface="+mn-ea"/>
              </a:rPr>
              <a:t>frelu</a:t>
            </a:r>
            <a:r>
              <a:rPr lang="zh-CN" altLang="en-US">
                <a:sym typeface="+mn-ea"/>
              </a:rPr>
              <a:t>扩展了</a:t>
            </a:r>
            <a:r>
              <a:rPr lang="en-US" altLang="zh-CN">
                <a:sym typeface="+mn-ea"/>
              </a:rPr>
              <a:t>relu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prelu</a:t>
            </a:r>
            <a:r>
              <a:rPr lang="zh-CN" altLang="en-US">
                <a:sym typeface="+mn-ea"/>
              </a:rPr>
              <a:t>到一个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视觉激活。</a:t>
            </a:r>
            <a:endParaRPr lang="zh-CN" altLang="en-US"/>
          </a:p>
          <a:p>
            <a:r>
              <a:rPr lang="zh-CN" altLang="en-US">
                <a:sym typeface="+mn-ea"/>
              </a:rPr>
              <a:t>只增加了可忽略的计算开销，消除了激活函数中空间不敏感并使网络有很好的性能提升。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</a:t>
            </a:r>
            <a:r>
              <a:rPr lang="zh-CN" altLang="en-US" dirty="0"/>
              <a:t>激活函数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SE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EB10BE-096A-4B95-9CAF-518D2F5380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CBAM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21483"/>
            <a:ext cx="12192000" cy="30353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</a:t>
            </a:r>
            <a:endParaRPr lang="en-US" altLang="zh-CN"/>
          </a:p>
          <a:p>
            <a:pPr algn="ctr"/>
            <a:endParaRPr lang="en-US" altLang="zh-CN" sz="4000"/>
          </a:p>
          <a:p>
            <a:pPr algn="ctr"/>
            <a:r>
              <a:rPr lang="en-US" altLang="zh-CN"/>
              <a:t>                                                                </a:t>
            </a:r>
            <a:r>
              <a:rPr lang="en-US" altLang="zh-CN" sz="4000"/>
              <a:t>——</a:t>
            </a:r>
            <a:r>
              <a:rPr lang="zh-CN" altLang="en-US" sz="4000"/>
              <a:t>中期验收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3911600" y="2322413"/>
            <a:ext cx="39243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2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暑期考核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85850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73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020300" y="901700"/>
            <a:ext cx="914400" cy="914400"/>
          </a:xfrm>
          <a:prstGeom prst="ellips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020300" y="3860800"/>
            <a:ext cx="914400" cy="914400"/>
          </a:xfrm>
          <a:prstGeom prst="ellips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af_849"/>
          <p:cNvSpPr>
            <a:spLocks noChangeAspect="1"/>
          </p:cNvSpPr>
          <p:nvPr/>
        </p:nvSpPr>
        <p:spPr bwMode="auto">
          <a:xfrm>
            <a:off x="10196500" y="1054057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checked-box_56785"/>
          <p:cNvSpPr>
            <a:spLocks noChangeAspect="1"/>
          </p:cNvSpPr>
          <p:nvPr/>
        </p:nvSpPr>
        <p:spPr bwMode="auto">
          <a:xfrm>
            <a:off x="10196500" y="4030499"/>
            <a:ext cx="609685" cy="569122"/>
          </a:xfrm>
          <a:custGeom>
            <a:avLst/>
            <a:gdLst>
              <a:gd name="connsiteX0" fmla="*/ 543624 w 608916"/>
              <a:gd name="connsiteY0" fmla="*/ 21381 h 568405"/>
              <a:gd name="connsiteX1" fmla="*/ 547463 w 608916"/>
              <a:gd name="connsiteY1" fmla="*/ 21520 h 568405"/>
              <a:gd name="connsiteX2" fmla="*/ 590945 w 608916"/>
              <a:gd name="connsiteY2" fmla="*/ 41382 h 568405"/>
              <a:gd name="connsiteX3" fmla="*/ 588586 w 608916"/>
              <a:gd name="connsiteY3" fmla="*/ 135333 h 568405"/>
              <a:gd name="connsiteX4" fmla="*/ 338056 w 608916"/>
              <a:gd name="connsiteY4" fmla="*/ 385502 h 568405"/>
              <a:gd name="connsiteX5" fmla="*/ 291521 w 608916"/>
              <a:gd name="connsiteY5" fmla="*/ 404763 h 568405"/>
              <a:gd name="connsiteX6" fmla="*/ 244940 w 608916"/>
              <a:gd name="connsiteY6" fmla="*/ 385502 h 568405"/>
              <a:gd name="connsiteX7" fmla="*/ 198359 w 608916"/>
              <a:gd name="connsiteY7" fmla="*/ 338988 h 568405"/>
              <a:gd name="connsiteX8" fmla="*/ 147938 w 608916"/>
              <a:gd name="connsiteY8" fmla="*/ 288594 h 568405"/>
              <a:gd name="connsiteX9" fmla="*/ 147938 w 608916"/>
              <a:gd name="connsiteY9" fmla="*/ 195612 h 568405"/>
              <a:gd name="connsiteX10" fmla="*/ 194473 w 608916"/>
              <a:gd name="connsiteY10" fmla="*/ 176350 h 568405"/>
              <a:gd name="connsiteX11" fmla="*/ 241054 w 608916"/>
              <a:gd name="connsiteY11" fmla="*/ 195612 h 568405"/>
              <a:gd name="connsiteX12" fmla="*/ 291059 w 608916"/>
              <a:gd name="connsiteY12" fmla="*/ 246375 h 568405"/>
              <a:gd name="connsiteX13" fmla="*/ 497089 w 608916"/>
              <a:gd name="connsiteY13" fmla="*/ 40642 h 568405"/>
              <a:gd name="connsiteX14" fmla="*/ 543624 w 608916"/>
              <a:gd name="connsiteY14" fmla="*/ 21381 h 568405"/>
              <a:gd name="connsiteX15" fmla="*/ 74010 w 608916"/>
              <a:gd name="connsiteY15" fmla="*/ 0 h 568405"/>
              <a:gd name="connsiteX16" fmla="*/ 489345 w 608916"/>
              <a:gd name="connsiteY16" fmla="*/ 0 h 568405"/>
              <a:gd name="connsiteX17" fmla="*/ 470935 w 608916"/>
              <a:gd name="connsiteY17" fmla="*/ 14595 h 568405"/>
              <a:gd name="connsiteX18" fmla="*/ 411542 w 608916"/>
              <a:gd name="connsiteY18" fmla="*/ 73897 h 568405"/>
              <a:gd name="connsiteX19" fmla="*/ 74010 w 608916"/>
              <a:gd name="connsiteY19" fmla="*/ 73897 h 568405"/>
              <a:gd name="connsiteX20" fmla="*/ 74010 w 608916"/>
              <a:gd name="connsiteY20" fmla="*/ 494508 h 568405"/>
              <a:gd name="connsiteX21" fmla="*/ 495312 w 608916"/>
              <a:gd name="connsiteY21" fmla="*/ 494508 h 568405"/>
              <a:gd name="connsiteX22" fmla="*/ 495312 w 608916"/>
              <a:gd name="connsiteY22" fmla="*/ 280762 h 568405"/>
              <a:gd name="connsiteX23" fmla="*/ 569322 w 608916"/>
              <a:gd name="connsiteY23" fmla="*/ 206865 h 568405"/>
              <a:gd name="connsiteX24" fmla="*/ 569322 w 608916"/>
              <a:gd name="connsiteY24" fmla="*/ 494508 h 568405"/>
              <a:gd name="connsiteX25" fmla="*/ 495312 w 608916"/>
              <a:gd name="connsiteY25" fmla="*/ 568405 h 568405"/>
              <a:gd name="connsiteX26" fmla="*/ 74010 w 608916"/>
              <a:gd name="connsiteY26" fmla="*/ 568405 h 568405"/>
              <a:gd name="connsiteX27" fmla="*/ 0 w 608916"/>
              <a:gd name="connsiteY27" fmla="*/ 494554 h 568405"/>
              <a:gd name="connsiteX28" fmla="*/ 0 w 608916"/>
              <a:gd name="connsiteY28" fmla="*/ 73897 h 568405"/>
              <a:gd name="connsiteX29" fmla="*/ 74010 w 608916"/>
              <a:gd name="connsiteY29" fmla="*/ 0 h 56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916" h="568405">
                <a:moveTo>
                  <a:pt x="543624" y="21381"/>
                </a:moveTo>
                <a:cubicBezTo>
                  <a:pt x="544919" y="21381"/>
                  <a:pt x="546168" y="21427"/>
                  <a:pt x="547463" y="21520"/>
                </a:cubicBezTo>
                <a:cubicBezTo>
                  <a:pt x="563330" y="22443"/>
                  <a:pt x="578965" y="29002"/>
                  <a:pt x="590945" y="41382"/>
                </a:cubicBezTo>
                <a:cubicBezTo>
                  <a:pt x="616248" y="67433"/>
                  <a:pt x="614259" y="109651"/>
                  <a:pt x="588586" y="135333"/>
                </a:cubicBezTo>
                <a:lnTo>
                  <a:pt x="338056" y="385502"/>
                </a:lnTo>
                <a:cubicBezTo>
                  <a:pt x="325752" y="397881"/>
                  <a:pt x="308960" y="404763"/>
                  <a:pt x="291521" y="404763"/>
                </a:cubicBezTo>
                <a:cubicBezTo>
                  <a:pt x="274036" y="404763"/>
                  <a:pt x="257291" y="397788"/>
                  <a:pt x="244940" y="385502"/>
                </a:cubicBezTo>
                <a:lnTo>
                  <a:pt x="198359" y="338988"/>
                </a:lnTo>
                <a:lnTo>
                  <a:pt x="147938" y="288594"/>
                </a:lnTo>
                <a:cubicBezTo>
                  <a:pt x="122219" y="262912"/>
                  <a:pt x="122219" y="221294"/>
                  <a:pt x="147938" y="195612"/>
                </a:cubicBezTo>
                <a:cubicBezTo>
                  <a:pt x="160798" y="182725"/>
                  <a:pt x="177636" y="176350"/>
                  <a:pt x="194473" y="176350"/>
                </a:cubicBezTo>
                <a:cubicBezTo>
                  <a:pt x="211311" y="176350"/>
                  <a:pt x="228241" y="182817"/>
                  <a:pt x="241054" y="195612"/>
                </a:cubicBezTo>
                <a:cubicBezTo>
                  <a:pt x="241054" y="195612"/>
                  <a:pt x="284120" y="238893"/>
                  <a:pt x="291059" y="246375"/>
                </a:cubicBezTo>
                <a:lnTo>
                  <a:pt x="497089" y="40642"/>
                </a:lnTo>
                <a:cubicBezTo>
                  <a:pt x="509949" y="27801"/>
                  <a:pt x="526786" y="21381"/>
                  <a:pt x="543624" y="21381"/>
                </a:cubicBezTo>
                <a:close/>
                <a:moveTo>
                  <a:pt x="74010" y="0"/>
                </a:moveTo>
                <a:lnTo>
                  <a:pt x="489345" y="0"/>
                </a:lnTo>
                <a:cubicBezTo>
                  <a:pt x="482731" y="4111"/>
                  <a:pt x="476578" y="9006"/>
                  <a:pt x="470935" y="14595"/>
                </a:cubicBezTo>
                <a:lnTo>
                  <a:pt x="411542" y="73897"/>
                </a:lnTo>
                <a:lnTo>
                  <a:pt x="74010" y="73897"/>
                </a:lnTo>
                <a:lnTo>
                  <a:pt x="74010" y="494508"/>
                </a:lnTo>
                <a:lnTo>
                  <a:pt x="495312" y="494508"/>
                </a:lnTo>
                <a:lnTo>
                  <a:pt x="495312" y="280762"/>
                </a:lnTo>
                <a:lnTo>
                  <a:pt x="569322" y="206865"/>
                </a:lnTo>
                <a:lnTo>
                  <a:pt x="569322" y="494508"/>
                </a:lnTo>
                <a:cubicBezTo>
                  <a:pt x="569322" y="535244"/>
                  <a:pt x="536156" y="568405"/>
                  <a:pt x="495312" y="568405"/>
                </a:cubicBezTo>
                <a:lnTo>
                  <a:pt x="74010" y="568405"/>
                </a:lnTo>
                <a:cubicBezTo>
                  <a:pt x="33165" y="568405"/>
                  <a:pt x="0" y="535244"/>
                  <a:pt x="0" y="494554"/>
                </a:cubicBezTo>
                <a:lnTo>
                  <a:pt x="0" y="73897"/>
                </a:lnTo>
                <a:cubicBezTo>
                  <a:pt x="0" y="33115"/>
                  <a:pt x="33165" y="0"/>
                  <a:pt x="740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-45720" y="668180"/>
            <a:ext cx="12192000" cy="60550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2324735" y="789940"/>
            <a:ext cx="6194425" cy="5081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等腰三角形 19"/>
          <p:cNvSpPr/>
          <p:nvPr/>
        </p:nvSpPr>
        <p:spPr>
          <a:xfrm rot="620139">
            <a:off x="6865620" y="4952365"/>
            <a:ext cx="2339975" cy="925195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2437">
            <a:off x="7362190" y="5155565"/>
            <a:ext cx="1346200" cy="6140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rot="2546782">
            <a:off x="125874" y="5952183"/>
            <a:ext cx="787400" cy="6787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/>
        </p:nvSpPr>
        <p:spPr>
          <a:xfrm rot="13286781">
            <a:off x="11278379" y="175588"/>
            <a:ext cx="787400" cy="6787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等腰三角形 2"/>
          <p:cNvSpPr/>
          <p:nvPr/>
        </p:nvSpPr>
        <p:spPr>
          <a:xfrm rot="386782">
            <a:off x="35704" y="-26977"/>
            <a:ext cx="787400" cy="6787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3866781">
            <a:off x="11453004" y="6016953"/>
            <a:ext cx="787400" cy="6787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17840" y="694055"/>
            <a:ext cx="1794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CA_block</a:t>
            </a:r>
            <a:endParaRPr lang="en-US" altLang="zh-CN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92456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6720" y="41552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0800" y="501015"/>
            <a:ext cx="21463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attention</a:t>
            </a:r>
            <a:endParaRPr lang="en-US" altLang="zh-CN" sz="4000"/>
          </a:p>
        </p:txBody>
      </p:sp>
      <p:sp>
        <p:nvSpPr>
          <p:cNvPr id="4" name="矩形 3"/>
          <p:cNvSpPr/>
          <p:nvPr/>
        </p:nvSpPr>
        <p:spPr>
          <a:xfrm>
            <a:off x="165101" y="177800"/>
            <a:ext cx="11836400" cy="6500813"/>
          </a:xfrm>
          <a:prstGeom prst="rect">
            <a:avLst/>
          </a:prstGeom>
          <a:noFill/>
          <a:ln w="381000">
            <a:solidFill>
              <a:srgbClr val="94D2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720" y="1329690"/>
            <a:ext cx="7744460" cy="4863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3454400" y="2828925"/>
            <a:ext cx="6323965" cy="120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等腰三角形 17"/>
          <p:cNvSpPr/>
          <p:nvPr/>
        </p:nvSpPr>
        <p:spPr>
          <a:xfrm rot="10800000">
            <a:off x="1972945" y="5766435"/>
            <a:ext cx="8825230" cy="1091565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等腰三角形 11"/>
          <p:cNvSpPr/>
          <p:nvPr/>
        </p:nvSpPr>
        <p:spPr>
          <a:xfrm rot="14109095">
            <a:off x="8062611" y="43964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20904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0" y="4368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改</a:t>
            </a:r>
            <a:r>
              <a:rPr lang="zh-CN" altLang="en-US" sz="3200"/>
              <a:t>进点三</a:t>
            </a:r>
            <a:endParaRPr lang="zh-CN" altLang="en-US" sz="3200"/>
          </a:p>
        </p:txBody>
      </p:sp>
      <p:sp>
        <p:nvSpPr>
          <p:cNvPr id="16" name="文本框 15"/>
          <p:cNvSpPr txBox="1"/>
          <p:nvPr/>
        </p:nvSpPr>
        <p:spPr>
          <a:xfrm>
            <a:off x="883285" y="1722755"/>
            <a:ext cx="2502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focal loss</a:t>
            </a:r>
            <a:endParaRPr lang="en-US" altLang="zh-CN" sz="4000"/>
          </a:p>
        </p:txBody>
      </p:sp>
      <p:sp>
        <p:nvSpPr>
          <p:cNvPr id="19" name="等腰三角形 18"/>
          <p:cNvSpPr/>
          <p:nvPr/>
        </p:nvSpPr>
        <p:spPr>
          <a:xfrm rot="19749097">
            <a:off x="4552331" y="502307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等腰三角形 21"/>
          <p:cNvSpPr/>
          <p:nvPr/>
        </p:nvSpPr>
        <p:spPr>
          <a:xfrm rot="2840139">
            <a:off x="4004796" y="554701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9" name="2D Donut Chart"/>
          <p:cNvGraphicFramePr/>
          <p:nvPr/>
        </p:nvGraphicFramePr>
        <p:xfrm>
          <a:off x="7676515" y="622300"/>
          <a:ext cx="1807210" cy="1512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等腰三角形 12"/>
          <p:cNvSpPr/>
          <p:nvPr/>
        </p:nvSpPr>
        <p:spPr>
          <a:xfrm rot="2840139">
            <a:off x="2577316" y="56943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2840139" flipV="1">
            <a:off x="11244580" y="4469765"/>
            <a:ext cx="598170" cy="352425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2840139">
            <a:off x="9729956" y="59991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2840139">
            <a:off x="3689836" y="11985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30" y="2405380"/>
            <a:ext cx="9439910" cy="2732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7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2D Donut Chart"/>
          <p:cNvGraphicFramePr/>
          <p:nvPr/>
        </p:nvGraphicFramePr>
        <p:xfrm>
          <a:off x="2251710" y="880745"/>
          <a:ext cx="7809230" cy="5462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345940" y="2462530"/>
            <a:ext cx="36214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ym typeface="+mn-ea"/>
              </a:rPr>
              <a:t>目前的想法是，后期的优化主要是合理更改主干网络，比如使网络轻量化，加一些优化小</a:t>
            </a:r>
            <a:r>
              <a:rPr lang="en-US" altLang="zh-CN" sz="2800">
                <a:sym typeface="+mn-ea"/>
              </a:rPr>
              <a:t>trick</a:t>
            </a:r>
            <a:r>
              <a:rPr lang="zh-CN" altLang="en-US" sz="2800">
                <a:sym typeface="+mn-ea"/>
              </a:rPr>
              <a:t>以及加上可视化等功能</a:t>
            </a:r>
            <a:endParaRPr lang="zh-CN" altLang="en-US" sz="2800"/>
          </a:p>
        </p:txBody>
      </p:sp>
      <p:sp>
        <p:nvSpPr>
          <p:cNvPr id="18" name="等腰三角形 17"/>
          <p:cNvSpPr/>
          <p:nvPr/>
        </p:nvSpPr>
        <p:spPr>
          <a:xfrm rot="19749097">
            <a:off x="4323731" y="507895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19749097">
            <a:off x="1719596" y="238147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11" name="2D Donut Chart"/>
          <p:cNvGraphicFramePr/>
          <p:nvPr/>
        </p:nvGraphicFramePr>
        <p:xfrm>
          <a:off x="9713352" y="3417435"/>
          <a:ext cx="1933209" cy="193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2D Donut Chart"/>
          <p:cNvGraphicFramePr/>
          <p:nvPr/>
        </p:nvGraphicFramePr>
        <p:xfrm>
          <a:off x="8997315" y="2358390"/>
          <a:ext cx="937260" cy="8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8763000" y="3429000"/>
            <a:ext cx="3429000" cy="34290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3416300" cy="3416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17801" y="4297233"/>
            <a:ext cx="111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  <a:endParaRPr lang="zh-CN" altLang="en-US" sz="72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8525" y="3189237"/>
            <a:ext cx="111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6850" y="2081241"/>
            <a:ext cx="111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03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5685" y="4943445"/>
            <a:ext cx="246379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2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阿里巴巴普惠体 R" panose="00020600040101010101" pitchFamily="18" charset="-122"/>
              </a:rPr>
              <a:t>baseline</a:t>
            </a:r>
            <a:endParaRPr lang="en-US" altLang="zh-CN" sz="4400" dirty="0">
              <a:solidFill>
                <a:schemeClr val="bg2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6265" y="3742025"/>
            <a:ext cx="246379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改进点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56805" y="2693005"/>
            <a:ext cx="246379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后期计划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914488" flipV="1">
            <a:off x="2981558" y="1084611"/>
            <a:ext cx="590088" cy="590088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5400000" flipV="1">
            <a:off x="612778" y="5270500"/>
            <a:ext cx="876300" cy="876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8682472" flipV="1">
            <a:off x="6084891" y="5476871"/>
            <a:ext cx="1003300" cy="1003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9547294" flipV="1">
            <a:off x="10838520" y="1445481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601061" flipV="1">
            <a:off x="6093802" y="1597246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749425" y="0"/>
            <a:ext cx="869251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72720" y="36830"/>
            <a:ext cx="1430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ym typeface="+mn-ea"/>
              </a:rPr>
              <a:t>baseline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24155" y="1186815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9905" y="3847316"/>
            <a:ext cx="4978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2080" y="286385"/>
            <a:ext cx="222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TJBT</a:t>
            </a:r>
            <a:endParaRPr lang="en-US" altLang="zh-CN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1726565"/>
            <a:ext cx="4841240" cy="2409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40" y="1619885"/>
            <a:ext cx="4731385" cy="24485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4155" y="4888230"/>
            <a:ext cx="55499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v3</a:t>
            </a:r>
            <a:r>
              <a:rPr lang="zh-CN" altLang="en-US" sz="2800"/>
              <a:t>用</a:t>
            </a:r>
            <a:r>
              <a:rPr lang="en-US" altLang="zh-CN" sz="2800"/>
              <a:t>leaky ReLU</a:t>
            </a:r>
            <a:r>
              <a:rPr lang="zh-CN" altLang="en-US" sz="2800">
                <a:sym typeface="+mn-ea"/>
              </a:rPr>
              <a:t>巧妙通过系数来调整负值零梯度</a:t>
            </a:r>
            <a:r>
              <a:rPr lang="zh-CN" altLang="en-US" sz="2800"/>
              <a:t>解决了</a:t>
            </a:r>
            <a:r>
              <a:rPr lang="en-US" altLang="zh-CN" sz="2800"/>
              <a:t>dead relu</a:t>
            </a:r>
            <a:r>
              <a:rPr lang="zh-CN" altLang="en-US" sz="2800"/>
              <a:t>问题。</a:t>
            </a:r>
            <a:endParaRPr lang="zh-CN" altLang="en-US" sz="2800"/>
          </a:p>
        </p:txBody>
      </p:sp>
      <p:sp>
        <p:nvSpPr>
          <p:cNvPr id="20" name="文本框 19"/>
          <p:cNvSpPr txBox="1"/>
          <p:nvPr/>
        </p:nvSpPr>
        <p:spPr>
          <a:xfrm>
            <a:off x="6389370" y="4884420"/>
            <a:ext cx="4558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ym typeface="+mn-ea"/>
              </a:rPr>
              <a:t>v5</a:t>
            </a:r>
            <a:r>
              <a:rPr lang="zh-CN" altLang="en-US" sz="2800">
                <a:sym typeface="+mn-ea"/>
              </a:rPr>
              <a:t>用</a:t>
            </a:r>
            <a:r>
              <a:rPr lang="en-US" altLang="zh-CN" sz="2800">
                <a:sym typeface="+mn-ea"/>
              </a:rPr>
              <a:t>SiLU</a:t>
            </a:r>
            <a:r>
              <a:rPr lang="zh-CN" altLang="en-US" sz="2800">
                <a:sym typeface="+mn-ea"/>
              </a:rPr>
              <a:t>，给网络带来很好的泛化性和鲁棒性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57480" y="115697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40957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改</a:t>
            </a:r>
            <a:r>
              <a:rPr lang="zh-CN" altLang="en-US" sz="3200"/>
              <a:t>进点一</a:t>
            </a:r>
            <a:endParaRPr lang="zh-CN" altLang="en-US" sz="32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415" y="4492625"/>
            <a:ext cx="4724400" cy="10642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75" y="838200"/>
            <a:ext cx="6590665" cy="3431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3565" y="2014220"/>
            <a:ext cx="1393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H_SiLU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354965" y="3176270"/>
            <a:ext cx="39255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hardswish</a:t>
            </a:r>
            <a:r>
              <a:rPr lang="zh-CN" altLang="en-US" sz="2800">
                <a:sym typeface="+mn-ea"/>
              </a:rPr>
              <a:t>是一个分段函数，旨在尽可能地模拟</a:t>
            </a:r>
            <a:r>
              <a:rPr lang="en-US" altLang="zh-CN" sz="2800">
                <a:sym typeface="+mn-ea"/>
              </a:rPr>
              <a:t>SiLU</a:t>
            </a:r>
            <a:r>
              <a:rPr lang="zh-CN" altLang="en-US" sz="2800">
                <a:sym typeface="+mn-ea"/>
              </a:rPr>
              <a:t>的效果同时降低计算程度。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68275" y="964565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0965" y="279400"/>
            <a:ext cx="1279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FReLU</a:t>
            </a:r>
            <a:endParaRPr lang="en-US" altLang="zh-CN" sz="3200"/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2124075" y="1967865"/>
            <a:ext cx="14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0085" y="4824730"/>
            <a:ext cx="81426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FReLU</a:t>
            </a:r>
            <a:r>
              <a:rPr lang="zh-CN" altLang="en-US" sz="2400">
                <a:sym typeface="+mn-ea"/>
              </a:rPr>
              <a:t>是一个可学习的激活函数，</a:t>
            </a:r>
            <a:r>
              <a:rPr lang="en-US" altLang="zh-CN" sz="2400">
                <a:sym typeface="+mn-ea"/>
              </a:rPr>
              <a:t>paper</a:t>
            </a:r>
            <a:r>
              <a:rPr lang="zh-CN" altLang="en-US" sz="2400">
                <a:sym typeface="+mn-ea"/>
              </a:rPr>
              <a:t>中讲到</a:t>
            </a:r>
            <a:r>
              <a:rPr lang="en-US" altLang="zh-CN" sz="2400">
                <a:sym typeface="+mn-ea"/>
              </a:rPr>
              <a:t>FReLU</a:t>
            </a:r>
            <a:r>
              <a:rPr lang="zh-CN" altLang="en-US" sz="2400">
                <a:sym typeface="+mn-ea"/>
              </a:rPr>
              <a:t>能使网络性能和鲁棒性有很大提升。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1015365"/>
            <a:ext cx="4982210" cy="37077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0" y="1073785"/>
            <a:ext cx="4757420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5101" y="177800"/>
            <a:ext cx="11836400" cy="6500813"/>
          </a:xfrm>
          <a:prstGeom prst="rect">
            <a:avLst/>
          </a:prstGeom>
          <a:noFill/>
          <a:ln w="381000">
            <a:solidFill>
              <a:srgbClr val="94D2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430385" y="954405"/>
            <a:ext cx="17399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64610" y="588645"/>
            <a:ext cx="339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activations</a:t>
            </a:r>
            <a:endParaRPr lang="en-US" altLang="zh-CN" sz="5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3090" y="1878965"/>
            <a:ext cx="7397115" cy="4116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30" y="1602105"/>
            <a:ext cx="8111490" cy="4580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17245"/>
            <a:ext cx="17399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" y="1885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改</a:t>
            </a:r>
            <a:r>
              <a:rPr lang="zh-CN" altLang="en-US" sz="2800"/>
              <a:t>进点二</a:t>
            </a:r>
            <a:endParaRPr lang="zh-CN" altLang="en-US" sz="28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73150" y="1346200"/>
            <a:ext cx="9370695" cy="3707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等腰三角形 22"/>
          <p:cNvSpPr/>
          <p:nvPr/>
        </p:nvSpPr>
        <p:spPr>
          <a:xfrm rot="2840139">
            <a:off x="1288362" y="789021"/>
            <a:ext cx="511207" cy="440696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90170" y="929640"/>
            <a:ext cx="17399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2840139">
            <a:off x="545412" y="270226"/>
            <a:ext cx="511207" cy="440696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317625" y="1031240"/>
            <a:ext cx="9801225" cy="5356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20,&quot;width&quot;:722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63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阿里巴巴普惠体 B</vt:lpstr>
      <vt:lpstr>Bahnschrift SemiCondensed</vt:lpstr>
      <vt:lpstr>阿里巴巴普惠体 R</vt:lpstr>
      <vt:lpstr>Aharoni</vt:lpstr>
      <vt:lpstr>Yu Gothic UI Semibold</vt:lpstr>
      <vt:lpstr>等线</vt:lpstr>
      <vt:lpstr>Roboto Light</vt:lpstr>
      <vt:lpstr>Segoe Print</vt:lpstr>
      <vt:lpstr>Roboto Bold</vt:lpstr>
      <vt:lpstr>微软雅黑</vt:lpstr>
      <vt:lpstr>Arial Unicode MS</vt:lpstr>
      <vt:lpstr>等线 Light</vt:lpstr>
      <vt:lpstr>Calibri</vt:lpstr>
      <vt:lpstr>楷体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振兴</dc:creator>
  <cp:lastModifiedBy>Happy</cp:lastModifiedBy>
  <cp:revision>15</cp:revision>
  <dcterms:created xsi:type="dcterms:W3CDTF">2020-02-22T10:39:00Z</dcterms:created>
  <dcterms:modified xsi:type="dcterms:W3CDTF">2022-08-09T13:16:59Z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KSOTemplateUUID">
    <vt:lpwstr>v1.0_mb_b9SCMW4SDOx7JT5ho52Wbg==</vt:lpwstr>
  </property>
  <property fmtid="{D5CDD505-2E9C-101B-9397-08002B2CF9AE}" pid="4" name="ICV">
    <vt:lpwstr>8C72537FF42A479489AD783CB551621F</vt:lpwstr>
  </property>
</Properties>
</file>