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83" r:id="rId6"/>
    <p:sldId id="257" r:id="rId7"/>
    <p:sldId id="256" r:id="rId8"/>
    <p:sldId id="264" r:id="rId9"/>
    <p:sldId id="259" r:id="rId10"/>
    <p:sldId id="301" r:id="rId11"/>
    <p:sldId id="276" r:id="rId12"/>
    <p:sldId id="267" r:id="rId13"/>
    <p:sldId id="284" r:id="rId14"/>
    <p:sldId id="274" r:id="rId15"/>
    <p:sldId id="260" r:id="rId16"/>
    <p:sldId id="262" r:id="rId17"/>
    <p:sldId id="263" r:id="rId18"/>
    <p:sldId id="275" r:id="rId19"/>
    <p:sldId id="265" r:id="rId20"/>
    <p:sldId id="286" r:id="rId21"/>
    <p:sldId id="266" r:id="rId22"/>
    <p:sldId id="285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2B9"/>
    <a:srgbClr val="FF644E"/>
    <a:srgbClr val="FED981"/>
    <a:srgbClr val="FA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906" y="562"/>
      </p:cViewPr>
      <p:guideLst>
        <p:guide orient="horz" pos="2159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7DCA-1019-4268-A509-AF91E83E6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改进前的</a:t>
            </a:r>
            <a:r>
              <a:rPr lang="zh-CN" altLang="en-US"/>
              <a:t>网络。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2000"/>
              <a:t>主干网络，我把focusnet换成了两个标准卷积+bn+act和一个深度可分离组成的小组件，把中间除了特征融合出的卷积，其他都换成深度可分离卷积，因为前面用了小组件，稍稍减少了resblock，并把resblock的特征融合改成add。看了</a:t>
            </a:r>
            <a:r>
              <a:rPr lang="en-US" altLang="zh-CN" sz="2000"/>
              <a:t>mobilenet paper</a:t>
            </a:r>
            <a:r>
              <a:rPr lang="zh-CN" altLang="en-US" sz="2000"/>
              <a:t>中的深度可分离卷积</a:t>
            </a:r>
            <a:r>
              <a:rPr lang="zh-CN" altLang="en-US" sz="2000"/>
              <a:t>并运用。</a:t>
            </a:r>
            <a:endParaRPr lang="zh-CN" altLang="en-US" sz="2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我改动的是它的组件，主题的架构我没有换，改完以后，所呈现的架构一样，但是组件、连接方式等</a:t>
            </a:r>
            <a:r>
              <a:rPr lang="zh-CN" altLang="en-US"/>
              <a:t>不一样。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跑了300个epoch，测试loss在100epoch左右开始平稳，而train loss缓慢下降，模型开始收敛，最好的模型是在140个epoch左右。模型的速度比baseline慢了10个fps，但是模型的参数量几乎减少一半，到比baseline好很多的检测效果。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这是基于之前改进最好模型的基础上改的网络结构，与</a:t>
            </a:r>
            <a:r>
              <a:rPr lang="en-US" altLang="zh-CN"/>
              <a:t>baseline</a:t>
            </a:r>
            <a:r>
              <a:rPr lang="zh-CN" altLang="en-US"/>
              <a:t>还是有较大的差别的，毕竟权重就减少了一半了，其中我还做了一个马赛克数据增强和注意力参数调整的实验，发现还是原来的参数</a:t>
            </a:r>
            <a:r>
              <a:rPr lang="zh-CN" altLang="en-US"/>
              <a:t>比较适合。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找了很多关于数据增强的方式，觉得高斯模糊。增加云雾，随机擦除是比较好的，因为训练时间问题，我就没有一一做实验了，我觉得用随机擦除模拟遮挡情况可能对召回率的提升有很大的帮助，结果并没有，原来是我忽略了模型的复杂的，因为我已经把模型的参数量减半了，此时引入随机擦除，相当于引入噪声，对模型有不好的影响。也看了</a:t>
            </a:r>
            <a:r>
              <a:rPr lang="en-US" altLang="zh-CN"/>
              <a:t>paper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由结果就可以看到很大的</a:t>
            </a:r>
            <a:r>
              <a:rPr lang="zh-CN" altLang="en-US"/>
              <a:t>负改进点，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因为之前加的注意力都是在yolo_neck后面添加的，所以这一次我在backbone里面添加，我的目的很明确，我就是想通过SE获得特征层的通道信息，让卷积提取信息是更加注重特征比较明显的区域，提取更有用的特征，更有利于感受野的形成，增强模型的泛化能力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loss</a:t>
            </a:r>
            <a:r>
              <a:rPr lang="zh-CN" altLang="en-US"/>
              <a:t>展示，都是训练</a:t>
            </a:r>
            <a:r>
              <a:rPr lang="en-US" altLang="zh-CN"/>
              <a:t>300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结果中，也确实对网络性能有</a:t>
            </a:r>
            <a:r>
              <a:rPr lang="zh-CN" altLang="en-US"/>
              <a:t>所提升。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baseline</a:t>
            </a:r>
            <a:r>
              <a:rPr lang="zh-CN" altLang="en-US">
                <a:sym typeface="+mn-ea"/>
              </a:rPr>
              <a:t>使用的激活函数是</a:t>
            </a:r>
            <a:r>
              <a:rPr lang="en-US" altLang="zh-CN">
                <a:sym typeface="+mn-ea"/>
              </a:rPr>
              <a:t>silu</a:t>
            </a:r>
            <a:r>
              <a:rPr lang="zh-CN" altLang="en-US">
                <a:sym typeface="+mn-ea"/>
              </a:rPr>
              <a:t>激活函数，</a:t>
            </a:r>
            <a:r>
              <a:rPr lang="en-US" altLang="zh-CN">
                <a:sym typeface="+mn-ea"/>
              </a:rPr>
              <a:t>silu</a:t>
            </a:r>
            <a:r>
              <a:rPr lang="zh-CN" altLang="en-US">
                <a:sym typeface="+mn-ea"/>
              </a:rPr>
              <a:t>激活函数性能很好，</a:t>
            </a:r>
            <a:r>
              <a:rPr lang="en-US" altLang="zh-CN">
                <a:sym typeface="+mn-ea"/>
              </a:rPr>
              <a:t>v6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v7</a:t>
            </a:r>
            <a:r>
              <a:rPr lang="zh-CN" altLang="en-US">
                <a:sym typeface="+mn-ea"/>
              </a:rPr>
              <a:t>都沿用。后面看到一篇旷世的</a:t>
            </a:r>
            <a:r>
              <a:rPr lang="en-US" altLang="zh-CN">
                <a:sym typeface="+mn-ea"/>
              </a:rPr>
              <a:t>paper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paper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实验给出了在</a:t>
            </a:r>
            <a:r>
              <a:rPr lang="en-US" altLang="zh-CN">
                <a:sym typeface="+mn-ea"/>
              </a:rPr>
              <a:t>coco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imagenet</a:t>
            </a:r>
            <a:r>
              <a:rPr lang="zh-CN" altLang="en-US">
                <a:sym typeface="+mn-ea"/>
              </a:rPr>
              <a:t>上</a:t>
            </a:r>
            <a:r>
              <a:rPr lang="en-US" altLang="zh-CN">
                <a:sym typeface="+mn-ea"/>
              </a:rPr>
              <a:t>frelu</a:t>
            </a:r>
            <a:r>
              <a:rPr lang="zh-CN" altLang="en-US">
                <a:sym typeface="+mn-ea"/>
              </a:rPr>
              <a:t>检测相对于</a:t>
            </a:r>
            <a:r>
              <a:rPr lang="en-US" altLang="zh-CN">
                <a:sym typeface="+mn-ea"/>
              </a:rPr>
              <a:t>swish prelu relu</a:t>
            </a:r>
            <a:r>
              <a:rPr lang="zh-CN" altLang="en-US">
                <a:sym typeface="+mn-ea"/>
              </a:rPr>
              <a:t>好很多，</a:t>
            </a:r>
            <a:r>
              <a:rPr lang="en-US" altLang="zh-CN">
                <a:sym typeface="+mn-ea"/>
              </a:rPr>
              <a:t>frelu</a:t>
            </a:r>
            <a:r>
              <a:rPr lang="zh-CN" altLang="en-US">
                <a:sym typeface="+mn-ea"/>
              </a:rPr>
              <a:t>扩展了</a:t>
            </a:r>
            <a:r>
              <a:rPr lang="en-US" altLang="zh-CN">
                <a:sym typeface="+mn-ea"/>
              </a:rPr>
              <a:t>relu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prelu</a:t>
            </a:r>
            <a:r>
              <a:rPr lang="zh-CN" altLang="en-US">
                <a:sym typeface="+mn-ea"/>
              </a:rPr>
              <a:t>到一个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视觉激活。只增加了可忽略的计算开销，消除了激活函数中空间不敏感并使网络有很好的性能提升。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论文中展示的效果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本来想着</a:t>
            </a:r>
            <a:r>
              <a:rPr lang="en-US" altLang="zh-CN"/>
              <a:t>h_silu</a:t>
            </a:r>
            <a:r>
              <a:rPr lang="zh-CN" altLang="en-US"/>
              <a:t>是为了降低</a:t>
            </a:r>
            <a:r>
              <a:rPr lang="en-US" altLang="zh-CN"/>
              <a:t>silu</a:t>
            </a:r>
            <a:r>
              <a:rPr lang="zh-CN" altLang="en-US"/>
              <a:t>计算程度而设置的函数，且</a:t>
            </a:r>
            <a:r>
              <a:rPr lang="en-US" altLang="zh-CN"/>
              <a:t>paper</a:t>
            </a:r>
            <a:r>
              <a:rPr lang="zh-CN" altLang="en-US"/>
              <a:t>中也说，它可以尽可能的保持</a:t>
            </a:r>
            <a:r>
              <a:rPr lang="en-US" altLang="zh-CN"/>
              <a:t>silu</a:t>
            </a:r>
            <a:r>
              <a:rPr lang="zh-CN" altLang="en-US"/>
              <a:t>的精度而提升模型的速度，事实上，</a:t>
            </a:r>
            <a:r>
              <a:rPr lang="en-US" altLang="zh-CN"/>
              <a:t>map</a:t>
            </a:r>
            <a:r>
              <a:rPr lang="zh-CN" altLang="en-US"/>
              <a:t>确实高了，但是召回率特别低，而</a:t>
            </a:r>
            <a:r>
              <a:rPr lang="en-US" altLang="zh-CN"/>
              <a:t>FReLU</a:t>
            </a:r>
            <a:r>
              <a:rPr lang="zh-CN" altLang="en-US"/>
              <a:t>取得的效果</a:t>
            </a:r>
            <a:r>
              <a:rPr lang="zh-CN" altLang="en-US"/>
              <a:t>就不错。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这是在</a:t>
            </a:r>
            <a:r>
              <a:rPr lang="en-US" altLang="zh-CN" dirty="0"/>
              <a:t>neck</a:t>
            </a:r>
            <a:r>
              <a:rPr lang="zh-CN" altLang="en-US" dirty="0"/>
              <a:t>那里添加几个注意力的</a:t>
            </a:r>
            <a:r>
              <a:rPr lang="en-US" altLang="zh-CN" dirty="0"/>
              <a:t>loss</a:t>
            </a:r>
            <a:r>
              <a:rPr lang="zh-CN" altLang="en-US" dirty="0"/>
              <a:t>，可以看到，曲线的走势基本上没差，所得到的结果也相差不大，略好于没加之前，其中对于我的模型而言</a:t>
            </a:r>
            <a:r>
              <a:rPr lang="en-US" altLang="zh-CN" dirty="0"/>
              <a:t>CBAM</a:t>
            </a:r>
            <a:r>
              <a:rPr lang="zh-CN" altLang="en-US" dirty="0"/>
              <a:t>和</a:t>
            </a:r>
            <a:r>
              <a:rPr lang="en-US" altLang="zh-CN" dirty="0"/>
              <a:t>SE</a:t>
            </a:r>
            <a:r>
              <a:rPr lang="zh-CN" altLang="en-US" dirty="0"/>
              <a:t>的效果较好，</a:t>
            </a:r>
            <a:r>
              <a:rPr lang="en-US" altLang="zh-CN" dirty="0"/>
              <a:t>EAC</a:t>
            </a:r>
            <a:r>
              <a:rPr lang="zh-CN" altLang="en-US" dirty="0"/>
              <a:t>效果差一些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注意力集中机制</a:t>
            </a:r>
            <a:r>
              <a:rPr lang="zh-CN" altLang="en-US"/>
              <a:t>指标对比，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/>
              <a:t>loss </a:t>
            </a:r>
            <a:r>
              <a:rPr lang="zh-CN" altLang="en-US"/>
              <a:t>对比图，基于样本非平衡造成的损失函数倾斜，一个直观的做法就是在损失函数中添加权重因子，提高少数类别在损失函数中的权重，平衡损失函数的分布。</a:t>
            </a:r>
            <a:r>
              <a:rPr lang="zh-CN" altLang="en-US"/>
              <a:t>这里focal loss相当于增加了难分样本在损失函数的权重，使得损失函数倾向于难分的样本，有助于提高难分样本的准确度。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v3</a:t>
            </a:r>
            <a:r>
              <a:rPr lang="zh-CN" altLang="en-US"/>
              <a:t>作者的原话</a:t>
            </a:r>
            <a:r>
              <a:rPr lang="en-US" altLang="zh-CN"/>
              <a:t>focal loss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Focal loss是在交叉熵损失函数基础上进行的修改，Focal loss主要是为了解决one-stage目标检测中正负样本比例严重失衡的问题。该损失函数降低了大量简单负样本在训练中所占的权重，也可理解为一种困难样本挖掘。但因为</a:t>
            </a:r>
            <a:r>
              <a:rPr lang="en-US" altLang="zh-CN">
                <a:sym typeface="+mn-ea"/>
              </a:rPr>
              <a:t>focal loss v3</a:t>
            </a:r>
            <a:r>
              <a:rPr lang="zh-CN" altLang="en-US">
                <a:sym typeface="+mn-ea"/>
              </a:rPr>
              <a:t>的作者说对网络性能并没有很好的影响，反而掉点了，但是看到挺多博客说有效，于是我就做了个实验，结果比改之前差了不少。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foc</a:t>
            </a:r>
            <a:r>
              <a:rPr lang="en-US" altLang="zh-CN" dirty="0"/>
              <a:t>al loss </a:t>
            </a:r>
            <a:r>
              <a:rPr lang="zh-CN" altLang="en-US" dirty="0"/>
              <a:t>并不适合正负样本已经有过处理了，这样用在我的网络中，可能不能很好发挥它的</a:t>
            </a:r>
            <a:r>
              <a:rPr lang="zh-CN" altLang="en-US" dirty="0"/>
              <a:t>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EB10BE-096A-4B95-9CAF-518D2F5380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2837685">
            <a:off x="244475" y="4029075"/>
            <a:ext cx="1032510" cy="8991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6285342">
            <a:off x="1426843" y="972192"/>
            <a:ext cx="930402" cy="83239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2D Donut Chart"/>
          <p:cNvGraphicFramePr/>
          <p:nvPr/>
        </p:nvGraphicFramePr>
        <p:xfrm>
          <a:off x="703580" y="4605020"/>
          <a:ext cx="2072640" cy="178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2D Donut Chart"/>
          <p:cNvGraphicFramePr/>
          <p:nvPr/>
        </p:nvGraphicFramePr>
        <p:xfrm>
          <a:off x="8954770" y="4817745"/>
          <a:ext cx="937260" cy="8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7557770" y="4817745"/>
            <a:ext cx="4075430" cy="1016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6285342">
            <a:off x="9505948" y="4062737"/>
            <a:ext cx="930402" cy="83239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2D Donut Chart"/>
          <p:cNvGraphicFramePr/>
          <p:nvPr/>
        </p:nvGraphicFramePr>
        <p:xfrm>
          <a:off x="1849755" y="4398645"/>
          <a:ext cx="937260" cy="8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022090" y="2444115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600"/>
              <a:t>暑期考核</a:t>
            </a:r>
            <a:endParaRPr lang="zh-CN" altLang="en-US" sz="6600"/>
          </a:p>
        </p:txBody>
      </p:sp>
      <p:sp>
        <p:nvSpPr>
          <p:cNvPr id="16" name="直角三角形 15"/>
          <p:cNvSpPr/>
          <p:nvPr/>
        </p:nvSpPr>
        <p:spPr>
          <a:xfrm rot="1914488" flipV="1">
            <a:off x="1523365" y="1205230"/>
            <a:ext cx="1027430" cy="870585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67220" y="35509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——</a:t>
            </a:r>
            <a:r>
              <a:rPr lang="zh-CN" altLang="en-US" sz="3200"/>
              <a:t>最终验收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855" y="454025"/>
            <a:ext cx="9161780" cy="5949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44795" y="454025"/>
            <a:ext cx="125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ym typeface="+mn-ea"/>
              </a:rPr>
              <a:t>baseline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0" y="98425"/>
            <a:ext cx="1657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改进点四、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767715"/>
            <a:ext cx="8115300" cy="5322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730" y="2457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改动的组件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2720" y="36830"/>
            <a:ext cx="130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change</a:t>
            </a:r>
            <a:endParaRPr lang="en-US" altLang="zh-CN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825" y="422275"/>
            <a:ext cx="9415780" cy="6280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7480" y="115697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1505" y="409575"/>
            <a:ext cx="7942580" cy="6048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480" y="508000"/>
            <a:ext cx="1587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ym typeface="+mn-ea"/>
              </a:rPr>
              <a:t>loss</a:t>
            </a:r>
            <a:r>
              <a:rPr lang="zh-CN" altLang="en-US" sz="2400">
                <a:sym typeface="+mn-ea"/>
              </a:rPr>
              <a:t>的走势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85850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73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020300" y="901700"/>
            <a:ext cx="914400" cy="914400"/>
          </a:xfrm>
          <a:prstGeom prst="ellips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af_849"/>
          <p:cNvSpPr>
            <a:spLocks noChangeAspect="1"/>
          </p:cNvSpPr>
          <p:nvPr/>
        </p:nvSpPr>
        <p:spPr bwMode="auto">
          <a:xfrm>
            <a:off x="10169830" y="1054057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1978660"/>
            <a:ext cx="10506710" cy="3160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5470" y="47053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结果</a:t>
            </a:r>
            <a:endParaRPr lang="zh-CN" altLang="en-US" sz="3200"/>
          </a:p>
        </p:txBody>
      </p:sp>
      <p:sp>
        <p:nvSpPr>
          <p:cNvPr id="4" name="leaf_849"/>
          <p:cNvSpPr>
            <a:spLocks noChangeAspect="1"/>
          </p:cNvSpPr>
          <p:nvPr/>
        </p:nvSpPr>
        <p:spPr bwMode="auto">
          <a:xfrm>
            <a:off x="3461690" y="5836242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sp>
      <p:sp>
        <p:nvSpPr>
          <p:cNvPr id="7" name="leaf_849"/>
          <p:cNvSpPr>
            <a:spLocks noChangeAspect="1"/>
          </p:cNvSpPr>
          <p:nvPr/>
        </p:nvSpPr>
        <p:spPr bwMode="auto">
          <a:xfrm>
            <a:off x="8542325" y="5963242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20" y="53467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改进点</a:t>
            </a:r>
            <a:r>
              <a:rPr lang="zh-CN" altLang="en-US" sz="3200"/>
              <a:t>五、</a:t>
            </a:r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0" y="1196975"/>
            <a:ext cx="2028190" cy="12065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940" y="1350010"/>
            <a:ext cx="5329555" cy="2917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663065"/>
            <a:ext cx="5234940" cy="26047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42515" y="46602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原图像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45245" y="46202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处理后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655" y="5583555"/>
            <a:ext cx="902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上方就是随机擦除的效果，小黑块可以调整大小和数量以及</a:t>
            </a:r>
            <a:r>
              <a:rPr lang="zh-CN" altLang="en-US" sz="2400"/>
              <a:t>颜色。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10800000">
            <a:off x="1972945" y="5766435"/>
            <a:ext cx="8825230" cy="1091565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14109095">
            <a:off x="8062611" y="43964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732155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 rot="19749097">
            <a:off x="4552331" y="502307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1397635"/>
            <a:ext cx="11852275" cy="3605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852805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19749097">
            <a:off x="-129524" y="5454235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9749097">
            <a:off x="39386" y="5668230"/>
            <a:ext cx="1125075" cy="969892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11" name="2D Donut Chart"/>
          <p:cNvGraphicFramePr/>
          <p:nvPr/>
        </p:nvGraphicFramePr>
        <p:xfrm>
          <a:off x="9713352" y="3417435"/>
          <a:ext cx="1933209" cy="193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" name="2D Donut Chart"/>
          <p:cNvGraphicFramePr/>
          <p:nvPr/>
        </p:nvGraphicFramePr>
        <p:xfrm>
          <a:off x="9027795" y="2358390"/>
          <a:ext cx="937260" cy="8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170" y="23114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改进点六、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" y="1807210"/>
            <a:ext cx="7230745" cy="19932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51050" y="4566285"/>
            <a:ext cx="4919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把</a:t>
            </a:r>
            <a:r>
              <a:rPr lang="en-US" altLang="zh-CN" sz="2800"/>
              <a:t>stem</a:t>
            </a:r>
            <a:r>
              <a:rPr lang="zh-CN" altLang="en-US" sz="2800"/>
              <a:t>里面</a:t>
            </a:r>
            <a:r>
              <a:rPr lang="en-US" altLang="zh-CN" sz="2800"/>
              <a:t>depth_conv</a:t>
            </a:r>
            <a:r>
              <a:rPr lang="zh-CN" altLang="en-US" sz="2800"/>
              <a:t>改成</a:t>
            </a:r>
            <a:r>
              <a:rPr lang="en-US" altLang="zh-CN" sz="2800"/>
              <a:t>SE_Conv,</a:t>
            </a:r>
            <a:r>
              <a:rPr lang="zh-CN" altLang="en-US" sz="2800"/>
              <a:t>主要是提取通道信息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060" y="257810"/>
            <a:ext cx="8154035" cy="6342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等腰三角形 21"/>
          <p:cNvSpPr/>
          <p:nvPr/>
        </p:nvSpPr>
        <p:spPr>
          <a:xfrm rot="2840139">
            <a:off x="4004796" y="554701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9" name="2D Donut Chart"/>
          <p:cNvGraphicFramePr/>
          <p:nvPr/>
        </p:nvGraphicFramePr>
        <p:xfrm>
          <a:off x="7676515" y="622300"/>
          <a:ext cx="1807210" cy="1512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等腰三角形 12"/>
          <p:cNvSpPr/>
          <p:nvPr/>
        </p:nvSpPr>
        <p:spPr>
          <a:xfrm rot="2840139">
            <a:off x="2577316" y="56943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2840139" flipV="1">
            <a:off x="11244580" y="4469765"/>
            <a:ext cx="598170" cy="352425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2840139">
            <a:off x="9729956" y="59991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2840139">
            <a:off x="3547596" y="53940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" y="998855"/>
            <a:ext cx="11693525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68275" y="964565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965" y="27940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ym typeface="+mn-ea"/>
              </a:rPr>
              <a:t>改进点一、</a:t>
            </a:r>
            <a:endParaRPr lang="en-US" altLang="zh-CN" sz="3200"/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2124075" y="1967865"/>
            <a:ext cx="14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50570" y="5211445"/>
            <a:ext cx="79597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FReLU</a:t>
            </a:r>
            <a:r>
              <a:rPr lang="zh-CN" altLang="en-US" sz="2400">
                <a:sym typeface="+mn-ea"/>
              </a:rPr>
              <a:t>是一个可学习的激活函数，</a:t>
            </a:r>
            <a:r>
              <a:rPr lang="en-US" altLang="zh-CN" sz="2400">
                <a:sym typeface="+mn-ea"/>
              </a:rPr>
              <a:t>paper</a:t>
            </a:r>
            <a:r>
              <a:rPr lang="zh-CN" altLang="en-US" sz="2400">
                <a:sym typeface="+mn-ea"/>
              </a:rPr>
              <a:t>中讲到</a:t>
            </a:r>
            <a:r>
              <a:rPr lang="en-US" altLang="zh-CN" sz="2400">
                <a:sym typeface="+mn-ea"/>
              </a:rPr>
              <a:t>FReLU</a:t>
            </a:r>
            <a:r>
              <a:rPr lang="zh-CN" altLang="en-US" sz="2400">
                <a:sym typeface="+mn-ea"/>
              </a:rPr>
              <a:t>能使网络性能和鲁棒性有很大提升。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032125" y="5109845"/>
            <a:ext cx="583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SiLu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639810" y="5118100"/>
            <a:ext cx="77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FReLu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989965"/>
            <a:ext cx="5557520" cy="414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0" y="1031875"/>
            <a:ext cx="5485130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97305" y="1318895"/>
            <a:ext cx="5100955" cy="8299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以上这些便是我这个项目的改进点了，</a:t>
            </a:r>
            <a:endParaRPr lang="zh-CN" altLang="en-US" sz="2400"/>
          </a:p>
          <a:p>
            <a:r>
              <a:rPr lang="zh-CN" altLang="en-US" sz="2400"/>
              <a:t>下面是我的</a:t>
            </a:r>
            <a:r>
              <a:rPr lang="en-US" altLang="zh-CN" sz="2400"/>
              <a:t>web</a:t>
            </a:r>
            <a:r>
              <a:rPr lang="zh-CN" altLang="en-US" sz="2400"/>
              <a:t>端的实现原理。</a:t>
            </a:r>
            <a:endParaRPr lang="zh-CN" altLang="en-US" sz="24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-90" y="-90"/>
            <a:ext cx="635" cy="68567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2191275" y="-90"/>
            <a:ext cx="635" cy="68567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leaf_849"/>
          <p:cNvSpPr>
            <a:spLocks noChangeAspect="1"/>
          </p:cNvSpPr>
          <p:nvPr/>
        </p:nvSpPr>
        <p:spPr bwMode="auto">
          <a:xfrm>
            <a:off x="9558960" y="5551762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sp>
      <p:sp>
        <p:nvSpPr>
          <p:cNvPr id="8" name="leaf_849"/>
          <p:cNvSpPr>
            <a:spLocks noChangeAspect="1"/>
          </p:cNvSpPr>
          <p:nvPr/>
        </p:nvSpPr>
        <p:spPr bwMode="auto">
          <a:xfrm>
            <a:off x="10414940" y="3995377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sp>
      <p:sp>
        <p:nvSpPr>
          <p:cNvPr id="9" name="leaf_849"/>
          <p:cNvSpPr>
            <a:spLocks noChangeAspect="1"/>
          </p:cNvSpPr>
          <p:nvPr/>
        </p:nvSpPr>
        <p:spPr bwMode="auto">
          <a:xfrm>
            <a:off x="10906430" y="6247087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sp>
      <p:sp>
        <p:nvSpPr>
          <p:cNvPr id="10" name="文本框 9"/>
          <p:cNvSpPr txBox="1"/>
          <p:nvPr/>
        </p:nvSpPr>
        <p:spPr>
          <a:xfrm>
            <a:off x="1297305" y="3152140"/>
            <a:ext cx="6730365" cy="2306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2400"/>
              <a:t>在web上选择本机文件夹里的图片，前端接收到路径，请求方法为</a:t>
            </a:r>
            <a:r>
              <a:rPr lang="en-US" altLang="zh-CN" sz="2400"/>
              <a:t>post</a:t>
            </a:r>
            <a:r>
              <a:rPr lang="zh-CN" altLang="en-US" sz="2400"/>
              <a:t>，通过ajax传到后端，后端存图片，生成url，并检测图片，得到检测结果，在本地保存，将图片url和保存结果的图片url返回前端，前端展示在web上。传输的数据为json格式的数据。</a:t>
            </a:r>
            <a:endParaRPr lang="zh-CN" altLang="en-US" sz="2400"/>
          </a:p>
        </p:txBody>
      </p:sp>
      <p:graphicFrame>
        <p:nvGraphicFramePr>
          <p:cNvPr id="11" name="2D Donut Chart"/>
          <p:cNvGraphicFramePr/>
          <p:nvPr/>
        </p:nvGraphicFramePr>
        <p:xfrm>
          <a:off x="8328417" y="445635"/>
          <a:ext cx="1933209" cy="193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4145" y="394970"/>
            <a:ext cx="8545830" cy="4195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505" y="5156835"/>
            <a:ext cx="9766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以ReLU网络为基准，用ResNet-50[15]作为在ImageNet数据集上预训练的骨干，来评估泛化性能COCO和CityScape数据集。FReLU更有效，在这三种任务中转移效果更好。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5875" y="1270"/>
            <a:ext cx="272415" cy="3428365"/>
          </a:xfrm>
          <a:prstGeom prst="rt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914488" flipV="1">
            <a:off x="8325718" y="1036986"/>
            <a:ext cx="590088" cy="590088"/>
          </a:xfrm>
          <a:prstGeom prst="rt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5400000" flipV="1">
            <a:off x="10292715" y="1642745"/>
            <a:ext cx="3542030" cy="256540"/>
          </a:xfrm>
          <a:prstGeom prst="rt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907293" flipV="1">
            <a:off x="8539820" y="1054321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601061" flipV="1">
            <a:off x="9772992" y="5729191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rot="10800000" flipV="1">
            <a:off x="11919585" y="3429635"/>
            <a:ext cx="272415" cy="3428365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6200000" flipV="1">
            <a:off x="-1642745" y="4958715"/>
            <a:ext cx="3542030" cy="25654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2D Donut Chart"/>
          <p:cNvGraphicFramePr/>
          <p:nvPr/>
        </p:nvGraphicFramePr>
        <p:xfrm>
          <a:off x="714375" y="4568825"/>
          <a:ext cx="2072640" cy="178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2D Donut Chart"/>
          <p:cNvGraphicFramePr/>
          <p:nvPr/>
        </p:nvGraphicFramePr>
        <p:xfrm>
          <a:off x="9570720" y="3156585"/>
          <a:ext cx="937260" cy="8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2D Donut Chart"/>
          <p:cNvGraphicFramePr/>
          <p:nvPr/>
        </p:nvGraphicFramePr>
        <p:xfrm>
          <a:off x="1976755" y="4525645"/>
          <a:ext cx="937260" cy="8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048510" y="135699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8455" y="40386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下面是激活函数的实验指标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5" y="1237615"/>
            <a:ext cx="11149330" cy="4046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822325"/>
            <a:ext cx="17399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1450" y="2076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改进点二、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376160" y="113030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4195" y="-30480"/>
            <a:ext cx="4628515" cy="3412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14305" y="988060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CBAM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3420110"/>
            <a:ext cx="4521200" cy="3364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775" y="-6350"/>
            <a:ext cx="4424680" cy="3313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338830"/>
            <a:ext cx="4531995" cy="33769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314305" y="4422140"/>
            <a:ext cx="46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61915" y="4341495"/>
            <a:ext cx="584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EAC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-725" y="-90"/>
            <a:ext cx="635" cy="6856730"/>
          </a:xfrm>
          <a:prstGeom prst="line">
            <a:avLst/>
          </a:prstGeom>
          <a:ln w="412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237728"/>
            <a:ext cx="2044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attention</a:t>
            </a:r>
            <a:endParaRPr lang="zh-CN" altLang="en-US" sz="3600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" name="直接连接符 1"/>
          <p:cNvCxnSpPr/>
          <p:nvPr/>
        </p:nvCxnSpPr>
        <p:spPr>
          <a:xfrm rot="10800000">
            <a:off x="116205" y="943610"/>
            <a:ext cx="144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191275" y="-90"/>
            <a:ext cx="635" cy="6856730"/>
          </a:xfrm>
          <a:prstGeom prst="line">
            <a:avLst/>
          </a:prstGeom>
          <a:ln w="412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8" name="2D Donut Chart"/>
          <p:cNvGraphicFramePr/>
          <p:nvPr/>
        </p:nvGraphicFramePr>
        <p:xfrm>
          <a:off x="542925" y="3075305"/>
          <a:ext cx="937260" cy="8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2D Donut Chart"/>
          <p:cNvGraphicFramePr/>
          <p:nvPr/>
        </p:nvGraphicFramePr>
        <p:xfrm>
          <a:off x="9936480" y="784860"/>
          <a:ext cx="847090" cy="75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直角三角形 12"/>
          <p:cNvSpPr/>
          <p:nvPr/>
        </p:nvSpPr>
        <p:spPr>
          <a:xfrm rot="1914488" flipV="1">
            <a:off x="716513" y="3643661"/>
            <a:ext cx="590088" cy="590088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207770"/>
            <a:ext cx="10048875" cy="488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-10160" y="974090"/>
            <a:ext cx="1687830" cy="19685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9905" y="3847316"/>
            <a:ext cx="497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4170" y="5779770"/>
            <a:ext cx="7832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这是在</a:t>
            </a:r>
            <a:r>
              <a:rPr lang="en-US" altLang="zh-CN" sz="2400"/>
              <a:t>frelu_CABM</a:t>
            </a:r>
            <a:r>
              <a:rPr lang="zh-CN" altLang="en-US" sz="2400"/>
              <a:t>的基础上比较的</a:t>
            </a:r>
            <a:r>
              <a:rPr lang="en-US" altLang="zh-CN" sz="2400"/>
              <a:t>BCEloss</a:t>
            </a:r>
            <a:r>
              <a:rPr lang="zh-CN" altLang="en-US" sz="2400"/>
              <a:t>和</a:t>
            </a:r>
            <a:r>
              <a:rPr lang="en-US" altLang="zh-CN" sz="2400"/>
              <a:t>foc</a:t>
            </a:r>
            <a:r>
              <a:rPr lang="en-US" altLang="zh-CN" sz="2400"/>
              <a:t>al loss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880" y="1306830"/>
            <a:ext cx="5497830" cy="3994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" y="1335405"/>
            <a:ext cx="5319395" cy="3936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7985" y="2068830"/>
            <a:ext cx="934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BCEloss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49180" y="1906905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oc</a:t>
            </a:r>
            <a:r>
              <a:rPr lang="en-US" altLang="zh-CN">
                <a:sym typeface="+mn-ea"/>
              </a:rPr>
              <a:t>al</a:t>
            </a:r>
            <a:r>
              <a:rPr lang="zh-CN" altLang="en-US">
                <a:sym typeface="+mn-ea"/>
              </a:rPr>
              <a:t> loss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36639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改进点三、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4800" y="3248025"/>
            <a:ext cx="8635365" cy="253047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934085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299720"/>
            <a:ext cx="16446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Focal loss</a:t>
            </a:r>
            <a:endParaRPr lang="en-US" altLang="zh-CN" sz="2800"/>
          </a:p>
        </p:txBody>
      </p:sp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730500" y="1155065"/>
            <a:ext cx="632396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90170" y="929640"/>
            <a:ext cx="17399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2840139">
            <a:off x="545412" y="270226"/>
            <a:ext cx="511207" cy="440696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145" y="4669790"/>
            <a:ext cx="10176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在我的网络中，</a:t>
            </a:r>
            <a:r>
              <a:rPr lang="en-US" altLang="zh-CN" sz="2400"/>
              <a:t>focal loss</a:t>
            </a:r>
            <a:r>
              <a:rPr lang="zh-CN" altLang="en-US" sz="2400"/>
              <a:t>并</a:t>
            </a:r>
            <a:r>
              <a:rPr lang="zh-CN" altLang="en-US" sz="2400"/>
              <a:t>也不能提升他的性能，虽然</a:t>
            </a:r>
            <a:r>
              <a:rPr lang="en-US" altLang="zh-CN" sz="2400"/>
              <a:t>map</a:t>
            </a:r>
            <a:r>
              <a:rPr lang="zh-CN" altLang="en-US" sz="2400"/>
              <a:t>相差不大，但是召回率却有很大的差距。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887220"/>
            <a:ext cx="10902315" cy="23228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916,&quot;width&quot;:5940}"/>
</p:tagLst>
</file>

<file path=ppt/tags/tag2.xml><?xml version="1.0" encoding="utf-8"?>
<p:tagLst xmlns:p="http://schemas.openxmlformats.org/presentationml/2006/main">
  <p:tag name="KSO_WM_UNIT_PLACING_PICTURE_USER_VIEWPORT" val="{&quot;height&quot;:2676,&quot;width&quot;:9132}"/>
</p:tagLst>
</file>

<file path=ppt/tags/tag3.xml><?xml version="1.0" encoding="utf-8"?>
<p:tagLst xmlns:p="http://schemas.openxmlformats.org/presentationml/2006/main">
  <p:tag name="COMMONDATA" val="eyJjb3VudCI6MywiaGRpZCI6IjRmMWNmMWMxMmY2Y2U2MThiYTFkN2UyZmE4MjU3YTgzIiwidXNlckNvdW50Ijoz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宽屏</PresentationFormat>
  <Paragraphs>80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Aharoni</vt:lpstr>
      <vt:lpstr>Yu Gothic UI Semibold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振兴</dc:creator>
  <cp:lastModifiedBy>Happy</cp:lastModifiedBy>
  <cp:revision>18</cp:revision>
  <dcterms:created xsi:type="dcterms:W3CDTF">2020-02-22T10:39:00Z</dcterms:created>
  <dcterms:modified xsi:type="dcterms:W3CDTF">2022-09-05T15:33:42Z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KSOTemplateUUID">
    <vt:lpwstr>v1.0_mb_b9SCMW4SDOx7JT5ho52Wbg==</vt:lpwstr>
  </property>
  <property fmtid="{D5CDD505-2E9C-101B-9397-08002B2CF9AE}" pid="4" name="ICV">
    <vt:lpwstr>8C72537FF42A479489AD783CB551621F</vt:lpwstr>
  </property>
</Properties>
</file>