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3" r:id="rId3"/>
    <p:sldId id="279" r:id="rId4"/>
    <p:sldId id="280" r:id="rId5"/>
    <p:sldId id="272" r:id="rId6"/>
    <p:sldId id="281" r:id="rId7"/>
    <p:sldId id="257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74" r:id="rId18"/>
    <p:sldId id="275" r:id="rId19"/>
    <p:sldId id="268" r:id="rId20"/>
    <p:sldId id="269" r:id="rId21"/>
    <p:sldId id="276" r:id="rId22"/>
    <p:sldId id="277" r:id="rId23"/>
    <p:sldId id="278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0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31416-3E14-4AFC-8EE6-076300B471AB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1" csCatId="colorful" phldr="1"/>
      <dgm:spPr/>
    </dgm:pt>
    <dgm:pt modelId="{58162980-D2E1-4108-B7BF-06FE4578045B}">
      <dgm:prSet phldrT="[文本]"/>
      <dgm:spPr/>
      <dgm:t>
        <a:bodyPr/>
        <a:lstStyle/>
        <a:p>
          <a:r>
            <a:rPr lang="zh-CN" altLang="en-US" dirty="0" smtClean="0"/>
            <a:t>产品范围</a:t>
          </a:r>
          <a:endParaRPr lang="zh-CN" altLang="en-US" dirty="0"/>
        </a:p>
      </dgm:t>
    </dgm:pt>
    <dgm:pt modelId="{85FE995E-A9FD-4684-B3F2-30E9FE5CAA69}" type="parTrans" cxnId="{A9292D6C-B98E-48AB-B4E2-6C1E76F13E51}">
      <dgm:prSet/>
      <dgm:spPr/>
      <dgm:t>
        <a:bodyPr/>
        <a:lstStyle/>
        <a:p>
          <a:endParaRPr lang="zh-CN" altLang="en-US"/>
        </a:p>
      </dgm:t>
    </dgm:pt>
    <dgm:pt modelId="{411E0AF4-354F-41EF-8024-A9EC12E5EF14}" type="sibTrans" cxnId="{A9292D6C-B98E-48AB-B4E2-6C1E76F13E51}">
      <dgm:prSet/>
      <dgm:spPr/>
      <dgm:t>
        <a:bodyPr/>
        <a:lstStyle/>
        <a:p>
          <a:endParaRPr lang="zh-CN" altLang="en-US"/>
        </a:p>
      </dgm:t>
    </dgm:pt>
    <dgm:pt modelId="{FF3502F6-FD05-4293-8B07-EB878A8BA581}">
      <dgm:prSet phldrT="[文本]"/>
      <dgm:spPr/>
      <dgm:t>
        <a:bodyPr/>
        <a:lstStyle/>
        <a:p>
          <a:r>
            <a:rPr lang="zh-CN" altLang="en-US" dirty="0" smtClean="0"/>
            <a:t>项目范围</a:t>
          </a:r>
          <a:endParaRPr lang="zh-CN" altLang="en-US" dirty="0"/>
        </a:p>
      </dgm:t>
    </dgm:pt>
    <dgm:pt modelId="{9F28F9F0-F095-4218-8393-A4FF374E23AE}" type="parTrans" cxnId="{FE72AA6F-F5CE-4F0F-9865-D20AAB9F8407}">
      <dgm:prSet/>
      <dgm:spPr/>
      <dgm:t>
        <a:bodyPr/>
        <a:lstStyle/>
        <a:p>
          <a:endParaRPr lang="zh-CN" altLang="en-US"/>
        </a:p>
      </dgm:t>
    </dgm:pt>
    <dgm:pt modelId="{850BAC7E-CD49-40F0-BE68-9A34E739C37D}" type="sibTrans" cxnId="{FE72AA6F-F5CE-4F0F-9865-D20AAB9F8407}">
      <dgm:prSet/>
      <dgm:spPr/>
      <dgm:t>
        <a:bodyPr/>
        <a:lstStyle/>
        <a:p>
          <a:endParaRPr lang="zh-CN" altLang="en-US"/>
        </a:p>
      </dgm:t>
    </dgm:pt>
    <dgm:pt modelId="{915FF531-33CF-4E89-8BB7-E60EBBCE3466}">
      <dgm:prSet phldrT="[文本]"/>
      <dgm:spPr/>
      <dgm:t>
        <a:bodyPr/>
        <a:lstStyle/>
        <a:p>
          <a:r>
            <a:rPr lang="zh-CN" altLang="en-US" dirty="0" smtClean="0"/>
            <a:t>范围</a:t>
          </a:r>
          <a:endParaRPr lang="zh-CN" altLang="en-US" dirty="0"/>
        </a:p>
      </dgm:t>
    </dgm:pt>
    <dgm:pt modelId="{8B836BE1-22FB-4753-B189-2DE6422B24DE}" type="parTrans" cxnId="{D936002C-5CCE-4C8D-BF30-902D9BEE26F6}">
      <dgm:prSet/>
      <dgm:spPr/>
      <dgm:t>
        <a:bodyPr/>
        <a:lstStyle/>
        <a:p>
          <a:endParaRPr lang="zh-CN" altLang="en-US"/>
        </a:p>
      </dgm:t>
    </dgm:pt>
    <dgm:pt modelId="{6FEA0589-61E1-4499-8BB2-E92E7301EB98}" type="sibTrans" cxnId="{D936002C-5CCE-4C8D-BF30-902D9BEE26F6}">
      <dgm:prSet/>
      <dgm:spPr/>
      <dgm:t>
        <a:bodyPr/>
        <a:lstStyle/>
        <a:p>
          <a:endParaRPr lang="zh-CN" altLang="en-US"/>
        </a:p>
      </dgm:t>
    </dgm:pt>
    <dgm:pt modelId="{DAF93CCD-A5C6-467E-A7FF-D4C14C478EE9}" type="pres">
      <dgm:prSet presAssocID="{19331416-3E14-4AFC-8EE6-076300B471AB}" presName="linearFlow" presStyleCnt="0">
        <dgm:presLayoutVars>
          <dgm:dir/>
          <dgm:resizeHandles val="exact"/>
        </dgm:presLayoutVars>
      </dgm:prSet>
      <dgm:spPr/>
    </dgm:pt>
    <dgm:pt modelId="{3DBC5686-8DE7-423D-A100-86D993589A2C}" type="pres">
      <dgm:prSet presAssocID="{58162980-D2E1-4108-B7BF-06FE457804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298499-968B-4A84-BFEE-8FD2A52E9B65}" type="pres">
      <dgm:prSet presAssocID="{411E0AF4-354F-41EF-8024-A9EC12E5EF14}" presName="spacerL" presStyleCnt="0"/>
      <dgm:spPr/>
    </dgm:pt>
    <dgm:pt modelId="{7C8D7A11-261C-41CC-B2EF-D176F2111CFF}" type="pres">
      <dgm:prSet presAssocID="{411E0AF4-354F-41EF-8024-A9EC12E5EF1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DA9ABC6-916D-495D-A023-D8C5434C48EF}" type="pres">
      <dgm:prSet presAssocID="{411E0AF4-354F-41EF-8024-A9EC12E5EF14}" presName="spacerR" presStyleCnt="0"/>
      <dgm:spPr/>
    </dgm:pt>
    <dgm:pt modelId="{EBC80B37-D696-45CD-9DB4-873EF01B8C7A}" type="pres">
      <dgm:prSet presAssocID="{FF3502F6-FD05-4293-8B07-EB878A8BA58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0C165-FE12-423A-9DB7-84D128A45449}" type="pres">
      <dgm:prSet presAssocID="{850BAC7E-CD49-40F0-BE68-9A34E739C37D}" presName="spacerL" presStyleCnt="0"/>
      <dgm:spPr/>
    </dgm:pt>
    <dgm:pt modelId="{EA769FCE-BF45-4DBC-B754-4019CA929AF1}" type="pres">
      <dgm:prSet presAssocID="{850BAC7E-CD49-40F0-BE68-9A34E739C37D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90A24B3-A5C9-480A-AB52-A8E2F846BC48}" type="pres">
      <dgm:prSet presAssocID="{850BAC7E-CD49-40F0-BE68-9A34E739C37D}" presName="spacerR" presStyleCnt="0"/>
      <dgm:spPr/>
    </dgm:pt>
    <dgm:pt modelId="{EB11746B-AF9B-4E8C-B887-770E367254BE}" type="pres">
      <dgm:prSet presAssocID="{915FF531-33CF-4E89-8BB7-E60EBBCE346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B162B8-DBE4-4786-8AC3-8481C2E907D9}" type="presOf" srcId="{850BAC7E-CD49-40F0-BE68-9A34E739C37D}" destId="{EA769FCE-BF45-4DBC-B754-4019CA929AF1}" srcOrd="0" destOrd="0" presId="urn:microsoft.com/office/officeart/2005/8/layout/equation1"/>
    <dgm:cxn modelId="{AFDE520E-3FAB-4054-B497-DC3A5EFB8C99}" type="presOf" srcId="{915FF531-33CF-4E89-8BB7-E60EBBCE3466}" destId="{EB11746B-AF9B-4E8C-B887-770E367254BE}" srcOrd="0" destOrd="0" presId="urn:microsoft.com/office/officeart/2005/8/layout/equation1"/>
    <dgm:cxn modelId="{1ACD5924-A7E0-41F3-B40F-227CDF21CE3E}" type="presOf" srcId="{411E0AF4-354F-41EF-8024-A9EC12E5EF14}" destId="{7C8D7A11-261C-41CC-B2EF-D176F2111CFF}" srcOrd="0" destOrd="0" presId="urn:microsoft.com/office/officeart/2005/8/layout/equation1"/>
    <dgm:cxn modelId="{07114DD6-FA35-46E8-A44B-B7ADD16D9469}" type="presOf" srcId="{19331416-3E14-4AFC-8EE6-076300B471AB}" destId="{DAF93CCD-A5C6-467E-A7FF-D4C14C478EE9}" srcOrd="0" destOrd="0" presId="urn:microsoft.com/office/officeart/2005/8/layout/equation1"/>
    <dgm:cxn modelId="{EAE7CE4D-CDB5-4B6C-B27F-6F7EC64599A0}" type="presOf" srcId="{FF3502F6-FD05-4293-8B07-EB878A8BA581}" destId="{EBC80B37-D696-45CD-9DB4-873EF01B8C7A}" srcOrd="0" destOrd="0" presId="urn:microsoft.com/office/officeart/2005/8/layout/equation1"/>
    <dgm:cxn modelId="{D936002C-5CCE-4C8D-BF30-902D9BEE26F6}" srcId="{19331416-3E14-4AFC-8EE6-076300B471AB}" destId="{915FF531-33CF-4E89-8BB7-E60EBBCE3466}" srcOrd="2" destOrd="0" parTransId="{8B836BE1-22FB-4753-B189-2DE6422B24DE}" sibTransId="{6FEA0589-61E1-4499-8BB2-E92E7301EB98}"/>
    <dgm:cxn modelId="{A6652F27-A533-4B74-A888-F5BD56407098}" type="presOf" srcId="{58162980-D2E1-4108-B7BF-06FE4578045B}" destId="{3DBC5686-8DE7-423D-A100-86D993589A2C}" srcOrd="0" destOrd="0" presId="urn:microsoft.com/office/officeart/2005/8/layout/equation1"/>
    <dgm:cxn modelId="{A9292D6C-B98E-48AB-B4E2-6C1E76F13E51}" srcId="{19331416-3E14-4AFC-8EE6-076300B471AB}" destId="{58162980-D2E1-4108-B7BF-06FE4578045B}" srcOrd="0" destOrd="0" parTransId="{85FE995E-A9FD-4684-B3F2-30E9FE5CAA69}" sibTransId="{411E0AF4-354F-41EF-8024-A9EC12E5EF14}"/>
    <dgm:cxn modelId="{FE72AA6F-F5CE-4F0F-9865-D20AAB9F8407}" srcId="{19331416-3E14-4AFC-8EE6-076300B471AB}" destId="{FF3502F6-FD05-4293-8B07-EB878A8BA581}" srcOrd="1" destOrd="0" parTransId="{9F28F9F0-F095-4218-8393-A4FF374E23AE}" sibTransId="{850BAC7E-CD49-40F0-BE68-9A34E739C37D}"/>
    <dgm:cxn modelId="{D82F14D8-BF2B-44C4-8BE6-0C0A12B35B52}" type="presParOf" srcId="{DAF93CCD-A5C6-467E-A7FF-D4C14C478EE9}" destId="{3DBC5686-8DE7-423D-A100-86D993589A2C}" srcOrd="0" destOrd="0" presId="urn:microsoft.com/office/officeart/2005/8/layout/equation1"/>
    <dgm:cxn modelId="{D4ED6710-5EC5-46F2-8753-3E9EABD8448A}" type="presParOf" srcId="{DAF93CCD-A5C6-467E-A7FF-D4C14C478EE9}" destId="{11298499-968B-4A84-BFEE-8FD2A52E9B65}" srcOrd="1" destOrd="0" presId="urn:microsoft.com/office/officeart/2005/8/layout/equation1"/>
    <dgm:cxn modelId="{E81A5DEF-4FF6-4215-B237-9585576FACB0}" type="presParOf" srcId="{DAF93CCD-A5C6-467E-A7FF-D4C14C478EE9}" destId="{7C8D7A11-261C-41CC-B2EF-D176F2111CFF}" srcOrd="2" destOrd="0" presId="urn:microsoft.com/office/officeart/2005/8/layout/equation1"/>
    <dgm:cxn modelId="{E558BA56-215B-43BD-9FBD-F2ADBAC95176}" type="presParOf" srcId="{DAF93CCD-A5C6-467E-A7FF-D4C14C478EE9}" destId="{3DA9ABC6-916D-495D-A023-D8C5434C48EF}" srcOrd="3" destOrd="0" presId="urn:microsoft.com/office/officeart/2005/8/layout/equation1"/>
    <dgm:cxn modelId="{ACB77989-5CF1-438E-990F-DB2EA0F10AEB}" type="presParOf" srcId="{DAF93CCD-A5C6-467E-A7FF-D4C14C478EE9}" destId="{EBC80B37-D696-45CD-9DB4-873EF01B8C7A}" srcOrd="4" destOrd="0" presId="urn:microsoft.com/office/officeart/2005/8/layout/equation1"/>
    <dgm:cxn modelId="{03B537D3-704C-4777-AB1A-E60080A336F5}" type="presParOf" srcId="{DAF93CCD-A5C6-467E-A7FF-D4C14C478EE9}" destId="{D9D0C165-FE12-423A-9DB7-84D128A45449}" srcOrd="5" destOrd="0" presId="urn:microsoft.com/office/officeart/2005/8/layout/equation1"/>
    <dgm:cxn modelId="{EFCCE830-154E-4342-9BD5-766A51D90886}" type="presParOf" srcId="{DAF93CCD-A5C6-467E-A7FF-D4C14C478EE9}" destId="{EA769FCE-BF45-4DBC-B754-4019CA929AF1}" srcOrd="6" destOrd="0" presId="urn:microsoft.com/office/officeart/2005/8/layout/equation1"/>
    <dgm:cxn modelId="{567BBCBB-CE80-4675-9483-DBFDBF753E62}" type="presParOf" srcId="{DAF93CCD-A5C6-467E-A7FF-D4C14C478EE9}" destId="{590A24B3-A5C9-480A-AB52-A8E2F846BC48}" srcOrd="7" destOrd="0" presId="urn:microsoft.com/office/officeart/2005/8/layout/equation1"/>
    <dgm:cxn modelId="{A1CFD109-8EE5-46CC-9F78-336F20CF0AFC}" type="presParOf" srcId="{DAF93CCD-A5C6-467E-A7FF-D4C14C478EE9}" destId="{EB11746B-AF9B-4E8C-B887-770E367254B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35196-5A42-44A7-A4EB-C59406EA23C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3610B2E-6E54-40B0-8F16-7786F0B43A5A}">
      <dgm:prSet/>
      <dgm:spPr/>
      <dgm:t>
        <a:bodyPr/>
        <a:lstStyle/>
        <a:p>
          <a:pPr rtl="0"/>
          <a:r>
            <a:rPr lang="zh-CN" smtClean="0"/>
            <a:t>分解工作任务</a:t>
          </a:r>
          <a:r>
            <a:rPr lang="en-US" smtClean="0"/>
            <a:t>(WBS)</a:t>
          </a:r>
          <a:endParaRPr lang="zh-CN"/>
        </a:p>
      </dgm:t>
    </dgm:pt>
    <dgm:pt modelId="{7FA86175-D022-4946-9996-D439FBCE1024}" type="parTrans" cxnId="{B8675865-FBBD-4C55-B7D7-66160FB49C1E}">
      <dgm:prSet/>
      <dgm:spPr/>
      <dgm:t>
        <a:bodyPr/>
        <a:lstStyle/>
        <a:p>
          <a:endParaRPr lang="zh-CN" altLang="en-US"/>
        </a:p>
      </dgm:t>
    </dgm:pt>
    <dgm:pt modelId="{EF36BA56-4EFA-427F-A90F-0DA031B5A4F5}" type="sibTrans" cxnId="{B8675865-FBBD-4C55-B7D7-66160FB49C1E}">
      <dgm:prSet/>
      <dgm:spPr/>
      <dgm:t>
        <a:bodyPr/>
        <a:lstStyle/>
        <a:p>
          <a:endParaRPr lang="zh-CN" altLang="en-US"/>
        </a:p>
      </dgm:t>
    </dgm:pt>
    <dgm:pt modelId="{F71A45E5-D467-4695-A0CC-22FEBDAAE17D}">
      <dgm:prSet/>
      <dgm:spPr/>
      <dgm:t>
        <a:bodyPr/>
        <a:lstStyle/>
        <a:p>
          <a:pPr rtl="0"/>
          <a:r>
            <a:rPr lang="zh-CN" smtClean="0"/>
            <a:t>估算任务持续时间</a:t>
          </a:r>
          <a:endParaRPr lang="zh-CN"/>
        </a:p>
      </dgm:t>
    </dgm:pt>
    <dgm:pt modelId="{1C043CFA-0639-4635-9B84-3C7EE05D9BF0}" type="parTrans" cxnId="{0BEB2F4B-D04B-4E2C-BD94-B870A7A6C09B}">
      <dgm:prSet/>
      <dgm:spPr/>
      <dgm:t>
        <a:bodyPr/>
        <a:lstStyle/>
        <a:p>
          <a:endParaRPr lang="zh-CN" altLang="en-US"/>
        </a:p>
      </dgm:t>
    </dgm:pt>
    <dgm:pt modelId="{5AEA6310-E5A2-4624-B945-A23EF380EF7A}" type="sibTrans" cxnId="{0BEB2F4B-D04B-4E2C-BD94-B870A7A6C09B}">
      <dgm:prSet/>
      <dgm:spPr/>
      <dgm:t>
        <a:bodyPr/>
        <a:lstStyle/>
        <a:p>
          <a:endParaRPr lang="zh-CN" altLang="en-US"/>
        </a:p>
      </dgm:t>
    </dgm:pt>
    <dgm:pt modelId="{6F207251-FC21-41F0-B76E-C58A634F5751}">
      <dgm:prSet/>
      <dgm:spPr/>
      <dgm:t>
        <a:bodyPr/>
        <a:lstStyle/>
        <a:p>
          <a:pPr rtl="0"/>
          <a:r>
            <a:rPr lang="zh-CN" smtClean="0"/>
            <a:t>排定任务的紧前紧后关系</a:t>
          </a:r>
          <a:endParaRPr lang="zh-CN"/>
        </a:p>
      </dgm:t>
    </dgm:pt>
    <dgm:pt modelId="{FA1EF041-D1D1-4711-BC39-AF3CD914E5B1}" type="parTrans" cxnId="{4E0DADD3-7FE8-4ABB-B7EC-B48AF9106DF9}">
      <dgm:prSet/>
      <dgm:spPr/>
      <dgm:t>
        <a:bodyPr/>
        <a:lstStyle/>
        <a:p>
          <a:endParaRPr lang="zh-CN" altLang="en-US"/>
        </a:p>
      </dgm:t>
    </dgm:pt>
    <dgm:pt modelId="{76965CAD-9092-415C-B48D-B6AC4F002169}" type="sibTrans" cxnId="{4E0DADD3-7FE8-4ABB-B7EC-B48AF9106DF9}">
      <dgm:prSet/>
      <dgm:spPr/>
      <dgm:t>
        <a:bodyPr/>
        <a:lstStyle/>
        <a:p>
          <a:endParaRPr lang="zh-CN" altLang="en-US"/>
        </a:p>
      </dgm:t>
    </dgm:pt>
    <dgm:pt modelId="{208BDF2B-0D74-4710-A461-7E7B34FED161}" type="pres">
      <dgm:prSet presAssocID="{7D135196-5A42-44A7-A4EB-C59406EA23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A8A782-F8AD-4B72-B997-92B67850B09E}" type="pres">
      <dgm:prSet presAssocID="{B3610B2E-6E54-40B0-8F16-7786F0B43A5A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4421F-9D46-43CD-AB2D-9FB4633BDBF5}" type="pres">
      <dgm:prSet presAssocID="{EF36BA56-4EFA-427F-A90F-0DA031B5A4F5}" presName="parSpace" presStyleCnt="0"/>
      <dgm:spPr/>
    </dgm:pt>
    <dgm:pt modelId="{D873C3F9-1C98-40CC-81E9-5465D72813EE}" type="pres">
      <dgm:prSet presAssocID="{F71A45E5-D467-4695-A0CC-22FEBDAAE17D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F1D188-E4EA-47EA-8568-2D7C3D708BB2}" type="pres">
      <dgm:prSet presAssocID="{5AEA6310-E5A2-4624-B945-A23EF380EF7A}" presName="parSpace" presStyleCnt="0"/>
      <dgm:spPr/>
    </dgm:pt>
    <dgm:pt modelId="{CC7CDD58-8113-4EE0-95F2-D95EA45E8360}" type="pres">
      <dgm:prSet presAssocID="{6F207251-FC21-41F0-B76E-C58A634F5751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675865-FBBD-4C55-B7D7-66160FB49C1E}" srcId="{7D135196-5A42-44A7-A4EB-C59406EA23CA}" destId="{B3610B2E-6E54-40B0-8F16-7786F0B43A5A}" srcOrd="0" destOrd="0" parTransId="{7FA86175-D022-4946-9996-D439FBCE1024}" sibTransId="{EF36BA56-4EFA-427F-A90F-0DA031B5A4F5}"/>
    <dgm:cxn modelId="{B043C4AB-F0D9-46D7-81F8-CD8FD6FF67F0}" type="presOf" srcId="{7D135196-5A42-44A7-A4EB-C59406EA23CA}" destId="{208BDF2B-0D74-4710-A461-7E7B34FED161}" srcOrd="0" destOrd="0" presId="urn:microsoft.com/office/officeart/2005/8/layout/hChevron3"/>
    <dgm:cxn modelId="{5D7F51A4-174D-47ED-8FD2-7E8AE28B6C11}" type="presOf" srcId="{F71A45E5-D467-4695-A0CC-22FEBDAAE17D}" destId="{D873C3F9-1C98-40CC-81E9-5465D72813EE}" srcOrd="0" destOrd="0" presId="urn:microsoft.com/office/officeart/2005/8/layout/hChevron3"/>
    <dgm:cxn modelId="{29C25A81-6385-4035-B9BD-EE7BEF5439AC}" type="presOf" srcId="{6F207251-FC21-41F0-B76E-C58A634F5751}" destId="{CC7CDD58-8113-4EE0-95F2-D95EA45E8360}" srcOrd="0" destOrd="0" presId="urn:microsoft.com/office/officeart/2005/8/layout/hChevron3"/>
    <dgm:cxn modelId="{4E0DADD3-7FE8-4ABB-B7EC-B48AF9106DF9}" srcId="{7D135196-5A42-44A7-A4EB-C59406EA23CA}" destId="{6F207251-FC21-41F0-B76E-C58A634F5751}" srcOrd="2" destOrd="0" parTransId="{FA1EF041-D1D1-4711-BC39-AF3CD914E5B1}" sibTransId="{76965CAD-9092-415C-B48D-B6AC4F002169}"/>
    <dgm:cxn modelId="{0BEB2F4B-D04B-4E2C-BD94-B870A7A6C09B}" srcId="{7D135196-5A42-44A7-A4EB-C59406EA23CA}" destId="{F71A45E5-D467-4695-A0CC-22FEBDAAE17D}" srcOrd="1" destOrd="0" parTransId="{1C043CFA-0639-4635-9B84-3C7EE05D9BF0}" sibTransId="{5AEA6310-E5A2-4624-B945-A23EF380EF7A}"/>
    <dgm:cxn modelId="{E24EFF14-7BEE-423D-89CC-888EB11DFEB9}" type="presOf" srcId="{B3610B2E-6E54-40B0-8F16-7786F0B43A5A}" destId="{03A8A782-F8AD-4B72-B997-92B67850B09E}" srcOrd="0" destOrd="0" presId="urn:microsoft.com/office/officeart/2005/8/layout/hChevron3"/>
    <dgm:cxn modelId="{E19C0C11-79F7-42E5-8980-8186DB559B34}" type="presParOf" srcId="{208BDF2B-0D74-4710-A461-7E7B34FED161}" destId="{03A8A782-F8AD-4B72-B997-92B67850B09E}" srcOrd="0" destOrd="0" presId="urn:microsoft.com/office/officeart/2005/8/layout/hChevron3"/>
    <dgm:cxn modelId="{6DEFA354-4155-4290-8800-73B9FE7E7500}" type="presParOf" srcId="{208BDF2B-0D74-4710-A461-7E7B34FED161}" destId="{D8F4421F-9D46-43CD-AB2D-9FB4633BDBF5}" srcOrd="1" destOrd="0" presId="urn:microsoft.com/office/officeart/2005/8/layout/hChevron3"/>
    <dgm:cxn modelId="{E29F8FEB-1836-411B-BBCD-BA52549F886B}" type="presParOf" srcId="{208BDF2B-0D74-4710-A461-7E7B34FED161}" destId="{D873C3F9-1C98-40CC-81E9-5465D72813EE}" srcOrd="2" destOrd="0" presId="urn:microsoft.com/office/officeart/2005/8/layout/hChevron3"/>
    <dgm:cxn modelId="{B022AFC1-B8B7-4B54-8825-E36514004BC1}" type="presParOf" srcId="{208BDF2B-0D74-4710-A461-7E7B34FED161}" destId="{CAF1D188-E4EA-47EA-8568-2D7C3D708BB2}" srcOrd="3" destOrd="0" presId="urn:microsoft.com/office/officeart/2005/8/layout/hChevron3"/>
    <dgm:cxn modelId="{392E20CD-017A-4D3F-AC72-7689DD8B08E7}" type="presParOf" srcId="{208BDF2B-0D74-4710-A461-7E7B34FED161}" destId="{CC7CDD58-8113-4EE0-95F2-D95EA45E836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C5686-8DE7-423D-A100-86D993589A2C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产品范围</a:t>
          </a:r>
          <a:endParaRPr lang="zh-CN" altLang="en-US" sz="2900" kern="1200" dirty="0"/>
        </a:p>
      </dsp:txBody>
      <dsp:txXfrm>
        <a:off x="200017" y="1551591"/>
        <a:ext cx="960816" cy="960816"/>
      </dsp:txXfrm>
    </dsp:sp>
    <dsp:sp modelId="{7C8D7A11-261C-41CC-B2EF-D176F2111CFF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74623" y="1939318"/>
        <a:ext cx="579178" cy="185362"/>
      </dsp:txXfrm>
    </dsp:sp>
    <dsp:sp modelId="{EBC80B37-D696-45CD-9DB4-873EF01B8C7A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项目范围</a:t>
          </a:r>
          <a:endParaRPr lang="zh-CN" altLang="en-US" sz="2900" kern="1200" dirty="0"/>
        </a:p>
      </dsp:txBody>
      <dsp:txXfrm>
        <a:off x="2567591" y="1551591"/>
        <a:ext cx="960816" cy="960816"/>
      </dsp:txXfrm>
    </dsp:sp>
    <dsp:sp modelId="{EA769FCE-BF45-4DBC-B754-4019CA929AF1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3942198" y="1800296"/>
        <a:ext cx="579178" cy="463406"/>
      </dsp:txXfrm>
    </dsp:sp>
    <dsp:sp modelId="{EB11746B-AF9B-4E8C-B887-770E367254BE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范围</a:t>
          </a:r>
          <a:endParaRPr lang="zh-CN" altLang="en-US" sz="2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A782-F8AD-4B72-B997-92B67850B09E}">
      <dsp:nvSpPr>
        <dsp:cNvPr id="0" name=""/>
        <dsp:cNvSpPr/>
      </dsp:nvSpPr>
      <dsp:spPr>
        <a:xfrm>
          <a:off x="3616" y="1832215"/>
          <a:ext cx="3162448" cy="1264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分解工作任务</a:t>
          </a:r>
          <a:r>
            <a:rPr lang="en-US" sz="2500" kern="1200" smtClean="0"/>
            <a:t>(WBS)</a:t>
          </a:r>
          <a:endParaRPr lang="zh-CN" sz="2500" kern="1200"/>
        </a:p>
      </dsp:txBody>
      <dsp:txXfrm>
        <a:off x="3616" y="1832215"/>
        <a:ext cx="2846203" cy="1264979"/>
      </dsp:txXfrm>
    </dsp:sp>
    <dsp:sp modelId="{D873C3F9-1C98-40CC-81E9-5465D72813EE}">
      <dsp:nvSpPr>
        <dsp:cNvPr id="0" name=""/>
        <dsp:cNvSpPr/>
      </dsp:nvSpPr>
      <dsp:spPr>
        <a:xfrm>
          <a:off x="2533575" y="1832215"/>
          <a:ext cx="3162448" cy="1264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估算任务持续时间</a:t>
          </a:r>
          <a:endParaRPr lang="zh-CN" sz="2500" kern="1200"/>
        </a:p>
      </dsp:txBody>
      <dsp:txXfrm>
        <a:off x="3166065" y="1832215"/>
        <a:ext cx="1897469" cy="1264979"/>
      </dsp:txXfrm>
    </dsp:sp>
    <dsp:sp modelId="{CC7CDD58-8113-4EE0-95F2-D95EA45E8360}">
      <dsp:nvSpPr>
        <dsp:cNvPr id="0" name=""/>
        <dsp:cNvSpPr/>
      </dsp:nvSpPr>
      <dsp:spPr>
        <a:xfrm>
          <a:off x="5063534" y="1832215"/>
          <a:ext cx="3162448" cy="1264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排定任务的紧前紧后关系</a:t>
          </a:r>
          <a:endParaRPr lang="zh-CN" sz="2500" kern="1200"/>
        </a:p>
      </dsp:txBody>
      <dsp:txXfrm>
        <a:off x="5696024" y="1832215"/>
        <a:ext cx="1897469" cy="1264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801E3-CA6A-4A79-87E4-A028D49854B5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2492B-9112-4CE2-A05B-CF5D9A5E2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133DB-3C06-4555-BDBF-720FB220C92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AEDDD-A70A-4598-878A-A21ED5D5FF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29518-FD73-4BD1-9D48-073E24EBE1B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2492B-9112-4CE2-A05B-CF5D9A5E2D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B15D9-4FF4-41F6-9FDB-EAAA20D843B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2950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26514"/>
            <a:ext cx="5028370" cy="4098225"/>
          </a:xfrm>
        </p:spPr>
        <p:txBody>
          <a:bodyPr/>
          <a:lstStyle/>
          <a:p>
            <a:pPr defTabSz="892432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3E96E-FDA5-4E00-B88F-72D84AEAF21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2950" cy="3416300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26514"/>
            <a:ext cx="5028370" cy="4098225"/>
          </a:xfrm>
        </p:spPr>
        <p:txBody>
          <a:bodyPr/>
          <a:lstStyle/>
          <a:p>
            <a:pPr defTabSz="892432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24C4A-53E9-4874-86AD-EA464C905E3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2950" cy="3416300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26514"/>
            <a:ext cx="5028370" cy="4098225"/>
          </a:xfrm>
        </p:spPr>
        <p:txBody>
          <a:bodyPr/>
          <a:lstStyle/>
          <a:p>
            <a:pPr defTabSz="892432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88DAB-8EAA-46E1-A111-BB168BE732A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2950" cy="341630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26514"/>
            <a:ext cx="5028370" cy="4098225"/>
          </a:xfrm>
        </p:spPr>
        <p:txBody>
          <a:bodyPr/>
          <a:lstStyle/>
          <a:p>
            <a:pPr defTabSz="892432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87644-5114-4C52-880B-222FBF70AAF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2950" cy="3416300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26514"/>
            <a:ext cx="5028370" cy="4098225"/>
          </a:xfrm>
        </p:spPr>
        <p:txBody>
          <a:bodyPr/>
          <a:lstStyle/>
          <a:p>
            <a:pPr defTabSz="892432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B4B04-9F20-448F-8A92-D286C0CA5AB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2950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26514"/>
            <a:ext cx="5028370" cy="4098225"/>
          </a:xfrm>
        </p:spPr>
        <p:txBody>
          <a:bodyPr/>
          <a:lstStyle/>
          <a:p>
            <a:pPr defTabSz="892432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8ADAD-44B3-4E9D-B749-63C96B89621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2950" cy="34163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26514"/>
            <a:ext cx="5028370" cy="4098225"/>
          </a:xfrm>
        </p:spPr>
        <p:txBody>
          <a:bodyPr/>
          <a:lstStyle/>
          <a:p>
            <a:pPr defTabSz="892432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FF57A-5F99-496C-B93B-80AB184B97D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2950" cy="3416300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26514"/>
            <a:ext cx="5028370" cy="4098225"/>
          </a:xfrm>
        </p:spPr>
        <p:txBody>
          <a:bodyPr/>
          <a:lstStyle/>
          <a:p>
            <a:pPr defTabSz="892432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1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0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3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183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0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32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3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30747"/>
            <a:ext cx="8229600" cy="70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Tx/>
              <a:buBlip>
                <a:blip r:embed="rId14"/>
              </a:buBlip>
            </a:pPr>
            <a:r>
              <a:rPr lang="zh-CN" altLang="en-US" dirty="0" smtClean="0"/>
              <a:t>单击此处编辑母版文本样式</a:t>
            </a:r>
          </a:p>
          <a:p>
            <a:pPr lvl="1">
              <a:buFontTx/>
              <a:buBlip>
                <a:blip r:embed="rId14"/>
              </a:buBlip>
            </a:pPr>
            <a:r>
              <a:rPr lang="zh-CN" altLang="en-US" dirty="0" smtClean="0"/>
              <a:t>第二级</a:t>
            </a:r>
          </a:p>
          <a:p>
            <a:pPr lvl="2">
              <a:buFontTx/>
              <a:buBlip>
                <a:blip r:embed="rId14"/>
              </a:buBlip>
            </a:pPr>
            <a:r>
              <a:rPr lang="zh-CN" altLang="en-US" dirty="0" smtClean="0"/>
              <a:t>第三级</a:t>
            </a:r>
          </a:p>
          <a:p>
            <a:pPr lvl="3">
              <a:buFontTx/>
              <a:buBlip>
                <a:blip r:embed="rId14"/>
              </a:buBlip>
            </a:pPr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033736"/>
            <a:ext cx="9144000" cy="5824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98443"/>
            <a:ext cx="293211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-5275"/>
            <a:ext cx="9144000" cy="358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D:\YuanXu\My Documents\My Pictures\ones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5" y="60623"/>
            <a:ext cx="8286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32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8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24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0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lang="zh-CN" altLang="en-US"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000" dirty="0" smtClean="0"/>
              <a:t>项目管理实践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制定项目计划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苑</a:t>
            </a:r>
            <a:r>
              <a:rPr lang="zh-CN" altLang="en-US" sz="2000" dirty="0" smtClean="0"/>
              <a:t>旭</a:t>
            </a:r>
            <a:endParaRPr lang="en-US" altLang="zh-CN" sz="2000" dirty="0" smtClean="0"/>
          </a:p>
          <a:p>
            <a:r>
              <a:rPr lang="en-US" altLang="zh-CN" sz="2000" dirty="0" smtClean="0"/>
              <a:t>Program Manager</a:t>
            </a:r>
          </a:p>
          <a:p>
            <a:r>
              <a:rPr lang="en-US" altLang="zh-CN" sz="2000" dirty="0" err="1" smtClean="0"/>
              <a:t>Onest</a:t>
            </a:r>
            <a:r>
              <a:rPr lang="en-US" altLang="zh-CN" sz="2000" dirty="0" smtClean="0"/>
              <a:t> Network Technology Inc.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85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zh-CN" altLang="en-US" dirty="0" smtClean="0"/>
              <a:t>试用计划</a:t>
            </a:r>
            <a:endParaRPr lang="en-US" altLang="zh-CN" dirty="0"/>
          </a:p>
        </p:txBody>
      </p:sp>
      <p:graphicFrame>
        <p:nvGraphicFramePr>
          <p:cNvPr id="32770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04560"/>
              </p:ext>
            </p:extLst>
          </p:nvPr>
        </p:nvGraphicFramePr>
        <p:xfrm>
          <a:off x="457200" y="1597023"/>
          <a:ext cx="8170863" cy="4064224"/>
        </p:xfrm>
        <a:graphic>
          <a:graphicData uri="http://schemas.openxmlformats.org/drawingml/2006/table">
            <a:tbl>
              <a:tblPr/>
              <a:tblGrid>
                <a:gridCol w="4106863"/>
                <a:gridCol w="4064000"/>
              </a:tblGrid>
              <a:tr h="7236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只要内容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3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选择试用用户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最紧急的业务需求，直接或受影响的用户，失败的风险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4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使用范围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部分功能的部署试用，还是整个方案的试用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1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参与者数量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一小部分，一个部门，还是全体用户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1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反馈机制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整体，还是逐个站点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位置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147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zh-CN" altLang="en-US" dirty="0" smtClean="0"/>
              <a:t>测试计划</a:t>
            </a:r>
            <a:endParaRPr lang="en-US" altLang="zh-CN" dirty="0"/>
          </a:p>
        </p:txBody>
      </p:sp>
      <p:graphicFrame>
        <p:nvGraphicFramePr>
          <p:cNvPr id="33180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41433"/>
              </p:ext>
            </p:extLst>
          </p:nvPr>
        </p:nvGraphicFramePr>
        <p:xfrm>
          <a:off x="457200" y="1433512"/>
          <a:ext cx="8170863" cy="4371751"/>
        </p:xfrm>
        <a:graphic>
          <a:graphicData uri="http://schemas.openxmlformats.org/drawingml/2006/table">
            <a:tbl>
              <a:tblPr/>
              <a:tblGrid>
                <a:gridCol w="4106863"/>
                <a:gridCol w="4064000"/>
              </a:tblGrid>
              <a:tr h="572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主要内容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14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主要执行的测试类型以及每种测试类型所用的技术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单元测试，整合测试，性能测试，压力测试，可用性测试，容量测试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2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测试版本和成功条件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全文档化的测试场景和测试结果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9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变更控制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Check-in/out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过程和信息传递过程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9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配置管理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集中管理软硬件和文档的规范以及本地配置规范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5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问题跟踪管理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问题识别、优先级、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bug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104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zh-CN" altLang="en-US" dirty="0" smtClean="0"/>
              <a:t>培训计划</a:t>
            </a:r>
            <a:endParaRPr lang="en-US" altLang="zh-CN" dirty="0"/>
          </a:p>
        </p:txBody>
      </p:sp>
      <p:graphicFrame>
        <p:nvGraphicFramePr>
          <p:cNvPr id="33385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30111"/>
              </p:ext>
            </p:extLst>
          </p:nvPr>
        </p:nvGraphicFramePr>
        <p:xfrm>
          <a:off x="457200" y="1447800"/>
          <a:ext cx="8170863" cy="4501481"/>
        </p:xfrm>
        <a:graphic>
          <a:graphicData uri="http://schemas.openxmlformats.org/drawingml/2006/table">
            <a:tbl>
              <a:tblPr/>
              <a:tblGrid>
                <a:gridCol w="4106863"/>
                <a:gridCol w="4064000"/>
              </a:tblGrid>
              <a:tr h="598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主要内容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3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培训听众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所有受影响用户，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管理员，支持组成员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4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培训方式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动手实验，基于电脑还是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培训，一对一还是演讲形式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8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培训素材开发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购买还是自己构建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5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培训期限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全天，半天，还是几个小时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2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培训交付时间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部署之前，还是构建之后，或者是根据用户需要时培训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5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培训资源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外部讲师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90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zh-CN" altLang="en-US" dirty="0" smtClean="0"/>
              <a:t>沟通计划</a:t>
            </a:r>
            <a:endParaRPr lang="en-US" altLang="zh-CN" dirty="0"/>
          </a:p>
        </p:txBody>
      </p:sp>
      <p:graphicFrame>
        <p:nvGraphicFramePr>
          <p:cNvPr id="335925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28246"/>
              </p:ext>
            </p:extLst>
          </p:nvPr>
        </p:nvGraphicFramePr>
        <p:xfrm>
          <a:off x="762000" y="1447800"/>
          <a:ext cx="7620000" cy="4429472"/>
        </p:xfrm>
        <a:graphic>
          <a:graphicData uri="http://schemas.openxmlformats.org/drawingml/2006/table">
            <a:tbl>
              <a:tblPr/>
              <a:tblGrid>
                <a:gridCol w="2286000"/>
                <a:gridCol w="2362200"/>
                <a:gridCol w="2971800"/>
              </a:tblGrid>
              <a:tr h="6438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潜在的听众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潜在沟通方式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潜在消息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3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所有用户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面对面会议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什么事情正在发生，为何发生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4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受影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响用户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备忘录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什么时候将要发生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4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管理人员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报告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将会影响到谁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4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所有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人员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Intranet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用户是如何被影响的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4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管理员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E-mail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用户该如何准备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4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Help desk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Voice mail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用户该如何得到更多信息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266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zh-CN" altLang="en-US" dirty="0" smtClean="0"/>
              <a:t>容量计划</a:t>
            </a:r>
            <a:endParaRPr lang="en-US" altLang="zh-CN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391400" cy="3419475"/>
          </a:xfrm>
        </p:spPr>
        <p:txBody>
          <a:bodyPr>
            <a:normAutofit fontScale="85000" lnSpcReduction="10000"/>
          </a:bodyPr>
          <a:lstStyle/>
          <a:p>
            <a:pPr marL="339725" indent="-339725">
              <a:buFont typeface="Wingdings" pitchFamily="2" charset="2"/>
              <a:buNone/>
            </a:pPr>
            <a:r>
              <a:rPr lang="zh-CN" altLang="en-US" dirty="0" smtClean="0"/>
              <a:t>容量计划关注于：</a:t>
            </a:r>
            <a:endParaRPr lang="en-US" altLang="zh-CN" dirty="0"/>
          </a:p>
          <a:p>
            <a:pPr marL="339725" indent="-339725">
              <a:spcBef>
                <a:spcPct val="35000"/>
              </a:spcBef>
            </a:pPr>
            <a:r>
              <a:rPr lang="zh-CN" altLang="en-US" sz="2400" dirty="0" smtClean="0"/>
              <a:t>本系统将产生多少附加的网络流量</a:t>
            </a:r>
            <a:endParaRPr lang="en-US" altLang="zh-CN" sz="2400" dirty="0"/>
          </a:p>
          <a:p>
            <a:pPr marL="339725" indent="-339725">
              <a:spcBef>
                <a:spcPct val="35000"/>
              </a:spcBef>
            </a:pPr>
            <a:r>
              <a:rPr lang="zh-CN" altLang="en-US" sz="2400" dirty="0" smtClean="0"/>
              <a:t>这些新增流量将对用户产生什么样的影响</a:t>
            </a:r>
            <a:endParaRPr lang="en-US" altLang="zh-CN" sz="2400" dirty="0"/>
          </a:p>
          <a:p>
            <a:pPr marL="339725" indent="-339725">
              <a:spcBef>
                <a:spcPct val="35000"/>
              </a:spcBef>
            </a:pPr>
            <a:r>
              <a:rPr lang="zh-CN" altLang="en-US" sz="2400" dirty="0"/>
              <a:t>确</a:t>
            </a:r>
            <a:r>
              <a:rPr lang="zh-CN" altLang="en-US" sz="2400" dirty="0" smtClean="0"/>
              <a:t>定当前的系统和和网络是否有能力承载预期的场景 </a:t>
            </a:r>
            <a:endParaRPr lang="en-US" altLang="zh-CN" sz="2400" dirty="0"/>
          </a:p>
          <a:p>
            <a:pPr marL="339725" indent="-339725">
              <a:spcBef>
                <a:spcPct val="35000"/>
              </a:spcBef>
            </a:pPr>
            <a:r>
              <a:rPr lang="zh-CN" altLang="en-US" sz="2400" dirty="0" smtClean="0"/>
              <a:t>需要增加哪些硬件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服务来满足新增的需求</a:t>
            </a:r>
            <a:endParaRPr lang="en-US" altLang="zh-CN" sz="2400" dirty="0"/>
          </a:p>
          <a:p>
            <a:pPr marL="339725" indent="-339725">
              <a:spcBef>
                <a:spcPct val="35000"/>
              </a:spcBef>
            </a:pPr>
            <a:r>
              <a:rPr lang="zh-CN" altLang="en-US" sz="2400" dirty="0" smtClean="0"/>
              <a:t>客户端系统需要哪些附加需求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17758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zh-CN" altLang="en-US" dirty="0" smtClean="0"/>
              <a:t>安全计划</a:t>
            </a:r>
            <a:endParaRPr lang="en-US" altLang="zh-CN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66856" cy="4810472"/>
          </a:xfrm>
        </p:spPr>
        <p:txBody>
          <a:bodyPr>
            <a:normAutofit/>
          </a:bodyPr>
          <a:lstStyle/>
          <a:p>
            <a:pPr marL="339725" indent="-339725">
              <a:buFont typeface="Wingdings" pitchFamily="2" charset="2"/>
              <a:buNone/>
            </a:pPr>
            <a:r>
              <a:rPr lang="zh-CN" altLang="en-US" dirty="0" smtClean="0"/>
              <a:t>安全计划描述：</a:t>
            </a:r>
            <a:endParaRPr lang="en-US" altLang="zh-CN" dirty="0" smtClean="0"/>
          </a:p>
          <a:p>
            <a:r>
              <a:rPr lang="zh-CN" altLang="en-US" sz="2400" dirty="0" smtClean="0"/>
              <a:t>建立的安全准则将如何被实现</a:t>
            </a:r>
            <a:endParaRPr lang="en-US" altLang="zh-CN" sz="2400" dirty="0"/>
          </a:p>
          <a:p>
            <a:pPr marL="339725" indent="-339725">
              <a:spcBef>
                <a:spcPct val="35000"/>
              </a:spcBef>
            </a:pPr>
            <a:r>
              <a:rPr lang="zh-CN" altLang="en-US" sz="2400" dirty="0" smtClean="0"/>
              <a:t>执行什么操作来缓解安全准则中缺失的风险</a:t>
            </a:r>
            <a:endParaRPr lang="en-US" altLang="zh-CN" sz="2400" dirty="0"/>
          </a:p>
          <a:p>
            <a:pPr marL="339725" indent="-339725">
              <a:spcBef>
                <a:spcPct val="35000"/>
              </a:spcBef>
            </a:pPr>
            <a:r>
              <a:rPr lang="zh-CN" altLang="en-US" sz="2400" dirty="0" smtClean="0"/>
              <a:t>建立的安全措施与完成的项目冲突时应采取哪些必要的临时措施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587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zh-CN" altLang="en-US" dirty="0" smtClean="0"/>
              <a:t>预算计划</a:t>
            </a:r>
            <a:endParaRPr lang="en-US" altLang="zh-CN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302500" cy="860425"/>
          </a:xfrm>
        </p:spPr>
        <p:txBody>
          <a:bodyPr>
            <a:normAutofit/>
          </a:bodyPr>
          <a:lstStyle/>
          <a:p>
            <a:pPr marL="0" indent="0">
              <a:spcBef>
                <a:spcPct val="35000"/>
              </a:spcBef>
              <a:buFont typeface="Wingdings" pitchFamily="2" charset="2"/>
              <a:buNone/>
              <a:tabLst>
                <a:tab pos="342900" algn="l"/>
              </a:tabLst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从如下内容确定预期的成本和成本约束：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685800" y="2133600"/>
            <a:ext cx="7620000" cy="128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39725" indent="-339725" eaLnBrk="0" hangingPunct="0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342900" algn="l"/>
              </a:tabLst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需求确认书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339725" indent="-339725" eaLnBrk="0" hangingPunct="0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342900" algn="l"/>
              </a:tabLst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其他计划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如：开发计划、部署计划、培训计划、安全计划、测试计划等）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339725" indent="-339725" eaLnBrk="0" hangingPunct="0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342900" algn="l"/>
              </a:tabLst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客户预期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780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第三节 制</a:t>
            </a:r>
            <a:r>
              <a:rPr lang="zh-CN" altLang="en-US" dirty="0" smtClean="0">
                <a:solidFill>
                  <a:schemeClr val="accent6"/>
                </a:solidFill>
              </a:rPr>
              <a:t>定进度计划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制定进度计划步骤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59067"/>
              </p:ext>
            </p:extLst>
          </p:nvPr>
        </p:nvGraphicFramePr>
        <p:xfrm>
          <a:off x="457200" y="1196752"/>
          <a:ext cx="8229600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3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从计划中建立估算</a:t>
            </a:r>
            <a:endParaRPr lang="en-US" altLang="zh-CN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9988"/>
            <a:ext cx="8229600" cy="2632075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ea typeface="宋体" charset="-122"/>
              </a:rPr>
              <a:t>根据各计划和需求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zh-CN" altLang="en-US" dirty="0" smtClean="0">
                <a:ea typeface="宋体" charset="-122"/>
              </a:rPr>
              <a:t>设计确定需要进行的工作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建立工作分解结构</a:t>
            </a:r>
            <a:r>
              <a:rPr lang="en-US" altLang="zh-CN" dirty="0" smtClean="0">
                <a:ea typeface="宋体" charset="-122"/>
              </a:rPr>
              <a:t>(WBS) 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将工作分解到独立的任务（工作项：</a:t>
            </a:r>
            <a:r>
              <a:rPr lang="en-US" altLang="zh-CN" dirty="0" err="1" smtClean="0">
                <a:ea typeface="宋体" charset="-122"/>
              </a:rPr>
              <a:t>WorkItem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根据角色分解任务和子任</a:t>
            </a:r>
            <a:r>
              <a:rPr lang="zh-CN" altLang="en-US" dirty="0" smtClean="0">
                <a:ea typeface="宋体" charset="-122"/>
              </a:rPr>
              <a:t>务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任务的持续时间不能短于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小时，或多于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天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504825" y="5410200"/>
            <a:ext cx="822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估算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建立日程表和预算的依据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1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计划阶段子里程碑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选定技术架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r>
              <a:rPr lang="zh-CN" altLang="en-US" dirty="0" smtClean="0"/>
              <a:t>需求确认书被认可</a:t>
            </a:r>
            <a:r>
              <a:rPr lang="en-US" altLang="zh-CN" dirty="0" smtClean="0"/>
              <a:t>(</a:t>
            </a:r>
            <a:r>
              <a:rPr lang="zh-CN" altLang="en-US" dirty="0"/>
              <a:t>概念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系统设计基准完成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逻辑和物理设计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开发和测试环境搭建完成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项目计划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规划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被认可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546803"/>
            <a:ext cx="3024336" cy="252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6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估算技术</a:t>
            </a:r>
            <a:endParaRPr lang="en-US" altLang="zh-CN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9988"/>
            <a:ext cx="8229600" cy="46352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charset="-122"/>
              </a:rPr>
              <a:t>采用自底向上的方式进行估算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使用加权平均方式估算任务的持续时</a:t>
            </a:r>
            <a:r>
              <a:rPr lang="zh-CN" altLang="en-US" dirty="0" smtClean="0">
                <a:ea typeface="宋体" charset="-122"/>
              </a:rPr>
              <a:t>间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:(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最乐观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+4*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最可能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+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最悲观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)/6</a:t>
            </a:r>
          </a:p>
          <a:p>
            <a:r>
              <a:rPr lang="zh-CN" altLang="en-US" dirty="0" smtClean="0">
                <a:ea typeface="宋体" charset="-122"/>
              </a:rPr>
              <a:t>估算结果应乘以估算系数</a:t>
            </a:r>
            <a:r>
              <a:rPr lang="en-US" altLang="zh-CN" dirty="0" smtClean="0">
                <a:ea typeface="宋体" charset="-122"/>
              </a:rPr>
              <a:t>(1.5/6</a:t>
            </a:r>
            <a:r>
              <a:rPr lang="zh-CN" altLang="en-US" dirty="0" smtClean="0">
                <a:ea typeface="宋体" charset="-122"/>
              </a:rPr>
              <a:t>或根据情况确定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使用原型帮助进行估算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将缓冲时间作为单独的任务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5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WBS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68760"/>
            <a:ext cx="8420100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2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056784" cy="544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7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第四节 项</a:t>
            </a:r>
            <a:r>
              <a:rPr lang="zh-CN" altLang="en-US" dirty="0" smtClean="0">
                <a:solidFill>
                  <a:schemeClr val="accent6"/>
                </a:solidFill>
              </a:rPr>
              <a:t>目规划文档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项目规划文档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234669"/>
              </p:ext>
            </p:extLst>
          </p:nvPr>
        </p:nvGraphicFramePr>
        <p:xfrm>
          <a:off x="457200" y="1196973"/>
          <a:ext cx="8229600" cy="468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951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951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产品意图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说明产品的愿景。可直接引用章程</a:t>
                      </a:r>
                      <a:endParaRPr lang="zh-CN" altLang="en-US" dirty="0"/>
                    </a:p>
                  </a:txBody>
                  <a:tcPr/>
                </a:tc>
              </a:tr>
              <a:tr h="4951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历史记录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历史版本积累下来的需要解决的债务。</a:t>
                      </a:r>
                      <a:endParaRPr lang="zh-CN" altLang="en-US" dirty="0"/>
                    </a:p>
                  </a:txBody>
                  <a:tcPr/>
                </a:tc>
              </a:tr>
              <a:tr h="8546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发布条件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项目发布的条件。</a:t>
                      </a:r>
                      <a:r>
                        <a:rPr lang="en-US" altLang="zh-CN" dirty="0" smtClean="0"/>
                        <a:t>SMART</a:t>
                      </a:r>
                      <a:r>
                        <a:rPr lang="zh-CN" altLang="en-US" dirty="0" smtClean="0"/>
                        <a:t>原则，老大认可原则，可直接引用章程。</a:t>
                      </a:r>
                      <a:endParaRPr lang="zh-CN" altLang="en-US" dirty="0"/>
                    </a:p>
                  </a:txBody>
                  <a:tcPr/>
                </a:tc>
              </a:tr>
              <a:tr h="4951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可引用章程</a:t>
                      </a:r>
                      <a:endParaRPr lang="zh-CN" altLang="en-US" dirty="0"/>
                    </a:p>
                  </a:txBody>
                  <a:tcPr/>
                </a:tc>
              </a:tr>
              <a:tr h="8546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项目组织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重点内容之一。请详细说明项目管理的范围、内容和方法等。</a:t>
                      </a:r>
                      <a:endParaRPr lang="zh-CN" altLang="en-US" dirty="0"/>
                    </a:p>
                  </a:txBody>
                  <a:tcPr/>
                </a:tc>
              </a:tr>
              <a:tr h="4951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日程总览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主体里程碑列表</a:t>
                      </a:r>
                      <a:endParaRPr lang="zh-CN" altLang="en-US" dirty="0"/>
                    </a:p>
                  </a:txBody>
                  <a:tcPr/>
                </a:tc>
              </a:tr>
              <a:tr h="4951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人员配备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人力资源计划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8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/>
              <a:t>项目管理计</a:t>
            </a:r>
            <a:r>
              <a:rPr lang="zh-CN" altLang="en-US" dirty="0" smtClean="0"/>
              <a:t>划</a:t>
            </a:r>
            <a:r>
              <a:rPr lang="en-US" altLang="zh-CN" dirty="0" smtClean="0"/>
              <a:t>(s)</a:t>
            </a:r>
          </a:p>
          <a:p>
            <a:r>
              <a:rPr lang="zh-CN" altLang="en-US" dirty="0" smtClean="0"/>
              <a:t>制定进度计划</a:t>
            </a:r>
            <a:endParaRPr lang="en-US" altLang="zh-CN" dirty="0" smtClean="0"/>
          </a:p>
          <a:p>
            <a:r>
              <a:rPr lang="zh-CN" altLang="en-US" dirty="0"/>
              <a:t>项目规划文档</a:t>
            </a:r>
          </a:p>
        </p:txBody>
      </p:sp>
    </p:spTree>
    <p:extLst>
      <p:ext uri="{BB962C8B-B14F-4D97-AF65-F5344CB8AC3E}">
        <p14:creationId xmlns:p14="http://schemas.microsoft.com/office/powerpoint/2010/main" val="3770950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06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lang="zh-CN" altLang="en-US" sz="32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lang="zh-CN" altLang="en-US" sz="28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lang="zh-CN" alt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lang="zh-CN" alt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lang="zh-CN" alt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以项目创造价值，以教育开创未来</a:t>
            </a:r>
            <a:endParaRPr lang="zh-CN" altLang="en-US" sz="40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9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/>
              <a:t>项目管理计</a:t>
            </a:r>
            <a:r>
              <a:rPr lang="zh-CN" altLang="en-US" dirty="0" smtClean="0"/>
              <a:t>划</a:t>
            </a:r>
            <a:r>
              <a:rPr lang="en-US" altLang="zh-CN" dirty="0" smtClean="0"/>
              <a:t>(s)</a:t>
            </a:r>
          </a:p>
          <a:p>
            <a:r>
              <a:rPr lang="zh-CN" altLang="en-US" dirty="0" smtClean="0"/>
              <a:t>制定进度计划</a:t>
            </a:r>
            <a:endParaRPr lang="en-US" altLang="zh-CN" dirty="0" smtClean="0"/>
          </a:p>
          <a:p>
            <a:r>
              <a:rPr lang="zh-CN" altLang="en-US" dirty="0"/>
              <a:t>项目规划文档</a:t>
            </a:r>
          </a:p>
        </p:txBody>
      </p:sp>
    </p:spTree>
    <p:extLst>
      <p:ext uri="{BB962C8B-B14F-4D97-AF65-F5344CB8AC3E}">
        <p14:creationId xmlns:p14="http://schemas.microsoft.com/office/powerpoint/2010/main" val="308226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第一节 概述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3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</a:t>
            </a:r>
            <a:r>
              <a:rPr lang="zh-CN" altLang="en-US" dirty="0"/>
              <a:t>计划</a:t>
            </a:r>
            <a:r>
              <a:rPr lang="zh-CN" altLang="en-US" dirty="0" smtClean="0"/>
              <a:t>内</a:t>
            </a:r>
            <a:r>
              <a:rPr lang="zh-CN" altLang="en-US" dirty="0"/>
              <a:t>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目的：规划和确定</a:t>
            </a:r>
            <a:r>
              <a:rPr lang="zh-CN" altLang="en-US" dirty="0" smtClean="0">
                <a:solidFill>
                  <a:schemeClr val="accent6"/>
                </a:solidFill>
              </a:rPr>
              <a:t>项目管理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r>
              <a:rPr lang="zh-CN" altLang="en-US" dirty="0" smtClean="0"/>
              <a:t>交付成果</a:t>
            </a:r>
            <a:endParaRPr lang="en-US" altLang="zh-CN" dirty="0" smtClean="0"/>
          </a:p>
          <a:p>
            <a:pPr lvl="1"/>
            <a:r>
              <a:rPr lang="zh-CN" altLang="en-US" dirty="0"/>
              <a:t>项目规</a:t>
            </a:r>
            <a:r>
              <a:rPr lang="zh-CN" altLang="en-US" dirty="0" smtClean="0"/>
              <a:t>划文档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项目总体时间表</a:t>
            </a:r>
            <a:r>
              <a:rPr lang="en-US" altLang="zh-CN" dirty="0" smtClean="0"/>
              <a:t>(Schedule)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66104600"/>
              </p:ext>
            </p:extLst>
          </p:nvPr>
        </p:nvGraphicFramePr>
        <p:xfrm>
          <a:off x="1619672" y="32849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50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第二节 项目管理计划</a:t>
            </a:r>
            <a:r>
              <a:rPr lang="en-US" altLang="zh-CN" dirty="0" smtClean="0">
                <a:solidFill>
                  <a:schemeClr val="accent6"/>
                </a:solidFill>
              </a:rPr>
              <a:t>(s)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4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计划是一个团队活动</a:t>
            </a:r>
            <a:endParaRPr lang="en-US" altLang="zh-CN" dirty="0"/>
          </a:p>
        </p:txBody>
      </p:sp>
      <p:graphicFrame>
        <p:nvGraphicFramePr>
          <p:cNvPr id="33796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28916"/>
              </p:ext>
            </p:extLst>
          </p:nvPr>
        </p:nvGraphicFramePr>
        <p:xfrm>
          <a:off x="755575" y="1268760"/>
          <a:ext cx="7093025" cy="4923613"/>
        </p:xfrm>
        <a:graphic>
          <a:graphicData uri="http://schemas.openxmlformats.org/drawingml/2006/table">
            <a:tbl>
              <a:tblPr/>
              <a:tblGrid>
                <a:gridCol w="3657341"/>
                <a:gridCol w="3435684"/>
              </a:tblGrid>
              <a:tr h="3478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计划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驱动角色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沟通计划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产品管理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开发计划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E9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培训计划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用户体验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安全计划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发布管理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E9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测试计划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测试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预算计划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程序管理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E9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部署计划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发布管理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采购计划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发布管理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程序管理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E9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试用计划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发布管里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 rot="1775485" flipH="1">
            <a:off x="6324600" y="2743200"/>
            <a:ext cx="1676400" cy="2133600"/>
          </a:xfrm>
          <a:prstGeom prst="rect">
            <a:avLst/>
          </a:prstGeom>
          <a:solidFill>
            <a:srgbClr val="D0D0E0"/>
          </a:solidFill>
          <a:ln>
            <a:noFill/>
          </a:ln>
          <a:effectLst>
            <a:outerShdw dist="35921" dir="2700000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 rot="228431">
            <a:off x="4114800" y="1371600"/>
            <a:ext cx="1676400" cy="2133600"/>
          </a:xfrm>
          <a:prstGeom prst="rect">
            <a:avLst/>
          </a:prstGeom>
          <a:solidFill>
            <a:srgbClr val="AAAAC6"/>
          </a:solidFill>
          <a:ln>
            <a:noFill/>
          </a:ln>
          <a:effectLst>
            <a:outerShdw dist="45791" dir="1822140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 rot="-1775485">
            <a:off x="1600200" y="1981200"/>
            <a:ext cx="1676400" cy="2133600"/>
          </a:xfrm>
          <a:prstGeom prst="rect">
            <a:avLst/>
          </a:prstGeom>
          <a:solidFill>
            <a:srgbClr val="D0D0E0"/>
          </a:solidFill>
          <a:ln>
            <a:noFill/>
          </a:ln>
          <a:effectLst>
            <a:outerShdw dist="63500" dir="5400000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 rot="933071">
            <a:off x="5067300" y="1295400"/>
            <a:ext cx="1676400" cy="2133600"/>
          </a:xfrm>
          <a:prstGeom prst="rect">
            <a:avLst/>
          </a:prstGeom>
          <a:solidFill>
            <a:srgbClr val="CAEECA"/>
          </a:solidFill>
          <a:ln>
            <a:noFill/>
          </a:ln>
          <a:effectLst>
            <a:outerShdw dist="35921" dir="2700000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 rot="933071">
            <a:off x="5588503" y="1511885"/>
            <a:ext cx="1011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Arial" charset="0"/>
                <a:ea typeface="宋体" charset="-122"/>
              </a:rPr>
              <a:t>沟通计划</a:t>
            </a:r>
            <a:endParaRPr lang="en-US" altLang="zh-CN" sz="1600" b="1" dirty="0">
              <a:latin typeface="Arial" charset="0"/>
              <a:ea typeface="宋体" charset="-122"/>
            </a:endParaRPr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3124200" y="1143000"/>
            <a:ext cx="1676400" cy="213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8100000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3458875" y="1219200"/>
            <a:ext cx="1011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Arial" charset="0"/>
                <a:ea typeface="宋体" charset="-122"/>
              </a:rPr>
              <a:t>部署计划</a:t>
            </a:r>
            <a:endParaRPr lang="en-US" altLang="zh-CN" sz="1600" b="1" dirty="0">
              <a:latin typeface="Arial" charset="0"/>
              <a:ea typeface="宋体" charset="-122"/>
            </a:endParaRPr>
          </a:p>
        </p:txBody>
      </p:sp>
      <p:sp>
        <p:nvSpPr>
          <p:cNvPr id="3246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创建项目规划</a:t>
            </a:r>
            <a:endParaRPr lang="en-US" altLang="zh-CN" dirty="0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 rot="-430629">
            <a:off x="1905000" y="1676400"/>
            <a:ext cx="1676400" cy="2133600"/>
          </a:xfrm>
          <a:prstGeom prst="rect">
            <a:avLst/>
          </a:prstGeom>
          <a:solidFill>
            <a:srgbClr val="CAEECA"/>
          </a:solidFill>
          <a:ln>
            <a:noFill/>
          </a:ln>
          <a:effectLst>
            <a:outerShdw dist="68392" dir="6708085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 rot="-430629">
            <a:off x="2147599" y="1878598"/>
            <a:ext cx="1011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Arial" charset="0"/>
                <a:ea typeface="宋体" charset="-122"/>
              </a:rPr>
              <a:t>采购计划</a:t>
            </a:r>
            <a:endParaRPr lang="en-US" altLang="zh-CN" sz="1600" b="1" dirty="0">
              <a:latin typeface="Arial" charset="0"/>
              <a:ea typeface="宋体" charset="-122"/>
            </a:endParaRPr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3886200" y="1981200"/>
            <a:ext cx="1676400" cy="2133600"/>
          </a:xfrm>
          <a:prstGeom prst="rect">
            <a:avLst/>
          </a:prstGeom>
          <a:solidFill>
            <a:srgbClr val="D0D0E0"/>
          </a:solidFill>
          <a:ln>
            <a:noFill/>
          </a:ln>
          <a:effectLst>
            <a:outerShdw dist="25400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4218491" y="2060575"/>
            <a:ext cx="1011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Arial" charset="0"/>
                <a:ea typeface="宋体" charset="-122"/>
              </a:rPr>
              <a:t>开发计划</a:t>
            </a:r>
            <a:endParaRPr lang="en-US" altLang="zh-CN" sz="1600" b="1" dirty="0">
              <a:latin typeface="Arial" charset="0"/>
              <a:ea typeface="宋体" charset="-122"/>
            </a:endParaRPr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 rot="-1277606">
            <a:off x="1600200" y="2971800"/>
            <a:ext cx="1676400" cy="213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64758" dir="6078596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 rot="-1277606">
            <a:off x="1675317" y="3215273"/>
            <a:ext cx="1011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Arial" charset="0"/>
                <a:ea typeface="宋体" charset="-122"/>
              </a:rPr>
              <a:t>预算计划</a:t>
            </a:r>
            <a:endParaRPr lang="en-US" altLang="zh-CN" sz="1600" b="1" dirty="0">
              <a:latin typeface="Arial" charset="0"/>
              <a:ea typeface="宋体" charset="-122"/>
            </a:endParaRPr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 rot="-1775485">
            <a:off x="2209800" y="3810000"/>
            <a:ext cx="1676400" cy="2133600"/>
          </a:xfrm>
          <a:prstGeom prst="rect">
            <a:avLst/>
          </a:prstGeom>
          <a:solidFill>
            <a:srgbClr val="D0D0E0"/>
          </a:solidFill>
          <a:ln>
            <a:noFill/>
          </a:ln>
          <a:effectLst>
            <a:outerShdw dist="63500" dir="5400000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 rot="-1775485">
            <a:off x="2196811" y="4097923"/>
            <a:ext cx="1011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Arial" charset="0"/>
                <a:ea typeface="宋体" charset="-122"/>
              </a:rPr>
              <a:t>容量计划</a:t>
            </a:r>
            <a:endParaRPr lang="en-US" altLang="zh-CN" sz="1600" b="1" dirty="0">
              <a:latin typeface="Arial" charset="0"/>
              <a:ea typeface="宋体" charset="-122"/>
            </a:endParaRPr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 rot="933071">
            <a:off x="5791200" y="2133600"/>
            <a:ext cx="1676400" cy="2133600"/>
          </a:xfrm>
          <a:prstGeom prst="rect">
            <a:avLst/>
          </a:prstGeom>
          <a:solidFill>
            <a:srgbClr val="AAAAC6"/>
          </a:solidFill>
          <a:ln>
            <a:noFill/>
          </a:ln>
          <a:effectLst>
            <a:outerShdw dist="35921" dir="2700000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 rot="933071">
            <a:off x="6311611" y="2351673"/>
            <a:ext cx="1011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Arial" charset="0"/>
                <a:ea typeface="宋体" charset="-122"/>
              </a:rPr>
              <a:t>培训计划</a:t>
            </a:r>
            <a:endParaRPr lang="en-US" altLang="zh-CN" sz="1600" b="1" dirty="0">
              <a:latin typeface="Arial" charset="0"/>
              <a:ea typeface="宋体" charset="-122"/>
            </a:endParaRPr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 rot="-1277606">
            <a:off x="3200400" y="2819400"/>
            <a:ext cx="1676400" cy="2133600"/>
          </a:xfrm>
          <a:prstGeom prst="rect">
            <a:avLst/>
          </a:prstGeom>
          <a:solidFill>
            <a:srgbClr val="AAAAC6"/>
          </a:solidFill>
          <a:ln>
            <a:noFill/>
          </a:ln>
          <a:effectLst>
            <a:outerShdw dist="64758" dir="6078596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 rot="-1277606">
            <a:off x="3273929" y="3061285"/>
            <a:ext cx="1011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Arial" charset="0"/>
                <a:ea typeface="宋体" charset="-122"/>
              </a:rPr>
              <a:t>试用计划</a:t>
            </a:r>
            <a:endParaRPr lang="en-US" altLang="zh-CN" sz="1600" b="1" dirty="0">
              <a:latin typeface="Arial" charset="0"/>
              <a:ea typeface="宋体" charset="-122"/>
            </a:endParaRPr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 rot="445931">
            <a:off x="4876800" y="2667000"/>
            <a:ext cx="1676400" cy="213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1" name="Text Box 23"/>
          <p:cNvSpPr txBox="1">
            <a:spLocks noChangeArrowheads="1"/>
          </p:cNvSpPr>
          <p:nvPr/>
        </p:nvSpPr>
        <p:spPr bwMode="auto">
          <a:xfrm rot="445931">
            <a:off x="5299578" y="2866023"/>
            <a:ext cx="1011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Arial" charset="0"/>
                <a:ea typeface="宋体" charset="-122"/>
              </a:rPr>
              <a:t>测试计划</a:t>
            </a:r>
            <a:endParaRPr lang="en-US" altLang="zh-CN" sz="1600" b="1" dirty="0">
              <a:latin typeface="Arial" charset="0"/>
              <a:ea typeface="宋体" charset="-122"/>
            </a:endParaRPr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 rot="933071">
            <a:off x="5638800" y="3810000"/>
            <a:ext cx="1676400" cy="2133600"/>
          </a:xfrm>
          <a:prstGeom prst="rect">
            <a:avLst/>
          </a:prstGeom>
          <a:solidFill>
            <a:srgbClr val="CAEECA"/>
          </a:solidFill>
          <a:ln>
            <a:noFill/>
          </a:ln>
          <a:effectLst>
            <a:outerShdw dist="35921" dir="2700000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3" name="Text Box 25"/>
          <p:cNvSpPr txBox="1">
            <a:spLocks noChangeArrowheads="1"/>
          </p:cNvSpPr>
          <p:nvPr/>
        </p:nvSpPr>
        <p:spPr bwMode="auto">
          <a:xfrm rot="933071">
            <a:off x="6159212" y="4029660"/>
            <a:ext cx="1011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Arial" charset="0"/>
                <a:ea typeface="宋体" charset="-122"/>
              </a:rPr>
              <a:t>安全计划</a:t>
            </a:r>
            <a:endParaRPr lang="en-US" altLang="zh-CN" sz="1600" b="1" dirty="0">
              <a:latin typeface="Arial" charset="0"/>
              <a:ea typeface="宋体" charset="-122"/>
            </a:endParaRPr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3813175" y="3505200"/>
            <a:ext cx="1976438" cy="2514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tint val="82353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3" dist="89803" dir="2700000">
              <a:srgbClr val="8080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8D8D8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gray">
          <a:xfrm>
            <a:off x="3733800" y="4098925"/>
            <a:ext cx="2133600" cy="133947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zh-CN" altLang="en-US" sz="3000" b="1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项目规划</a:t>
            </a:r>
            <a:endParaRPr lang="en-US" altLang="zh-CN" sz="3000" b="1" dirty="0" smtClean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altLang="zh-CN" sz="3000" b="1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(</a:t>
            </a:r>
            <a:r>
              <a:rPr lang="zh-CN" altLang="en-US" sz="3000" b="1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项目主计划</a:t>
            </a:r>
            <a:r>
              <a:rPr lang="en-US" altLang="zh-CN" sz="3000" b="1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)</a:t>
            </a:r>
            <a:endParaRPr lang="en-US" altLang="zh-CN" sz="3000" b="1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3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Module 6</a:t>
            </a:r>
          </a:p>
        </p:txBody>
      </p:sp>
      <p:graphicFrame>
        <p:nvGraphicFramePr>
          <p:cNvPr id="32566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59858"/>
              </p:ext>
            </p:extLst>
          </p:nvPr>
        </p:nvGraphicFramePr>
        <p:xfrm>
          <a:off x="457200" y="1597025"/>
          <a:ext cx="8170863" cy="4208239"/>
        </p:xfrm>
        <a:graphic>
          <a:graphicData uri="http://schemas.openxmlformats.org/drawingml/2006/table">
            <a:tbl>
              <a:tblPr/>
              <a:tblGrid>
                <a:gridCol w="4106863"/>
                <a:gridCol w="406400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主要内容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安装策略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分阶段还是一次部署，一个站点一个站点，还是一个部门一个部门，是推还是拉的方式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部署意外的策略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并行系统，完全备份，还是没有意外策略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部署机制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全自动安装，脚本安装，还是纯手工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部署资源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ITG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，外部联系人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4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系统支持策略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90000"/>
                        <a:buFont typeface="CommonBullets" pitchFamily="34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分层的技术支持，使用支持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60" name="Rectangle 28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zh-CN" altLang="en-US" dirty="0" smtClean="0"/>
              <a:t>部署计划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665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Onest</Template>
  <TotalTime>622</TotalTime>
  <Words>1645</Words>
  <Application>Microsoft Office PowerPoint</Application>
  <PresentationFormat>全屏显示(4:3)</PresentationFormat>
  <Paragraphs>218</Paragraphs>
  <Slides>26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Onest</vt:lpstr>
      <vt:lpstr>项目管理实践  制定项目计划</vt:lpstr>
      <vt:lpstr>计划阶段子里程碑</vt:lpstr>
      <vt:lpstr>目录</vt:lpstr>
      <vt:lpstr>第一节 概述</vt:lpstr>
      <vt:lpstr>项目计划内容</vt:lpstr>
      <vt:lpstr>第二节 项目管理计划(s)</vt:lpstr>
      <vt:lpstr>计划是一个团队活动</vt:lpstr>
      <vt:lpstr>创建项目规划</vt:lpstr>
      <vt:lpstr>部署计划</vt:lpstr>
      <vt:lpstr>试用计划</vt:lpstr>
      <vt:lpstr>测试计划</vt:lpstr>
      <vt:lpstr>培训计划</vt:lpstr>
      <vt:lpstr>沟通计划</vt:lpstr>
      <vt:lpstr>容量计划</vt:lpstr>
      <vt:lpstr>安全计划</vt:lpstr>
      <vt:lpstr>预算计划</vt:lpstr>
      <vt:lpstr>第三节 制定进度计划</vt:lpstr>
      <vt:lpstr>制定进度计划步骤</vt:lpstr>
      <vt:lpstr>从计划中建立估算</vt:lpstr>
      <vt:lpstr>估算技术</vt:lpstr>
      <vt:lpstr>WBS示例</vt:lpstr>
      <vt:lpstr>Schedule示例</vt:lpstr>
      <vt:lpstr>第四节 项目规划文档</vt:lpstr>
      <vt:lpstr>项目规划文档</vt:lpstr>
      <vt:lpstr>目录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项目管理实践  制定项目计划</dc:title>
  <dc:creator>YuanXu</dc:creator>
  <cp:lastModifiedBy>YuanXu</cp:lastModifiedBy>
  <cp:revision>37</cp:revision>
  <dcterms:created xsi:type="dcterms:W3CDTF">2011-08-03T07:34:59Z</dcterms:created>
  <dcterms:modified xsi:type="dcterms:W3CDTF">2011-08-08T02:52:31Z</dcterms:modified>
</cp:coreProperties>
</file>