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4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59A37-8D17-4CE7-BF89-2B77A2582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57FB30-CAF9-44E2-A70D-1964A673D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DB2A7-AE65-42F0-8B81-5DDE4709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9A86-6A92-4D0B-AD94-9B418A03913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39E33-6F79-4034-9526-2AFF4963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F70C3-07F1-409B-B554-44262AA2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486C-8AED-4B4A-AFA7-671E18597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35A3A-75AC-486F-8F98-9275677A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A33B7-012B-4245-8596-27EC2882E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1CFA0-4316-469D-B87F-D1470CEE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9A86-6A92-4D0B-AD94-9B418A03913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00FF8-52BF-4975-8F17-3AEB14C5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40B86-8FFE-4E1A-AA0F-A9838412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486C-8AED-4B4A-AFA7-671E18597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1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5D9516-8FAF-4F3A-8591-6D0D4B272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931B30-1DD5-4AA2-8375-CB2E4FFFC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263C4-046B-4075-8BE2-24C10D58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9A86-6A92-4D0B-AD94-9B418A03913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728FA-04E2-480E-8E34-D35FDFC8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BF03C-30F8-4DEF-90A2-22B7F8FE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486C-8AED-4B4A-AFA7-671E18597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68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9CF20-3D75-4994-BBA5-1F907EC6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235FB-7339-4821-BE44-A68BAD504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AAACB-353D-4465-9E0C-73F0B4B0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9A86-6A92-4D0B-AD94-9B418A03913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6B9AE-275D-4DFA-9941-F1941E79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B2461-D1A8-4568-91C3-D47F8DFD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486C-8AED-4B4A-AFA7-671E18597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8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7640D-823D-4B7B-80EC-CF941D29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C64C36-D64B-4847-8DF0-ACB517267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76BB7-A65B-44FF-AB59-852F8846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9A86-6A92-4D0B-AD94-9B418A03913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0AF55-A1D6-4382-B34E-9DC76F79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12763-5CF1-431C-AB30-6EE9BE21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486C-8AED-4B4A-AFA7-671E18597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31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C367F-0E27-4546-A8E7-F0694104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18733-EAE3-4382-8B4F-D204B9F1C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31C77D-15B9-4267-BDDA-20294DA20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56B8B5-16A2-4C9C-A04E-898A59CE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9A86-6A92-4D0B-AD94-9B418A03913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682B8-91B6-4A81-8108-EC46024B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C5D166-4705-4757-AEF7-7FF1264A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486C-8AED-4B4A-AFA7-671E18597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1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E4AC2-18CC-4FED-890E-BCD287BB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2BE660-8369-4ACB-96D0-427F1705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F64B98-BBD6-4230-AFE0-BE023DC07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2700EE-1496-434F-8460-77A5E3BD4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45D054-4EEF-491A-A25B-ECF4C0785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AB64EF-7474-4BE9-88F6-E5EEB9B6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9A86-6A92-4D0B-AD94-9B418A03913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0B699C-FC2E-46E7-848B-3B15C8D0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1549A7-4611-4CAE-AC1C-651EFC80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486C-8AED-4B4A-AFA7-671E18597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53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D5E8-7371-4C6D-8212-FC75F859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02A730-D334-4F17-95F7-44BBFD98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9A86-6A92-4D0B-AD94-9B418A03913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DEB30D-2EC2-4523-A849-33DCBE92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3DB3CA-16CB-49E0-9135-2221D8F1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486C-8AED-4B4A-AFA7-671E18597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2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6858BD-57C1-4B08-B67F-9E2111FA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9A86-6A92-4D0B-AD94-9B418A03913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35C248-E4ED-437D-A5B8-00956AFF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AE7D43-F6E2-4A72-8E7D-D60ED9A1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486C-8AED-4B4A-AFA7-671E18597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4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415C9-7BB9-4B9D-A65B-7526B902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F7C69-B528-4F13-A2A3-B89872DD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6570F2-F573-466D-8C15-30232822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5A5F4B-937F-401D-9DE2-290C271E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9A86-6A92-4D0B-AD94-9B418A03913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932858-8194-4348-9D29-B29EC918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3B1C8-3031-4D11-9EAD-87740A18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486C-8AED-4B4A-AFA7-671E18597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8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93E76-22FF-42B9-97E0-AD54E59E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2B266D-9C8F-4CD3-80A2-A0F42B6D8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244FB1-7FE8-4017-BB20-3B5DA46F4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F3983-C1E4-44AC-97CF-27BCEFE4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9A86-6A92-4D0B-AD94-9B418A03913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3FD9B-417C-4252-9482-21AE8FEB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7D496B-6B90-4D95-88CC-A088BD96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486C-8AED-4B4A-AFA7-671E18597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0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6D25CD-8E91-4D76-812D-9C2008A7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FBFFCB-4976-40CA-A477-507F53060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760EA-F2B5-46BA-B7C4-4DFE99362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9A86-6A92-4D0B-AD94-9B418A03913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5C969-481A-4D85-8C1D-6867C148B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B3CF8-729F-4542-BF92-DE161CDF0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A486C-8AED-4B4A-AFA7-671E18597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3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05520-BC2E-4632-8CB2-13C2F8AB6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Bayesian Deep Learning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4DC165-E7CB-4823-A829-0ACFBE44C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Ye Yushi, Mao </a:t>
            </a:r>
            <a:r>
              <a:rPr lang="en-US" altLang="zh-CN" dirty="0" err="1"/>
              <a:t>Hongyu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84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34E45-30A6-4F0B-94A7-F781A245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Natural-Parameter Networks – Wang etc. (2016)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7D4899-5253-43FB-AA97-13A1100F5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Traditional NN: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/>
                  <a:t> is a determinist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/>
                  <a:t> is a normal vector for bias item</a:t>
                </a:r>
              </a:p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altLang="zh-CN" dirty="0"/>
                  <a:t> is a non-linear activation function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7D4899-5253-43FB-AA97-13A1100F5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61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34E45-30A6-4F0B-94A7-F781A245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Natural-Parameter Networks – Wang etc. (2016)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7D4899-5253-43FB-AA97-13A1100F5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49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Natural-Parameter Networks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Every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/>
                  <a:t> are all exponential-family distributions (e.g. gamma distribution).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/>
                  <a:t> is also a distribution (may not be exponential-family, but we can approximate it with one by the first two moments, i.e. mean and variance).</a:t>
                </a:r>
              </a:p>
              <a:p>
                <a:r>
                  <a:rPr lang="en-US" altLang="zh-CN" dirty="0"/>
                  <a:t>After non-linear transformation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dirty="0"/>
                  <a:t>, we got the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/>
                  <a:t>. Again, we can approximate an exponential-family distribution by matching the first two moments.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7D4899-5253-43FB-AA97-13A1100F5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4973"/>
              </a:xfrm>
              <a:blipFill>
                <a:blip r:embed="rId2"/>
                <a:stretch>
                  <a:fillRect l="-1043" t="-2960" r="-2029" b="-1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05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34E45-30A6-4F0B-94A7-F781A245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Natural-Parameter Networks – Wang etc. (2016)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7D4899-5253-43FB-AA97-13A1100F5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4973"/>
              </a:xfrm>
            </p:spPr>
            <p:txBody>
              <a:bodyPr/>
              <a:lstStyle/>
              <a:p>
                <a:r>
                  <a:rPr lang="en-US" altLang="zh-CN" dirty="0"/>
                  <a:t>Then we can estimate the mean and variance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/>
                  <a:t>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Using this, we can construct another exponential family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…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7D4899-5253-43FB-AA97-13A1100F5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4973"/>
              </a:xfrm>
              <a:blipFill>
                <a:blip r:embed="rId2"/>
                <a:stretch>
                  <a:fillRect l="-1043" t="-1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22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8B612-7A3B-47B2-905D-CA457DA8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comments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0D955-37FE-442F-873D-DF43A5041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 be trained fast since all steps have closed-form formulas (for the integration part we need to select activation function carefully)</a:t>
            </a:r>
          </a:p>
          <a:p>
            <a:r>
              <a:rPr lang="en-US" altLang="zh-CN" dirty="0"/>
              <a:t>The number of parameters are doubled compared with normal NN, and the model can be treated as a complicated version of NN. And as a byproduct, we also have variance information at any prediction point (actually, distribution information)</a:t>
            </a:r>
          </a:p>
          <a:p>
            <a:r>
              <a:rPr lang="en-US" altLang="zh-CN" dirty="0"/>
              <a:t>Drawbacks:</a:t>
            </a:r>
          </a:p>
          <a:p>
            <a:pPr lvl="1"/>
            <a:r>
              <a:rPr lang="en-US" altLang="zh-CN" dirty="0"/>
              <a:t>Activation functions are restricted to several specific forms</a:t>
            </a:r>
          </a:p>
          <a:p>
            <a:pPr lvl="1"/>
            <a:r>
              <a:rPr lang="en-US" altLang="zh-CN" dirty="0"/>
              <a:t>Hard to tune for non-professional</a:t>
            </a:r>
          </a:p>
          <a:p>
            <a:pPr lvl="1"/>
            <a:r>
              <a:rPr lang="en-US" altLang="zh-CN" dirty="0"/>
              <a:t>May overfit since numbers of parameters are doubled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23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96A81D-C8D6-466F-AE1D-D1B4555C43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toy 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 , 100 epochs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96A81D-C8D6-466F-AE1D-D1B4555C4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39C429-CE0D-421F-92AC-9C813FA60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48" y="1827219"/>
            <a:ext cx="6500452" cy="4506548"/>
          </a:xfrm>
        </p:spPr>
      </p:pic>
    </p:spTree>
    <p:extLst>
      <p:ext uri="{BB962C8B-B14F-4D97-AF65-F5344CB8AC3E}">
        <p14:creationId xmlns:p14="http://schemas.microsoft.com/office/powerpoint/2010/main" val="86497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96A81D-C8D6-466F-AE1D-D1B4555C43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toy 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 , 500 epochs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96A81D-C8D6-466F-AE1D-D1B4555C4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39C429-CE0D-421F-92AC-9C813FA60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48" y="1827219"/>
            <a:ext cx="6500452" cy="4506548"/>
          </a:xfrm>
        </p:spPr>
      </p:pic>
    </p:spTree>
    <p:extLst>
      <p:ext uri="{BB962C8B-B14F-4D97-AF65-F5344CB8AC3E}">
        <p14:creationId xmlns:p14="http://schemas.microsoft.com/office/powerpoint/2010/main" val="1942779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96A81D-C8D6-466F-AE1D-D1B4555C43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toy 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 , 1000 epochs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96A81D-C8D6-466F-AE1D-D1B4555C4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39C429-CE0D-421F-92AC-9C813FA60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49" y="1827219"/>
            <a:ext cx="6500450" cy="4506548"/>
          </a:xfrm>
        </p:spPr>
      </p:pic>
    </p:spTree>
    <p:extLst>
      <p:ext uri="{BB962C8B-B14F-4D97-AF65-F5344CB8AC3E}">
        <p14:creationId xmlns:p14="http://schemas.microsoft.com/office/powerpoint/2010/main" val="35747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96A81D-C8D6-466F-AE1D-D1B4555C43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toy 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 , with regularization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96A81D-C8D6-466F-AE1D-D1B4555C4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39C429-CE0D-421F-92AC-9C813FA60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49" y="1827219"/>
            <a:ext cx="6500450" cy="4506547"/>
          </a:xfrm>
        </p:spPr>
      </p:pic>
    </p:spTree>
    <p:extLst>
      <p:ext uri="{BB962C8B-B14F-4D97-AF65-F5344CB8AC3E}">
        <p14:creationId xmlns:p14="http://schemas.microsoft.com/office/powerpoint/2010/main" val="2764238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A440B-15ED-4333-985E-4C380E34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 MNIST data: Traditional NN vs NPN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10B2AE7-565E-4730-86D0-2573035E2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hidden layers, 300+100 neurons </a:t>
            </a:r>
          </a:p>
          <a:p>
            <a:r>
              <a:rPr lang="en-US" altLang="zh-CN" dirty="0"/>
              <a:t>Fully connected</a:t>
            </a:r>
          </a:p>
          <a:p>
            <a:r>
              <a:rPr lang="en-US" altLang="zh-CN" dirty="0"/>
              <a:t>Cross-entropy loss</a:t>
            </a:r>
          </a:p>
          <a:p>
            <a:r>
              <a:rPr lang="en-US" altLang="zh-CN" dirty="0"/>
              <a:t>Learning rate 0.01</a:t>
            </a:r>
          </a:p>
          <a:p>
            <a:r>
              <a:rPr lang="en-US" altLang="zh-CN" dirty="0"/>
              <a:t>Batch size 50</a:t>
            </a:r>
          </a:p>
          <a:p>
            <a:r>
              <a:rPr lang="en-US" altLang="zh-CN" dirty="0"/>
              <a:t>We will show the testing accuracy in the next slides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474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A440B-15ED-4333-985E-4C380E34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 MNIST data: Traditional NN vs NPN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41AB399-3FE3-41E0-B71C-34D8204F1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164158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960344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0283727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73914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4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 epochs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6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 epochs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99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15 epochs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47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 epochs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3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25 epochs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 epochs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35 epochs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2558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DA290E7-D673-41BC-8EA8-EC4FB152686F}"/>
              </a:ext>
            </a:extLst>
          </p:cNvPr>
          <p:cNvSpPr txBox="1"/>
          <p:nvPr/>
        </p:nvSpPr>
        <p:spPr>
          <a:xfrm>
            <a:off x="838200" y="5353235"/>
            <a:ext cx="10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May need more complicated data to test the power of Bayesian Deep Learning!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0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D0690-94BA-4474-AEF6-979540AA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Prediction is not enough, prediction uncertainty is also important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014B3-827B-41A3-B243-ACC46FA91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9338"/>
          </a:xfrm>
        </p:spPr>
        <p:txBody>
          <a:bodyPr/>
          <a:lstStyle/>
          <a:p>
            <a:r>
              <a:rPr lang="en-US" altLang="zh-CN" dirty="0"/>
              <a:t>In May 2016 we tragically experienced the first fatality from an assisted driving system. “Neither Autopilot nor the driver noticed the white side of the tractor trailer against a brightly lit sky, so the brake was not applied.”</a:t>
            </a:r>
          </a:p>
          <a:p>
            <a:r>
              <a:rPr lang="en-US" altLang="zh-CN" dirty="0"/>
              <a:t>In July 2015, an image classification system erroneously identified two African American humans as gorillas, raising concerns of racial discrimination.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113FE5-9092-437E-9ACA-DD8B8245700F}"/>
              </a:ext>
            </a:extLst>
          </p:cNvPr>
          <p:cNvSpPr txBox="1"/>
          <p:nvPr/>
        </p:nvSpPr>
        <p:spPr>
          <a:xfrm>
            <a:off x="2240132" y="6123543"/>
            <a:ext cx="995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blog: https://alexgkendall.com/computer_vision/bayesian_deep_learning_for_safe_ai/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92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0FE6B-21C2-4468-B07A-B07061138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9600" dirty="0"/>
              <a:t>Thank you!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72540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4A6B9-1807-4CED-BFD6-4389B44B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 want a model which can 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F9E68-E628-41D8-A810-084891E1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 only predict accurately (like state-of-the-art DNN models)</a:t>
            </a:r>
          </a:p>
          <a:p>
            <a:r>
              <a:rPr lang="en-US" altLang="zh-CN" dirty="0"/>
              <a:t>But also give prediction confidence on each input data point</a:t>
            </a:r>
          </a:p>
          <a:p>
            <a:r>
              <a:rPr lang="en-US" altLang="zh-CN" dirty="0"/>
              <a:t>For example, in the assisted driving system, if AI finds it can’t make decision very confidently in some situation, it can warn the driver to operate manually for safety.</a:t>
            </a:r>
          </a:p>
          <a:p>
            <a:r>
              <a:rPr lang="en-US" altLang="zh-CN" dirty="0"/>
              <a:t>This is what Bayesian Deep Learning models do!</a:t>
            </a:r>
          </a:p>
          <a:p>
            <a:r>
              <a:rPr lang="en-US" altLang="zh-CN" dirty="0"/>
              <a:t>There are many variants of BDL. We will introduce two of them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15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28B1B-BF1A-422E-8889-DC63B855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Kendall and Gal (2017)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1789C-3A37-407F-8B39-064CE622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CN" dirty="0"/>
              <a:t>Try to model two types of uncertainty in one model: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dirty="0"/>
              <a:t>Aleatoric uncertainty: capture noise inherent in the observations, i.e. uncertainty which cannot be reduced even if more data points were given.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dirty="0"/>
              <a:t>Epistemic uncertainty: capture the uncertainty in the model parameters. It can be explained away if given enough data.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70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ED3E0-7544-43E3-8D1C-60120EB9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aleatoric uncertainty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BC09FE-DB2B-49B3-8DF4-26CFEE0C2B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zh-CN" dirty="0"/>
                  <a:t>Model aleatoric uncertainty by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/>
              </a:p>
              <a:p>
                <a:r>
                  <a:rPr lang="en-US" altLang="zh-CN" dirty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sup>
                    </m:sSup>
                  </m:oMath>
                </a14:m>
                <a:r>
                  <a:rPr lang="en-US" altLang="zh-CN" dirty="0"/>
                  <a:t> is a DNN,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is the estimate of aleatoric uncertainty, which can be optimized by the following minimization objective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BC09FE-DB2B-49B3-8DF4-26CFEE0C2B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7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52595-3DFB-4D87-9C72-22B5A946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epistemic uncertainty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E711DD-0644-4197-928F-37F3221BD2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using Monte Carlo dropout sampling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en-US" altLang="zh-CN" dirty="0"/>
                  <a:t>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zh-CN" dirty="0"/>
                  <a:t> is a set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dropout sampled outputs.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E711DD-0644-4197-928F-37F3221BD2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30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04965-DB4A-4D33-9D0E-52A75042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Dropout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F1880C3-5ADB-4BB8-BE37-F64DA1604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996" y="1700818"/>
            <a:ext cx="7924008" cy="47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5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97D48-A907-4BF3-A5A8-78135E8E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Monte Carlo dropout sampling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64F1AF-7E57-4C82-87D2-3E6FF4A47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Happens at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testing</a:t>
                </a:r>
                <a:r>
                  <a:rPr lang="en-US" altLang="zh-CN" dirty="0"/>
                  <a:t> period</a:t>
                </a:r>
              </a:p>
              <a:p>
                <a:r>
                  <a:rPr lang="en-US" altLang="zh-CN" dirty="0"/>
                  <a:t>Given one input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predict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several times, each on a random dropout sample (a sub DNN graph which drops some random neurons). Finally 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Using this to compute epistemic uncertainty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64F1AF-7E57-4C82-87D2-3E6FF4A47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98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1E516-1561-4F1D-A2C2-E826DE8C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comments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FD7D91-B9B5-45D1-B88F-8AFD015F4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CN" dirty="0"/>
              <a:t>Have good performance on several examples</a:t>
            </a:r>
          </a:p>
          <a:p>
            <a:r>
              <a:rPr lang="en-US" altLang="zh-CN" dirty="0"/>
              <a:t>Computational expensive in testing period (due to Monte Carlo dropout sampling), which may be a problem in some cases such as auto drive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33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831</Words>
  <Application>Microsoft Office PowerPoint</Application>
  <PresentationFormat>宽屏</PresentationFormat>
  <Paragraphs>99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Wingdings</vt:lpstr>
      <vt:lpstr>Office 主题​​</vt:lpstr>
      <vt:lpstr>Bayesian Deep Learning</vt:lpstr>
      <vt:lpstr>Prediction is not enough, prediction uncertainty is also important</vt:lpstr>
      <vt:lpstr>We want a model which can …</vt:lpstr>
      <vt:lpstr>Kendall and Gal (2017)</vt:lpstr>
      <vt:lpstr>Model aleatoric uncertainty</vt:lpstr>
      <vt:lpstr>Model epistemic uncertainty</vt:lpstr>
      <vt:lpstr>Dropout</vt:lpstr>
      <vt:lpstr>Monte Carlo dropout sampling</vt:lpstr>
      <vt:lpstr>Some comments</vt:lpstr>
      <vt:lpstr>Natural-Parameter Networks – Wang etc. (2016)</vt:lpstr>
      <vt:lpstr>Natural-Parameter Networks – Wang etc. (2016)</vt:lpstr>
      <vt:lpstr>Natural-Parameter Networks – Wang etc. (2016)</vt:lpstr>
      <vt:lpstr>Some comments</vt:lpstr>
      <vt:lpstr>A toy example: y=x^3 , 100 epochs</vt:lpstr>
      <vt:lpstr>A toy example: y=x^3 , 500 epochs</vt:lpstr>
      <vt:lpstr>A toy example: y=x^3 , 1000 epochs</vt:lpstr>
      <vt:lpstr>A toy example: y=x^3 , with regularization</vt:lpstr>
      <vt:lpstr>On MNIST data: Traditional NN vs NPN </vt:lpstr>
      <vt:lpstr>On MNIST data: Traditional NN vs NPN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Deep Learning</dc:title>
  <dc:creator>Yushi YE</dc:creator>
  <cp:lastModifiedBy>Yushi YE</cp:lastModifiedBy>
  <cp:revision>25</cp:revision>
  <dcterms:created xsi:type="dcterms:W3CDTF">2017-11-20T03:14:05Z</dcterms:created>
  <dcterms:modified xsi:type="dcterms:W3CDTF">2017-11-24T01:50:34Z</dcterms:modified>
</cp:coreProperties>
</file>