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252" autoAdjust="0"/>
    <p:restoredTop sz="94335" autoAdjust="0"/>
  </p:normalViewPr>
  <p:slideViewPr>
    <p:cSldViewPr snapToGrid="0">
      <p:cViewPr varScale="1">
        <p:scale>
          <a:sx n="72" d="100"/>
          <a:sy n="72" d="100"/>
        </p:scale>
        <p:origin x="104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84411-FFEE-4C42-9C7D-CD334EEE065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副標題 2">
            <a:extLst>
              <a:ext uri="{FF2B5EF4-FFF2-40B4-BE49-F238E27FC236}">
                <a16:creationId xmlns:a16="http://schemas.microsoft.com/office/drawing/2014/main" id="{A382A44F-4DE6-43A1-972D-CFF380591A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日期版面配置區 3">
            <a:extLst>
              <a:ext uri="{FF2B5EF4-FFF2-40B4-BE49-F238E27FC236}">
                <a16:creationId xmlns:a16="http://schemas.microsoft.com/office/drawing/2014/main" id="{79AA76D8-6B95-46E1-8013-31CFEC4F69E6}"/>
              </a:ext>
            </a:extLst>
          </p:cNvPr>
          <p:cNvSpPr>
            <a:spLocks noGrp="1"/>
          </p:cNvSpPr>
          <p:nvPr>
            <p:ph type="dt" sz="half" idx="10"/>
          </p:nvPr>
        </p:nvSpPr>
        <p:spPr/>
        <p:txBody>
          <a:bodyPr/>
          <a:lstStyle/>
          <a:p>
            <a:fld id="{1ADA6C77-6752-4248-BAA8-04637632E80B}" type="datetimeFigureOut">
              <a:rPr lang="en-US" smtClean="0"/>
              <a:t>5/25/2018</a:t>
            </a:fld>
            <a:endParaRPr lang="en-US"/>
          </a:p>
        </p:txBody>
      </p:sp>
      <p:sp>
        <p:nvSpPr>
          <p:cNvPr id="5" name="頁尾版面配置區 4">
            <a:extLst>
              <a:ext uri="{FF2B5EF4-FFF2-40B4-BE49-F238E27FC236}">
                <a16:creationId xmlns:a16="http://schemas.microsoft.com/office/drawing/2014/main" id="{7CAED520-9A56-494E-A480-5F1C4CE62946}"/>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D3D116F0-C741-4D69-95C1-3E0478F2698F}"/>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91689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9899CF-3FB7-4786-BC70-6F7154EECE2D}"/>
              </a:ext>
            </a:extLst>
          </p:cNvPr>
          <p:cNvSpPr>
            <a:spLocks noGrp="1"/>
          </p:cNvSpPr>
          <p:nvPr>
            <p:ph type="title"/>
          </p:nvPr>
        </p:nvSpPr>
        <p:spPr/>
        <p:txBody>
          <a:bodyPr/>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97D6F77D-6A5C-4908-802D-50077D2B54F3}"/>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7A74D5DC-BCFB-4B46-B8AB-621EBE3595CA}"/>
              </a:ext>
            </a:extLst>
          </p:cNvPr>
          <p:cNvSpPr>
            <a:spLocks noGrp="1"/>
          </p:cNvSpPr>
          <p:nvPr>
            <p:ph type="dt" sz="half" idx="10"/>
          </p:nvPr>
        </p:nvSpPr>
        <p:spPr/>
        <p:txBody>
          <a:bodyPr/>
          <a:lstStyle/>
          <a:p>
            <a:fld id="{1ADA6C77-6752-4248-BAA8-04637632E80B}" type="datetimeFigureOut">
              <a:rPr lang="en-US" smtClean="0"/>
              <a:t>5/25/2018</a:t>
            </a:fld>
            <a:endParaRPr lang="en-US"/>
          </a:p>
        </p:txBody>
      </p:sp>
      <p:sp>
        <p:nvSpPr>
          <p:cNvPr id="5" name="頁尾版面配置區 4">
            <a:extLst>
              <a:ext uri="{FF2B5EF4-FFF2-40B4-BE49-F238E27FC236}">
                <a16:creationId xmlns:a16="http://schemas.microsoft.com/office/drawing/2014/main" id="{40878867-650A-46BC-9FDA-BCD33F27F62F}"/>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103943A2-1495-42EE-9FDC-E3438937CDBF}"/>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3831400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6EB098E-9C32-411D-ADEC-2A7F989C515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FB63F7CE-45B6-4042-902B-78155B71B834}"/>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37797E8B-CEF9-4BFB-825F-778745067C85}"/>
              </a:ext>
            </a:extLst>
          </p:cNvPr>
          <p:cNvSpPr>
            <a:spLocks noGrp="1"/>
          </p:cNvSpPr>
          <p:nvPr>
            <p:ph type="dt" sz="half" idx="10"/>
          </p:nvPr>
        </p:nvSpPr>
        <p:spPr/>
        <p:txBody>
          <a:bodyPr/>
          <a:lstStyle/>
          <a:p>
            <a:fld id="{1ADA6C77-6752-4248-BAA8-04637632E80B}" type="datetimeFigureOut">
              <a:rPr lang="en-US" smtClean="0"/>
              <a:t>5/25/2018</a:t>
            </a:fld>
            <a:endParaRPr lang="en-US"/>
          </a:p>
        </p:txBody>
      </p:sp>
      <p:sp>
        <p:nvSpPr>
          <p:cNvPr id="5" name="頁尾版面配置區 4">
            <a:extLst>
              <a:ext uri="{FF2B5EF4-FFF2-40B4-BE49-F238E27FC236}">
                <a16:creationId xmlns:a16="http://schemas.microsoft.com/office/drawing/2014/main" id="{5C6CFB3A-55EE-46A4-9B53-4572C91AB96E}"/>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DD14B112-8CF2-48C2-B6B1-425B6FCA86A1}"/>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38953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E6F4D1-483E-4127-B8E5-C25E15737636}"/>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DA11B3C6-A0EC-454E-A416-70D3D3DB75D3}"/>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DE6E2C45-CA9A-42BE-ACDA-EEB124CEA456}"/>
              </a:ext>
            </a:extLst>
          </p:cNvPr>
          <p:cNvSpPr>
            <a:spLocks noGrp="1"/>
          </p:cNvSpPr>
          <p:nvPr>
            <p:ph type="dt" sz="half" idx="10"/>
          </p:nvPr>
        </p:nvSpPr>
        <p:spPr/>
        <p:txBody>
          <a:bodyPr/>
          <a:lstStyle/>
          <a:p>
            <a:fld id="{1ADA6C77-6752-4248-BAA8-04637632E80B}" type="datetimeFigureOut">
              <a:rPr lang="en-US" smtClean="0"/>
              <a:t>5/25/2018</a:t>
            </a:fld>
            <a:endParaRPr lang="en-US"/>
          </a:p>
        </p:txBody>
      </p:sp>
      <p:sp>
        <p:nvSpPr>
          <p:cNvPr id="5" name="頁尾版面配置區 4">
            <a:extLst>
              <a:ext uri="{FF2B5EF4-FFF2-40B4-BE49-F238E27FC236}">
                <a16:creationId xmlns:a16="http://schemas.microsoft.com/office/drawing/2014/main" id="{DCA4EA0D-97E8-415F-89E0-95A4E9269E35}"/>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C9D55644-934C-4FDE-ABBC-46DA1F2CF368}"/>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2116835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1BB968-9854-4CE4-A30D-4E9D67F1F6A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15AF0E8B-B56C-4458-A853-9DAB8A5C6A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702F772E-11DC-4B3F-98BB-3B0F515F0705}"/>
              </a:ext>
            </a:extLst>
          </p:cNvPr>
          <p:cNvSpPr>
            <a:spLocks noGrp="1"/>
          </p:cNvSpPr>
          <p:nvPr>
            <p:ph type="dt" sz="half" idx="10"/>
          </p:nvPr>
        </p:nvSpPr>
        <p:spPr/>
        <p:txBody>
          <a:bodyPr/>
          <a:lstStyle/>
          <a:p>
            <a:fld id="{1ADA6C77-6752-4248-BAA8-04637632E80B}" type="datetimeFigureOut">
              <a:rPr lang="en-US" smtClean="0"/>
              <a:t>5/25/2018</a:t>
            </a:fld>
            <a:endParaRPr lang="en-US"/>
          </a:p>
        </p:txBody>
      </p:sp>
      <p:sp>
        <p:nvSpPr>
          <p:cNvPr id="5" name="頁尾版面配置區 4">
            <a:extLst>
              <a:ext uri="{FF2B5EF4-FFF2-40B4-BE49-F238E27FC236}">
                <a16:creationId xmlns:a16="http://schemas.microsoft.com/office/drawing/2014/main" id="{A76DA4D3-99E8-4008-8B65-3EF7DD98574D}"/>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14CB658C-9528-42E3-8C7B-21409D2A88F4}"/>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294264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EB38D8-CEF5-45FE-882B-E2E4D9F593D5}"/>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1C741A96-747F-4DEB-8E5D-584668401B5C}"/>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a:extLst>
              <a:ext uri="{FF2B5EF4-FFF2-40B4-BE49-F238E27FC236}">
                <a16:creationId xmlns:a16="http://schemas.microsoft.com/office/drawing/2014/main" id="{58F34D60-7799-4CAC-B594-965873EF14E4}"/>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4">
            <a:extLst>
              <a:ext uri="{FF2B5EF4-FFF2-40B4-BE49-F238E27FC236}">
                <a16:creationId xmlns:a16="http://schemas.microsoft.com/office/drawing/2014/main" id="{4F126FFF-E5A5-473B-A835-C5BBE983AEF5}"/>
              </a:ext>
            </a:extLst>
          </p:cNvPr>
          <p:cNvSpPr>
            <a:spLocks noGrp="1"/>
          </p:cNvSpPr>
          <p:nvPr>
            <p:ph type="dt" sz="half" idx="10"/>
          </p:nvPr>
        </p:nvSpPr>
        <p:spPr/>
        <p:txBody>
          <a:bodyPr/>
          <a:lstStyle/>
          <a:p>
            <a:fld id="{1ADA6C77-6752-4248-BAA8-04637632E80B}" type="datetimeFigureOut">
              <a:rPr lang="en-US" smtClean="0"/>
              <a:t>5/25/2018</a:t>
            </a:fld>
            <a:endParaRPr lang="en-US"/>
          </a:p>
        </p:txBody>
      </p:sp>
      <p:sp>
        <p:nvSpPr>
          <p:cNvPr id="6" name="頁尾版面配置區 5">
            <a:extLst>
              <a:ext uri="{FF2B5EF4-FFF2-40B4-BE49-F238E27FC236}">
                <a16:creationId xmlns:a16="http://schemas.microsoft.com/office/drawing/2014/main" id="{AC849D05-9FE8-486F-ABC5-5D63A1EF6730}"/>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010D7FC4-4F6B-4D3A-B470-1CE86F3ADB90}"/>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316936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1F8B11-5FBB-4423-977C-476D9A8C1251}"/>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117B3FD6-98EA-4ABC-854B-7A325663DE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98C84A98-C44E-4C93-A0B9-68DE2AC64B20}"/>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文字版面配置區 4">
            <a:extLst>
              <a:ext uri="{FF2B5EF4-FFF2-40B4-BE49-F238E27FC236}">
                <a16:creationId xmlns:a16="http://schemas.microsoft.com/office/drawing/2014/main" id="{EC1452B0-0E6D-4DF7-A25E-C4AD4A4808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6B3714E5-297A-41B9-9587-233077B5EE1B}"/>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6">
            <a:extLst>
              <a:ext uri="{FF2B5EF4-FFF2-40B4-BE49-F238E27FC236}">
                <a16:creationId xmlns:a16="http://schemas.microsoft.com/office/drawing/2014/main" id="{941E4672-C0C7-4E5B-92DF-9E195EAB900B}"/>
              </a:ext>
            </a:extLst>
          </p:cNvPr>
          <p:cNvSpPr>
            <a:spLocks noGrp="1"/>
          </p:cNvSpPr>
          <p:nvPr>
            <p:ph type="dt" sz="half" idx="10"/>
          </p:nvPr>
        </p:nvSpPr>
        <p:spPr/>
        <p:txBody>
          <a:bodyPr/>
          <a:lstStyle/>
          <a:p>
            <a:fld id="{1ADA6C77-6752-4248-BAA8-04637632E80B}" type="datetimeFigureOut">
              <a:rPr lang="en-US" smtClean="0"/>
              <a:t>5/25/2018</a:t>
            </a:fld>
            <a:endParaRPr lang="en-US"/>
          </a:p>
        </p:txBody>
      </p:sp>
      <p:sp>
        <p:nvSpPr>
          <p:cNvPr id="8" name="頁尾版面配置區 7">
            <a:extLst>
              <a:ext uri="{FF2B5EF4-FFF2-40B4-BE49-F238E27FC236}">
                <a16:creationId xmlns:a16="http://schemas.microsoft.com/office/drawing/2014/main" id="{45413E9C-EABD-482C-9188-093914F4A309}"/>
              </a:ext>
            </a:extLst>
          </p:cNvPr>
          <p:cNvSpPr>
            <a:spLocks noGrp="1"/>
          </p:cNvSpPr>
          <p:nvPr>
            <p:ph type="ftr" sz="quarter" idx="11"/>
          </p:nvPr>
        </p:nvSpPr>
        <p:spPr/>
        <p:txBody>
          <a:bodyPr/>
          <a:lstStyle/>
          <a:p>
            <a:endParaRPr lang="en-US"/>
          </a:p>
        </p:txBody>
      </p:sp>
      <p:sp>
        <p:nvSpPr>
          <p:cNvPr id="9" name="投影片編號版面配置區 8">
            <a:extLst>
              <a:ext uri="{FF2B5EF4-FFF2-40B4-BE49-F238E27FC236}">
                <a16:creationId xmlns:a16="http://schemas.microsoft.com/office/drawing/2014/main" id="{9E075FBB-390E-495A-B33F-304FB8169AE2}"/>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155380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58ABBD-07A2-4584-B832-55771B448E11}"/>
              </a:ext>
            </a:extLst>
          </p:cNvPr>
          <p:cNvSpPr>
            <a:spLocks noGrp="1"/>
          </p:cNvSpPr>
          <p:nvPr>
            <p:ph type="title"/>
          </p:nvPr>
        </p:nvSpPr>
        <p:spPr/>
        <p:txBody>
          <a:bodyPr/>
          <a:lstStyle/>
          <a:p>
            <a:r>
              <a:rPr lang="zh-TW" altLang="en-US"/>
              <a:t>按一下以編輯母片標題樣式</a:t>
            </a:r>
            <a:endParaRPr lang="en-US"/>
          </a:p>
        </p:txBody>
      </p:sp>
      <p:sp>
        <p:nvSpPr>
          <p:cNvPr id="3" name="日期版面配置區 2">
            <a:extLst>
              <a:ext uri="{FF2B5EF4-FFF2-40B4-BE49-F238E27FC236}">
                <a16:creationId xmlns:a16="http://schemas.microsoft.com/office/drawing/2014/main" id="{ACC94D8E-BFB8-4D3F-88FF-6E61B262E433}"/>
              </a:ext>
            </a:extLst>
          </p:cNvPr>
          <p:cNvSpPr>
            <a:spLocks noGrp="1"/>
          </p:cNvSpPr>
          <p:nvPr>
            <p:ph type="dt" sz="half" idx="10"/>
          </p:nvPr>
        </p:nvSpPr>
        <p:spPr/>
        <p:txBody>
          <a:bodyPr/>
          <a:lstStyle/>
          <a:p>
            <a:fld id="{1ADA6C77-6752-4248-BAA8-04637632E80B}" type="datetimeFigureOut">
              <a:rPr lang="en-US" smtClean="0"/>
              <a:t>5/25/2018</a:t>
            </a:fld>
            <a:endParaRPr lang="en-US"/>
          </a:p>
        </p:txBody>
      </p:sp>
      <p:sp>
        <p:nvSpPr>
          <p:cNvPr id="4" name="頁尾版面配置區 3">
            <a:extLst>
              <a:ext uri="{FF2B5EF4-FFF2-40B4-BE49-F238E27FC236}">
                <a16:creationId xmlns:a16="http://schemas.microsoft.com/office/drawing/2014/main" id="{6ABC20CD-316A-4D55-9324-FA0ADF1AEBB8}"/>
              </a:ext>
            </a:extLst>
          </p:cNvPr>
          <p:cNvSpPr>
            <a:spLocks noGrp="1"/>
          </p:cNvSpPr>
          <p:nvPr>
            <p:ph type="ftr" sz="quarter" idx="11"/>
          </p:nvPr>
        </p:nvSpPr>
        <p:spPr/>
        <p:txBody>
          <a:bodyPr/>
          <a:lstStyle/>
          <a:p>
            <a:endParaRPr lang="en-US"/>
          </a:p>
        </p:txBody>
      </p:sp>
      <p:sp>
        <p:nvSpPr>
          <p:cNvPr id="5" name="投影片編號版面配置區 4">
            <a:extLst>
              <a:ext uri="{FF2B5EF4-FFF2-40B4-BE49-F238E27FC236}">
                <a16:creationId xmlns:a16="http://schemas.microsoft.com/office/drawing/2014/main" id="{AB90F2DE-C754-4158-87FA-438EC217BD67}"/>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1755506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A7B0AE6-5C05-4373-9AD2-A3DF0599B45A}"/>
              </a:ext>
            </a:extLst>
          </p:cNvPr>
          <p:cNvSpPr>
            <a:spLocks noGrp="1"/>
          </p:cNvSpPr>
          <p:nvPr>
            <p:ph type="dt" sz="half" idx="10"/>
          </p:nvPr>
        </p:nvSpPr>
        <p:spPr/>
        <p:txBody>
          <a:bodyPr/>
          <a:lstStyle/>
          <a:p>
            <a:fld id="{1ADA6C77-6752-4248-BAA8-04637632E80B}" type="datetimeFigureOut">
              <a:rPr lang="en-US" smtClean="0"/>
              <a:t>5/25/2018</a:t>
            </a:fld>
            <a:endParaRPr lang="en-US"/>
          </a:p>
        </p:txBody>
      </p:sp>
      <p:sp>
        <p:nvSpPr>
          <p:cNvPr id="3" name="頁尾版面配置區 2">
            <a:extLst>
              <a:ext uri="{FF2B5EF4-FFF2-40B4-BE49-F238E27FC236}">
                <a16:creationId xmlns:a16="http://schemas.microsoft.com/office/drawing/2014/main" id="{3307EB6B-07C4-4D25-AE9C-6D272331E0D1}"/>
              </a:ext>
            </a:extLst>
          </p:cNvPr>
          <p:cNvSpPr>
            <a:spLocks noGrp="1"/>
          </p:cNvSpPr>
          <p:nvPr>
            <p:ph type="ftr" sz="quarter" idx="11"/>
          </p:nvPr>
        </p:nvSpPr>
        <p:spPr/>
        <p:txBody>
          <a:bodyPr/>
          <a:lstStyle/>
          <a:p>
            <a:endParaRPr lang="en-US"/>
          </a:p>
        </p:txBody>
      </p:sp>
      <p:sp>
        <p:nvSpPr>
          <p:cNvPr id="4" name="投影片編號版面配置區 3">
            <a:extLst>
              <a:ext uri="{FF2B5EF4-FFF2-40B4-BE49-F238E27FC236}">
                <a16:creationId xmlns:a16="http://schemas.microsoft.com/office/drawing/2014/main" id="{3328931F-B7B0-4EAA-8B9F-0D18B646419F}"/>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149510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7D0958-2057-4902-936B-D29835C9BA4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12889F17-2B37-40D7-AA25-83BFFA021C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文字版面配置區 3">
            <a:extLst>
              <a:ext uri="{FF2B5EF4-FFF2-40B4-BE49-F238E27FC236}">
                <a16:creationId xmlns:a16="http://schemas.microsoft.com/office/drawing/2014/main" id="{E6C4FB73-6600-40A2-919B-50C5B6CAD8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18202565-28A9-4DA1-87BE-D9CF803EA0A7}"/>
              </a:ext>
            </a:extLst>
          </p:cNvPr>
          <p:cNvSpPr>
            <a:spLocks noGrp="1"/>
          </p:cNvSpPr>
          <p:nvPr>
            <p:ph type="dt" sz="half" idx="10"/>
          </p:nvPr>
        </p:nvSpPr>
        <p:spPr/>
        <p:txBody>
          <a:bodyPr/>
          <a:lstStyle/>
          <a:p>
            <a:fld id="{1ADA6C77-6752-4248-BAA8-04637632E80B}" type="datetimeFigureOut">
              <a:rPr lang="en-US" smtClean="0"/>
              <a:t>5/25/2018</a:t>
            </a:fld>
            <a:endParaRPr lang="en-US"/>
          </a:p>
        </p:txBody>
      </p:sp>
      <p:sp>
        <p:nvSpPr>
          <p:cNvPr id="6" name="頁尾版面配置區 5">
            <a:extLst>
              <a:ext uri="{FF2B5EF4-FFF2-40B4-BE49-F238E27FC236}">
                <a16:creationId xmlns:a16="http://schemas.microsoft.com/office/drawing/2014/main" id="{880A3CBE-BF0C-45CB-B46D-9C99E5351395}"/>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03F091A0-CDF9-4BFB-986F-B6034D37F918}"/>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200414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2E8DEC-0672-4046-8B1B-97DCE45068D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圖片版面配置區 2">
            <a:extLst>
              <a:ext uri="{FF2B5EF4-FFF2-40B4-BE49-F238E27FC236}">
                <a16:creationId xmlns:a16="http://schemas.microsoft.com/office/drawing/2014/main" id="{6CABA952-0E07-4BB9-923E-CE2DADFAD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a:extLst>
              <a:ext uri="{FF2B5EF4-FFF2-40B4-BE49-F238E27FC236}">
                <a16:creationId xmlns:a16="http://schemas.microsoft.com/office/drawing/2014/main" id="{755BE129-0162-45A2-B3FA-E0814FDEF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16639FD9-F5D4-43FA-B665-1BBE057C8A20}"/>
              </a:ext>
            </a:extLst>
          </p:cNvPr>
          <p:cNvSpPr>
            <a:spLocks noGrp="1"/>
          </p:cNvSpPr>
          <p:nvPr>
            <p:ph type="dt" sz="half" idx="10"/>
          </p:nvPr>
        </p:nvSpPr>
        <p:spPr/>
        <p:txBody>
          <a:bodyPr/>
          <a:lstStyle/>
          <a:p>
            <a:fld id="{1ADA6C77-6752-4248-BAA8-04637632E80B}" type="datetimeFigureOut">
              <a:rPr lang="en-US" smtClean="0"/>
              <a:t>5/25/2018</a:t>
            </a:fld>
            <a:endParaRPr lang="en-US"/>
          </a:p>
        </p:txBody>
      </p:sp>
      <p:sp>
        <p:nvSpPr>
          <p:cNvPr id="6" name="頁尾版面配置區 5">
            <a:extLst>
              <a:ext uri="{FF2B5EF4-FFF2-40B4-BE49-F238E27FC236}">
                <a16:creationId xmlns:a16="http://schemas.microsoft.com/office/drawing/2014/main" id="{9889D721-A573-4217-B96D-D7457DCF58EB}"/>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DBF3EEC5-C03E-4317-A9C5-48C026DE5665}"/>
              </a:ext>
            </a:extLst>
          </p:cNvPr>
          <p:cNvSpPr>
            <a:spLocks noGrp="1"/>
          </p:cNvSpPr>
          <p:nvPr>
            <p:ph type="sldNum" sz="quarter" idx="12"/>
          </p:nvPr>
        </p:nvSpPr>
        <p:spPr/>
        <p:txBody>
          <a:bodyPr/>
          <a:lstStyle/>
          <a:p>
            <a:fld id="{0CCA5CC5-96B4-4255-92F6-B87C90D4BEBF}" type="slidenum">
              <a:rPr lang="en-US" smtClean="0"/>
              <a:t>‹#›</a:t>
            </a:fld>
            <a:endParaRPr lang="en-US"/>
          </a:p>
        </p:txBody>
      </p:sp>
    </p:spTree>
    <p:extLst>
      <p:ext uri="{BB962C8B-B14F-4D97-AF65-F5344CB8AC3E}">
        <p14:creationId xmlns:p14="http://schemas.microsoft.com/office/powerpoint/2010/main" val="2404760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0E6814A-2840-47A7-9D5E-ED953D1C79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7E626A01-AE96-4624-8EEC-66161C72FF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9B8BBDB1-85B3-47E8-ADE5-8A7BA66BCA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A6C77-6752-4248-BAA8-04637632E80B}" type="datetimeFigureOut">
              <a:rPr lang="en-US" smtClean="0"/>
              <a:t>5/25/2018</a:t>
            </a:fld>
            <a:endParaRPr lang="en-US"/>
          </a:p>
        </p:txBody>
      </p:sp>
      <p:sp>
        <p:nvSpPr>
          <p:cNvPr id="5" name="頁尾版面配置區 4">
            <a:extLst>
              <a:ext uri="{FF2B5EF4-FFF2-40B4-BE49-F238E27FC236}">
                <a16:creationId xmlns:a16="http://schemas.microsoft.com/office/drawing/2014/main" id="{6EA267E0-8852-4887-BFAA-B3AB69BF75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a:extLst>
              <a:ext uri="{FF2B5EF4-FFF2-40B4-BE49-F238E27FC236}">
                <a16:creationId xmlns:a16="http://schemas.microsoft.com/office/drawing/2014/main" id="{51159CAB-D0A4-4CA4-A728-79877B9D0B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A5CC5-96B4-4255-92F6-B87C90D4BEBF}" type="slidenum">
              <a:rPr lang="en-US" smtClean="0"/>
              <a:t>‹#›</a:t>
            </a:fld>
            <a:endParaRPr lang="en-US"/>
          </a:p>
        </p:txBody>
      </p:sp>
    </p:spTree>
    <p:extLst>
      <p:ext uri="{BB962C8B-B14F-4D97-AF65-F5344CB8AC3E}">
        <p14:creationId xmlns:p14="http://schemas.microsoft.com/office/powerpoint/2010/main" val="3951589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表格 17">
            <a:extLst>
              <a:ext uri="{FF2B5EF4-FFF2-40B4-BE49-F238E27FC236}">
                <a16:creationId xmlns:a16="http://schemas.microsoft.com/office/drawing/2014/main" id="{2CA16670-100A-4E84-9210-4411F2BBD6BC}"/>
              </a:ext>
            </a:extLst>
          </p:cNvPr>
          <p:cNvGraphicFramePr>
            <a:graphicFrameLocks noGrp="1"/>
          </p:cNvGraphicFramePr>
          <p:nvPr>
            <p:extLst>
              <p:ext uri="{D42A27DB-BD31-4B8C-83A1-F6EECF244321}">
                <p14:modId xmlns:p14="http://schemas.microsoft.com/office/powerpoint/2010/main" val="1062338207"/>
              </p:ext>
            </p:extLst>
          </p:nvPr>
        </p:nvGraphicFramePr>
        <p:xfrm>
          <a:off x="0" y="0"/>
          <a:ext cx="12192000" cy="64008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451445138"/>
                    </a:ext>
                  </a:extLst>
                </a:gridCol>
              </a:tblGrid>
              <a:tr h="370840">
                <a:tc>
                  <a:txBody>
                    <a:bodyPr/>
                    <a:lstStyle/>
                    <a:p>
                      <a:pPr algn="ctr"/>
                      <a:r>
                        <a:rPr lang="en-US" altLang="zh-TW" sz="1800" b="1" dirty="0">
                          <a:solidFill>
                            <a:schemeClr val="accent3">
                              <a:lumMod val="75000"/>
                            </a:schemeClr>
                          </a:solidFill>
                          <a:latin typeface="+mn-lt"/>
                        </a:rPr>
                        <a:t>MATH4332 Mini-Project 3: Prediction of survival in </a:t>
                      </a:r>
                      <a:r>
                        <a:rPr lang="en-US" altLang="zh-TW" sz="1800" b="1">
                          <a:solidFill>
                            <a:schemeClr val="accent3">
                              <a:lumMod val="75000"/>
                            </a:schemeClr>
                          </a:solidFill>
                          <a:latin typeface="+mn-lt"/>
                        </a:rPr>
                        <a:t>Titianic</a:t>
                      </a:r>
                      <a:br>
                        <a:rPr lang="en-US" altLang="zh-TW" sz="1800" b="1" dirty="0">
                          <a:solidFill>
                            <a:schemeClr val="accent3">
                              <a:lumMod val="75000"/>
                            </a:schemeClr>
                          </a:solidFill>
                          <a:latin typeface="+mn-lt"/>
                        </a:rPr>
                      </a:br>
                      <a:r>
                        <a:rPr lang="en-US" altLang="zh-TW" sz="1800" b="1" dirty="0">
                          <a:solidFill>
                            <a:schemeClr val="accent3">
                              <a:lumMod val="75000"/>
                            </a:schemeClr>
                          </a:solidFill>
                          <a:latin typeface="+mn-lt"/>
                        </a:rPr>
                        <a:t>Choi Ming Yeung, Chu Chun Kit, Department of Mathematics; Lo Ho Fung</a:t>
                      </a:r>
                      <a:r>
                        <a:rPr lang="en-US" altLang="zh-TW" sz="1600" b="1" dirty="0">
                          <a:solidFill>
                            <a:schemeClr val="accent3">
                              <a:lumMod val="75000"/>
                            </a:schemeClr>
                          </a:solidFill>
                          <a:latin typeface="+mn-lt"/>
                        </a:rPr>
                        <a:t>, </a:t>
                      </a:r>
                      <a:r>
                        <a:rPr lang="en-US" altLang="zh-TW" sz="1800" b="1" kern="1200" dirty="0">
                          <a:solidFill>
                            <a:schemeClr val="accent3">
                              <a:lumMod val="75000"/>
                            </a:schemeClr>
                          </a:solidFill>
                          <a:latin typeface="+mn-lt"/>
                          <a:ea typeface="+mn-ea"/>
                          <a:cs typeface="+mn-cs"/>
                        </a:rPr>
                        <a:t>Department of Finance</a:t>
                      </a:r>
                      <a:endParaRPr lang="en-US" sz="1800" b="1" kern="1200" dirty="0">
                        <a:solidFill>
                          <a:schemeClr val="accent3">
                            <a:lumMod val="75000"/>
                          </a:schemeClr>
                        </a:solidFill>
                        <a:latin typeface="+mn-lt"/>
                        <a:ea typeface="+mn-ea"/>
                        <a:cs typeface="+mn-cs"/>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631844598"/>
                  </a:ext>
                </a:extLst>
              </a:tr>
            </a:tbl>
          </a:graphicData>
        </a:graphic>
      </p:graphicFrame>
      <p:graphicFrame>
        <p:nvGraphicFramePr>
          <p:cNvPr id="20" name="表格 19">
            <a:extLst>
              <a:ext uri="{FF2B5EF4-FFF2-40B4-BE49-F238E27FC236}">
                <a16:creationId xmlns:a16="http://schemas.microsoft.com/office/drawing/2014/main" id="{655D63E0-0C4E-468A-B114-F89E13D224A1}"/>
              </a:ext>
            </a:extLst>
          </p:cNvPr>
          <p:cNvGraphicFramePr>
            <a:graphicFrameLocks noGrp="1"/>
          </p:cNvGraphicFramePr>
          <p:nvPr>
            <p:extLst>
              <p:ext uri="{D42A27DB-BD31-4B8C-83A1-F6EECF244321}">
                <p14:modId xmlns:p14="http://schemas.microsoft.com/office/powerpoint/2010/main" val="4030168984"/>
              </p:ext>
            </p:extLst>
          </p:nvPr>
        </p:nvGraphicFramePr>
        <p:xfrm>
          <a:off x="0" y="834447"/>
          <a:ext cx="3708823" cy="1165860"/>
        </p:xfrm>
        <a:graphic>
          <a:graphicData uri="http://schemas.openxmlformats.org/drawingml/2006/table">
            <a:tbl>
              <a:tblPr firstRow="1" bandRow="1">
                <a:tableStyleId>{2D5ABB26-0587-4C30-8999-92F81FD0307C}</a:tableStyleId>
              </a:tblPr>
              <a:tblGrid>
                <a:gridCol w="3708823">
                  <a:extLst>
                    <a:ext uri="{9D8B030D-6E8A-4147-A177-3AD203B41FA5}">
                      <a16:colId xmlns:a16="http://schemas.microsoft.com/office/drawing/2014/main" val="2184900684"/>
                    </a:ext>
                  </a:extLst>
                </a:gridCol>
              </a:tblGrid>
              <a:tr h="0">
                <a:tc>
                  <a:txBody>
                    <a:bodyPr/>
                    <a:lstStyle/>
                    <a:p>
                      <a:pPr algn="ctr"/>
                      <a:r>
                        <a:rPr lang="en-US" altLang="zh-TW" sz="1200" b="1" u="none" dirty="0">
                          <a:solidFill>
                            <a:schemeClr val="tx1"/>
                          </a:solidFill>
                          <a:latin typeface="Times New Roman" panose="02020603050405020304" pitchFamily="18" charset="0"/>
                          <a:cs typeface="Times New Roman" panose="02020603050405020304" pitchFamily="18" charset="0"/>
                        </a:rPr>
                        <a:t>1. Introduction</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004238555"/>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TW" sz="1050" dirty="0">
                          <a:solidFill>
                            <a:schemeClr val="tx1"/>
                          </a:solidFill>
                          <a:latin typeface="Times New Roman" panose="02020603050405020304" pitchFamily="18" charset="0"/>
                          <a:cs typeface="Times New Roman" panose="02020603050405020304" pitchFamily="18" charset="0"/>
                        </a:rPr>
                        <a:t>In this project, the survival of individual in the </a:t>
                      </a:r>
                      <a:r>
                        <a:rPr lang="en-US" altLang="zh-TW" sz="1050" dirty="0" err="1">
                          <a:solidFill>
                            <a:schemeClr val="tx1"/>
                          </a:solidFill>
                          <a:latin typeface="Times New Roman" panose="02020603050405020304" pitchFamily="18" charset="0"/>
                          <a:cs typeface="Times New Roman" panose="02020603050405020304" pitchFamily="18" charset="0"/>
                        </a:rPr>
                        <a:t>Titianic</a:t>
                      </a:r>
                      <a:r>
                        <a:rPr lang="en-US" altLang="zh-TW" sz="1050" dirty="0">
                          <a:solidFill>
                            <a:schemeClr val="tx1"/>
                          </a:solidFill>
                          <a:latin typeface="Times New Roman" panose="02020603050405020304" pitchFamily="18" charset="0"/>
                          <a:cs typeface="Times New Roman" panose="02020603050405020304" pitchFamily="18" charset="0"/>
                        </a:rPr>
                        <a:t> disaster is considered. Various machine learning methods were used in this project, including logistic regression with features selection, classification tree with random forest and SVM. The corresponding results and Kaggle scores are summarized.</a:t>
                      </a:r>
                      <a:endParaRPr lang="en-US" sz="105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2079350448"/>
                  </a:ext>
                </a:extLst>
              </a:tr>
            </a:tbl>
          </a:graphicData>
        </a:graphic>
      </p:graphicFrame>
      <p:graphicFrame>
        <p:nvGraphicFramePr>
          <p:cNvPr id="21" name="表格 20">
            <a:extLst>
              <a:ext uri="{FF2B5EF4-FFF2-40B4-BE49-F238E27FC236}">
                <a16:creationId xmlns:a16="http://schemas.microsoft.com/office/drawing/2014/main" id="{0E2C0343-6F76-4D19-90F6-D38AE4813B91}"/>
              </a:ext>
            </a:extLst>
          </p:cNvPr>
          <p:cNvGraphicFramePr>
            <a:graphicFrameLocks noGrp="1"/>
          </p:cNvGraphicFramePr>
          <p:nvPr>
            <p:extLst>
              <p:ext uri="{D42A27DB-BD31-4B8C-83A1-F6EECF244321}">
                <p14:modId xmlns:p14="http://schemas.microsoft.com/office/powerpoint/2010/main" val="471433761"/>
              </p:ext>
            </p:extLst>
          </p:nvPr>
        </p:nvGraphicFramePr>
        <p:xfrm>
          <a:off x="0" y="2194675"/>
          <a:ext cx="3708839" cy="4411865"/>
        </p:xfrm>
        <a:graphic>
          <a:graphicData uri="http://schemas.openxmlformats.org/drawingml/2006/table">
            <a:tbl>
              <a:tblPr firstRow="1" bandRow="1">
                <a:tableStyleId>{2D5ABB26-0587-4C30-8999-92F81FD0307C}</a:tableStyleId>
              </a:tblPr>
              <a:tblGrid>
                <a:gridCol w="938263">
                  <a:extLst>
                    <a:ext uri="{9D8B030D-6E8A-4147-A177-3AD203B41FA5}">
                      <a16:colId xmlns:a16="http://schemas.microsoft.com/office/drawing/2014/main" val="1339929658"/>
                    </a:ext>
                  </a:extLst>
                </a:gridCol>
                <a:gridCol w="1302111">
                  <a:extLst>
                    <a:ext uri="{9D8B030D-6E8A-4147-A177-3AD203B41FA5}">
                      <a16:colId xmlns:a16="http://schemas.microsoft.com/office/drawing/2014/main" val="3507862194"/>
                    </a:ext>
                  </a:extLst>
                </a:gridCol>
                <a:gridCol w="1468465">
                  <a:extLst>
                    <a:ext uri="{9D8B030D-6E8A-4147-A177-3AD203B41FA5}">
                      <a16:colId xmlns:a16="http://schemas.microsoft.com/office/drawing/2014/main" val="3750811699"/>
                    </a:ext>
                  </a:extLst>
                </a:gridCol>
              </a:tblGrid>
              <a:tr h="282104">
                <a:tc gridSpan="3">
                  <a:txBody>
                    <a:bodyPr/>
                    <a:lstStyle/>
                    <a:p>
                      <a:pPr algn="ctr"/>
                      <a:r>
                        <a:rPr lang="en-US" altLang="zh-TW" sz="1200" b="1" u="none" dirty="0">
                          <a:solidFill>
                            <a:schemeClr val="tx1"/>
                          </a:solidFill>
                          <a:latin typeface="Times New Roman" panose="02020603050405020304" pitchFamily="18" charset="0"/>
                          <a:cs typeface="Times New Roman" panose="02020603050405020304" pitchFamily="18" charset="0"/>
                        </a:rPr>
                        <a:t>2. Data Pre-processing</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endParaRPr lang="en-US"/>
                    </a:p>
                  </a:txBody>
                  <a:tcPr/>
                </a:tc>
                <a:tc hMerge="1">
                  <a:txBody>
                    <a:bodyPr/>
                    <a:lstStyle/>
                    <a:p>
                      <a:pPr algn="ctr"/>
                      <a:endParaRPr lang="en-US" altLang="zh-TW" sz="1200" b="1" u="none" dirty="0">
                        <a:solidFill>
                          <a:schemeClr val="tx1"/>
                        </a:solidFill>
                        <a:latin typeface="Times New Roman" panose="02020603050405020304" pitchFamily="18" charset="0"/>
                        <a:cs typeface="Times New Roman" panose="02020603050405020304" pitchFamily="18" charset="0"/>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50000" t="50000" r="50000" b="50000"/>
                      </a:path>
                      <a:tileRect/>
                    </a:gradFill>
                  </a:tcPr>
                </a:tc>
                <a:extLst>
                  <a:ext uri="{0D108BD9-81ED-4DB2-BD59-A6C34878D82A}">
                    <a16:rowId xmlns:a16="http://schemas.microsoft.com/office/drawing/2014/main" val="2088613371"/>
                  </a:ext>
                </a:extLst>
              </a:tr>
              <a:tr h="0">
                <a:tc>
                  <a:txBody>
                    <a:bodyPr/>
                    <a:lstStyle/>
                    <a:p>
                      <a:pPr algn="ctr"/>
                      <a:r>
                        <a:rPr lang="en-US" sz="1000" b="1" dirty="0">
                          <a:latin typeface="Times New Roman" panose="02020603050405020304" pitchFamily="18" charset="0"/>
                          <a:cs typeface="Times New Roman" panose="02020603050405020304" pitchFamily="18" charset="0"/>
                        </a:rPr>
                        <a:t>Features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b="1" dirty="0">
                          <a:latin typeface="Times New Roman" panose="02020603050405020304" pitchFamily="18" charset="0"/>
                          <a:cs typeface="Times New Roman" panose="02020603050405020304" pitchFamily="18" charset="0"/>
                        </a:rPr>
                        <a:t>After transformation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b="1" dirty="0">
                          <a:latin typeface="Times New Roman" panose="02020603050405020304" pitchFamily="18" charset="0"/>
                          <a:cs typeface="Times New Roman" panose="02020603050405020304" pitchFamily="18" charset="0"/>
                        </a:rPr>
                        <a:t>Remarks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0704697"/>
                  </a:ext>
                </a:extLst>
              </a:tr>
              <a:tr h="0">
                <a:tc>
                  <a:txBody>
                    <a:bodyPr/>
                    <a:lstStyle/>
                    <a:p>
                      <a:pPr algn="ctr"/>
                      <a:r>
                        <a:rPr lang="en-US" sz="1000" dirty="0">
                          <a:solidFill>
                            <a:schemeClr val="tx1"/>
                          </a:solidFill>
                          <a:latin typeface="Times New Roman" panose="02020603050405020304" pitchFamily="18" charset="0"/>
                          <a:cs typeface="Times New Roman" panose="02020603050405020304" pitchFamily="18" charset="0"/>
                        </a:rPr>
                        <a:t>Name</a:t>
                      </a:r>
                    </a:p>
                    <a:p>
                      <a:pPr algn="ctr"/>
                      <a:r>
                        <a:rPr lang="en-US" altLang="zh-HK" sz="1000" dirty="0">
                          <a:solidFill>
                            <a:schemeClr val="tx1"/>
                          </a:solidFill>
                          <a:latin typeface="Times New Roman" panose="02020603050405020304" pitchFamily="18" charset="0"/>
                          <a:cs typeface="Times New Roman" panose="02020603050405020304" pitchFamily="18" charset="0"/>
                        </a:rPr>
                        <a:t>(e.g. Col, Capt.)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latin typeface="Times New Roman" panose="02020603050405020304" pitchFamily="18" charset="0"/>
                          <a:cs typeface="Times New Roman" panose="02020603050405020304" pitchFamily="18" charset="0"/>
                        </a:rPr>
                        <a:t>Title</a:t>
                      </a:r>
                    </a:p>
                    <a:p>
                      <a:pPr algn="ctr"/>
                      <a:r>
                        <a:rPr lang="en-US" sz="1000" dirty="0">
                          <a:latin typeface="Times New Roman" panose="02020603050405020304" pitchFamily="18" charset="0"/>
                          <a:cs typeface="Times New Roman" panose="02020603050405020304" pitchFamily="18" charset="0"/>
                        </a:rPr>
                        <a:t>(e.g. Military)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000" dirty="0">
                          <a:latin typeface="Times New Roman" panose="02020603050405020304" pitchFamily="18" charset="0"/>
                          <a:cs typeface="Times New Roman" panose="02020603050405020304" pitchFamily="18" charset="0"/>
                        </a:rPr>
                        <a:t>Classification into different ranks according to their titles in names.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chemeClr val="bg1"/>
                    </a:solidFill>
                  </a:tcPr>
                </a:tc>
                <a:extLst>
                  <a:ext uri="{0D108BD9-81ED-4DB2-BD59-A6C34878D82A}">
                    <a16:rowId xmlns:a16="http://schemas.microsoft.com/office/drawing/2014/main" val="3408671242"/>
                  </a:ext>
                </a:extLst>
              </a:tr>
              <a:tr h="426441">
                <a:tc>
                  <a:txBody>
                    <a:bodyPr/>
                    <a:lstStyle/>
                    <a:p>
                      <a:pPr algn="ctr"/>
                      <a:r>
                        <a:rPr lang="en-US" sz="1000" dirty="0">
                          <a:latin typeface="Times New Roman" panose="02020603050405020304" pitchFamily="18" charset="0"/>
                          <a:cs typeface="Times New Roman" panose="02020603050405020304" pitchFamily="18" charset="0"/>
                        </a:rPr>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latin typeface="Times New Roman" panose="02020603050405020304" pitchFamily="18" charset="0"/>
                          <a:cs typeface="Times New Roman" panose="02020603050405020304" pitchFamily="18" charset="0"/>
                        </a:rPr>
                        <a:t>Child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latin typeface="Times New Roman" panose="02020603050405020304" pitchFamily="18" charset="0"/>
                          <a:cs typeface="Times New Roman" panose="02020603050405020304" pitchFamily="18" charset="0"/>
                        </a:rPr>
                        <a:t>Age under 18 is categorized as child.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9557193"/>
                  </a:ext>
                </a:extLst>
              </a:tr>
              <a:tr h="502920">
                <a:tc>
                  <a:txBody>
                    <a:bodyPr/>
                    <a:lstStyle/>
                    <a:p>
                      <a:pPr algn="ctr"/>
                      <a:r>
                        <a:rPr lang="en-US" sz="1000" dirty="0" err="1">
                          <a:latin typeface="Times New Roman" panose="02020603050405020304" pitchFamily="18" charset="0"/>
                          <a:cs typeface="Times New Roman" panose="02020603050405020304" pitchFamily="18" charset="0"/>
                        </a:rPr>
                        <a:t>SibSp</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00" dirty="0" err="1">
                          <a:latin typeface="Times New Roman" panose="02020603050405020304" pitchFamily="18" charset="0"/>
                          <a:cs typeface="Times New Roman" panose="02020603050405020304" pitchFamily="18" charset="0"/>
                        </a:rPr>
                        <a:t>FsizeD</a:t>
                      </a:r>
                      <a:endParaRPr lang="en-US" sz="1000" dirty="0">
                        <a:latin typeface="Times New Roman" panose="02020603050405020304" pitchFamily="18" charset="0"/>
                        <a:cs typeface="Times New Roman" panose="02020603050405020304" pitchFamily="18" charset="0"/>
                      </a:endParaRPr>
                    </a:p>
                    <a:p>
                      <a:pPr algn="ctr"/>
                      <a:r>
                        <a:rPr lang="en-US" sz="1000" dirty="0">
                          <a:latin typeface="Times New Roman" panose="02020603050405020304" pitchFamily="18" charset="0"/>
                          <a:cs typeface="Times New Roman" panose="02020603050405020304" pitchFamily="18" charset="0"/>
                        </a:rPr>
                        <a:t>(e.g. single, </a:t>
                      </a:r>
                      <a:r>
                        <a:rPr lang="en-US" sz="1000" dirty="0" err="1">
                          <a:latin typeface="Times New Roman" panose="02020603050405020304" pitchFamily="18" charset="0"/>
                          <a:cs typeface="Times New Roman" panose="02020603050405020304" pitchFamily="18" charset="0"/>
                        </a:rPr>
                        <a:t>smallsize</a:t>
                      </a:r>
                      <a:r>
                        <a:rPr lang="en-US" sz="10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000" dirty="0">
                          <a:latin typeface="Times New Roman" panose="02020603050405020304" pitchFamily="18" charset="0"/>
                          <a:cs typeface="Times New Roman" panose="02020603050405020304" pitchFamily="18" charset="0"/>
                        </a:rPr>
                        <a:t>Family size is calculated as SibSp+Parch+1. Group them into 3 levels according to the family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73517796"/>
                  </a:ext>
                </a:extLst>
              </a:tr>
              <a:tr h="502920">
                <a:tc>
                  <a:txBody>
                    <a:bodyPr/>
                    <a:lstStyle/>
                    <a:p>
                      <a:pPr algn="ctr"/>
                      <a:r>
                        <a:rPr lang="en-US" sz="1000" dirty="0">
                          <a:latin typeface="Times New Roman" panose="02020603050405020304" pitchFamily="18" charset="0"/>
                          <a:cs typeface="Times New Roman" panose="02020603050405020304" pitchFamily="18" charset="0"/>
                        </a:rPr>
                        <a:t>Parch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zh-HK" altLang="en-US"/>
                    </a:p>
                  </a:txBody>
                  <a:tcPr/>
                </a:tc>
                <a:tc vMerge="1">
                  <a:txBody>
                    <a:bodyPr/>
                    <a:lstStyle/>
                    <a:p>
                      <a:endParaRPr lang="zh-HK" altLang="en-US"/>
                    </a:p>
                  </a:txBody>
                  <a:tcPr/>
                </a:tc>
                <a:extLst>
                  <a:ext uri="{0D108BD9-81ED-4DB2-BD59-A6C34878D82A}">
                    <a16:rowId xmlns:a16="http://schemas.microsoft.com/office/drawing/2014/main" val="3685681933"/>
                  </a:ext>
                </a:extLst>
              </a:tr>
              <a:tr h="720931">
                <a:tc gridSpan="3">
                  <a:txBody>
                    <a:bodyPr/>
                    <a:lstStyle/>
                    <a:p>
                      <a:pPr algn="ctr"/>
                      <a:r>
                        <a:rPr lang="en-US" sz="1000" dirty="0">
                          <a:solidFill>
                            <a:schemeClr val="accent2">
                              <a:lumMod val="40000"/>
                              <a:lumOff val="60000"/>
                            </a:schemeClr>
                          </a:solidFill>
                          <a:latin typeface="Times New Roman" panose="02020603050405020304" pitchFamily="18" charset="0"/>
                          <a:cs typeface="Times New Roman" panose="02020603050405020304" pitchFamily="18" charset="0"/>
                        </a:rPr>
                        <a:t>Table 1</a:t>
                      </a:r>
                      <a:r>
                        <a:rPr lang="en-US" sz="1000" dirty="0">
                          <a:latin typeface="Times New Roman" panose="02020603050405020304" pitchFamily="18" charset="0"/>
                          <a:cs typeface="Times New Roman" panose="02020603050405020304" pitchFamily="18" charset="0"/>
                        </a:rPr>
                        <a:t>: F</a:t>
                      </a:r>
                      <a:r>
                        <a:rPr lang="en-US" sz="1000" baseline="0" dirty="0">
                          <a:latin typeface="Times New Roman" panose="02020603050405020304" pitchFamily="18" charset="0"/>
                          <a:cs typeface="Times New Roman" panose="02020603050405020304" pitchFamily="18" charset="0"/>
                        </a:rPr>
                        <a:t>eatures that are transformed.</a:t>
                      </a:r>
                    </a:p>
                    <a:p>
                      <a:pPr algn="ctr"/>
                      <a:endParaRPr lang="en-US" sz="1100" dirty="0">
                        <a:latin typeface="Times New Roman" panose="02020603050405020304" pitchFamily="18" charset="0"/>
                        <a:cs typeface="Times New Roman" panose="02020603050405020304" pitchFamily="18" charset="0"/>
                      </a:endParaRPr>
                    </a:p>
                    <a:p>
                      <a:pPr algn="l"/>
                      <a:r>
                        <a:rPr lang="en-US" sz="1100" dirty="0">
                          <a:latin typeface="Times New Roman" panose="02020603050405020304" pitchFamily="18" charset="0"/>
                          <a:cs typeface="Times New Roman" panose="02020603050405020304" pitchFamily="18" charset="0"/>
                        </a:rPr>
                        <a:t>The data set has 890 observations with 12 features, for which 2 are quantitative and 10 are categorical. For missing values in Age, predicted age is used to fill in the value. Also, Cabin is changed to binary feature, where it is Y when there was value before, and vice versa. For missing data in Embarked, S is marked. In this project, </a:t>
                      </a:r>
                      <a:r>
                        <a:rPr lang="en-US" sz="1100" dirty="0" err="1">
                          <a:latin typeface="Times New Roman" panose="02020603050405020304" pitchFamily="18" charset="0"/>
                          <a:cs typeface="Times New Roman" panose="02020603050405020304" pitchFamily="18" charset="0"/>
                        </a:rPr>
                        <a:t>PassengerId</a:t>
                      </a:r>
                      <a:r>
                        <a:rPr lang="en-US" sz="1100" dirty="0">
                          <a:latin typeface="Times New Roman" panose="02020603050405020304" pitchFamily="18" charset="0"/>
                          <a:cs typeface="Times New Roman" panose="02020603050405020304" pitchFamily="18" charset="0"/>
                        </a:rPr>
                        <a:t> and Name are excluded in every model. And for other features, they subject to different situations.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1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1485009"/>
                  </a:ext>
                </a:extLst>
              </a:tr>
            </a:tbl>
          </a:graphicData>
        </a:graphic>
      </p:graphicFrame>
      <p:graphicFrame>
        <p:nvGraphicFramePr>
          <p:cNvPr id="28" name="表格 27">
            <a:extLst>
              <a:ext uri="{FF2B5EF4-FFF2-40B4-BE49-F238E27FC236}">
                <a16:creationId xmlns:a16="http://schemas.microsoft.com/office/drawing/2014/main" id="{83549B41-20B5-4E27-A70E-68617ABE5081}"/>
              </a:ext>
            </a:extLst>
          </p:cNvPr>
          <p:cNvGraphicFramePr>
            <a:graphicFrameLocks noGrp="1"/>
          </p:cNvGraphicFramePr>
          <p:nvPr>
            <p:extLst>
              <p:ext uri="{D42A27DB-BD31-4B8C-83A1-F6EECF244321}">
                <p14:modId xmlns:p14="http://schemas.microsoft.com/office/powerpoint/2010/main" val="1274120515"/>
              </p:ext>
            </p:extLst>
          </p:nvPr>
        </p:nvGraphicFramePr>
        <p:xfrm>
          <a:off x="7792278" y="839225"/>
          <a:ext cx="4399722" cy="2453640"/>
        </p:xfrm>
        <a:graphic>
          <a:graphicData uri="http://schemas.openxmlformats.org/drawingml/2006/table">
            <a:tbl>
              <a:tblPr firstRow="1" bandRow="1">
                <a:tableStyleId>{2D5ABB26-0587-4C30-8999-92F81FD0307C}</a:tableStyleId>
              </a:tblPr>
              <a:tblGrid>
                <a:gridCol w="904461">
                  <a:extLst>
                    <a:ext uri="{9D8B030D-6E8A-4147-A177-3AD203B41FA5}">
                      <a16:colId xmlns:a16="http://schemas.microsoft.com/office/drawing/2014/main" val="280740873"/>
                    </a:ext>
                  </a:extLst>
                </a:gridCol>
                <a:gridCol w="1033670">
                  <a:extLst>
                    <a:ext uri="{9D8B030D-6E8A-4147-A177-3AD203B41FA5}">
                      <a16:colId xmlns:a16="http://schemas.microsoft.com/office/drawing/2014/main" val="2184900684"/>
                    </a:ext>
                  </a:extLst>
                </a:gridCol>
                <a:gridCol w="1023730">
                  <a:extLst>
                    <a:ext uri="{9D8B030D-6E8A-4147-A177-3AD203B41FA5}">
                      <a16:colId xmlns:a16="http://schemas.microsoft.com/office/drawing/2014/main" val="1867965389"/>
                    </a:ext>
                  </a:extLst>
                </a:gridCol>
                <a:gridCol w="1437861">
                  <a:extLst>
                    <a:ext uri="{9D8B030D-6E8A-4147-A177-3AD203B41FA5}">
                      <a16:colId xmlns:a16="http://schemas.microsoft.com/office/drawing/2014/main" val="2694818485"/>
                    </a:ext>
                  </a:extLst>
                </a:gridCol>
              </a:tblGrid>
              <a:tr h="0">
                <a:tc gridSpan="4">
                  <a:txBody>
                    <a:bodyPr/>
                    <a:lstStyle/>
                    <a:p>
                      <a:pPr algn="ctr"/>
                      <a:r>
                        <a:rPr lang="en-US" altLang="zh-TW" sz="1200" b="1" u="none" dirty="0">
                          <a:solidFill>
                            <a:schemeClr val="tx1"/>
                          </a:solidFill>
                          <a:latin typeface="Times New Roman" panose="02020603050405020304" pitchFamily="18" charset="0"/>
                          <a:cs typeface="Times New Roman" panose="02020603050405020304" pitchFamily="18" charset="0"/>
                        </a:rPr>
                        <a:t>5. SVM</a:t>
                      </a: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US" altLang="zh-TW" sz="1200" b="1" u="none"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50000" t="50000" r="50000" b="50000"/>
                      </a:path>
                      <a:tileRect/>
                    </a:gradFill>
                  </a:tcPr>
                </a:tc>
                <a:tc hMerge="1">
                  <a:txBody>
                    <a:bodyPr/>
                    <a:lstStyle/>
                    <a:p>
                      <a:endParaRPr lang="en-US"/>
                    </a:p>
                  </a:txBody>
                  <a:tcPr/>
                </a:tc>
                <a:tc hMerge="1">
                  <a:txBody>
                    <a:bodyPr/>
                    <a:lstStyle/>
                    <a:p>
                      <a:pPr algn="ctr"/>
                      <a:endParaRPr lang="en-US" altLang="zh-TW" sz="1200" b="1" u="none"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a:tcPr>
                </a:tc>
                <a:extLst>
                  <a:ext uri="{0D108BD9-81ED-4DB2-BD59-A6C34878D82A}">
                    <a16:rowId xmlns:a16="http://schemas.microsoft.com/office/drawing/2014/main" val="4004238555"/>
                  </a:ext>
                </a:extLst>
              </a:tr>
              <a:tr h="0">
                <a:tc>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HK" sz="1000" dirty="0">
                          <a:latin typeface="Times New Roman" panose="02020603050405020304" pitchFamily="18" charset="0"/>
                          <a:cs typeface="Times New Roman" panose="02020603050405020304" pitchFamily="18" charset="0"/>
                        </a:rPr>
                        <a:t>10-fold CV error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HK" sz="1000" dirty="0">
                          <a:latin typeface="Times New Roman" panose="02020603050405020304" pitchFamily="18" charset="0"/>
                          <a:cs typeface="Times New Roman" panose="02020603050405020304" pitchFamily="18" charset="0"/>
                        </a:rPr>
                        <a:t>Kaggle</a:t>
                      </a:r>
                    </a:p>
                    <a:p>
                      <a:pPr algn="ctr"/>
                      <a:r>
                        <a:rPr lang="en-US" altLang="zh-HK" sz="1000" dirty="0">
                          <a:latin typeface="Times New Roman" panose="02020603050405020304" pitchFamily="18" charset="0"/>
                          <a:cs typeface="Times New Roman" panose="02020603050405020304" pitchFamily="18" charset="0"/>
                        </a:rPr>
                        <a:t>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HK" sz="1000" dirty="0">
                          <a:latin typeface="Times New Roman" panose="02020603050405020304" pitchFamily="18" charset="0"/>
                          <a:cs typeface="Times New Roman" panose="02020603050405020304" pitchFamily="18" charset="0"/>
                        </a:rPr>
                        <a:t>Parameters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9350448"/>
                  </a:ext>
                </a:extLst>
              </a:tr>
              <a:tr h="0">
                <a:tc>
                  <a:txBody>
                    <a:bodyPr/>
                    <a:lstStyle/>
                    <a:p>
                      <a:pPr algn="ctr"/>
                      <a:r>
                        <a:rPr lang="en-US" sz="1000" dirty="0">
                          <a:latin typeface="Times New Roman" panose="02020603050405020304" pitchFamily="18" charset="0"/>
                          <a:cs typeface="Times New Roman" panose="02020603050405020304" pitchFamily="18" charset="0"/>
                        </a:rPr>
                        <a:t>Linear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0.1919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0.77511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cost=0.2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449196"/>
                  </a:ext>
                </a:extLst>
              </a:tr>
              <a:tr h="0">
                <a:tc>
                  <a:txBody>
                    <a:bodyPr/>
                    <a:lstStyle/>
                    <a:p>
                      <a:pPr algn="ctr"/>
                      <a:r>
                        <a:rPr lang="en-US" sz="1000" dirty="0">
                          <a:latin typeface="Times New Roman" panose="02020603050405020304" pitchFamily="18" charset="0"/>
                          <a:cs typeface="Times New Roman" panose="02020603050405020304" pitchFamily="18" charset="0"/>
                        </a:rPr>
                        <a:t>Radial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0.1638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0.79904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cost=5, gamma=0.05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0185715"/>
                  </a:ext>
                </a:extLst>
              </a:tr>
              <a:tr h="0">
                <a:tc>
                  <a:txBody>
                    <a:bodyPr/>
                    <a:lstStyle/>
                    <a:p>
                      <a:pPr algn="ctr"/>
                      <a:r>
                        <a:rPr lang="en-US" sz="1000" dirty="0">
                          <a:latin typeface="Times New Roman" panose="02020603050405020304" pitchFamily="18" charset="0"/>
                          <a:cs typeface="Times New Roman" panose="02020603050405020304" pitchFamily="18" charset="0"/>
                        </a:rPr>
                        <a:t>Polynomial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0.1683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0.79425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cost=5, degree=3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0533106"/>
                  </a:ext>
                </a:extLst>
              </a:tr>
              <a:tr h="597376">
                <a:tc gridSpan="4">
                  <a:txBody>
                    <a:bodyPr/>
                    <a:lstStyle/>
                    <a:p>
                      <a:pPr algn="ctr"/>
                      <a:r>
                        <a:rPr lang="en-US" sz="1000">
                          <a:solidFill>
                            <a:schemeClr val="accent2">
                              <a:lumMod val="40000"/>
                              <a:lumOff val="60000"/>
                            </a:schemeClr>
                          </a:solidFill>
                          <a:latin typeface="Times New Roman" panose="02020603050405020304" pitchFamily="18" charset="0"/>
                          <a:cs typeface="Times New Roman" panose="02020603050405020304" pitchFamily="18" charset="0"/>
                        </a:rPr>
                        <a:t>Table 5</a:t>
                      </a:r>
                      <a:r>
                        <a:rPr lang="en-US" sz="1000">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Results for SVM.</a:t>
                      </a:r>
                      <a:br>
                        <a:rPr lang="en-US" sz="900" dirty="0">
                          <a:latin typeface="Times New Roman" panose="02020603050405020304" pitchFamily="18" charset="0"/>
                          <a:cs typeface="Times New Roman" panose="02020603050405020304" pitchFamily="18" charset="0"/>
                        </a:rPr>
                      </a:br>
                      <a:endParaRPr lang="en-US" sz="900" dirty="0">
                        <a:latin typeface="Times New Roman" panose="02020603050405020304" pitchFamily="18" charset="0"/>
                        <a:cs typeface="Times New Roman" panose="02020603050405020304" pitchFamily="18" charset="0"/>
                      </a:endParaRPr>
                    </a:p>
                    <a:p>
                      <a:pPr algn="l"/>
                      <a:r>
                        <a:rPr lang="en-US" sz="1100" dirty="0">
                          <a:latin typeface="Times New Roman" panose="02020603050405020304" pitchFamily="18" charset="0"/>
                          <a:cs typeface="Times New Roman" panose="02020603050405020304" pitchFamily="18" charset="0"/>
                        </a:rPr>
                        <a:t>The results for SVM suggest that the decision boundary may not be linear as non-linear kernel gives lower estimated test error and higher Kaggle Score. And the resulting Kaggle score for linear kernel is close to the one of logistic regression.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a:endParaRPr lang="en-US" sz="1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6011211"/>
                  </a:ext>
                </a:extLst>
              </a:tr>
            </a:tbl>
          </a:graphicData>
        </a:graphic>
      </p:graphicFrame>
      <p:graphicFrame>
        <p:nvGraphicFramePr>
          <p:cNvPr id="32" name="表格 31">
            <a:extLst>
              <a:ext uri="{FF2B5EF4-FFF2-40B4-BE49-F238E27FC236}">
                <a16:creationId xmlns:a16="http://schemas.microsoft.com/office/drawing/2014/main" id="{50AD74C8-7C92-44CF-9F49-78D0F9E76792}"/>
              </a:ext>
            </a:extLst>
          </p:cNvPr>
          <p:cNvGraphicFramePr>
            <a:graphicFrameLocks noGrp="1"/>
          </p:cNvGraphicFramePr>
          <p:nvPr>
            <p:extLst>
              <p:ext uri="{D42A27DB-BD31-4B8C-83A1-F6EECF244321}">
                <p14:modId xmlns:p14="http://schemas.microsoft.com/office/powerpoint/2010/main" val="1843819797"/>
              </p:ext>
            </p:extLst>
          </p:nvPr>
        </p:nvGraphicFramePr>
        <p:xfrm>
          <a:off x="7792278" y="3492010"/>
          <a:ext cx="4399722" cy="3048000"/>
        </p:xfrm>
        <a:graphic>
          <a:graphicData uri="http://schemas.openxmlformats.org/drawingml/2006/table">
            <a:tbl>
              <a:tblPr firstRow="1" bandRow="1">
                <a:tableStyleId>{2D5ABB26-0587-4C30-8999-92F81FD0307C}</a:tableStyleId>
              </a:tblPr>
              <a:tblGrid>
                <a:gridCol w="4399722">
                  <a:extLst>
                    <a:ext uri="{9D8B030D-6E8A-4147-A177-3AD203B41FA5}">
                      <a16:colId xmlns:a16="http://schemas.microsoft.com/office/drawing/2014/main" val="2184900684"/>
                    </a:ext>
                  </a:extLst>
                </a:gridCol>
              </a:tblGrid>
              <a:tr h="247980">
                <a:tc>
                  <a:txBody>
                    <a:bodyPr/>
                    <a:lstStyle/>
                    <a:p>
                      <a:pPr algn="ctr"/>
                      <a:r>
                        <a:rPr lang="en-US" altLang="zh-TW" sz="1200" b="1" u="none" dirty="0">
                          <a:solidFill>
                            <a:schemeClr val="tx1"/>
                          </a:solidFill>
                          <a:latin typeface="Times New Roman" panose="02020603050405020304" pitchFamily="18" charset="0"/>
                          <a:cs typeface="Times New Roman" panose="02020603050405020304" pitchFamily="18" charset="0"/>
                        </a:rPr>
                        <a:t>6. Conclusion</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004238555"/>
                  </a:ext>
                </a:extLst>
              </a:tr>
              <a:tr h="2419258">
                <a:tc>
                  <a:txBody>
                    <a:bodyPr/>
                    <a:lstStyle/>
                    <a:p>
                      <a:pPr algn="l"/>
                      <a:r>
                        <a:rPr lang="en-US" sz="1100" dirty="0">
                          <a:latin typeface="Times New Roman" panose="02020603050405020304" pitchFamily="18" charset="0"/>
                          <a:cs typeface="Times New Roman" panose="02020603050405020304" pitchFamily="18" charset="0"/>
                        </a:rPr>
                        <a:t>To conclude, the result on random forest  is the best. Its Kaggle score is far higher than other methods. And SVM suggests that the decision boundary may not be linear. </a:t>
                      </a:r>
                    </a:p>
                    <a:p>
                      <a:pPr algn="l"/>
                      <a:endParaRPr lang="en-US" sz="1100" dirty="0">
                        <a:latin typeface="Times New Roman" panose="02020603050405020304" pitchFamily="18" charset="0"/>
                        <a:cs typeface="Times New Roman" panose="02020603050405020304" pitchFamily="18" charset="0"/>
                      </a:endParaRPr>
                    </a:p>
                    <a:p>
                      <a:pPr algn="l"/>
                      <a:r>
                        <a:rPr lang="en-US" sz="1100" dirty="0">
                          <a:latin typeface="Times New Roman" panose="02020603050405020304" pitchFamily="18" charset="0"/>
                          <a:cs typeface="Times New Roman" panose="02020603050405020304" pitchFamily="18" charset="0"/>
                        </a:rPr>
                        <a:t>Data pre-processing is crucial for this classification problem as models with original dataset do not give satisfactory results. Moreover, only tuning parameters without better data pre-processing also fail to provide promising results. </a:t>
                      </a:r>
                    </a:p>
                    <a:p>
                      <a:pPr algn="l"/>
                      <a:endParaRPr lang="en-US" sz="1100" dirty="0">
                        <a:latin typeface="Times New Roman" panose="02020603050405020304" pitchFamily="18" charset="0"/>
                        <a:cs typeface="Times New Roman" panose="02020603050405020304" pitchFamily="18" charset="0"/>
                      </a:endParaRPr>
                    </a:p>
                    <a:p>
                      <a:pPr algn="l"/>
                      <a:r>
                        <a:rPr lang="en-US" sz="1100" dirty="0">
                          <a:latin typeface="Times New Roman" panose="02020603050405020304" pitchFamily="18" charset="0"/>
                          <a:cs typeface="Times New Roman" panose="02020603050405020304" pitchFamily="18" charset="0"/>
                        </a:rPr>
                        <a:t>After data cleaning, the results are greatly improved. However, due to computational limit, only a very small pool of parameters are considered in the models. </a:t>
                      </a:r>
                    </a:p>
                    <a:p>
                      <a:pPr algn="l"/>
                      <a:endParaRPr lang="en-US" sz="1100" dirty="0">
                        <a:latin typeface="Times New Roman" panose="02020603050405020304" pitchFamily="18" charset="0"/>
                        <a:cs typeface="Times New Roman" panose="02020603050405020304" pitchFamily="18" charset="0"/>
                      </a:endParaRPr>
                    </a:p>
                    <a:p>
                      <a:pPr algn="l"/>
                      <a:r>
                        <a:rPr lang="en-US" altLang="zh-TW" sz="1100" dirty="0">
                          <a:latin typeface="Times New Roman" panose="02020603050405020304" pitchFamily="18" charset="0"/>
                          <a:cs typeface="Times New Roman" panose="02020603050405020304" pitchFamily="18" charset="0"/>
                        </a:rPr>
                        <a:t>Although the results are greatly improved, further improvement is difficult by only tuning parameters. It may also due to the fact that some important data are missed in the models. The research gap may leave to future study. </a:t>
                      </a:r>
                      <a:endParaRPr lang="en-US" sz="11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2079350448"/>
                  </a:ext>
                </a:extLst>
              </a:tr>
            </a:tbl>
          </a:graphicData>
        </a:graphic>
      </p:graphicFrame>
      <p:graphicFrame>
        <p:nvGraphicFramePr>
          <p:cNvPr id="9" name="表格 8">
            <a:extLst>
              <a:ext uri="{FF2B5EF4-FFF2-40B4-BE49-F238E27FC236}">
                <a16:creationId xmlns:a16="http://schemas.microsoft.com/office/drawing/2014/main" id="{F10CFFDE-0227-420E-B9BC-F12F95669D4A}"/>
              </a:ext>
            </a:extLst>
          </p:cNvPr>
          <p:cNvGraphicFramePr>
            <a:graphicFrameLocks noGrp="1"/>
          </p:cNvGraphicFramePr>
          <p:nvPr>
            <p:extLst>
              <p:ext uri="{D42A27DB-BD31-4B8C-83A1-F6EECF244321}">
                <p14:modId xmlns:p14="http://schemas.microsoft.com/office/powerpoint/2010/main" val="3666161262"/>
              </p:ext>
            </p:extLst>
          </p:nvPr>
        </p:nvGraphicFramePr>
        <p:xfrm>
          <a:off x="7951316" y="6510185"/>
          <a:ext cx="4240684" cy="457939"/>
        </p:xfrm>
        <a:graphic>
          <a:graphicData uri="http://schemas.openxmlformats.org/drawingml/2006/table">
            <a:tbl>
              <a:tblPr firstRow="1" bandRow="1">
                <a:tableStyleId>{2D5ABB26-0587-4C30-8999-92F81FD0307C}</a:tableStyleId>
              </a:tblPr>
              <a:tblGrid>
                <a:gridCol w="4240684">
                  <a:extLst>
                    <a:ext uri="{9D8B030D-6E8A-4147-A177-3AD203B41FA5}">
                      <a16:colId xmlns:a16="http://schemas.microsoft.com/office/drawing/2014/main" val="2184900684"/>
                    </a:ext>
                  </a:extLst>
                </a:gridCol>
              </a:tblGrid>
              <a:tr h="457939">
                <a:tc>
                  <a:txBody>
                    <a:bodyPr/>
                    <a:lstStyle/>
                    <a:p>
                      <a:pPr algn="just"/>
                      <a:r>
                        <a:rPr lang="en-US" sz="900" b="1" dirty="0">
                          <a:latin typeface="Times New Roman" panose="02020603050405020304" pitchFamily="18" charset="0"/>
                          <a:cs typeface="Times New Roman" panose="02020603050405020304" pitchFamily="18" charset="0"/>
                        </a:rPr>
                        <a:t>Choi Ming Yeung</a:t>
                      </a:r>
                      <a:r>
                        <a:rPr lang="en-US" sz="900" dirty="0">
                          <a:latin typeface="Times New Roman" panose="02020603050405020304" pitchFamily="18" charset="0"/>
                          <a:cs typeface="Times New Roman" panose="02020603050405020304" pitchFamily="18" charset="0"/>
                        </a:rPr>
                        <a:t>: Data pre-processing, Logistic regression, Random forest, Poster</a:t>
                      </a:r>
                    </a:p>
                    <a:p>
                      <a:pPr algn="just"/>
                      <a:r>
                        <a:rPr lang="en-US" sz="900" b="1" dirty="0">
                          <a:latin typeface="Times New Roman" panose="02020603050405020304" pitchFamily="18" charset="0"/>
                          <a:cs typeface="Times New Roman" panose="02020603050405020304" pitchFamily="18" charset="0"/>
                        </a:rPr>
                        <a:t>Chu Chun Kit</a:t>
                      </a:r>
                      <a:r>
                        <a:rPr lang="en-US" sz="900" dirty="0">
                          <a:latin typeface="Times New Roman" panose="02020603050405020304" pitchFamily="18" charset="0"/>
                          <a:cs typeface="Times New Roman" panose="02020603050405020304" pitchFamily="18" charset="0"/>
                        </a:rPr>
                        <a:t>: SVM, Poster                                                             </a:t>
                      </a:r>
                      <a:r>
                        <a:rPr lang="en-US" sz="900" b="1" dirty="0">
                          <a:latin typeface="Times New Roman" panose="02020603050405020304" pitchFamily="18" charset="0"/>
                          <a:cs typeface="Times New Roman" panose="02020603050405020304" pitchFamily="18" charset="0"/>
                        </a:rPr>
                        <a:t>Lo Ho Fung</a:t>
                      </a:r>
                      <a:r>
                        <a:rPr lang="en-US" sz="900" dirty="0">
                          <a:latin typeface="Times New Roman" panose="02020603050405020304" pitchFamily="18" charset="0"/>
                          <a:cs typeface="Times New Roman" panose="02020603050405020304" pitchFamily="18" charset="0"/>
                        </a:rPr>
                        <a:t>: Poster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79350448"/>
                  </a:ext>
                </a:extLst>
              </a:tr>
            </a:tbl>
          </a:graphicData>
        </a:graphic>
      </p:graphicFrame>
      <p:graphicFrame>
        <p:nvGraphicFramePr>
          <p:cNvPr id="22" name="表格 21">
            <a:extLst>
              <a:ext uri="{FF2B5EF4-FFF2-40B4-BE49-F238E27FC236}">
                <a16:creationId xmlns:a16="http://schemas.microsoft.com/office/drawing/2014/main" id="{68782A15-4C54-4255-87EF-E63A45E426E7}"/>
              </a:ext>
            </a:extLst>
          </p:cNvPr>
          <p:cNvGraphicFramePr>
            <a:graphicFrameLocks noGrp="1"/>
          </p:cNvGraphicFramePr>
          <p:nvPr>
            <p:extLst>
              <p:ext uri="{D42A27DB-BD31-4B8C-83A1-F6EECF244321}">
                <p14:modId xmlns:p14="http://schemas.microsoft.com/office/powerpoint/2010/main" val="2789145828"/>
              </p:ext>
            </p:extLst>
          </p:nvPr>
        </p:nvGraphicFramePr>
        <p:xfrm>
          <a:off x="3911194" y="834447"/>
          <a:ext cx="3640749" cy="3383280"/>
        </p:xfrm>
        <a:graphic>
          <a:graphicData uri="http://schemas.openxmlformats.org/drawingml/2006/table">
            <a:tbl>
              <a:tblPr firstRow="1" bandRow="1">
                <a:tableStyleId>{2D5ABB26-0587-4C30-8999-92F81FD0307C}</a:tableStyleId>
              </a:tblPr>
              <a:tblGrid>
                <a:gridCol w="1149111">
                  <a:extLst>
                    <a:ext uri="{9D8B030D-6E8A-4147-A177-3AD203B41FA5}">
                      <a16:colId xmlns:a16="http://schemas.microsoft.com/office/drawing/2014/main" val="280740873"/>
                    </a:ext>
                  </a:extLst>
                </a:gridCol>
                <a:gridCol w="2491638">
                  <a:extLst>
                    <a:ext uri="{9D8B030D-6E8A-4147-A177-3AD203B41FA5}">
                      <a16:colId xmlns:a16="http://schemas.microsoft.com/office/drawing/2014/main" val="2184900684"/>
                    </a:ext>
                  </a:extLst>
                </a:gridCol>
              </a:tblGrid>
              <a:tr h="0">
                <a:tc gridSpan="2">
                  <a:txBody>
                    <a:bodyPr/>
                    <a:lstStyle/>
                    <a:p>
                      <a:pPr algn="ctr"/>
                      <a:r>
                        <a:rPr lang="en-US" altLang="zh-TW" sz="1200" b="1" u="none" dirty="0">
                          <a:solidFill>
                            <a:schemeClr val="tx1"/>
                          </a:solidFill>
                          <a:latin typeface="Times New Roman" panose="02020603050405020304" pitchFamily="18" charset="0"/>
                          <a:cs typeface="Times New Roman" panose="02020603050405020304" pitchFamily="18" charset="0"/>
                        </a:rPr>
                        <a:t>3. Logistic Regression</a:t>
                      </a: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US" altLang="zh-TW" sz="1200" b="1" u="none"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50000" t="50000" r="50000" b="50000"/>
                      </a:path>
                      <a:tileRect/>
                    </a:gradFill>
                  </a:tcPr>
                </a:tc>
                <a:extLst>
                  <a:ext uri="{0D108BD9-81ED-4DB2-BD59-A6C34878D82A}">
                    <a16:rowId xmlns:a16="http://schemas.microsoft.com/office/drawing/2014/main" val="4004238555"/>
                  </a:ext>
                </a:extLst>
              </a:tr>
              <a:tr h="0">
                <a:tc>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HK" sz="1000" dirty="0">
                          <a:latin typeface="Times New Roman" panose="02020603050405020304" pitchFamily="18" charset="0"/>
                          <a:cs typeface="Times New Roman" panose="02020603050405020304" pitchFamily="18" charset="0"/>
                        </a:rPr>
                        <a:t>Kaggle</a:t>
                      </a:r>
                    </a:p>
                    <a:p>
                      <a:pPr algn="ctr"/>
                      <a:r>
                        <a:rPr lang="en-US" altLang="zh-HK" sz="1000" dirty="0">
                          <a:latin typeface="Times New Roman" panose="02020603050405020304" pitchFamily="18" charset="0"/>
                          <a:cs typeface="Times New Roman" panose="02020603050405020304" pitchFamily="18" charset="0"/>
                        </a:rPr>
                        <a:t>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9350448"/>
                  </a:ext>
                </a:extLst>
              </a:tr>
              <a:tr h="0">
                <a:tc>
                  <a:txBody>
                    <a:bodyPr/>
                    <a:lstStyle/>
                    <a:p>
                      <a:pPr algn="ctr"/>
                      <a:r>
                        <a:rPr lang="en-US" sz="1000" dirty="0">
                          <a:latin typeface="Times New Roman" panose="02020603050405020304" pitchFamily="18" charset="0"/>
                          <a:cs typeface="Times New Roman" panose="02020603050405020304" pitchFamily="18" charset="0"/>
                        </a:rPr>
                        <a:t>No</a:t>
                      </a:r>
                      <a:r>
                        <a:rPr lang="en-US" sz="1000" baseline="0" dirty="0">
                          <a:latin typeface="Times New Roman" panose="02020603050405020304" pitchFamily="18" charset="0"/>
                          <a:cs typeface="Times New Roman" panose="02020603050405020304" pitchFamily="18" charset="0"/>
                        </a:rPr>
                        <a:t> sequential</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0.76555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0185715"/>
                  </a:ext>
                </a:extLst>
              </a:tr>
              <a:tr h="0">
                <a:tc>
                  <a:txBody>
                    <a:bodyPr/>
                    <a:lstStyle/>
                    <a:p>
                      <a:pPr algn="ctr"/>
                      <a:r>
                        <a:rPr lang="en-US" sz="1000" dirty="0">
                          <a:latin typeface="Times New Roman" panose="02020603050405020304" pitchFamily="18" charset="0"/>
                          <a:cs typeface="Times New Roman" panose="02020603050405020304" pitchFamily="18" charset="0"/>
                        </a:rPr>
                        <a:t>Stepwise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sz="1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0.77990</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0533106"/>
                  </a:ext>
                </a:extLst>
              </a:tr>
              <a:tr h="597376">
                <a:tc gridSpan="2">
                  <a:txBody>
                    <a:bodyPr/>
                    <a:lstStyle/>
                    <a:p>
                      <a:pPr algn="ctr"/>
                      <a:r>
                        <a:rPr lang="en-US" sz="1000" dirty="0">
                          <a:solidFill>
                            <a:schemeClr val="accent2">
                              <a:lumMod val="40000"/>
                              <a:lumOff val="60000"/>
                            </a:schemeClr>
                          </a:solidFill>
                          <a:latin typeface="Times New Roman" panose="02020603050405020304" pitchFamily="18" charset="0"/>
                          <a:cs typeface="Times New Roman" panose="02020603050405020304" pitchFamily="18" charset="0"/>
                        </a:rPr>
                        <a:t>Table 2</a:t>
                      </a:r>
                      <a:r>
                        <a:rPr lang="en-US" sz="1000" dirty="0">
                          <a:latin typeface="Times New Roman" panose="02020603050405020304" pitchFamily="18" charset="0"/>
                          <a:cs typeface="Times New Roman" panose="02020603050405020304" pitchFamily="18" charset="0"/>
                        </a:rPr>
                        <a:t>: Results for logistic regression.</a:t>
                      </a:r>
                      <a:br>
                        <a:rPr lang="en-US" sz="900" dirty="0">
                          <a:latin typeface="Times New Roman" panose="02020603050405020304" pitchFamily="18" charset="0"/>
                          <a:cs typeface="Times New Roman" panose="02020603050405020304" pitchFamily="18" charset="0"/>
                        </a:rPr>
                      </a:br>
                      <a:endParaRPr lang="en-US" sz="9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100" dirty="0">
                          <a:latin typeface="Times New Roman" panose="02020603050405020304" pitchFamily="18" charset="0"/>
                          <a:cs typeface="Times New Roman" panose="02020603050405020304" pitchFamily="18" charset="0"/>
                        </a:rPr>
                        <a:t>Since</a:t>
                      </a:r>
                      <a:r>
                        <a:rPr lang="en-US" altLang="zh-HK" sz="1100" baseline="0" dirty="0">
                          <a:latin typeface="Times New Roman" panose="02020603050405020304" pitchFamily="18" charset="0"/>
                          <a:cs typeface="Times New Roman" panose="02020603050405020304" pitchFamily="18" charset="0"/>
                        </a:rPr>
                        <a:t> the given goal of prediction is a binary response, we tried to use logistic regression for the prediction. The outcome marked as “1” (survive) if the predicted value is larger than 0.5 and otherwise we marked it as “0” (dead). Our goal is to have better accuracy of prediction to the real survival prediction as the test set in </a:t>
                      </a:r>
                      <a:r>
                        <a:rPr lang="en-US" altLang="zh-HK" sz="1100" baseline="0" dirty="0" err="1">
                          <a:latin typeface="Times New Roman" panose="02020603050405020304" pitchFamily="18" charset="0"/>
                          <a:cs typeface="Times New Roman" panose="02020603050405020304" pitchFamily="18" charset="0"/>
                        </a:rPr>
                        <a:t>Kaggle</a:t>
                      </a:r>
                      <a:r>
                        <a:rPr lang="en-US" altLang="zh-HK" sz="1100" baseline="0" dirty="0">
                          <a:latin typeface="Times New Roman" panose="02020603050405020304" pitchFamily="18" charset="0"/>
                          <a:cs typeface="Times New Roman" panose="02020603050405020304" pitchFamily="18" charset="0"/>
                        </a:rPr>
                        <a:t>. From the above table we conclude that the predicted accuracy of logistic regression is about 75%. We can see that stepwise estimation can increase the accuracy of prediction but the result is still not quite effective. Further study in random forest and SVM were done.</a:t>
                      </a:r>
                      <a:endParaRPr lang="en-US" altLang="zh-HK" sz="11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011211"/>
                  </a:ext>
                </a:extLst>
              </a:tr>
            </a:tbl>
          </a:graphicData>
        </a:graphic>
      </p:graphicFrame>
      <p:graphicFrame>
        <p:nvGraphicFramePr>
          <p:cNvPr id="23" name="表格 22">
            <a:extLst>
              <a:ext uri="{FF2B5EF4-FFF2-40B4-BE49-F238E27FC236}">
                <a16:creationId xmlns:a16="http://schemas.microsoft.com/office/drawing/2014/main" id="{18E8A672-2710-491C-BA5A-BB884FB51FC4}"/>
              </a:ext>
            </a:extLst>
          </p:cNvPr>
          <p:cNvGraphicFramePr>
            <a:graphicFrameLocks noGrp="1"/>
          </p:cNvGraphicFramePr>
          <p:nvPr>
            <p:extLst>
              <p:ext uri="{D42A27DB-BD31-4B8C-83A1-F6EECF244321}">
                <p14:modId xmlns:p14="http://schemas.microsoft.com/office/powerpoint/2010/main" val="3627314458"/>
              </p:ext>
            </p:extLst>
          </p:nvPr>
        </p:nvGraphicFramePr>
        <p:xfrm>
          <a:off x="3911193" y="4400607"/>
          <a:ext cx="3640749" cy="2468880"/>
        </p:xfrm>
        <a:graphic>
          <a:graphicData uri="http://schemas.openxmlformats.org/drawingml/2006/table">
            <a:tbl>
              <a:tblPr firstRow="1" bandRow="1">
                <a:tableStyleId>{2D5ABB26-0587-4C30-8999-92F81FD0307C}</a:tableStyleId>
              </a:tblPr>
              <a:tblGrid>
                <a:gridCol w="1149111">
                  <a:extLst>
                    <a:ext uri="{9D8B030D-6E8A-4147-A177-3AD203B41FA5}">
                      <a16:colId xmlns:a16="http://schemas.microsoft.com/office/drawing/2014/main" val="280740873"/>
                    </a:ext>
                  </a:extLst>
                </a:gridCol>
                <a:gridCol w="2491638">
                  <a:extLst>
                    <a:ext uri="{9D8B030D-6E8A-4147-A177-3AD203B41FA5}">
                      <a16:colId xmlns:a16="http://schemas.microsoft.com/office/drawing/2014/main" val="2184900684"/>
                    </a:ext>
                  </a:extLst>
                </a:gridCol>
              </a:tblGrid>
              <a:tr h="0">
                <a:tc gridSpan="2">
                  <a:txBody>
                    <a:bodyPr/>
                    <a:lstStyle/>
                    <a:p>
                      <a:pPr algn="ctr"/>
                      <a:r>
                        <a:rPr lang="en-US" altLang="zh-TW" sz="1200" b="1" u="none" dirty="0">
                          <a:solidFill>
                            <a:schemeClr val="tx1"/>
                          </a:solidFill>
                          <a:latin typeface="Times New Roman" panose="02020603050405020304" pitchFamily="18" charset="0"/>
                          <a:cs typeface="Times New Roman" panose="02020603050405020304" pitchFamily="18" charset="0"/>
                        </a:rPr>
                        <a:t>4. Random</a:t>
                      </a:r>
                      <a:r>
                        <a:rPr lang="en-US" altLang="zh-TW" sz="1200" b="1" u="none" baseline="0" dirty="0">
                          <a:solidFill>
                            <a:schemeClr val="tx1"/>
                          </a:solidFill>
                          <a:latin typeface="Times New Roman" panose="02020603050405020304" pitchFamily="18" charset="0"/>
                          <a:cs typeface="Times New Roman" panose="02020603050405020304" pitchFamily="18" charset="0"/>
                        </a:rPr>
                        <a:t> Forest</a:t>
                      </a:r>
                      <a:endParaRPr lang="en-US" altLang="zh-TW" sz="1200" b="1" u="none"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US" altLang="zh-TW" sz="1200" b="1" u="none" dirty="0">
                        <a:solidFill>
                          <a:schemeClr val="tx1"/>
                        </a:solidFill>
                        <a:latin typeface="Times New Roman" panose="02020603050405020304" pitchFamily="18" charset="0"/>
                        <a:cs typeface="Times New Roman" panose="02020603050405020304" pitchFamily="18"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50000" t="50000" r="50000" b="50000"/>
                      </a:path>
                      <a:tileRect/>
                    </a:gradFill>
                  </a:tcPr>
                </a:tc>
                <a:extLst>
                  <a:ext uri="{0D108BD9-81ED-4DB2-BD59-A6C34878D82A}">
                    <a16:rowId xmlns:a16="http://schemas.microsoft.com/office/drawing/2014/main" val="4004238555"/>
                  </a:ext>
                </a:extLst>
              </a:tr>
              <a:tr h="0">
                <a:tc>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HK" sz="1000" dirty="0">
                          <a:latin typeface="Times New Roman" panose="02020603050405020304" pitchFamily="18" charset="0"/>
                          <a:cs typeface="Times New Roman" panose="02020603050405020304" pitchFamily="18" charset="0"/>
                        </a:rPr>
                        <a:t>Kaggle</a:t>
                      </a:r>
                    </a:p>
                    <a:p>
                      <a:pPr algn="ctr"/>
                      <a:r>
                        <a:rPr lang="en-US" altLang="zh-HK" sz="1000" dirty="0">
                          <a:latin typeface="Times New Roman" panose="02020603050405020304" pitchFamily="18" charset="0"/>
                          <a:cs typeface="Times New Roman" panose="02020603050405020304" pitchFamily="18" charset="0"/>
                        </a:rPr>
                        <a:t>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9350448"/>
                  </a:ext>
                </a:extLst>
              </a:tr>
              <a:tr h="0">
                <a:tc>
                  <a:txBody>
                    <a:bodyPr/>
                    <a:lstStyle/>
                    <a:p>
                      <a:pPr algn="ctr"/>
                      <a:r>
                        <a:rPr lang="en-US" sz="1000" dirty="0">
                          <a:latin typeface="Times New Roman" panose="02020603050405020304" pitchFamily="18" charset="0"/>
                          <a:cs typeface="Times New Roman" panose="02020603050405020304" pitchFamily="18" charset="0"/>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0.81339</a:t>
                      </a: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449196"/>
                  </a:ext>
                </a:extLst>
              </a:tr>
              <a:tr h="597376">
                <a:tc gridSpan="2">
                  <a:txBody>
                    <a:bodyPr/>
                    <a:lstStyle/>
                    <a:p>
                      <a:pPr algn="ctr"/>
                      <a:r>
                        <a:rPr lang="en-US" sz="1000" dirty="0">
                          <a:solidFill>
                            <a:schemeClr val="accent2">
                              <a:lumMod val="40000"/>
                              <a:lumOff val="60000"/>
                            </a:schemeClr>
                          </a:solidFill>
                          <a:latin typeface="Times New Roman" panose="02020603050405020304" pitchFamily="18" charset="0"/>
                          <a:cs typeface="Times New Roman" panose="02020603050405020304" pitchFamily="18" charset="0"/>
                        </a:rPr>
                        <a:t>Table 3</a:t>
                      </a:r>
                      <a:r>
                        <a:rPr lang="en-US" sz="1000" dirty="0">
                          <a:latin typeface="Times New Roman" panose="02020603050405020304" pitchFamily="18" charset="0"/>
                          <a:cs typeface="Times New Roman" panose="02020603050405020304" pitchFamily="18" charset="0"/>
                        </a:rPr>
                        <a:t>: Results for random forest.</a:t>
                      </a:r>
                      <a:br>
                        <a:rPr lang="en-US" sz="900" dirty="0">
                          <a:latin typeface="Times New Roman" panose="02020603050405020304" pitchFamily="18" charset="0"/>
                          <a:cs typeface="Times New Roman" panose="02020603050405020304" pitchFamily="18" charset="0"/>
                        </a:rPr>
                      </a:br>
                      <a:endParaRPr lang="en-US" sz="9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100" dirty="0">
                          <a:latin typeface="Times New Roman" panose="02020603050405020304" pitchFamily="18" charset="0"/>
                          <a:cs typeface="Times New Roman" panose="02020603050405020304" pitchFamily="18" charset="0"/>
                        </a:rPr>
                        <a:t>We</a:t>
                      </a:r>
                      <a:r>
                        <a:rPr lang="en-US" altLang="zh-HK" sz="1100" baseline="0" dirty="0">
                          <a:latin typeface="Times New Roman" panose="02020603050405020304" pitchFamily="18" charset="0"/>
                          <a:cs typeface="Times New Roman" panose="02020603050405020304" pitchFamily="18" charset="0"/>
                        </a:rPr>
                        <a:t> then try to use random forest to improve the prediction accuracy as some of the variables are existing large among of missing data in train set. For example Cabin contains about 70% of missing values. Random forest method can reduce the ineffectiveness caused by these problems and practically, the result has increased a lot in prediction result (81% of the true corresponding outcome is predicted). </a:t>
                      </a:r>
                      <a:endParaRPr lang="en-US" altLang="zh-HK" sz="11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011211"/>
                  </a:ext>
                </a:extLst>
              </a:tr>
            </a:tbl>
          </a:graphicData>
        </a:graphic>
      </p:graphicFrame>
    </p:spTree>
    <p:extLst>
      <p:ext uri="{BB962C8B-B14F-4D97-AF65-F5344CB8AC3E}">
        <p14:creationId xmlns:p14="http://schemas.microsoft.com/office/powerpoint/2010/main" val="194713439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1489</TotalTime>
  <Words>491</Words>
  <Application>Microsoft Office PowerPoint</Application>
  <PresentationFormat>寬螢幕</PresentationFormat>
  <Paragraphs>68</Paragraphs>
  <Slides>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新細明體</vt:lpstr>
      <vt:lpstr>Arial</vt:lpstr>
      <vt:lpstr>Calibri</vt:lpstr>
      <vt:lpstr>Calibri Light</vt:lpstr>
      <vt:lpstr>Times New Roman</vt:lpstr>
      <vt:lpstr>Office 佈景主題</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MATH4332 Mini-Project 1: Classification of the decision of switching unsafe wells using logistic regression</dc:title>
  <dc:creator>cck 0wEn</dc:creator>
  <cp:lastModifiedBy>cck 0wEn</cp:lastModifiedBy>
  <cp:revision>103</cp:revision>
  <dcterms:created xsi:type="dcterms:W3CDTF">2018-03-13T11:27:44Z</dcterms:created>
  <dcterms:modified xsi:type="dcterms:W3CDTF">2018-05-25T08:04:57Z</dcterms:modified>
</cp:coreProperties>
</file>