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AAEC4-0765-4F6A-93AE-DB1DBBA283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5503C519-4D92-47C2-B629-A8E28B3A8A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4E4FD121-80E6-412A-88E8-49DA9C90862D}"/>
              </a:ext>
            </a:extLst>
          </p:cNvPr>
          <p:cNvSpPr>
            <a:spLocks noGrp="1"/>
          </p:cNvSpPr>
          <p:nvPr>
            <p:ph type="dt" sz="half" idx="10"/>
          </p:nvPr>
        </p:nvSpPr>
        <p:spPr/>
        <p:txBody>
          <a:bodyPr/>
          <a:lstStyle/>
          <a:p>
            <a:fld id="{7C1F64E7-919E-4BAC-A9DE-1D1F97C01C75}" type="datetimeFigureOut">
              <a:rPr lang="en-HK" smtClean="0"/>
              <a:t>23/5/2018</a:t>
            </a:fld>
            <a:endParaRPr lang="en-HK"/>
          </a:p>
        </p:txBody>
      </p:sp>
      <p:sp>
        <p:nvSpPr>
          <p:cNvPr id="5" name="Footer Placeholder 4">
            <a:extLst>
              <a:ext uri="{FF2B5EF4-FFF2-40B4-BE49-F238E27FC236}">
                <a16:creationId xmlns:a16="http://schemas.microsoft.com/office/drawing/2014/main" id="{9E51615E-7DEC-4BCA-8B26-0BF233D1E0F6}"/>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67F4DF44-A7FD-4CC8-85B8-C93807B37520}"/>
              </a:ext>
            </a:extLst>
          </p:cNvPr>
          <p:cNvSpPr>
            <a:spLocks noGrp="1"/>
          </p:cNvSpPr>
          <p:nvPr>
            <p:ph type="sldNum" sz="quarter" idx="12"/>
          </p:nvPr>
        </p:nvSpPr>
        <p:spPr/>
        <p:txBody>
          <a:bodyPr/>
          <a:lstStyle/>
          <a:p>
            <a:fld id="{4FD2FD92-9993-46E6-A4BB-59B926D0DF63}" type="slidenum">
              <a:rPr lang="en-HK" smtClean="0"/>
              <a:t>‹#›</a:t>
            </a:fld>
            <a:endParaRPr lang="en-HK"/>
          </a:p>
        </p:txBody>
      </p:sp>
    </p:spTree>
    <p:extLst>
      <p:ext uri="{BB962C8B-B14F-4D97-AF65-F5344CB8AC3E}">
        <p14:creationId xmlns:p14="http://schemas.microsoft.com/office/powerpoint/2010/main" val="1305993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EE42-633A-4874-BE79-F26A57E7D9FC}"/>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645CE664-4D3C-48E7-9165-54F69E6967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BFEF2DAA-D2D8-4BCE-BDF2-499BD486295B}"/>
              </a:ext>
            </a:extLst>
          </p:cNvPr>
          <p:cNvSpPr>
            <a:spLocks noGrp="1"/>
          </p:cNvSpPr>
          <p:nvPr>
            <p:ph type="dt" sz="half" idx="10"/>
          </p:nvPr>
        </p:nvSpPr>
        <p:spPr/>
        <p:txBody>
          <a:bodyPr/>
          <a:lstStyle/>
          <a:p>
            <a:fld id="{7C1F64E7-919E-4BAC-A9DE-1D1F97C01C75}" type="datetimeFigureOut">
              <a:rPr lang="en-HK" smtClean="0"/>
              <a:t>23/5/2018</a:t>
            </a:fld>
            <a:endParaRPr lang="en-HK"/>
          </a:p>
        </p:txBody>
      </p:sp>
      <p:sp>
        <p:nvSpPr>
          <p:cNvPr id="5" name="Footer Placeholder 4">
            <a:extLst>
              <a:ext uri="{FF2B5EF4-FFF2-40B4-BE49-F238E27FC236}">
                <a16:creationId xmlns:a16="http://schemas.microsoft.com/office/drawing/2014/main" id="{5CF2785C-E6C3-499E-8D5A-5C228185693D}"/>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563154AD-4386-4F91-AE8E-1471628035DA}"/>
              </a:ext>
            </a:extLst>
          </p:cNvPr>
          <p:cNvSpPr>
            <a:spLocks noGrp="1"/>
          </p:cNvSpPr>
          <p:nvPr>
            <p:ph type="sldNum" sz="quarter" idx="12"/>
          </p:nvPr>
        </p:nvSpPr>
        <p:spPr/>
        <p:txBody>
          <a:bodyPr/>
          <a:lstStyle/>
          <a:p>
            <a:fld id="{4FD2FD92-9993-46E6-A4BB-59B926D0DF63}" type="slidenum">
              <a:rPr lang="en-HK" smtClean="0"/>
              <a:t>‹#›</a:t>
            </a:fld>
            <a:endParaRPr lang="en-HK"/>
          </a:p>
        </p:txBody>
      </p:sp>
    </p:spTree>
    <p:extLst>
      <p:ext uri="{BB962C8B-B14F-4D97-AF65-F5344CB8AC3E}">
        <p14:creationId xmlns:p14="http://schemas.microsoft.com/office/powerpoint/2010/main" val="253065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51D30E-AC39-4C12-BB35-375DBF2F4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C8B98D91-6559-433F-9871-B58AA89F03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F1E74778-421D-463D-B69F-4D4C51C58A63}"/>
              </a:ext>
            </a:extLst>
          </p:cNvPr>
          <p:cNvSpPr>
            <a:spLocks noGrp="1"/>
          </p:cNvSpPr>
          <p:nvPr>
            <p:ph type="dt" sz="half" idx="10"/>
          </p:nvPr>
        </p:nvSpPr>
        <p:spPr/>
        <p:txBody>
          <a:bodyPr/>
          <a:lstStyle/>
          <a:p>
            <a:fld id="{7C1F64E7-919E-4BAC-A9DE-1D1F97C01C75}" type="datetimeFigureOut">
              <a:rPr lang="en-HK" smtClean="0"/>
              <a:t>23/5/2018</a:t>
            </a:fld>
            <a:endParaRPr lang="en-HK"/>
          </a:p>
        </p:txBody>
      </p:sp>
      <p:sp>
        <p:nvSpPr>
          <p:cNvPr id="5" name="Footer Placeholder 4">
            <a:extLst>
              <a:ext uri="{FF2B5EF4-FFF2-40B4-BE49-F238E27FC236}">
                <a16:creationId xmlns:a16="http://schemas.microsoft.com/office/drawing/2014/main" id="{20051973-BCA1-410B-B58F-D3A5D3FD0785}"/>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7C3CFDDA-9F7E-4D47-B067-611117AEA8B7}"/>
              </a:ext>
            </a:extLst>
          </p:cNvPr>
          <p:cNvSpPr>
            <a:spLocks noGrp="1"/>
          </p:cNvSpPr>
          <p:nvPr>
            <p:ph type="sldNum" sz="quarter" idx="12"/>
          </p:nvPr>
        </p:nvSpPr>
        <p:spPr/>
        <p:txBody>
          <a:bodyPr/>
          <a:lstStyle/>
          <a:p>
            <a:fld id="{4FD2FD92-9993-46E6-A4BB-59B926D0DF63}" type="slidenum">
              <a:rPr lang="en-HK" smtClean="0"/>
              <a:t>‹#›</a:t>
            </a:fld>
            <a:endParaRPr lang="en-HK"/>
          </a:p>
        </p:txBody>
      </p:sp>
    </p:spTree>
    <p:extLst>
      <p:ext uri="{BB962C8B-B14F-4D97-AF65-F5344CB8AC3E}">
        <p14:creationId xmlns:p14="http://schemas.microsoft.com/office/powerpoint/2010/main" val="362598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EB48-559E-4899-9BBF-27519BEFC7F4}"/>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55C9E09D-2514-4A96-8E1A-452B2F2FD3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7E570ABD-7191-4156-8FE1-BF747BCD4CD5}"/>
              </a:ext>
            </a:extLst>
          </p:cNvPr>
          <p:cNvSpPr>
            <a:spLocks noGrp="1"/>
          </p:cNvSpPr>
          <p:nvPr>
            <p:ph type="dt" sz="half" idx="10"/>
          </p:nvPr>
        </p:nvSpPr>
        <p:spPr/>
        <p:txBody>
          <a:bodyPr/>
          <a:lstStyle/>
          <a:p>
            <a:fld id="{7C1F64E7-919E-4BAC-A9DE-1D1F97C01C75}" type="datetimeFigureOut">
              <a:rPr lang="en-HK" smtClean="0"/>
              <a:t>23/5/2018</a:t>
            </a:fld>
            <a:endParaRPr lang="en-HK"/>
          </a:p>
        </p:txBody>
      </p:sp>
      <p:sp>
        <p:nvSpPr>
          <p:cNvPr id="5" name="Footer Placeholder 4">
            <a:extLst>
              <a:ext uri="{FF2B5EF4-FFF2-40B4-BE49-F238E27FC236}">
                <a16:creationId xmlns:a16="http://schemas.microsoft.com/office/drawing/2014/main" id="{CF762742-7E18-4ABE-AB52-3E41B3181683}"/>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B3A903DF-9A91-42EA-9A70-38976427907E}"/>
              </a:ext>
            </a:extLst>
          </p:cNvPr>
          <p:cNvSpPr>
            <a:spLocks noGrp="1"/>
          </p:cNvSpPr>
          <p:nvPr>
            <p:ph type="sldNum" sz="quarter" idx="12"/>
          </p:nvPr>
        </p:nvSpPr>
        <p:spPr/>
        <p:txBody>
          <a:bodyPr/>
          <a:lstStyle/>
          <a:p>
            <a:fld id="{4FD2FD92-9993-46E6-A4BB-59B926D0DF63}" type="slidenum">
              <a:rPr lang="en-HK" smtClean="0"/>
              <a:t>‹#›</a:t>
            </a:fld>
            <a:endParaRPr lang="en-HK"/>
          </a:p>
        </p:txBody>
      </p:sp>
    </p:spTree>
    <p:extLst>
      <p:ext uri="{BB962C8B-B14F-4D97-AF65-F5344CB8AC3E}">
        <p14:creationId xmlns:p14="http://schemas.microsoft.com/office/powerpoint/2010/main" val="915090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B3FB-A480-4703-A86E-446511FB5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01CE4A12-BC60-4BCE-810F-F2FEEE81D8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0E1A6B-D41D-4DBB-A3F6-3F0850A40156}"/>
              </a:ext>
            </a:extLst>
          </p:cNvPr>
          <p:cNvSpPr>
            <a:spLocks noGrp="1"/>
          </p:cNvSpPr>
          <p:nvPr>
            <p:ph type="dt" sz="half" idx="10"/>
          </p:nvPr>
        </p:nvSpPr>
        <p:spPr/>
        <p:txBody>
          <a:bodyPr/>
          <a:lstStyle/>
          <a:p>
            <a:fld id="{7C1F64E7-919E-4BAC-A9DE-1D1F97C01C75}" type="datetimeFigureOut">
              <a:rPr lang="en-HK" smtClean="0"/>
              <a:t>23/5/2018</a:t>
            </a:fld>
            <a:endParaRPr lang="en-HK"/>
          </a:p>
        </p:txBody>
      </p:sp>
      <p:sp>
        <p:nvSpPr>
          <p:cNvPr id="5" name="Footer Placeholder 4">
            <a:extLst>
              <a:ext uri="{FF2B5EF4-FFF2-40B4-BE49-F238E27FC236}">
                <a16:creationId xmlns:a16="http://schemas.microsoft.com/office/drawing/2014/main" id="{2B406DCC-C734-47E5-AFF9-D2A64CBD0947}"/>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2C51AF4A-D170-48FC-BDE8-78B681315E6E}"/>
              </a:ext>
            </a:extLst>
          </p:cNvPr>
          <p:cNvSpPr>
            <a:spLocks noGrp="1"/>
          </p:cNvSpPr>
          <p:nvPr>
            <p:ph type="sldNum" sz="quarter" idx="12"/>
          </p:nvPr>
        </p:nvSpPr>
        <p:spPr/>
        <p:txBody>
          <a:bodyPr/>
          <a:lstStyle/>
          <a:p>
            <a:fld id="{4FD2FD92-9993-46E6-A4BB-59B926D0DF63}" type="slidenum">
              <a:rPr lang="en-HK" smtClean="0"/>
              <a:t>‹#›</a:t>
            </a:fld>
            <a:endParaRPr lang="en-HK"/>
          </a:p>
        </p:txBody>
      </p:sp>
    </p:spTree>
    <p:extLst>
      <p:ext uri="{BB962C8B-B14F-4D97-AF65-F5344CB8AC3E}">
        <p14:creationId xmlns:p14="http://schemas.microsoft.com/office/powerpoint/2010/main" val="312210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C23A-85F6-4846-9432-0C1A235D2BC5}"/>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AB6D63FE-D2B9-4819-BFBE-CFE57BC81E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03816928-9C10-46B2-9CA4-84F71AC786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26EF29B4-B176-4FBD-A234-77642647FBBB}"/>
              </a:ext>
            </a:extLst>
          </p:cNvPr>
          <p:cNvSpPr>
            <a:spLocks noGrp="1"/>
          </p:cNvSpPr>
          <p:nvPr>
            <p:ph type="dt" sz="half" idx="10"/>
          </p:nvPr>
        </p:nvSpPr>
        <p:spPr/>
        <p:txBody>
          <a:bodyPr/>
          <a:lstStyle/>
          <a:p>
            <a:fld id="{7C1F64E7-919E-4BAC-A9DE-1D1F97C01C75}" type="datetimeFigureOut">
              <a:rPr lang="en-HK" smtClean="0"/>
              <a:t>23/5/2018</a:t>
            </a:fld>
            <a:endParaRPr lang="en-HK"/>
          </a:p>
        </p:txBody>
      </p:sp>
      <p:sp>
        <p:nvSpPr>
          <p:cNvPr id="6" name="Footer Placeholder 5">
            <a:extLst>
              <a:ext uri="{FF2B5EF4-FFF2-40B4-BE49-F238E27FC236}">
                <a16:creationId xmlns:a16="http://schemas.microsoft.com/office/drawing/2014/main" id="{3B046AAB-2F1C-4AFF-BD73-293AC94923D3}"/>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24884D7C-65E3-4EB4-88E8-82E4F84B5469}"/>
              </a:ext>
            </a:extLst>
          </p:cNvPr>
          <p:cNvSpPr>
            <a:spLocks noGrp="1"/>
          </p:cNvSpPr>
          <p:nvPr>
            <p:ph type="sldNum" sz="quarter" idx="12"/>
          </p:nvPr>
        </p:nvSpPr>
        <p:spPr/>
        <p:txBody>
          <a:bodyPr/>
          <a:lstStyle/>
          <a:p>
            <a:fld id="{4FD2FD92-9993-46E6-A4BB-59B926D0DF63}" type="slidenum">
              <a:rPr lang="en-HK" smtClean="0"/>
              <a:t>‹#›</a:t>
            </a:fld>
            <a:endParaRPr lang="en-HK"/>
          </a:p>
        </p:txBody>
      </p:sp>
    </p:spTree>
    <p:extLst>
      <p:ext uri="{BB962C8B-B14F-4D97-AF65-F5344CB8AC3E}">
        <p14:creationId xmlns:p14="http://schemas.microsoft.com/office/powerpoint/2010/main" val="50090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C052-F01B-402C-B86A-F161CEDBB9FD}"/>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1032E2DA-7E55-4978-8959-89E31DD21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06138-47A6-4B8B-9944-AB8A1BD3E5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7D2A7BB5-6EA8-4669-9922-91B2075CA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DACF2E-1206-4011-9856-41E548873F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C96DAAB8-820A-471F-B726-A7B39698CC5C}"/>
              </a:ext>
            </a:extLst>
          </p:cNvPr>
          <p:cNvSpPr>
            <a:spLocks noGrp="1"/>
          </p:cNvSpPr>
          <p:nvPr>
            <p:ph type="dt" sz="half" idx="10"/>
          </p:nvPr>
        </p:nvSpPr>
        <p:spPr/>
        <p:txBody>
          <a:bodyPr/>
          <a:lstStyle/>
          <a:p>
            <a:fld id="{7C1F64E7-919E-4BAC-A9DE-1D1F97C01C75}" type="datetimeFigureOut">
              <a:rPr lang="en-HK" smtClean="0"/>
              <a:t>23/5/2018</a:t>
            </a:fld>
            <a:endParaRPr lang="en-HK"/>
          </a:p>
        </p:txBody>
      </p:sp>
      <p:sp>
        <p:nvSpPr>
          <p:cNvPr id="8" name="Footer Placeholder 7">
            <a:extLst>
              <a:ext uri="{FF2B5EF4-FFF2-40B4-BE49-F238E27FC236}">
                <a16:creationId xmlns:a16="http://schemas.microsoft.com/office/drawing/2014/main" id="{C3906E5E-FD90-420C-AD41-2AEA3D413226}"/>
              </a:ext>
            </a:extLst>
          </p:cNvPr>
          <p:cNvSpPr>
            <a:spLocks noGrp="1"/>
          </p:cNvSpPr>
          <p:nvPr>
            <p:ph type="ftr" sz="quarter" idx="11"/>
          </p:nvPr>
        </p:nvSpPr>
        <p:spPr/>
        <p:txBody>
          <a:bodyPr/>
          <a:lstStyle/>
          <a:p>
            <a:endParaRPr lang="en-HK"/>
          </a:p>
        </p:txBody>
      </p:sp>
      <p:sp>
        <p:nvSpPr>
          <p:cNvPr id="9" name="Slide Number Placeholder 8">
            <a:extLst>
              <a:ext uri="{FF2B5EF4-FFF2-40B4-BE49-F238E27FC236}">
                <a16:creationId xmlns:a16="http://schemas.microsoft.com/office/drawing/2014/main" id="{1B5D0D01-7ED4-408E-9940-24DEA3DEE408}"/>
              </a:ext>
            </a:extLst>
          </p:cNvPr>
          <p:cNvSpPr>
            <a:spLocks noGrp="1"/>
          </p:cNvSpPr>
          <p:nvPr>
            <p:ph type="sldNum" sz="quarter" idx="12"/>
          </p:nvPr>
        </p:nvSpPr>
        <p:spPr/>
        <p:txBody>
          <a:bodyPr/>
          <a:lstStyle/>
          <a:p>
            <a:fld id="{4FD2FD92-9993-46E6-A4BB-59B926D0DF63}" type="slidenum">
              <a:rPr lang="en-HK" smtClean="0"/>
              <a:t>‹#›</a:t>
            </a:fld>
            <a:endParaRPr lang="en-HK"/>
          </a:p>
        </p:txBody>
      </p:sp>
    </p:spTree>
    <p:extLst>
      <p:ext uri="{BB962C8B-B14F-4D97-AF65-F5344CB8AC3E}">
        <p14:creationId xmlns:p14="http://schemas.microsoft.com/office/powerpoint/2010/main" val="2369888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578D-78CB-45FF-B967-8450D5478D1C}"/>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70DFF4F6-1B1D-474F-97E4-BE3F32D38856}"/>
              </a:ext>
            </a:extLst>
          </p:cNvPr>
          <p:cNvSpPr>
            <a:spLocks noGrp="1"/>
          </p:cNvSpPr>
          <p:nvPr>
            <p:ph type="dt" sz="half" idx="10"/>
          </p:nvPr>
        </p:nvSpPr>
        <p:spPr/>
        <p:txBody>
          <a:bodyPr/>
          <a:lstStyle/>
          <a:p>
            <a:fld id="{7C1F64E7-919E-4BAC-A9DE-1D1F97C01C75}" type="datetimeFigureOut">
              <a:rPr lang="en-HK" smtClean="0"/>
              <a:t>23/5/2018</a:t>
            </a:fld>
            <a:endParaRPr lang="en-HK"/>
          </a:p>
        </p:txBody>
      </p:sp>
      <p:sp>
        <p:nvSpPr>
          <p:cNvPr id="4" name="Footer Placeholder 3">
            <a:extLst>
              <a:ext uri="{FF2B5EF4-FFF2-40B4-BE49-F238E27FC236}">
                <a16:creationId xmlns:a16="http://schemas.microsoft.com/office/drawing/2014/main" id="{3DA90A1A-D9EB-4D7D-9DAF-98544778521D}"/>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a16="http://schemas.microsoft.com/office/drawing/2014/main" id="{3B08B1F0-C524-4AEA-86BE-AE6DADE3FBE4}"/>
              </a:ext>
            </a:extLst>
          </p:cNvPr>
          <p:cNvSpPr>
            <a:spLocks noGrp="1"/>
          </p:cNvSpPr>
          <p:nvPr>
            <p:ph type="sldNum" sz="quarter" idx="12"/>
          </p:nvPr>
        </p:nvSpPr>
        <p:spPr/>
        <p:txBody>
          <a:bodyPr/>
          <a:lstStyle/>
          <a:p>
            <a:fld id="{4FD2FD92-9993-46E6-A4BB-59B926D0DF63}" type="slidenum">
              <a:rPr lang="en-HK" smtClean="0"/>
              <a:t>‹#›</a:t>
            </a:fld>
            <a:endParaRPr lang="en-HK"/>
          </a:p>
        </p:txBody>
      </p:sp>
    </p:spTree>
    <p:extLst>
      <p:ext uri="{BB962C8B-B14F-4D97-AF65-F5344CB8AC3E}">
        <p14:creationId xmlns:p14="http://schemas.microsoft.com/office/powerpoint/2010/main" val="211359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8B5EE-7183-45E2-87FC-AAF0209929F5}"/>
              </a:ext>
            </a:extLst>
          </p:cNvPr>
          <p:cNvSpPr>
            <a:spLocks noGrp="1"/>
          </p:cNvSpPr>
          <p:nvPr>
            <p:ph type="dt" sz="half" idx="10"/>
          </p:nvPr>
        </p:nvSpPr>
        <p:spPr/>
        <p:txBody>
          <a:bodyPr/>
          <a:lstStyle/>
          <a:p>
            <a:fld id="{7C1F64E7-919E-4BAC-A9DE-1D1F97C01C75}" type="datetimeFigureOut">
              <a:rPr lang="en-HK" smtClean="0"/>
              <a:t>23/5/2018</a:t>
            </a:fld>
            <a:endParaRPr lang="en-HK"/>
          </a:p>
        </p:txBody>
      </p:sp>
      <p:sp>
        <p:nvSpPr>
          <p:cNvPr id="3" name="Footer Placeholder 2">
            <a:extLst>
              <a:ext uri="{FF2B5EF4-FFF2-40B4-BE49-F238E27FC236}">
                <a16:creationId xmlns:a16="http://schemas.microsoft.com/office/drawing/2014/main" id="{E65C97CF-3392-42BF-9075-D25FFBAA6613}"/>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a16="http://schemas.microsoft.com/office/drawing/2014/main" id="{75614440-FDC2-4E3C-BECD-BEE2F13630AF}"/>
              </a:ext>
            </a:extLst>
          </p:cNvPr>
          <p:cNvSpPr>
            <a:spLocks noGrp="1"/>
          </p:cNvSpPr>
          <p:nvPr>
            <p:ph type="sldNum" sz="quarter" idx="12"/>
          </p:nvPr>
        </p:nvSpPr>
        <p:spPr/>
        <p:txBody>
          <a:bodyPr/>
          <a:lstStyle/>
          <a:p>
            <a:fld id="{4FD2FD92-9993-46E6-A4BB-59B926D0DF63}" type="slidenum">
              <a:rPr lang="en-HK" smtClean="0"/>
              <a:t>‹#›</a:t>
            </a:fld>
            <a:endParaRPr lang="en-HK"/>
          </a:p>
        </p:txBody>
      </p:sp>
    </p:spTree>
    <p:extLst>
      <p:ext uri="{BB962C8B-B14F-4D97-AF65-F5344CB8AC3E}">
        <p14:creationId xmlns:p14="http://schemas.microsoft.com/office/powerpoint/2010/main" val="4099583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E821-E1E3-47A9-9C28-D641B412C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0106A633-FB76-4913-825F-88A125D7A4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D31D9535-032C-409C-9EF5-05FAE1F78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2B0B6B-48BB-4DD0-B1BD-8124F016E99F}"/>
              </a:ext>
            </a:extLst>
          </p:cNvPr>
          <p:cNvSpPr>
            <a:spLocks noGrp="1"/>
          </p:cNvSpPr>
          <p:nvPr>
            <p:ph type="dt" sz="half" idx="10"/>
          </p:nvPr>
        </p:nvSpPr>
        <p:spPr/>
        <p:txBody>
          <a:bodyPr/>
          <a:lstStyle/>
          <a:p>
            <a:fld id="{7C1F64E7-919E-4BAC-A9DE-1D1F97C01C75}" type="datetimeFigureOut">
              <a:rPr lang="en-HK" smtClean="0"/>
              <a:t>23/5/2018</a:t>
            </a:fld>
            <a:endParaRPr lang="en-HK"/>
          </a:p>
        </p:txBody>
      </p:sp>
      <p:sp>
        <p:nvSpPr>
          <p:cNvPr id="6" name="Footer Placeholder 5">
            <a:extLst>
              <a:ext uri="{FF2B5EF4-FFF2-40B4-BE49-F238E27FC236}">
                <a16:creationId xmlns:a16="http://schemas.microsoft.com/office/drawing/2014/main" id="{4F225EE8-291E-45D7-A5C8-54612FC0F06D}"/>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6776F08F-D1E5-4001-A9C6-52A033C27FDA}"/>
              </a:ext>
            </a:extLst>
          </p:cNvPr>
          <p:cNvSpPr>
            <a:spLocks noGrp="1"/>
          </p:cNvSpPr>
          <p:nvPr>
            <p:ph type="sldNum" sz="quarter" idx="12"/>
          </p:nvPr>
        </p:nvSpPr>
        <p:spPr/>
        <p:txBody>
          <a:bodyPr/>
          <a:lstStyle/>
          <a:p>
            <a:fld id="{4FD2FD92-9993-46E6-A4BB-59B926D0DF63}" type="slidenum">
              <a:rPr lang="en-HK" smtClean="0"/>
              <a:t>‹#›</a:t>
            </a:fld>
            <a:endParaRPr lang="en-HK"/>
          </a:p>
        </p:txBody>
      </p:sp>
    </p:spTree>
    <p:extLst>
      <p:ext uri="{BB962C8B-B14F-4D97-AF65-F5344CB8AC3E}">
        <p14:creationId xmlns:p14="http://schemas.microsoft.com/office/powerpoint/2010/main" val="177441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86EE-F168-4DD2-8F8F-AAA58E2E8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B91E2A27-B8F1-4506-8547-A4DC0133D1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59D84D76-7814-4850-81FF-8636FAEDF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F2ACA4-83A8-4D4C-B61B-D22C87519FF8}"/>
              </a:ext>
            </a:extLst>
          </p:cNvPr>
          <p:cNvSpPr>
            <a:spLocks noGrp="1"/>
          </p:cNvSpPr>
          <p:nvPr>
            <p:ph type="dt" sz="half" idx="10"/>
          </p:nvPr>
        </p:nvSpPr>
        <p:spPr/>
        <p:txBody>
          <a:bodyPr/>
          <a:lstStyle/>
          <a:p>
            <a:fld id="{7C1F64E7-919E-4BAC-A9DE-1D1F97C01C75}" type="datetimeFigureOut">
              <a:rPr lang="en-HK" smtClean="0"/>
              <a:t>23/5/2018</a:t>
            </a:fld>
            <a:endParaRPr lang="en-HK"/>
          </a:p>
        </p:txBody>
      </p:sp>
      <p:sp>
        <p:nvSpPr>
          <p:cNvPr id="6" name="Footer Placeholder 5">
            <a:extLst>
              <a:ext uri="{FF2B5EF4-FFF2-40B4-BE49-F238E27FC236}">
                <a16:creationId xmlns:a16="http://schemas.microsoft.com/office/drawing/2014/main" id="{83689D9B-16D7-4B49-B415-8D53601585B5}"/>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923D6259-7B8C-479B-BEA4-8C7D37BDAE1D}"/>
              </a:ext>
            </a:extLst>
          </p:cNvPr>
          <p:cNvSpPr>
            <a:spLocks noGrp="1"/>
          </p:cNvSpPr>
          <p:nvPr>
            <p:ph type="sldNum" sz="quarter" idx="12"/>
          </p:nvPr>
        </p:nvSpPr>
        <p:spPr/>
        <p:txBody>
          <a:bodyPr/>
          <a:lstStyle/>
          <a:p>
            <a:fld id="{4FD2FD92-9993-46E6-A4BB-59B926D0DF63}" type="slidenum">
              <a:rPr lang="en-HK" smtClean="0"/>
              <a:t>‹#›</a:t>
            </a:fld>
            <a:endParaRPr lang="en-HK"/>
          </a:p>
        </p:txBody>
      </p:sp>
    </p:spTree>
    <p:extLst>
      <p:ext uri="{BB962C8B-B14F-4D97-AF65-F5344CB8AC3E}">
        <p14:creationId xmlns:p14="http://schemas.microsoft.com/office/powerpoint/2010/main" val="235168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08259F-50B4-4E26-9137-BC59708A0A1B}"/>
              </a:ext>
            </a:extLst>
          </p:cNvPr>
          <p:cNvSpPr>
            <a:spLocks noGrp="1"/>
          </p:cNvSpPr>
          <p:nvPr>
            <p:ph type="title"/>
          </p:nvPr>
        </p:nvSpPr>
        <p:spPr>
          <a:xfrm>
            <a:off x="0" y="0"/>
            <a:ext cx="12192000" cy="618346"/>
          </a:xfrm>
          <a:prstGeom prst="rect">
            <a:avLst/>
          </a:prstGeom>
          <a:solidFill>
            <a:srgbClr val="00B050"/>
          </a:solidFill>
        </p:spPr>
        <p:txBody>
          <a:bodyPr vert="horz" lIns="91440" tIns="45720" rIns="91440" bIns="45720" rtlCol="0" anchor="ctr">
            <a:normAutofit/>
          </a:bodyPr>
          <a:lstStyle/>
          <a:p>
            <a:r>
              <a:rPr lang="en-US" dirty="0"/>
              <a:t>Click to edit Master title style</a:t>
            </a:r>
            <a:endParaRPr lang="en-HK" dirty="0"/>
          </a:p>
        </p:txBody>
      </p:sp>
      <p:sp>
        <p:nvSpPr>
          <p:cNvPr id="3" name="Text Placeholder 2">
            <a:extLst>
              <a:ext uri="{FF2B5EF4-FFF2-40B4-BE49-F238E27FC236}">
                <a16:creationId xmlns:a16="http://schemas.microsoft.com/office/drawing/2014/main" id="{352CD969-B11D-4FA0-B168-F0B913D2D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2A455BB3-E630-41E9-9B5E-F302A8B179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7C1F64E7-919E-4BAC-A9DE-1D1F97C01C75}" type="datetimeFigureOut">
              <a:rPr lang="en-HK" smtClean="0"/>
              <a:pPr/>
              <a:t>23/5/2018</a:t>
            </a:fld>
            <a:endParaRPr lang="en-HK"/>
          </a:p>
        </p:txBody>
      </p:sp>
      <p:sp>
        <p:nvSpPr>
          <p:cNvPr id="5" name="Footer Placeholder 4">
            <a:extLst>
              <a:ext uri="{FF2B5EF4-FFF2-40B4-BE49-F238E27FC236}">
                <a16:creationId xmlns:a16="http://schemas.microsoft.com/office/drawing/2014/main" id="{C9C0D17E-4676-47E8-841F-B40968060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HK"/>
          </a:p>
        </p:txBody>
      </p:sp>
      <p:sp>
        <p:nvSpPr>
          <p:cNvPr id="6" name="Slide Number Placeholder 5">
            <a:extLst>
              <a:ext uri="{FF2B5EF4-FFF2-40B4-BE49-F238E27FC236}">
                <a16:creationId xmlns:a16="http://schemas.microsoft.com/office/drawing/2014/main" id="{BA3736EB-AAE8-4F22-BA52-4E6A50D1B6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4FD2FD92-9993-46E6-A4BB-59B926D0DF63}" type="slidenum">
              <a:rPr lang="en-HK" smtClean="0"/>
              <a:pPr/>
              <a:t>‹#›</a:t>
            </a:fld>
            <a:endParaRPr lang="en-HK"/>
          </a:p>
        </p:txBody>
      </p:sp>
    </p:spTree>
    <p:extLst>
      <p:ext uri="{BB962C8B-B14F-4D97-AF65-F5344CB8AC3E}">
        <p14:creationId xmlns:p14="http://schemas.microsoft.com/office/powerpoint/2010/main" val="3572097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projects.fivethirtyeight.com/global-club-soccer-ranking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F3DA02-1EDB-4F66-A850-2FB6C676ABFE}"/>
              </a:ext>
            </a:extLst>
          </p:cNvPr>
          <p:cNvSpPr>
            <a:spLocks noGrp="1"/>
          </p:cNvSpPr>
          <p:nvPr>
            <p:ph type="title"/>
          </p:nvPr>
        </p:nvSpPr>
        <p:spPr>
          <a:xfrm>
            <a:off x="0" y="0"/>
            <a:ext cx="12192000" cy="681037"/>
          </a:xfrm>
        </p:spPr>
        <p:txBody>
          <a:bodyPr>
            <a:normAutofit/>
          </a:bodyPr>
          <a:lstStyle/>
          <a:p>
            <a:r>
              <a:rPr lang="en-US" sz="2000" dirty="0">
                <a:solidFill>
                  <a:schemeClr val="bg1"/>
                </a:solidFill>
              </a:rPr>
              <a:t>MATH 4432 Statistical Machine Learning</a:t>
            </a:r>
            <a:br>
              <a:rPr lang="en-US" sz="2000" dirty="0">
                <a:solidFill>
                  <a:schemeClr val="bg1"/>
                </a:solidFill>
              </a:rPr>
            </a:br>
            <a:r>
              <a:rPr lang="en-US" sz="2000" dirty="0">
                <a:solidFill>
                  <a:schemeClr val="bg1"/>
                </a:solidFill>
              </a:rPr>
              <a:t>Final Project: Football (Soccer) Betting Asian Handicap Prediction /w Neural Network</a:t>
            </a:r>
            <a:endParaRPr lang="en-HK" sz="2000" dirty="0">
              <a:solidFill>
                <a:schemeClr val="bg1"/>
              </a:solidFill>
            </a:endParaRPr>
          </a:p>
        </p:txBody>
      </p:sp>
      <p:pic>
        <p:nvPicPr>
          <p:cNvPr id="13" name="Content Placeholder 12" descr="A picture containing soccer, athletic game, computer, telephone&#10;&#10;Description generated with high confidence">
            <a:extLst>
              <a:ext uri="{FF2B5EF4-FFF2-40B4-BE49-F238E27FC236}">
                <a16:creationId xmlns:a16="http://schemas.microsoft.com/office/drawing/2014/main" id="{47DE2310-923B-46F6-8BF2-DED540070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5176" y="100013"/>
            <a:ext cx="933452" cy="933448"/>
          </a:xfrm>
        </p:spPr>
      </p:pic>
      <p:sp>
        <p:nvSpPr>
          <p:cNvPr id="14" name="Title 3">
            <a:extLst>
              <a:ext uri="{FF2B5EF4-FFF2-40B4-BE49-F238E27FC236}">
                <a16:creationId xmlns:a16="http://schemas.microsoft.com/office/drawing/2014/main" id="{94F203DF-E547-40A5-A2C5-A2830370510F}"/>
              </a:ext>
            </a:extLst>
          </p:cNvPr>
          <p:cNvSpPr txBox="1">
            <a:spLocks/>
          </p:cNvSpPr>
          <p:nvPr/>
        </p:nvSpPr>
        <p:spPr>
          <a:xfrm>
            <a:off x="0" y="6524624"/>
            <a:ext cx="12192000" cy="333375"/>
          </a:xfrm>
          <a:prstGeom prst="rect">
            <a:avLst/>
          </a:prstGeom>
          <a:solidFill>
            <a:srgbClr val="00B05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lgn="r"/>
            <a:r>
              <a:rPr lang="en-HK" sz="1200" dirty="0">
                <a:solidFill>
                  <a:schemeClr val="bg1"/>
                </a:solidFill>
              </a:rPr>
              <a:t>By WU, Sen (20271863), Dept. Mechanical and Aerospace Engineering</a:t>
            </a:r>
          </a:p>
        </p:txBody>
      </p:sp>
      <p:sp>
        <p:nvSpPr>
          <p:cNvPr id="15" name="TextBox 14">
            <a:extLst>
              <a:ext uri="{FF2B5EF4-FFF2-40B4-BE49-F238E27FC236}">
                <a16:creationId xmlns:a16="http://schemas.microsoft.com/office/drawing/2014/main" id="{C9AA7C83-5803-43CC-B82A-DD18C9FFE464}"/>
              </a:ext>
            </a:extLst>
          </p:cNvPr>
          <p:cNvSpPr txBox="1"/>
          <p:nvPr/>
        </p:nvSpPr>
        <p:spPr>
          <a:xfrm>
            <a:off x="66674" y="681037"/>
            <a:ext cx="3571876" cy="4370427"/>
          </a:xfrm>
          <a:prstGeom prst="rect">
            <a:avLst/>
          </a:prstGeom>
          <a:noFill/>
        </p:spPr>
        <p:txBody>
          <a:bodyPr wrap="square" numCol="1" spcCol="180000" rtlCol="0">
            <a:spAutoFit/>
          </a:bodyPr>
          <a:lstStyle/>
          <a:p>
            <a:pPr>
              <a:spcAft>
                <a:spcPts val="1200"/>
              </a:spcAft>
            </a:pPr>
            <a:r>
              <a:rPr lang="en-HK" sz="1200" b="1" dirty="0">
                <a:latin typeface="Arial" panose="020B0604020202020204" pitchFamily="34" charset="0"/>
                <a:cs typeface="Arial" panose="020B0604020202020204" pitchFamily="34" charset="0"/>
              </a:rPr>
              <a:t>Introduction:</a:t>
            </a:r>
          </a:p>
          <a:p>
            <a:pPr algn="just">
              <a:spcAft>
                <a:spcPts val="1200"/>
              </a:spcAft>
            </a:pPr>
            <a:r>
              <a:rPr lang="en-HK" sz="1200" dirty="0">
                <a:latin typeface="Arial" panose="020B0604020202020204" pitchFamily="34" charset="0"/>
                <a:cs typeface="Arial" panose="020B0604020202020204" pitchFamily="34" charset="0"/>
              </a:rPr>
              <a:t>In previous projects, we used supervised learning methods to predict the Football Betting Asian Handicap results. However, the effectiveness of prediction is low – the percentage of correct predictions is just close to merely guessing. </a:t>
            </a:r>
            <a:endParaRPr lang="en-US" sz="1200" dirty="0">
              <a:latin typeface="Arial" panose="020B0604020202020204" pitchFamily="34" charset="0"/>
              <a:cs typeface="Arial" panose="020B0604020202020204" pitchFamily="34" charset="0"/>
            </a:endParaRPr>
          </a:p>
          <a:p>
            <a:pPr algn="just">
              <a:spcAft>
                <a:spcPts val="1200"/>
              </a:spcAft>
            </a:pPr>
            <a:r>
              <a:rPr lang="en-US" sz="1200" dirty="0">
                <a:latin typeface="Arial" panose="020B0604020202020204" pitchFamily="34" charset="0"/>
                <a:cs typeface="Arial" panose="020B0604020202020204" pitchFamily="34" charset="0"/>
              </a:rPr>
              <a:t>We suspect that there are some predictors missing that resulted in the low correctness of predictions. With the topic of unsupervised learning and deep learning introduced, we are interested to the performance of prediction correctness of new methods.</a:t>
            </a:r>
          </a:p>
          <a:p>
            <a:pPr algn="just">
              <a:spcAft>
                <a:spcPts val="1200"/>
              </a:spcAft>
            </a:pPr>
            <a:r>
              <a:rPr lang="en-US" sz="1200" b="1" dirty="0">
                <a:latin typeface="Arial" panose="020B0604020202020204" pitchFamily="34" charset="0"/>
                <a:cs typeface="Arial" panose="020B0604020202020204" pitchFamily="34" charset="0"/>
              </a:rPr>
              <a:t>Data Exploration</a:t>
            </a:r>
          </a:p>
          <a:p>
            <a:pPr algn="just">
              <a:spcAft>
                <a:spcPts val="1200"/>
              </a:spcAft>
            </a:pPr>
            <a:r>
              <a:rPr lang="en-US" sz="1200" dirty="0">
                <a:latin typeface="Arial" panose="020B0604020202020204" pitchFamily="34" charset="0"/>
                <a:cs typeface="Arial" panose="020B0604020202020204" pitchFamily="34" charset="0"/>
              </a:rPr>
              <a:t>In this project, we used MATLAB</a:t>
            </a:r>
            <a:r>
              <a:rPr lang="en-US" sz="1200" baseline="30000" dirty="0">
                <a:latin typeface="Arial" panose="020B0604020202020204" pitchFamily="34" charset="0"/>
                <a:cs typeface="Arial" panose="020B0604020202020204" pitchFamily="34" charset="0"/>
              </a:rPr>
              <a:t>TM</a:t>
            </a:r>
            <a:r>
              <a:rPr lang="en-US" sz="1200" dirty="0">
                <a:latin typeface="Arial" panose="020B0604020202020204" pitchFamily="34" charset="0"/>
                <a:cs typeface="Arial" panose="020B0604020202020204" pitchFamily="34" charset="0"/>
              </a:rPr>
              <a:t> Neural Network Toolbox (NNT) to do the machine learning. We first used five original predictors – average and highest odds for home and away teams, and handicap size.</a:t>
            </a:r>
          </a:p>
          <a:p>
            <a:pPr algn="ctr">
              <a:spcAft>
                <a:spcPts val="1200"/>
              </a:spcAft>
            </a:pPr>
            <a:r>
              <a:rPr lang="en-US" sz="1200" dirty="0">
                <a:latin typeface="Arial" panose="020B0604020202020204" pitchFamily="34" charset="0"/>
                <a:cs typeface="Arial" panose="020B0604020202020204" pitchFamily="34" charset="0"/>
              </a:rPr>
              <a:t>Table 1: Initial Predictors &amp; Meaning</a:t>
            </a:r>
            <a:endParaRPr lang="en-HK" sz="1200" dirty="0">
              <a:latin typeface="Arial" panose="020B0604020202020204" pitchFamily="34" charset="0"/>
              <a:cs typeface="Arial" panose="020B0604020202020204" pitchFamily="34" charset="0"/>
            </a:endParaRPr>
          </a:p>
        </p:txBody>
      </p:sp>
      <p:graphicFrame>
        <p:nvGraphicFramePr>
          <p:cNvPr id="16" name="Table 15">
            <a:extLst>
              <a:ext uri="{FF2B5EF4-FFF2-40B4-BE49-F238E27FC236}">
                <a16:creationId xmlns:a16="http://schemas.microsoft.com/office/drawing/2014/main" id="{5E5DC0AB-5CE9-45E4-A14F-D96532F181F5}"/>
              </a:ext>
            </a:extLst>
          </p:cNvPr>
          <p:cNvGraphicFramePr>
            <a:graphicFrameLocks noGrp="1"/>
          </p:cNvGraphicFramePr>
          <p:nvPr>
            <p:extLst>
              <p:ext uri="{D42A27DB-BD31-4B8C-83A1-F6EECF244321}">
                <p14:modId xmlns:p14="http://schemas.microsoft.com/office/powerpoint/2010/main" val="4109392266"/>
              </p:ext>
            </p:extLst>
          </p:nvPr>
        </p:nvGraphicFramePr>
        <p:xfrm>
          <a:off x="66674" y="4977462"/>
          <a:ext cx="3571876" cy="1529280"/>
        </p:xfrm>
        <a:graphic>
          <a:graphicData uri="http://schemas.openxmlformats.org/drawingml/2006/table">
            <a:tbl>
              <a:tblPr firstRow="1" bandRow="1">
                <a:tableStyleId>{5C22544A-7EE6-4342-B048-85BDC9FD1C3A}</a:tableStyleId>
              </a:tblPr>
              <a:tblGrid>
                <a:gridCol w="1142402">
                  <a:extLst>
                    <a:ext uri="{9D8B030D-6E8A-4147-A177-3AD203B41FA5}">
                      <a16:colId xmlns:a16="http://schemas.microsoft.com/office/drawing/2014/main" val="4166330857"/>
                    </a:ext>
                  </a:extLst>
                </a:gridCol>
                <a:gridCol w="2429474">
                  <a:extLst>
                    <a:ext uri="{9D8B030D-6E8A-4147-A177-3AD203B41FA5}">
                      <a16:colId xmlns:a16="http://schemas.microsoft.com/office/drawing/2014/main" val="2586047181"/>
                    </a:ext>
                  </a:extLst>
                </a:gridCol>
              </a:tblGrid>
              <a:tr h="252000">
                <a:tc>
                  <a:txBody>
                    <a:bodyPr/>
                    <a:lstStyle/>
                    <a:p>
                      <a:pPr algn="r"/>
                      <a:r>
                        <a:rPr lang="en-US" sz="1200" dirty="0">
                          <a:latin typeface="Arial" panose="020B0604020202020204" pitchFamily="34" charset="0"/>
                          <a:cs typeface="Arial" panose="020B0604020202020204" pitchFamily="34" charset="0"/>
                        </a:rPr>
                        <a:t>Predictor</a:t>
                      </a:r>
                      <a:endParaRPr lang="en-HK" sz="1200" dirty="0">
                        <a:latin typeface="Arial" panose="020B0604020202020204" pitchFamily="34" charset="0"/>
                        <a:cs typeface="Arial" panose="020B0604020202020204" pitchFamily="34" charset="0"/>
                      </a:endParaRPr>
                    </a:p>
                  </a:txBody>
                  <a:tcPr marT="36000" marB="36000"/>
                </a:tc>
                <a:tc>
                  <a:txBody>
                    <a:bodyPr/>
                    <a:lstStyle/>
                    <a:p>
                      <a:r>
                        <a:rPr lang="en-US" sz="1200" dirty="0">
                          <a:latin typeface="Arial" panose="020B0604020202020204" pitchFamily="34" charset="0"/>
                          <a:cs typeface="Arial" panose="020B0604020202020204" pitchFamily="34" charset="0"/>
                        </a:rPr>
                        <a:t>Meaning</a:t>
                      </a:r>
                      <a:endParaRPr lang="en-HK" sz="1200" dirty="0">
                        <a:latin typeface="Arial" panose="020B0604020202020204" pitchFamily="34" charset="0"/>
                        <a:cs typeface="Arial" panose="020B0604020202020204" pitchFamily="34" charset="0"/>
                      </a:endParaRPr>
                    </a:p>
                  </a:txBody>
                  <a:tcPr marT="36000" marB="36000"/>
                </a:tc>
                <a:extLst>
                  <a:ext uri="{0D108BD9-81ED-4DB2-BD59-A6C34878D82A}">
                    <a16:rowId xmlns:a16="http://schemas.microsoft.com/office/drawing/2014/main" val="2814222904"/>
                  </a:ext>
                </a:extLst>
              </a:tr>
              <a:tr h="252000">
                <a:tc>
                  <a:txBody>
                    <a:bodyPr/>
                    <a:lstStyle/>
                    <a:p>
                      <a:pPr algn="r"/>
                      <a:r>
                        <a:rPr lang="en-US" sz="1200" dirty="0" err="1">
                          <a:latin typeface="Arial" panose="020B0604020202020204" pitchFamily="34" charset="0"/>
                          <a:cs typeface="Arial" panose="020B0604020202020204" pitchFamily="34" charset="0"/>
                        </a:rPr>
                        <a:t>BbAHh</a:t>
                      </a:r>
                      <a:endParaRPr lang="en-HK" sz="1200" dirty="0">
                        <a:latin typeface="Arial" panose="020B0604020202020204" pitchFamily="34" charset="0"/>
                        <a:cs typeface="Arial" panose="020B0604020202020204" pitchFamily="34" charset="0"/>
                      </a:endParaRPr>
                    </a:p>
                  </a:txBody>
                  <a:tcPr marT="36000" marB="36000"/>
                </a:tc>
                <a:tc>
                  <a:txBody>
                    <a:bodyPr/>
                    <a:lstStyle/>
                    <a:p>
                      <a:r>
                        <a:rPr lang="en-US" sz="1200" dirty="0">
                          <a:latin typeface="Arial" panose="020B0604020202020204" pitchFamily="34" charset="0"/>
                          <a:cs typeface="Arial" panose="020B0604020202020204" pitchFamily="34" charset="0"/>
                        </a:rPr>
                        <a:t>Handicap Size, multiples of 0.25.</a:t>
                      </a:r>
                      <a:endParaRPr lang="en-HK" sz="1200" dirty="0">
                        <a:latin typeface="Arial" panose="020B0604020202020204" pitchFamily="34" charset="0"/>
                        <a:cs typeface="Arial" panose="020B0604020202020204" pitchFamily="34" charset="0"/>
                      </a:endParaRPr>
                    </a:p>
                  </a:txBody>
                  <a:tcPr marT="36000" marB="36000"/>
                </a:tc>
                <a:extLst>
                  <a:ext uri="{0D108BD9-81ED-4DB2-BD59-A6C34878D82A}">
                    <a16:rowId xmlns:a16="http://schemas.microsoft.com/office/drawing/2014/main" val="620984776"/>
                  </a:ext>
                </a:extLst>
              </a:tr>
              <a:tr h="252000">
                <a:tc>
                  <a:txBody>
                    <a:bodyPr/>
                    <a:lstStyle/>
                    <a:p>
                      <a:pPr algn="r"/>
                      <a:r>
                        <a:rPr lang="en-US" sz="1200" dirty="0" err="1">
                          <a:latin typeface="Arial" panose="020B0604020202020204" pitchFamily="34" charset="0"/>
                          <a:cs typeface="Arial" panose="020B0604020202020204" pitchFamily="34" charset="0"/>
                        </a:rPr>
                        <a:t>BbMxAHH</a:t>
                      </a:r>
                      <a:endParaRPr lang="en-HK" sz="1200" dirty="0">
                        <a:latin typeface="Arial" panose="020B0604020202020204" pitchFamily="34" charset="0"/>
                        <a:cs typeface="Arial" panose="020B0604020202020204" pitchFamily="34" charset="0"/>
                      </a:endParaRPr>
                    </a:p>
                  </a:txBody>
                  <a:tcPr marT="36000" marB="36000"/>
                </a:tc>
                <a:tc>
                  <a:txBody>
                    <a:bodyPr/>
                    <a:lstStyle/>
                    <a:p>
                      <a:r>
                        <a:rPr lang="en-US" sz="1200" dirty="0">
                          <a:latin typeface="Arial" panose="020B0604020202020204" pitchFamily="34" charset="0"/>
                          <a:cs typeface="Arial" panose="020B0604020202020204" pitchFamily="34" charset="0"/>
                        </a:rPr>
                        <a:t>Maximum Home Handicap Odds.</a:t>
                      </a:r>
                      <a:endParaRPr lang="en-HK" sz="1200" dirty="0">
                        <a:latin typeface="Arial" panose="020B0604020202020204" pitchFamily="34" charset="0"/>
                        <a:cs typeface="Arial" panose="020B0604020202020204" pitchFamily="34" charset="0"/>
                      </a:endParaRPr>
                    </a:p>
                  </a:txBody>
                  <a:tcPr marT="36000" marB="36000"/>
                </a:tc>
                <a:extLst>
                  <a:ext uri="{0D108BD9-81ED-4DB2-BD59-A6C34878D82A}">
                    <a16:rowId xmlns:a16="http://schemas.microsoft.com/office/drawing/2014/main" val="1887968938"/>
                  </a:ext>
                </a:extLst>
              </a:tr>
              <a:tr h="252000">
                <a:tc>
                  <a:txBody>
                    <a:bodyPr/>
                    <a:lstStyle/>
                    <a:p>
                      <a:pPr algn="r"/>
                      <a:r>
                        <a:rPr lang="en-US" sz="1200" dirty="0" err="1">
                          <a:latin typeface="Arial" panose="020B0604020202020204" pitchFamily="34" charset="0"/>
                          <a:cs typeface="Arial" panose="020B0604020202020204" pitchFamily="34" charset="0"/>
                        </a:rPr>
                        <a:t>BbAvAHH</a:t>
                      </a:r>
                      <a:endParaRPr lang="en-HK" sz="1200" dirty="0">
                        <a:latin typeface="Arial" panose="020B0604020202020204" pitchFamily="34" charset="0"/>
                        <a:cs typeface="Arial" panose="020B0604020202020204" pitchFamily="34" charset="0"/>
                      </a:endParaRPr>
                    </a:p>
                  </a:txBody>
                  <a:tcPr marT="36000" marB="36000"/>
                </a:tc>
                <a:tc>
                  <a:txBody>
                    <a:bodyPr/>
                    <a:lstStyle/>
                    <a:p>
                      <a:r>
                        <a:rPr lang="en-US" sz="1200" dirty="0">
                          <a:latin typeface="Arial" panose="020B0604020202020204" pitchFamily="34" charset="0"/>
                          <a:cs typeface="Arial" panose="020B0604020202020204" pitchFamily="34" charset="0"/>
                        </a:rPr>
                        <a:t>Average Home Handicap Odds.</a:t>
                      </a:r>
                      <a:endParaRPr lang="en-HK" sz="1200" dirty="0">
                        <a:latin typeface="Arial" panose="020B0604020202020204" pitchFamily="34" charset="0"/>
                        <a:cs typeface="Arial" panose="020B0604020202020204" pitchFamily="34" charset="0"/>
                      </a:endParaRPr>
                    </a:p>
                  </a:txBody>
                  <a:tcPr marT="36000" marB="36000"/>
                </a:tc>
                <a:extLst>
                  <a:ext uri="{0D108BD9-81ED-4DB2-BD59-A6C34878D82A}">
                    <a16:rowId xmlns:a16="http://schemas.microsoft.com/office/drawing/2014/main" val="3790160545"/>
                  </a:ext>
                </a:extLst>
              </a:tr>
              <a:tr h="252000">
                <a:tc>
                  <a:txBody>
                    <a:bodyPr/>
                    <a:lstStyle/>
                    <a:p>
                      <a:pPr algn="r"/>
                      <a:r>
                        <a:rPr lang="en-US" sz="1200" dirty="0" err="1">
                          <a:latin typeface="Arial" panose="020B0604020202020204" pitchFamily="34" charset="0"/>
                          <a:cs typeface="Arial" panose="020B0604020202020204" pitchFamily="34" charset="0"/>
                        </a:rPr>
                        <a:t>BbMxAHA</a:t>
                      </a:r>
                      <a:endParaRPr lang="en-HK" sz="1200" dirty="0">
                        <a:latin typeface="Arial" panose="020B0604020202020204" pitchFamily="34" charset="0"/>
                        <a:cs typeface="Arial" panose="020B0604020202020204" pitchFamily="34" charset="0"/>
                      </a:endParaRPr>
                    </a:p>
                  </a:txBody>
                  <a:tcPr marT="36000" marB="36000"/>
                </a:tc>
                <a:tc>
                  <a:txBody>
                    <a:bodyPr/>
                    <a:lstStyle/>
                    <a:p>
                      <a:r>
                        <a:rPr lang="en-US" sz="1200" dirty="0">
                          <a:latin typeface="Arial" panose="020B0604020202020204" pitchFamily="34" charset="0"/>
                          <a:cs typeface="Arial" panose="020B0604020202020204" pitchFamily="34" charset="0"/>
                        </a:rPr>
                        <a:t>Maximum Away Handicap Odds.</a:t>
                      </a:r>
                      <a:endParaRPr lang="en-HK" sz="1200" dirty="0">
                        <a:latin typeface="Arial" panose="020B0604020202020204" pitchFamily="34" charset="0"/>
                        <a:cs typeface="Arial" panose="020B0604020202020204" pitchFamily="34" charset="0"/>
                      </a:endParaRPr>
                    </a:p>
                  </a:txBody>
                  <a:tcPr marT="36000" marB="36000"/>
                </a:tc>
                <a:extLst>
                  <a:ext uri="{0D108BD9-81ED-4DB2-BD59-A6C34878D82A}">
                    <a16:rowId xmlns:a16="http://schemas.microsoft.com/office/drawing/2014/main" val="1055183986"/>
                  </a:ext>
                </a:extLst>
              </a:tr>
              <a:tr h="252000">
                <a:tc>
                  <a:txBody>
                    <a:bodyPr/>
                    <a:lstStyle/>
                    <a:p>
                      <a:pPr algn="r"/>
                      <a:r>
                        <a:rPr lang="en-US" sz="1200" dirty="0" err="1">
                          <a:latin typeface="Arial" panose="020B0604020202020204" pitchFamily="34" charset="0"/>
                          <a:cs typeface="Arial" panose="020B0604020202020204" pitchFamily="34" charset="0"/>
                        </a:rPr>
                        <a:t>BbAvAHA</a:t>
                      </a:r>
                      <a:endParaRPr lang="en-HK" sz="1200" dirty="0">
                        <a:latin typeface="Arial" panose="020B0604020202020204" pitchFamily="34" charset="0"/>
                        <a:cs typeface="Arial" panose="020B0604020202020204" pitchFamily="34" charset="0"/>
                      </a:endParaRPr>
                    </a:p>
                  </a:txBody>
                  <a:tcPr marT="36000" marB="36000"/>
                </a:tc>
                <a:tc>
                  <a:txBody>
                    <a:bodyPr/>
                    <a:lstStyle/>
                    <a:p>
                      <a:r>
                        <a:rPr lang="en-US" sz="1200" dirty="0">
                          <a:latin typeface="Arial" panose="020B0604020202020204" pitchFamily="34" charset="0"/>
                          <a:cs typeface="Arial" panose="020B0604020202020204" pitchFamily="34" charset="0"/>
                        </a:rPr>
                        <a:t>Average Away Handicap Odds.</a:t>
                      </a:r>
                      <a:endParaRPr lang="en-HK" sz="1200" dirty="0">
                        <a:latin typeface="Arial" panose="020B0604020202020204" pitchFamily="34" charset="0"/>
                        <a:cs typeface="Arial" panose="020B0604020202020204" pitchFamily="34" charset="0"/>
                      </a:endParaRPr>
                    </a:p>
                  </a:txBody>
                  <a:tcPr marT="36000" marB="36000"/>
                </a:tc>
                <a:extLst>
                  <a:ext uri="{0D108BD9-81ED-4DB2-BD59-A6C34878D82A}">
                    <a16:rowId xmlns:a16="http://schemas.microsoft.com/office/drawing/2014/main" val="2473518341"/>
                  </a:ext>
                </a:extLst>
              </a:tr>
            </a:tbl>
          </a:graphicData>
        </a:graphic>
      </p:graphicFrame>
      <p:sp>
        <p:nvSpPr>
          <p:cNvPr id="17" name="TextBox 16">
            <a:extLst>
              <a:ext uri="{FF2B5EF4-FFF2-40B4-BE49-F238E27FC236}">
                <a16:creationId xmlns:a16="http://schemas.microsoft.com/office/drawing/2014/main" id="{1DCB75C1-129C-4775-860A-6586F1112EF6}"/>
              </a:ext>
            </a:extLst>
          </p:cNvPr>
          <p:cNvSpPr txBox="1"/>
          <p:nvPr/>
        </p:nvSpPr>
        <p:spPr>
          <a:xfrm>
            <a:off x="3548062" y="681037"/>
            <a:ext cx="3571876" cy="6032421"/>
          </a:xfrm>
          <a:prstGeom prst="rect">
            <a:avLst/>
          </a:prstGeom>
          <a:noFill/>
        </p:spPr>
        <p:txBody>
          <a:bodyPr wrap="square" numCol="1" spcCol="180000" rtlCol="0">
            <a:spAutoFit/>
          </a:bodyPr>
          <a:lstStyle/>
          <a:p>
            <a:pPr>
              <a:spcAft>
                <a:spcPts val="1200"/>
              </a:spcAft>
            </a:pPr>
            <a:r>
              <a:rPr lang="en-US" sz="1200" b="1" dirty="0">
                <a:latin typeface="Arial" panose="020B0604020202020204" pitchFamily="34" charset="0"/>
                <a:cs typeface="Arial" panose="020B0604020202020204" pitchFamily="34" charset="0"/>
              </a:rPr>
              <a:t>Methodology</a:t>
            </a:r>
          </a:p>
          <a:p>
            <a:pPr algn="just">
              <a:spcAft>
                <a:spcPts val="1200"/>
              </a:spcAft>
            </a:pPr>
            <a:r>
              <a:rPr lang="en-US" sz="1200" dirty="0">
                <a:latin typeface="Arial" panose="020B0604020202020204" pitchFamily="34" charset="0"/>
                <a:cs typeface="Arial" panose="020B0604020202020204" pitchFamily="34" charset="0"/>
              </a:rPr>
              <a:t>NNT provides four NN tools: Input-output and curve fitting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nftool</a:t>
            </a:r>
            <a:r>
              <a:rPr lang="en-US" sz="1200" dirty="0">
                <a:latin typeface="Courier New" panose="02070309020205020404" pitchFamily="49" charset="0"/>
                <a:cs typeface="Courier New" panose="02070309020205020404" pitchFamily="49" charset="0"/>
              </a:rPr>
              <a:t>)</a:t>
            </a:r>
            <a:r>
              <a:rPr lang="en-US" sz="1200" dirty="0">
                <a:latin typeface="Arial" panose="020B0604020202020204" pitchFamily="34" charset="0"/>
                <a:cs typeface="Arial" panose="020B0604020202020204" pitchFamily="34" charset="0"/>
              </a:rPr>
              <a:t>, Pattern recognition and classification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nprtool</a:t>
            </a:r>
            <a:r>
              <a:rPr lang="en-US" sz="1200" dirty="0">
                <a:latin typeface="Courier New" panose="02070309020205020404" pitchFamily="49" charset="0"/>
                <a:cs typeface="Courier New" panose="02070309020205020404" pitchFamily="49" charset="0"/>
              </a:rPr>
              <a:t>)</a:t>
            </a:r>
            <a:r>
              <a:rPr lang="en-US" sz="1200" dirty="0">
                <a:latin typeface="Arial" panose="020B0604020202020204" pitchFamily="34" charset="0"/>
                <a:cs typeface="Arial" panose="020B0604020202020204" pitchFamily="34" charset="0"/>
              </a:rPr>
              <a:t>, Clustering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nctool</a:t>
            </a:r>
            <a:r>
              <a:rPr lang="en-US" sz="1200" dirty="0">
                <a:latin typeface="Courier New" panose="02070309020205020404" pitchFamily="49" charset="0"/>
                <a:cs typeface="Courier New" panose="02070309020205020404" pitchFamily="49" charset="0"/>
              </a:rPr>
              <a:t>)</a:t>
            </a:r>
            <a:r>
              <a:rPr lang="en-US" sz="1200" dirty="0">
                <a:latin typeface="Arial" panose="020B0604020202020204" pitchFamily="34" charset="0"/>
                <a:cs typeface="Arial" panose="020B0604020202020204" pitchFamily="34" charset="0"/>
              </a:rPr>
              <a:t> and Dynamic Time Series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ntstool</a:t>
            </a:r>
            <a:r>
              <a:rPr lang="en-US" sz="1200" dirty="0">
                <a:latin typeface="Courier New" panose="02070309020205020404" pitchFamily="49" charset="0"/>
                <a:cs typeface="Courier New" panose="02070309020205020404" pitchFamily="49" charset="0"/>
              </a:rPr>
              <a:t>)</a:t>
            </a:r>
            <a:r>
              <a:rPr lang="en-US" sz="1200" dirty="0">
                <a:latin typeface="Arial" panose="020B0604020202020204" pitchFamily="34" charset="0"/>
                <a:cs typeface="Arial" panose="020B0604020202020204" pitchFamily="34" charset="0"/>
              </a:rPr>
              <a:t>.</a:t>
            </a:r>
          </a:p>
          <a:p>
            <a:pPr algn="just">
              <a:spcAft>
                <a:spcPts val="1200"/>
              </a:spcAft>
            </a:pPr>
            <a:r>
              <a:rPr lang="en-US" sz="1200" dirty="0">
                <a:latin typeface="Arial" panose="020B0604020202020204" pitchFamily="34" charset="0"/>
                <a:cs typeface="Arial" panose="020B0604020202020204" pitchFamily="34" charset="0"/>
              </a:rPr>
              <a:t>Our problem is to </a:t>
            </a:r>
            <a:r>
              <a:rPr lang="en-US" sz="1200" b="1" dirty="0">
                <a:solidFill>
                  <a:srgbClr val="FF0000"/>
                </a:solidFill>
                <a:latin typeface="Arial" panose="020B0604020202020204" pitchFamily="34" charset="0"/>
                <a:cs typeface="Arial" panose="020B0604020202020204" pitchFamily="34" charset="0"/>
              </a:rPr>
              <a:t>classify</a:t>
            </a:r>
            <a:r>
              <a:rPr lang="en-US" sz="1200" dirty="0">
                <a:latin typeface="Arial" panose="020B0604020202020204" pitchFamily="34" charset="0"/>
                <a:cs typeface="Arial" panose="020B0604020202020204" pitchFamily="34" charset="0"/>
              </a:rPr>
              <a:t> the correct option of Asian-handicap betting that yields profit. Thus, the </a:t>
            </a:r>
            <a:r>
              <a:rPr lang="en-US" sz="1200" dirty="0" err="1">
                <a:latin typeface="Courier New" panose="02070309020205020404" pitchFamily="49" charset="0"/>
                <a:cs typeface="Courier New" panose="02070309020205020404" pitchFamily="49" charset="0"/>
              </a:rPr>
              <a:t>nprtool</a:t>
            </a:r>
            <a:r>
              <a:rPr lang="en-US" sz="1200" dirty="0">
                <a:latin typeface="Arial" panose="020B0604020202020204" pitchFamily="34" charset="0"/>
                <a:cs typeface="Arial" panose="020B0604020202020204" pitchFamily="34" charset="0"/>
              </a:rPr>
              <a:t> will be useful for our analysis.</a:t>
            </a:r>
          </a:p>
          <a:p>
            <a:pPr algn="just">
              <a:spcAft>
                <a:spcPts val="1200"/>
              </a:spcAft>
            </a:pPr>
            <a:r>
              <a:rPr lang="en-US" sz="1200" dirty="0">
                <a:latin typeface="Arial" panose="020B0604020202020204" pitchFamily="34" charset="0"/>
                <a:cs typeface="Arial" panose="020B0604020202020204" pitchFamily="34" charset="0"/>
              </a:rPr>
              <a:t>A total of 11045 observations were involved in NN training, of which 85% of them are training data, 5% for validation and 10% for testing.</a:t>
            </a:r>
          </a:p>
          <a:p>
            <a:pPr algn="just">
              <a:spcAft>
                <a:spcPts val="1200"/>
              </a:spcAft>
            </a:pPr>
            <a:r>
              <a:rPr lang="en-US" sz="1200" b="1" dirty="0">
                <a:latin typeface="Arial" panose="020B0604020202020204" pitchFamily="34" charset="0"/>
                <a:cs typeface="Arial" panose="020B0604020202020204" pitchFamily="34" charset="0"/>
              </a:rPr>
              <a:t>Results: Initial Predictors</a:t>
            </a:r>
          </a:p>
          <a:p>
            <a:pPr algn="just">
              <a:spcAft>
                <a:spcPts val="1200"/>
              </a:spcAft>
            </a:pPr>
            <a:r>
              <a:rPr lang="en-US" sz="1200" dirty="0">
                <a:latin typeface="Arial" panose="020B0604020202020204" pitchFamily="34" charset="0"/>
                <a:cs typeface="Arial" panose="020B0604020202020204" pitchFamily="34" charset="0"/>
              </a:rPr>
              <a:t>Figure 1 shows the ROC Curve. Error rate hovers around 45% to 52%.</a:t>
            </a:r>
          </a:p>
          <a:p>
            <a:pPr algn="just">
              <a:spcAft>
                <a:spcPts val="1200"/>
              </a:spcAft>
            </a:pPr>
            <a:endParaRPr lang="en-US" sz="1200" dirty="0">
              <a:latin typeface="Arial" panose="020B0604020202020204" pitchFamily="34" charset="0"/>
              <a:cs typeface="Arial" panose="020B0604020202020204" pitchFamily="34" charset="0"/>
            </a:endParaRPr>
          </a:p>
          <a:p>
            <a:pPr algn="just">
              <a:spcAft>
                <a:spcPts val="1200"/>
              </a:spcAft>
            </a:pPr>
            <a:endParaRPr lang="en-US" sz="1200" dirty="0">
              <a:latin typeface="Arial" panose="020B0604020202020204" pitchFamily="34" charset="0"/>
              <a:cs typeface="Arial" panose="020B0604020202020204" pitchFamily="34" charset="0"/>
            </a:endParaRPr>
          </a:p>
          <a:p>
            <a:pPr algn="just">
              <a:spcAft>
                <a:spcPts val="1200"/>
              </a:spcAft>
            </a:pPr>
            <a:endParaRPr lang="en-US" sz="1200" dirty="0">
              <a:latin typeface="Arial" panose="020B0604020202020204" pitchFamily="34" charset="0"/>
              <a:cs typeface="Arial" panose="020B0604020202020204" pitchFamily="34" charset="0"/>
            </a:endParaRPr>
          </a:p>
          <a:p>
            <a:pPr algn="just">
              <a:spcAft>
                <a:spcPts val="1200"/>
              </a:spcAft>
            </a:pPr>
            <a:endParaRPr lang="en-US" sz="1200" dirty="0">
              <a:latin typeface="Arial" panose="020B0604020202020204" pitchFamily="34" charset="0"/>
              <a:cs typeface="Arial" panose="020B0604020202020204" pitchFamily="34" charset="0"/>
            </a:endParaRPr>
          </a:p>
          <a:p>
            <a:pPr algn="ctr">
              <a:lnSpc>
                <a:spcPct val="300000"/>
              </a:lnSpc>
              <a:spcAft>
                <a:spcPts val="1200"/>
              </a:spcAft>
            </a:pPr>
            <a:endParaRPr lang="en-US" sz="1200" dirty="0">
              <a:latin typeface="Arial" panose="020B0604020202020204" pitchFamily="34" charset="0"/>
              <a:cs typeface="Arial" panose="020B0604020202020204" pitchFamily="34" charset="0"/>
            </a:endParaRPr>
          </a:p>
          <a:p>
            <a:pPr algn="ctr">
              <a:spcAft>
                <a:spcPts val="1200"/>
              </a:spcAft>
            </a:pPr>
            <a:r>
              <a:rPr lang="en-US" sz="1200" dirty="0">
                <a:latin typeface="Arial" panose="020B0604020202020204" pitchFamily="34" charset="0"/>
                <a:cs typeface="Arial" panose="020B0604020202020204" pitchFamily="34" charset="0"/>
              </a:rPr>
              <a:t>Figure 1: Test ROC Curve (Initial vs SPI-added)</a:t>
            </a:r>
            <a:endParaRPr lang="en-HK" sz="1200" dirty="0">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EBA89707-29B5-4DC9-BC55-BBCC20B1E891}"/>
              </a:ext>
            </a:extLst>
          </p:cNvPr>
          <p:cNvPicPr>
            <a:picLocks noChangeAspect="1"/>
          </p:cNvPicPr>
          <p:nvPr/>
        </p:nvPicPr>
        <p:blipFill>
          <a:blip r:embed="rId3"/>
          <a:stretch>
            <a:fillRect/>
          </a:stretch>
        </p:blipFill>
        <p:spPr>
          <a:xfrm>
            <a:off x="3681856" y="4111084"/>
            <a:ext cx="2087880" cy="2094682"/>
          </a:xfrm>
          <a:prstGeom prst="rect">
            <a:avLst/>
          </a:prstGeom>
        </p:spPr>
      </p:pic>
      <p:sp>
        <p:nvSpPr>
          <p:cNvPr id="20" name="TextBox 19">
            <a:extLst>
              <a:ext uri="{FF2B5EF4-FFF2-40B4-BE49-F238E27FC236}">
                <a16:creationId xmlns:a16="http://schemas.microsoft.com/office/drawing/2014/main" id="{F905CAB4-C42C-4B2D-903E-6483F2E43B5C}"/>
              </a:ext>
            </a:extLst>
          </p:cNvPr>
          <p:cNvSpPr txBox="1"/>
          <p:nvPr/>
        </p:nvSpPr>
        <p:spPr>
          <a:xfrm>
            <a:off x="7039928" y="681037"/>
            <a:ext cx="4885372" cy="2893100"/>
          </a:xfrm>
          <a:prstGeom prst="rect">
            <a:avLst/>
          </a:prstGeom>
          <a:noFill/>
        </p:spPr>
        <p:txBody>
          <a:bodyPr wrap="square" numCol="1" spcCol="180000" rtlCol="0">
            <a:spAutoFit/>
          </a:bodyPr>
          <a:lstStyle/>
          <a:p>
            <a:pPr>
              <a:spcAft>
                <a:spcPts val="1200"/>
              </a:spcAft>
            </a:pPr>
            <a:r>
              <a:rPr lang="en-US" sz="1200" b="1" dirty="0">
                <a:latin typeface="Arial" panose="020B0604020202020204" pitchFamily="34" charset="0"/>
                <a:cs typeface="Arial" panose="020B0604020202020204" pitchFamily="34" charset="0"/>
              </a:rPr>
              <a:t>Added Predictor: Soccer Power Index (SPI)</a:t>
            </a:r>
          </a:p>
          <a:p>
            <a:pPr algn="just">
              <a:spcAft>
                <a:spcPts val="1200"/>
              </a:spcAft>
            </a:pPr>
            <a:r>
              <a:rPr lang="en-US" sz="1200" dirty="0">
                <a:latin typeface="Arial" panose="020B0604020202020204" pitchFamily="34" charset="0"/>
                <a:cs typeface="Arial" panose="020B0604020202020204" pitchFamily="34" charset="0"/>
              </a:rPr>
              <a:t>When human make decisions of placing bets, the odds is not the sole factor of consideration. The reputation and strength of teams are also important. </a:t>
            </a:r>
          </a:p>
          <a:p>
            <a:pPr algn="just">
              <a:spcAft>
                <a:spcPts val="1200"/>
              </a:spcAft>
            </a:pPr>
            <a:r>
              <a:rPr lang="en-US" sz="1200" dirty="0">
                <a:latin typeface="Arial" panose="020B0604020202020204" pitchFamily="34" charset="0"/>
                <a:cs typeface="Arial" panose="020B0604020202020204" pitchFamily="34" charset="0"/>
              </a:rPr>
              <a:t>We added two columns, SPI-H and SPI-A (home &amp; away SPI) to indicate the strength of each team. We hope the added columns helps NN to increase the prediction power.</a:t>
            </a:r>
          </a:p>
          <a:p>
            <a:pPr algn="just">
              <a:spcAft>
                <a:spcPts val="1200"/>
              </a:spcAft>
            </a:pPr>
            <a:r>
              <a:rPr lang="en-US" sz="1200" dirty="0">
                <a:latin typeface="Arial" panose="020B0604020202020204" pitchFamily="34" charset="0"/>
                <a:cs typeface="Arial" panose="020B0604020202020204" pitchFamily="34" charset="0"/>
              </a:rPr>
              <a:t>SPI is drawn from </a:t>
            </a:r>
            <a:r>
              <a:rPr lang="en-US" sz="1200" dirty="0">
                <a:latin typeface="Arial" panose="020B0604020202020204" pitchFamily="34" charset="0"/>
                <a:cs typeface="Arial" panose="020B0604020202020204" pitchFamily="34" charset="0"/>
                <a:hlinkClick r:id="rId4"/>
              </a:rPr>
              <a:t>FiveThirtyEight</a:t>
            </a:r>
            <a:r>
              <a:rPr lang="en-US" sz="1200" dirty="0">
                <a:latin typeface="Arial" panose="020B0604020202020204" pitchFamily="34" charset="0"/>
                <a:cs typeface="Arial" panose="020B0604020202020204" pitchFamily="34" charset="0"/>
              </a:rPr>
              <a:t>.</a:t>
            </a:r>
          </a:p>
          <a:p>
            <a:pPr algn="just">
              <a:spcAft>
                <a:spcPts val="1200"/>
              </a:spcAft>
            </a:pPr>
            <a:r>
              <a:rPr lang="en-US" sz="1200" b="1" dirty="0">
                <a:latin typeface="Arial" panose="020B0604020202020204" pitchFamily="34" charset="0"/>
                <a:cs typeface="Arial" panose="020B0604020202020204" pitchFamily="34" charset="0"/>
              </a:rPr>
              <a:t>Results: With SPI Added</a:t>
            </a:r>
          </a:p>
          <a:p>
            <a:pPr algn="just">
              <a:spcAft>
                <a:spcPts val="1200"/>
              </a:spcAft>
            </a:pPr>
            <a:r>
              <a:rPr lang="en-US" sz="1200" dirty="0">
                <a:latin typeface="Arial" panose="020B0604020202020204" pitchFamily="34" charset="0"/>
                <a:cs typeface="Arial" panose="020B0604020202020204" pitchFamily="34" charset="0"/>
              </a:rPr>
              <a:t>Figure 2 shows the ROC Curve when SPIs are added. Error rate hovers around 42 to 47%: Significant improvement observed.</a:t>
            </a:r>
          </a:p>
        </p:txBody>
      </p:sp>
      <p:pic>
        <p:nvPicPr>
          <p:cNvPr id="21" name="Picture 20">
            <a:extLst>
              <a:ext uri="{FF2B5EF4-FFF2-40B4-BE49-F238E27FC236}">
                <a16:creationId xmlns:a16="http://schemas.microsoft.com/office/drawing/2014/main" id="{5CF57BA7-EACA-4880-8244-33F37611A393}"/>
              </a:ext>
            </a:extLst>
          </p:cNvPr>
          <p:cNvPicPr>
            <a:picLocks noChangeAspect="1"/>
          </p:cNvPicPr>
          <p:nvPr/>
        </p:nvPicPr>
        <p:blipFill>
          <a:blip r:embed="rId5"/>
          <a:stretch>
            <a:fillRect/>
          </a:stretch>
        </p:blipFill>
        <p:spPr>
          <a:xfrm>
            <a:off x="5769735" y="4111083"/>
            <a:ext cx="2002853" cy="2065879"/>
          </a:xfrm>
          <a:prstGeom prst="rect">
            <a:avLst/>
          </a:prstGeom>
        </p:spPr>
      </p:pic>
      <p:sp>
        <p:nvSpPr>
          <p:cNvPr id="22" name="TextBox 21">
            <a:extLst>
              <a:ext uri="{FF2B5EF4-FFF2-40B4-BE49-F238E27FC236}">
                <a16:creationId xmlns:a16="http://schemas.microsoft.com/office/drawing/2014/main" id="{E46C9110-3B64-481B-BEAC-F08F6221710D}"/>
              </a:ext>
            </a:extLst>
          </p:cNvPr>
          <p:cNvSpPr txBox="1"/>
          <p:nvPr/>
        </p:nvSpPr>
        <p:spPr>
          <a:xfrm>
            <a:off x="7869608" y="3613485"/>
            <a:ext cx="3999020" cy="2646878"/>
          </a:xfrm>
          <a:prstGeom prst="rect">
            <a:avLst/>
          </a:prstGeom>
          <a:noFill/>
        </p:spPr>
        <p:txBody>
          <a:bodyPr wrap="square" numCol="1" spcCol="180000" rtlCol="0">
            <a:spAutoFit/>
          </a:bodyPr>
          <a:lstStyle/>
          <a:p>
            <a:pPr>
              <a:spcAft>
                <a:spcPts val="1200"/>
              </a:spcAft>
            </a:pPr>
            <a:r>
              <a:rPr lang="en-US" sz="1200" b="1" dirty="0">
                <a:latin typeface="Arial" panose="020B0604020202020204" pitchFamily="34" charset="0"/>
                <a:cs typeface="Arial" panose="020B0604020202020204" pitchFamily="34" charset="0"/>
              </a:rPr>
              <a:t>Conclusion:</a:t>
            </a:r>
          </a:p>
          <a:p>
            <a:pPr algn="just">
              <a:spcAft>
                <a:spcPts val="1200"/>
              </a:spcAft>
            </a:pPr>
            <a:r>
              <a:rPr lang="en-US" sz="1200" dirty="0">
                <a:latin typeface="Arial" panose="020B0604020202020204" pitchFamily="34" charset="0"/>
                <a:cs typeface="Arial" panose="020B0604020202020204" pitchFamily="34" charset="0"/>
              </a:rPr>
              <a:t>With neural network, we may try to add more predictors in the future, such that the machine can just make betting decisions like how human does. However, the major advantage of machine learning, if successful, is not necessarily intellectual. The fact that the machine is not an emotional species ensures that it will not feel nervous or hesitating when making betting decisions. Under high prediction accuracy, trained NN for football betting can make rational decisions, and bring significant profit when </a:t>
            </a:r>
            <a:r>
              <a:rPr lang="en-US" sz="1200" dirty="0" err="1">
                <a:latin typeface="Arial" panose="020B0604020202020204" pitchFamily="34" charset="0"/>
                <a:cs typeface="Arial" panose="020B0604020202020204" pitchFamily="34" charset="0"/>
              </a:rPr>
              <a:t>Cinderellas</a:t>
            </a:r>
            <a:r>
              <a:rPr lang="en-US" sz="1200" dirty="0">
                <a:latin typeface="Arial" panose="020B0604020202020204" pitchFamily="34" charset="0"/>
                <a:cs typeface="Arial" panose="020B0604020202020204" pitchFamily="34" charset="0"/>
              </a:rPr>
              <a:t> happen. It is just like AlphaGo – some steps it picks has very deep thinking, that the benefits pop up after many steps.</a:t>
            </a:r>
          </a:p>
        </p:txBody>
      </p:sp>
    </p:spTree>
    <p:extLst>
      <p:ext uri="{BB962C8B-B14F-4D97-AF65-F5344CB8AC3E}">
        <p14:creationId xmlns:p14="http://schemas.microsoft.com/office/powerpoint/2010/main" val="4280288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528</Words>
  <Application>Microsoft Office PowerPoint</Application>
  <PresentationFormat>Widescreen</PresentationFormat>
  <Paragraphs>40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Courier New</vt:lpstr>
      <vt:lpstr>Office Theme</vt:lpstr>
      <vt:lpstr>MATH 4432 Statistical Machine Learning Final Project: Football (Soccer) Betting Asian Handicap Prediction /w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4432 Statistical Machine Learning Final Project: Football (Soccer) Betting Asian Handicap Prediction</dc:title>
  <dc:creator>Sen WU</dc:creator>
  <cp:lastModifiedBy>Sen WU</cp:lastModifiedBy>
  <cp:revision>12</cp:revision>
  <dcterms:created xsi:type="dcterms:W3CDTF">2018-05-23T03:34:43Z</dcterms:created>
  <dcterms:modified xsi:type="dcterms:W3CDTF">2018-05-23T08:19:49Z</dcterms:modified>
</cp:coreProperties>
</file>