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328" autoAdjust="0"/>
    <p:restoredTop sz="94643"/>
  </p:normalViewPr>
  <p:slideViewPr>
    <p:cSldViewPr snapToGrid="0" snapToObjects="1">
      <p:cViewPr>
        <p:scale>
          <a:sx n="150" d="100"/>
          <a:sy n="150" d="100"/>
        </p:scale>
        <p:origin x="1656" y="-1368"/>
      </p:cViewPr>
      <p:guideLst>
        <p:guide orient="horz" pos="618"/>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5/22/2018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5/22/2018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5/22/2018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5/22/2018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5/22/2018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gif"/><Relationship Id="rId11" Type="http://schemas.openxmlformats.org/officeDocument/2006/relationships/image" Target="../media/image7.png"/><Relationship Id="rId5" Type="http://schemas.openxmlformats.org/officeDocument/2006/relationships/hyperlink" Target="mailto:h.wang@connect.ust.hk" TargetMode="External"/><Relationship Id="rId10" Type="http://schemas.openxmlformats.org/officeDocument/2006/relationships/image" Target="../media/image6.png"/><Relationship Id="rId4" Type="http://schemas.openxmlformats.org/officeDocument/2006/relationships/hyperlink" Target="mailto:hwangbw@ust.hk"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EF74FD8-992B-4063-8999-07D76EE76DD0}"/>
              </a:ext>
            </a:extLst>
          </p:cNvPr>
          <p:cNvPicPr>
            <a:picLocks noChangeAspect="1"/>
          </p:cNvPicPr>
          <p:nvPr/>
        </p:nvPicPr>
        <p:blipFill>
          <a:blip r:embed="rId3"/>
          <a:stretch>
            <a:fillRect/>
          </a:stretch>
        </p:blipFill>
        <p:spPr>
          <a:xfrm>
            <a:off x="2131404" y="4665659"/>
            <a:ext cx="1814034" cy="1775775"/>
          </a:xfrm>
          <a:prstGeom prst="rect">
            <a:avLst/>
          </a:prstGeom>
          <a:ln w="19050">
            <a:solidFill>
              <a:srgbClr val="2F5597"/>
            </a:solidFill>
          </a:ln>
        </p:spPr>
      </p:pic>
      <p:sp>
        <p:nvSpPr>
          <p:cNvPr id="7" name="Rectangle 6"/>
          <p:cNvSpPr/>
          <p:nvPr/>
        </p:nvSpPr>
        <p:spPr>
          <a:xfrm>
            <a:off x="0" y="0"/>
            <a:ext cx="12192000" cy="98107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MATH 4432 </a:t>
            </a:r>
            <a:r>
              <a:rPr lang="en-US" dirty="0"/>
              <a:t>Project 3</a:t>
            </a:r>
            <a:r>
              <a:rPr lang="en-US" altLang="zh-CN" dirty="0">
                <a:solidFill>
                  <a:schemeClr val="bg1"/>
                </a:solidFill>
              </a:rPr>
              <a:t>: How Much Is Your House Worth?</a:t>
            </a:r>
          </a:p>
          <a:p>
            <a:pPr algn="ctr"/>
            <a:r>
              <a:rPr lang="en-US" sz="1000" dirty="0">
                <a:solidFill>
                  <a:schemeClr val="bg1"/>
                </a:solidFill>
              </a:rPr>
              <a:t>Haojie WANG</a:t>
            </a:r>
          </a:p>
          <a:p>
            <a:pPr algn="ctr"/>
            <a:r>
              <a:rPr lang="en-US" sz="1000" dirty="0">
                <a:solidFill>
                  <a:schemeClr val="bg1"/>
                </a:solidFill>
              </a:rPr>
              <a:t>Department of Civil and Environmental Engineering, HKUST</a:t>
            </a:r>
          </a:p>
        </p:txBody>
      </p:sp>
      <p:sp>
        <p:nvSpPr>
          <p:cNvPr id="9" name="Rectangle 8"/>
          <p:cNvSpPr/>
          <p:nvPr/>
        </p:nvSpPr>
        <p:spPr>
          <a:xfrm>
            <a:off x="164895" y="1124500"/>
            <a:ext cx="3794332" cy="264920"/>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389420"/>
            <a:ext cx="3794332" cy="983611"/>
          </a:xfrm>
          <a:prstGeom prst="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nchorCtr="0"/>
          <a:lstStyle/>
          <a:p>
            <a:pPr algn="just"/>
            <a:r>
              <a:rPr lang="en-US" sz="1000" b="1" dirty="0"/>
              <a:t>House price </a:t>
            </a:r>
            <a:r>
              <a:rPr lang="en-US" sz="1000" dirty="0"/>
              <a:t>might be one of the </a:t>
            </a:r>
            <a:r>
              <a:rPr lang="en-US" altLang="zh-Hans" sz="1000" dirty="0"/>
              <a:t>biggest concerns for young generations all over the word</a:t>
            </a:r>
            <a:r>
              <a:rPr lang="en-US" sz="1000" dirty="0"/>
              <a:t>. Now on Kaggle, over five thousand teams are working on predict the house price in Ames, Iowa, based on a detailed Database. </a:t>
            </a:r>
          </a:p>
          <a:p>
            <a:pPr algn="just"/>
            <a:r>
              <a:rPr lang="en-US" sz="1000" dirty="0"/>
              <a:t>Like many of them, this project is also dedicated to find the secret of how to make an accurate prediction of the price of a certain house.</a:t>
            </a:r>
          </a:p>
        </p:txBody>
      </p:sp>
      <p:sp>
        <p:nvSpPr>
          <p:cNvPr id="8" name="Rectangle 7"/>
          <p:cNvSpPr/>
          <p:nvPr/>
        </p:nvSpPr>
        <p:spPr>
          <a:xfrm>
            <a:off x="163537" y="2440044"/>
            <a:ext cx="3794332" cy="264920"/>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Data Preprocessing</a:t>
            </a:r>
            <a:endParaRPr lang="en-US" sz="1200" dirty="0"/>
          </a:p>
        </p:txBody>
      </p:sp>
      <p:sp>
        <p:nvSpPr>
          <p:cNvPr id="11" name="Rectangle 10"/>
          <p:cNvSpPr/>
          <p:nvPr/>
        </p:nvSpPr>
        <p:spPr>
          <a:xfrm>
            <a:off x="163537" y="2704963"/>
            <a:ext cx="3795690" cy="1888391"/>
          </a:xfrm>
          <a:prstGeom prst="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nchorCtr="0"/>
          <a:lstStyle/>
          <a:p>
            <a:pPr algn="just"/>
            <a:r>
              <a:rPr lang="en-US" altLang="zh-CN" sz="1000" b="1" dirty="0"/>
              <a:t>Data cleaning for missing values</a:t>
            </a:r>
          </a:p>
          <a:p>
            <a:pPr marL="171450" indent="-171450" algn="just">
              <a:buFont typeface="Wingdings" charset="2"/>
              <a:buChar char="Ø"/>
            </a:pPr>
            <a:r>
              <a:rPr lang="en-US" sz="1000" dirty="0"/>
              <a:t>By analyzing the records, there are total 34 features with missing data. To ensure the proper treatment of missing values, each feature was cleaned one by one. (e.g., Fill the NA for </a:t>
            </a:r>
            <a:r>
              <a:rPr lang="en-US" sz="1000" b="1" dirty="0" err="1"/>
              <a:t>LotFrontage</a:t>
            </a:r>
            <a:r>
              <a:rPr lang="en-US" sz="1000" dirty="0"/>
              <a:t> using random forests, </a:t>
            </a:r>
            <a:r>
              <a:rPr lang="en-US" altLang="zh-CN" sz="1000" dirty="0"/>
              <a:t>Fill the NA for </a:t>
            </a:r>
            <a:r>
              <a:rPr lang="en-US" altLang="zh-CN" sz="1000" b="1" dirty="0" err="1"/>
              <a:t>MSZoning</a:t>
            </a:r>
            <a:r>
              <a:rPr lang="en-US" altLang="zh-CN" sz="1000" dirty="0"/>
              <a:t> using the mode, delete </a:t>
            </a:r>
            <a:r>
              <a:rPr lang="en-US" altLang="zh-CN" sz="1000" b="1" dirty="0"/>
              <a:t>Utilities</a:t>
            </a:r>
            <a:r>
              <a:rPr lang="en-US" altLang="zh-CN" sz="1000" dirty="0"/>
              <a:t> since almost all are “</a:t>
            </a:r>
            <a:r>
              <a:rPr lang="en-US" altLang="zh-CN" sz="1000" dirty="0" err="1"/>
              <a:t>AllPub</a:t>
            </a:r>
            <a:r>
              <a:rPr lang="en-US" altLang="zh-CN" sz="1000" dirty="0"/>
              <a:t>” (2916/2919), etc.</a:t>
            </a:r>
            <a:r>
              <a:rPr lang="en-US" sz="1000" dirty="0"/>
              <a:t>)</a:t>
            </a:r>
          </a:p>
          <a:p>
            <a:pPr algn="just"/>
            <a:r>
              <a:rPr lang="en-US" altLang="zh-CN" sz="1000" b="1" dirty="0"/>
              <a:t>Process (ordinal) variables</a:t>
            </a:r>
          </a:p>
          <a:p>
            <a:pPr marL="171450" indent="-171450" algn="just">
              <a:buFont typeface="Wingdings" panose="05000000000000000000" pitchFamily="2" charset="2"/>
              <a:buChar char="Ø"/>
            </a:pPr>
            <a:r>
              <a:rPr lang="en-US" altLang="zh-CN" sz="1000" dirty="0"/>
              <a:t>Since categorical variables enter into statistical models differently than continuous variables, storing data as factors insures that the modeling functions will treat such data correctly. Hence, character variables are transformed into factors, also some are converted into ordinal integers if there is outstanding ordinality.</a:t>
            </a:r>
          </a:p>
          <a:p>
            <a:pPr algn="just"/>
            <a:endParaRPr lang="en-US" altLang="zh-CN" sz="1000" b="1" dirty="0"/>
          </a:p>
          <a:p>
            <a:pPr algn="just"/>
            <a:endParaRPr lang="en-US" sz="1000" dirty="0"/>
          </a:p>
        </p:txBody>
      </p:sp>
      <p:sp>
        <p:nvSpPr>
          <p:cNvPr id="15" name="Rectangle 14"/>
          <p:cNvSpPr/>
          <p:nvPr/>
        </p:nvSpPr>
        <p:spPr>
          <a:xfrm>
            <a:off x="8207438" y="5258202"/>
            <a:ext cx="3794332" cy="475298"/>
          </a:xfrm>
          <a:prstGeom prst="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nchorCtr="0"/>
          <a:lstStyle/>
          <a:p>
            <a:pPr algn="just"/>
            <a:r>
              <a:rPr lang="en-US" sz="900" dirty="0"/>
              <a:t>James, G., Witten, D., Hastie, T., &amp; </a:t>
            </a:r>
            <a:r>
              <a:rPr lang="en-US" sz="900" dirty="0" err="1"/>
              <a:t>Tibshirani</a:t>
            </a:r>
            <a:r>
              <a:rPr lang="en-US" sz="900" dirty="0"/>
              <a:t>, R. (2013). </a:t>
            </a:r>
            <a:r>
              <a:rPr lang="en-US" sz="900" i="1" dirty="0"/>
              <a:t>An introduction to statistical learning </a:t>
            </a:r>
            <a:r>
              <a:rPr lang="en-US" sz="900" dirty="0"/>
              <a:t>(Vol. 112). New York: springer.</a:t>
            </a:r>
          </a:p>
          <a:p>
            <a:pPr algn="just"/>
            <a:r>
              <a:rPr lang="en-US" sz="900" i="1" dirty="0"/>
              <a:t>Space Limited, for acknowledgements, please refer to source codes.</a:t>
            </a:r>
          </a:p>
          <a:p>
            <a:pPr algn="just"/>
            <a:endParaRPr lang="en-US" sz="1000" dirty="0"/>
          </a:p>
        </p:txBody>
      </p:sp>
      <p:sp>
        <p:nvSpPr>
          <p:cNvPr id="17" name="Rectangle 16"/>
          <p:cNvSpPr/>
          <p:nvPr/>
        </p:nvSpPr>
        <p:spPr>
          <a:xfrm>
            <a:off x="8207438" y="4993281"/>
            <a:ext cx="3794332" cy="264920"/>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References &amp; Acknowledgements</a:t>
            </a:r>
          </a:p>
        </p:txBody>
      </p:sp>
      <p:grpSp>
        <p:nvGrpSpPr>
          <p:cNvPr id="40" name="组合 39">
            <a:extLst>
              <a:ext uri="{FF2B5EF4-FFF2-40B4-BE49-F238E27FC236}">
                <a16:creationId xmlns:a16="http://schemas.microsoft.com/office/drawing/2014/main" id="{5A5FAD3C-C662-446A-9E34-3220F5D40E08}"/>
              </a:ext>
            </a:extLst>
          </p:cNvPr>
          <p:cNvGrpSpPr/>
          <p:nvPr/>
        </p:nvGrpSpPr>
        <p:grpSpPr>
          <a:xfrm>
            <a:off x="8194025" y="1124500"/>
            <a:ext cx="3795277" cy="2171766"/>
            <a:chOff x="4191056" y="3700025"/>
            <a:chExt cx="3795277" cy="2171766"/>
          </a:xfrm>
        </p:grpSpPr>
        <p:sp>
          <p:nvSpPr>
            <p:cNvPr id="18" name="Rectangle 17"/>
            <p:cNvSpPr/>
            <p:nvPr/>
          </p:nvSpPr>
          <p:spPr>
            <a:xfrm>
              <a:off x="4192001" y="3700025"/>
              <a:ext cx="3794332" cy="264920"/>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4. Model Design and Predict</a:t>
              </a:r>
              <a:endParaRPr lang="en-US" sz="1200" dirty="0"/>
            </a:p>
          </p:txBody>
        </p:sp>
        <p:sp>
          <p:nvSpPr>
            <p:cNvPr id="25" name="Rectangle 24"/>
            <p:cNvSpPr/>
            <p:nvPr/>
          </p:nvSpPr>
          <p:spPr>
            <a:xfrm>
              <a:off x="4191056" y="3964945"/>
              <a:ext cx="3795276" cy="1906846"/>
            </a:xfrm>
            <a:prstGeom prst="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nchorCtr="0"/>
            <a:lstStyle/>
            <a:p>
              <a:pPr algn="just"/>
              <a:r>
                <a:rPr lang="en-US" altLang="zh-CN" sz="1000" b="1" dirty="0"/>
                <a:t>Methodology</a:t>
              </a:r>
            </a:p>
            <a:p>
              <a:pPr marL="171450" indent="-171450" algn="just">
                <a:buFont typeface="Wingdings" charset="2"/>
                <a:buChar char="Ø"/>
              </a:pPr>
              <a:r>
                <a:rPr lang="en-US" altLang="zh-CN" sz="1000" b="1" dirty="0"/>
                <a:t>Lasso [Submitted score:0.17125]</a:t>
              </a:r>
            </a:p>
            <a:p>
              <a:pPr marL="171450" indent="-171450" algn="just">
                <a:buFont typeface="Wingdings" panose="05000000000000000000" pitchFamily="2" charset="2"/>
                <a:buChar char="l"/>
              </a:pPr>
              <a:r>
                <a:rPr lang="en-US" altLang="zh-CN" sz="1000" dirty="0"/>
                <a:t>Cross validation was used to tune the parameter lambda and when </a:t>
              </a:r>
              <a:r>
                <a:rPr lang="el-GR" altLang="zh-CN" sz="1000" dirty="0"/>
                <a:t>λ</a:t>
              </a:r>
              <a:r>
                <a:rPr lang="en-US" altLang="zh-CN" sz="1000" dirty="0"/>
                <a:t> equals to 0.002 gives the best prediction. </a:t>
              </a:r>
            </a:p>
            <a:p>
              <a:pPr marL="171450" indent="-171450" algn="just">
                <a:buFont typeface="Wingdings" charset="2"/>
                <a:buChar char="Ø"/>
              </a:pPr>
              <a:r>
                <a:rPr lang="en-US" altLang="zh-CN" sz="1000" b="1" dirty="0" err="1"/>
                <a:t>eXtreme</a:t>
              </a:r>
              <a:r>
                <a:rPr lang="en-US" altLang="zh-CN" sz="1000" b="1" dirty="0"/>
                <a:t> Gradient Boosting(</a:t>
              </a:r>
              <a:r>
                <a:rPr lang="en-US" altLang="zh-CN" sz="1000" b="1" dirty="0" err="1"/>
                <a:t>XGBoost</a:t>
              </a:r>
              <a:r>
                <a:rPr lang="en-US" altLang="zh-CN" sz="1000" b="1" dirty="0"/>
                <a:t>)[Submitted score:0.16001]</a:t>
              </a:r>
            </a:p>
            <a:p>
              <a:pPr marL="171450" indent="-171450" algn="just">
                <a:buFont typeface="Wingdings" panose="05000000000000000000" pitchFamily="2" charset="2"/>
                <a:buChar char="l"/>
              </a:pPr>
              <a:r>
                <a:rPr lang="en-US" altLang="zh-CN" sz="1000" dirty="0" err="1"/>
                <a:t>XGBoost</a:t>
              </a:r>
              <a:r>
                <a:rPr lang="en-US" altLang="zh-CN" sz="1000" dirty="0"/>
                <a:t> was then used with tuned parameter </a:t>
              </a:r>
              <a:r>
                <a:rPr lang="en-US" altLang="zh-CN" sz="1000" dirty="0" err="1"/>
                <a:t>Max_depth</a:t>
              </a:r>
              <a:r>
                <a:rPr lang="en-US" altLang="zh-CN" sz="1000" dirty="0"/>
                <a:t>=3, eta=0.05, </a:t>
              </a:r>
              <a:r>
                <a:rPr lang="en-US" altLang="zh-CN" sz="1000" dirty="0" err="1"/>
                <a:t>Min_child_weight</a:t>
              </a:r>
              <a:r>
                <a:rPr lang="en-US" altLang="zh-CN" sz="1000" dirty="0"/>
                <a:t>=4 based on 5 fold cross validation.</a:t>
              </a:r>
            </a:p>
            <a:p>
              <a:pPr marL="171450" indent="-171450" algn="just">
                <a:buFont typeface="Wingdings" panose="05000000000000000000" pitchFamily="2" charset="2"/>
                <a:buChar char="Ø"/>
              </a:pPr>
              <a:r>
                <a:rPr lang="en-US" altLang="zh-CN" sz="1000" b="1" dirty="0"/>
                <a:t>Support Vector Machine (SVM) [Submitted score:0.12079]</a:t>
              </a:r>
            </a:p>
            <a:p>
              <a:pPr marL="171450" indent="-171450" algn="just">
                <a:buFont typeface="Wingdings" panose="05000000000000000000" pitchFamily="2" charset="2"/>
                <a:buChar char="l"/>
              </a:pPr>
              <a:r>
                <a:rPr lang="en-US" altLang="zh-CN" sz="1000" dirty="0"/>
                <a:t>SVM gives the best result comparing to above two models. After </a:t>
              </a:r>
              <a:r>
                <a:rPr lang="en-US" altLang="zh-CN" sz="1000" dirty="0" err="1"/>
                <a:t>psrameter</a:t>
              </a:r>
              <a:r>
                <a:rPr lang="en-US" altLang="zh-CN" sz="1000" dirty="0"/>
                <a:t> tuning 3, as the cost,  gives the best prediction.</a:t>
              </a:r>
            </a:p>
            <a:p>
              <a:pPr marL="171450" indent="-171450" algn="just">
                <a:buFont typeface="Wingdings" panose="05000000000000000000" pitchFamily="2" charset="2"/>
                <a:buChar char="Ø"/>
              </a:pPr>
              <a:r>
                <a:rPr lang="en-US" altLang="zh-CN" sz="1000" b="1" dirty="0"/>
                <a:t>Weighted ensemble using Caret[Submitted score:0.11747]</a:t>
              </a:r>
            </a:p>
            <a:p>
              <a:pPr marL="171450" indent="-171450" algn="just">
                <a:buFont typeface="Wingdings" panose="05000000000000000000" pitchFamily="2" charset="2"/>
                <a:buChar char="l"/>
              </a:pPr>
              <a:r>
                <a:rPr lang="en-US" altLang="zh-CN" sz="1000" dirty="0"/>
                <a:t>Both lasso and </a:t>
              </a:r>
              <a:r>
                <a:rPr lang="en-US" altLang="zh-CN" sz="1000" dirty="0" err="1"/>
                <a:t>XGBoost</a:t>
              </a:r>
              <a:r>
                <a:rPr lang="en-US" altLang="zh-CN" sz="1000" dirty="0"/>
                <a:t> was ensembled using </a:t>
              </a:r>
              <a:r>
                <a:rPr lang="en-US" altLang="zh-CN" sz="1000" dirty="0" err="1"/>
                <a:t>CaretEnsemble</a:t>
              </a:r>
              <a:r>
                <a:rPr lang="en-US" altLang="zh-CN" sz="1000" dirty="0"/>
                <a:t>.</a:t>
              </a:r>
            </a:p>
            <a:p>
              <a:pPr marL="171450" indent="-171450" algn="just">
                <a:buFont typeface="Wingdings" panose="05000000000000000000" pitchFamily="2" charset="2"/>
                <a:buChar char="Ø"/>
              </a:pPr>
              <a:endParaRPr lang="en-US" altLang="zh-CN" sz="1000" b="1" dirty="0"/>
            </a:p>
          </p:txBody>
        </p:sp>
      </p:grpSp>
      <p:grpSp>
        <p:nvGrpSpPr>
          <p:cNvPr id="37" name="组合 36">
            <a:extLst>
              <a:ext uri="{FF2B5EF4-FFF2-40B4-BE49-F238E27FC236}">
                <a16:creationId xmlns:a16="http://schemas.microsoft.com/office/drawing/2014/main" id="{0C146A59-1CBA-453E-80E1-0E95539A18FF}"/>
              </a:ext>
            </a:extLst>
          </p:cNvPr>
          <p:cNvGrpSpPr/>
          <p:nvPr/>
        </p:nvGrpSpPr>
        <p:grpSpPr>
          <a:xfrm>
            <a:off x="8194020" y="3343873"/>
            <a:ext cx="3794337" cy="1605176"/>
            <a:chOff x="15149336" y="3964220"/>
            <a:chExt cx="3794337" cy="1605176"/>
          </a:xfrm>
        </p:grpSpPr>
        <p:sp>
          <p:nvSpPr>
            <p:cNvPr id="20" name="Rectangle 19"/>
            <p:cNvSpPr/>
            <p:nvPr/>
          </p:nvSpPr>
          <p:spPr>
            <a:xfrm>
              <a:off x="15149341" y="3964220"/>
              <a:ext cx="3794332" cy="264920"/>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Analysis &amp; Conclusion</a:t>
              </a:r>
            </a:p>
          </p:txBody>
        </p:sp>
        <p:sp>
          <p:nvSpPr>
            <p:cNvPr id="26" name="Rectangle 25"/>
            <p:cNvSpPr/>
            <p:nvPr/>
          </p:nvSpPr>
          <p:spPr>
            <a:xfrm>
              <a:off x="15149336" y="4227537"/>
              <a:ext cx="3794332" cy="1341859"/>
            </a:xfrm>
            <a:prstGeom prst="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nchorCtr="0"/>
            <a:lstStyle/>
            <a:p>
              <a:pPr algn="just"/>
              <a:r>
                <a:rPr lang="en-US" sz="1000" dirty="0"/>
                <a:t>By analyzing the House price data using prescribed machine learning methods, several conclusions can be drawn from this project:</a:t>
              </a:r>
            </a:p>
            <a:p>
              <a:pPr marL="171450" indent="-171450" algn="just">
                <a:buFont typeface="Wingdings" panose="05000000000000000000" pitchFamily="2" charset="2"/>
                <a:buChar char="Ø"/>
              </a:pPr>
              <a:r>
                <a:rPr lang="en-US" sz="900" dirty="0"/>
                <a:t>Houses with larger living space, small value of house age, more bathrooms usually have a higher price.</a:t>
              </a:r>
            </a:p>
            <a:p>
              <a:pPr marL="171450" indent="-171450" algn="just">
                <a:buFont typeface="Wingdings" panose="05000000000000000000" pitchFamily="2" charset="2"/>
                <a:buChar char="Ø"/>
              </a:pPr>
              <a:r>
                <a:rPr lang="en-US" sz="900" dirty="0"/>
                <a:t>The log of Sale price are normally distributed and from the importance analysis of random forest model, “</a:t>
              </a:r>
              <a:r>
                <a:rPr lang="en-US" sz="900" dirty="0" err="1"/>
                <a:t>GrLivArea</a:t>
              </a:r>
              <a:r>
                <a:rPr lang="en-US" sz="900" dirty="0"/>
                <a:t>”, “Neighborhood”, “</a:t>
              </a:r>
              <a:r>
                <a:rPr lang="en-US" sz="900" dirty="0" err="1"/>
                <a:t>OverallQual</a:t>
              </a:r>
              <a:r>
                <a:rPr lang="en-US" sz="900" dirty="0"/>
                <a:t>” and “</a:t>
              </a:r>
              <a:r>
                <a:rPr lang="en-US" sz="900" dirty="0" err="1"/>
                <a:t>MSSubClass</a:t>
              </a:r>
              <a:r>
                <a:rPr lang="en-US" sz="900" dirty="0"/>
                <a:t>” are the most four important predictors.</a:t>
              </a:r>
            </a:p>
            <a:p>
              <a:pPr marL="171450" indent="-171450" algn="just">
                <a:buFont typeface="Wingdings" panose="05000000000000000000" pitchFamily="2" charset="2"/>
                <a:buChar char="Ø"/>
              </a:pPr>
              <a:r>
                <a:rPr lang="en-US" sz="900" dirty="0" err="1"/>
                <a:t>Nerghborhood</a:t>
              </a:r>
              <a:r>
                <a:rPr lang="en-US" sz="900" dirty="0"/>
                <a:t> do have a huge impact on the house price: for houses with neighborhood </a:t>
              </a:r>
              <a:r>
                <a:rPr lang="en-US" sz="900" dirty="0" err="1"/>
                <a:t>named”NoRidge</a:t>
              </a:r>
              <a:r>
                <a:rPr lang="en-US" sz="900" dirty="0"/>
                <a:t>”, the mean price is over $325,000!</a:t>
              </a:r>
            </a:p>
            <a:p>
              <a:pPr marL="171450" indent="-171450" algn="just">
                <a:buFont typeface="Wingdings" panose="05000000000000000000" pitchFamily="2" charset="2"/>
                <a:buChar char="Ø"/>
              </a:pPr>
              <a:endParaRPr lang="en-US" sz="900" dirty="0"/>
            </a:p>
          </p:txBody>
        </p:sp>
      </p:grpSp>
      <p:sp>
        <p:nvSpPr>
          <p:cNvPr id="3" name="Rounded Rectangle 2"/>
          <p:cNvSpPr/>
          <p:nvPr/>
        </p:nvSpPr>
        <p:spPr>
          <a:xfrm>
            <a:off x="172084" y="6484144"/>
            <a:ext cx="1864096" cy="287369"/>
          </a:xfrm>
          <a:prstGeom prst="roundRect">
            <a:avLst/>
          </a:prstGeom>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Fig.1 Correlation figure of variables highly correlated to </a:t>
            </a:r>
            <a:r>
              <a:rPr lang="en-US" sz="900" dirty="0" err="1"/>
              <a:t>SalePrice</a:t>
            </a:r>
            <a:r>
              <a:rPr lang="en-US" sz="900" dirty="0"/>
              <a:t>(&gt;0.5)</a:t>
            </a:r>
          </a:p>
        </p:txBody>
      </p:sp>
      <p:sp>
        <p:nvSpPr>
          <p:cNvPr id="29" name="Rectangle 28"/>
          <p:cNvSpPr/>
          <p:nvPr/>
        </p:nvSpPr>
        <p:spPr>
          <a:xfrm>
            <a:off x="8214515" y="6037447"/>
            <a:ext cx="3773842" cy="749718"/>
          </a:xfrm>
          <a:prstGeom prst="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nchorCtr="0"/>
          <a:lstStyle/>
          <a:p>
            <a:pPr algn="just"/>
            <a:r>
              <a:rPr lang="en-US" altLang="zh-CN" sz="900" dirty="0"/>
              <a:t>Haojie WANG (20371572)</a:t>
            </a:r>
          </a:p>
          <a:p>
            <a:pPr algn="just"/>
            <a:r>
              <a:rPr lang="en-US" altLang="zh-CN" sz="900" dirty="0"/>
              <a:t>PhD Student</a:t>
            </a:r>
          </a:p>
          <a:p>
            <a:pPr algn="just"/>
            <a:r>
              <a:rPr lang="en-US" altLang="zh-CN" sz="900" dirty="0"/>
              <a:t>Department of Civil and Environmental Engineering, HKUST</a:t>
            </a:r>
          </a:p>
          <a:p>
            <a:pPr algn="just"/>
            <a:r>
              <a:rPr lang="en-US" altLang="zh-CN" sz="900" dirty="0"/>
              <a:t>Tel: (852) 5422-9876</a:t>
            </a:r>
          </a:p>
          <a:p>
            <a:pPr algn="just"/>
            <a:r>
              <a:rPr lang="en-US" altLang="zh-CN" sz="900" dirty="0"/>
              <a:t>Email: </a:t>
            </a:r>
            <a:r>
              <a:rPr lang="en-US" altLang="zh-CN" sz="900" dirty="0">
                <a:hlinkClick r:id="rId4"/>
              </a:rPr>
              <a:t>hwangbw@ust.hk</a:t>
            </a:r>
            <a:r>
              <a:rPr lang="en-US" altLang="zh-CN" sz="900" dirty="0"/>
              <a:t> or </a:t>
            </a:r>
            <a:r>
              <a:rPr lang="en-US" altLang="zh-CN" sz="900" dirty="0">
                <a:hlinkClick r:id="rId5"/>
              </a:rPr>
              <a:t>h.wang@connect.ust.hk</a:t>
            </a:r>
            <a:r>
              <a:rPr lang="en-US" altLang="zh-CN" sz="900" dirty="0"/>
              <a:t> </a:t>
            </a:r>
          </a:p>
        </p:txBody>
      </p:sp>
      <p:sp>
        <p:nvSpPr>
          <p:cNvPr id="30" name="Rectangle 29"/>
          <p:cNvSpPr/>
          <p:nvPr/>
        </p:nvSpPr>
        <p:spPr>
          <a:xfrm>
            <a:off x="8214515" y="5803992"/>
            <a:ext cx="3773842" cy="233454"/>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7</a:t>
            </a:r>
            <a:r>
              <a:rPr lang="en-US" sz="1200" dirty="0"/>
              <a:t>. </a:t>
            </a:r>
            <a:r>
              <a:rPr lang="en-US" altLang="zh-CN" sz="1200" dirty="0"/>
              <a:t>Contact Information</a:t>
            </a:r>
            <a:endParaRPr lang="en-US" sz="1200" dirty="0"/>
          </a:p>
        </p:txBody>
      </p:sp>
      <p:pic>
        <p:nvPicPr>
          <p:cNvPr id="1030" name="Picture 6" descr="Image result for hkust logo white">
            <a:extLst>
              <a:ext uri="{FF2B5EF4-FFF2-40B4-BE49-F238E27FC236}">
                <a16:creationId xmlns:a16="http://schemas.microsoft.com/office/drawing/2014/main" id="{A952E8A3-6E3C-4C2C-84D1-019CDBCF4CAF}"/>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64895" y="242366"/>
            <a:ext cx="1510626" cy="483400"/>
          </a:xfrm>
          <a:prstGeom prst="rect">
            <a:avLst/>
          </a:prstGeom>
          <a:noFill/>
          <a:extLst>
            <a:ext uri="{909E8E84-426E-40DD-AFC4-6F175D3DCCD1}">
              <a14:hiddenFill xmlns:a14="http://schemas.microsoft.com/office/drawing/2010/main">
                <a:solidFill>
                  <a:srgbClr val="FFFFFF"/>
                </a:solidFill>
              </a14:hiddenFill>
            </a:ext>
          </a:extLst>
        </p:spPr>
      </p:pic>
      <p:sp>
        <p:nvSpPr>
          <p:cNvPr id="38" name="Rounded Rectangle 2">
            <a:extLst>
              <a:ext uri="{FF2B5EF4-FFF2-40B4-BE49-F238E27FC236}">
                <a16:creationId xmlns:a16="http://schemas.microsoft.com/office/drawing/2014/main" id="{33D7F293-4576-46E9-B0D7-6B508FE50D65}"/>
              </a:ext>
            </a:extLst>
          </p:cNvPr>
          <p:cNvSpPr/>
          <p:nvPr/>
        </p:nvSpPr>
        <p:spPr>
          <a:xfrm>
            <a:off x="4195176" y="5018582"/>
            <a:ext cx="1900824" cy="173759"/>
          </a:xfrm>
          <a:prstGeom prst="roundRect">
            <a:avLst/>
          </a:prstGeom>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Fig.3 Figure of </a:t>
            </a:r>
            <a:r>
              <a:rPr lang="en-US" sz="900" dirty="0" err="1"/>
              <a:t>SumBath</a:t>
            </a:r>
            <a:r>
              <a:rPr lang="en-US" sz="900" dirty="0"/>
              <a:t> vs </a:t>
            </a:r>
            <a:r>
              <a:rPr lang="en-US" sz="900" dirty="0" err="1"/>
              <a:t>SalesPrice</a:t>
            </a:r>
            <a:endParaRPr lang="en-US" sz="900" dirty="0"/>
          </a:p>
        </p:txBody>
      </p:sp>
      <p:sp>
        <p:nvSpPr>
          <p:cNvPr id="27" name="Rounded Rectangle 2">
            <a:extLst>
              <a:ext uri="{FF2B5EF4-FFF2-40B4-BE49-F238E27FC236}">
                <a16:creationId xmlns:a16="http://schemas.microsoft.com/office/drawing/2014/main" id="{EF046F46-ADC7-4ABB-AF74-E9F62E5270F2}"/>
              </a:ext>
            </a:extLst>
          </p:cNvPr>
          <p:cNvSpPr/>
          <p:nvPr/>
        </p:nvSpPr>
        <p:spPr>
          <a:xfrm>
            <a:off x="10042512" y="170841"/>
            <a:ext cx="2013757" cy="662683"/>
          </a:xfrm>
          <a:prstGeom prst="roundRect">
            <a:avLst/>
          </a:prstGeom>
          <a:solidFill>
            <a:srgbClr val="2F559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b="1" dirty="0">
                <a:solidFill>
                  <a:schemeClr val="bg1"/>
                </a:solidFill>
                <a:effectLst>
                  <a:outerShdw blurRad="38100" dist="38100" dir="2700000" algn="tl">
                    <a:srgbClr val="000000">
                      <a:alpha val="43137"/>
                    </a:srgbClr>
                  </a:outerShdw>
                </a:effectLst>
              </a:rPr>
              <a:t> </a:t>
            </a:r>
            <a:r>
              <a:rPr lang="en-US" sz="1000" b="1" dirty="0" err="1">
                <a:solidFill>
                  <a:schemeClr val="bg1"/>
                </a:solidFill>
                <a:effectLst>
                  <a:outerShdw blurRad="38100" dist="38100" dir="2700000" algn="tl">
                    <a:srgbClr val="000000">
                      <a:alpha val="43137"/>
                    </a:srgbClr>
                  </a:outerShdw>
                </a:effectLst>
              </a:rPr>
              <a:t>Kaggle</a:t>
            </a:r>
            <a:r>
              <a:rPr lang="en-US" sz="1000" b="1" dirty="0">
                <a:solidFill>
                  <a:schemeClr val="bg1"/>
                </a:solidFill>
                <a:effectLst>
                  <a:outerShdw blurRad="38100" dist="38100" dir="2700000" algn="tl">
                    <a:srgbClr val="000000">
                      <a:alpha val="43137"/>
                    </a:srgbClr>
                  </a:outerShdw>
                </a:effectLst>
              </a:rPr>
              <a:t> House Price Project</a:t>
            </a:r>
          </a:p>
          <a:p>
            <a:r>
              <a:rPr lang="en-US" sz="1000" b="1" i="1" dirty="0">
                <a:solidFill>
                  <a:schemeClr val="bg1"/>
                </a:solidFill>
                <a:effectLst>
                  <a:outerShdw blurRad="38100" dist="38100" dir="2700000" algn="tl">
                    <a:srgbClr val="000000">
                      <a:alpha val="43137"/>
                    </a:srgbClr>
                  </a:outerShdw>
                </a:effectLst>
              </a:rPr>
              <a:t> @Haojie W</a:t>
            </a:r>
          </a:p>
          <a:p>
            <a:r>
              <a:rPr lang="en-US" sz="1000" b="1" dirty="0">
                <a:solidFill>
                  <a:schemeClr val="bg1"/>
                </a:solidFill>
                <a:effectLst>
                  <a:outerShdw blurRad="38100" dist="38100" dir="2700000" algn="tl">
                    <a:srgbClr val="000000">
                      <a:alpha val="43137"/>
                    </a:srgbClr>
                  </a:outerShdw>
                </a:effectLst>
              </a:rPr>
              <a:t> Rank 590</a:t>
            </a:r>
            <a:r>
              <a:rPr lang="en-US" sz="1000" b="1" baseline="30000" dirty="0">
                <a:solidFill>
                  <a:schemeClr val="bg1"/>
                </a:solidFill>
                <a:effectLst>
                  <a:outerShdw blurRad="38100" dist="38100" dir="2700000" algn="tl">
                    <a:srgbClr val="000000">
                      <a:alpha val="43137"/>
                    </a:srgbClr>
                  </a:outerShdw>
                </a:effectLst>
              </a:rPr>
              <a:t>st</a:t>
            </a:r>
            <a:r>
              <a:rPr lang="en-US" sz="1000" b="1" dirty="0">
                <a:solidFill>
                  <a:schemeClr val="bg1"/>
                </a:solidFill>
                <a:effectLst>
                  <a:outerShdw blurRad="38100" dist="38100" dir="2700000" algn="tl">
                    <a:srgbClr val="000000">
                      <a:alpha val="43137"/>
                    </a:srgbClr>
                  </a:outerShdw>
                </a:effectLst>
              </a:rPr>
              <a:t> of 5407, Top 11%</a:t>
            </a:r>
          </a:p>
          <a:p>
            <a:r>
              <a:rPr lang="en-US" sz="1000" b="1" dirty="0">
                <a:solidFill>
                  <a:schemeClr val="bg1"/>
                </a:solidFill>
                <a:effectLst>
                  <a:outerShdw blurRad="38100" dist="38100" dir="2700000" algn="tl">
                    <a:srgbClr val="000000">
                      <a:alpha val="43137"/>
                    </a:srgbClr>
                  </a:outerShdw>
                </a:effectLst>
              </a:rPr>
              <a:t> https://www.kaggle.com/hjwang </a:t>
            </a:r>
          </a:p>
        </p:txBody>
      </p:sp>
      <p:grpSp>
        <p:nvGrpSpPr>
          <p:cNvPr id="12" name="组合 11">
            <a:extLst>
              <a:ext uri="{FF2B5EF4-FFF2-40B4-BE49-F238E27FC236}">
                <a16:creationId xmlns:a16="http://schemas.microsoft.com/office/drawing/2014/main" id="{563F9E23-7CC4-4EC4-A145-630795DA9014}"/>
              </a:ext>
            </a:extLst>
          </p:cNvPr>
          <p:cNvGrpSpPr/>
          <p:nvPr/>
        </p:nvGrpSpPr>
        <p:grpSpPr>
          <a:xfrm>
            <a:off x="4194232" y="1119820"/>
            <a:ext cx="3795277" cy="2510402"/>
            <a:chOff x="12359603" y="1733258"/>
            <a:chExt cx="3795277" cy="2510402"/>
          </a:xfrm>
          <a:effectLst>
            <a:outerShdw blurRad="50800" dist="38100" dir="2700000" algn="tl" rotWithShape="0">
              <a:prstClr val="black">
                <a:alpha val="40000"/>
              </a:prstClr>
            </a:outerShdw>
          </a:effectLst>
        </p:grpSpPr>
        <p:sp>
          <p:nvSpPr>
            <p:cNvPr id="32" name="Rectangle 17">
              <a:extLst>
                <a:ext uri="{FF2B5EF4-FFF2-40B4-BE49-F238E27FC236}">
                  <a16:creationId xmlns:a16="http://schemas.microsoft.com/office/drawing/2014/main" id="{E232488E-825E-47CE-B70C-1A68B5461791}"/>
                </a:ext>
              </a:extLst>
            </p:cNvPr>
            <p:cNvSpPr/>
            <p:nvPr/>
          </p:nvSpPr>
          <p:spPr>
            <a:xfrm>
              <a:off x="12360548" y="1733258"/>
              <a:ext cx="3794332" cy="26492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Feature Engineering</a:t>
              </a:r>
              <a:endParaRPr lang="en-US" sz="1200" dirty="0"/>
            </a:p>
          </p:txBody>
        </p:sp>
        <p:sp>
          <p:nvSpPr>
            <p:cNvPr id="33" name="Rectangle 24">
              <a:extLst>
                <a:ext uri="{FF2B5EF4-FFF2-40B4-BE49-F238E27FC236}">
                  <a16:creationId xmlns:a16="http://schemas.microsoft.com/office/drawing/2014/main" id="{DAB7E25D-A0C4-4A9B-852A-1FE4BA07917F}"/>
                </a:ext>
              </a:extLst>
            </p:cNvPr>
            <p:cNvSpPr/>
            <p:nvPr/>
          </p:nvSpPr>
          <p:spPr>
            <a:xfrm>
              <a:off x="12359603" y="1998178"/>
              <a:ext cx="3795276" cy="2245482"/>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just"/>
              <a:r>
                <a:rPr lang="en-US" altLang="zh-CN" sz="1000" b="1" dirty="0"/>
                <a:t>Guidelines:</a:t>
              </a:r>
            </a:p>
            <a:p>
              <a:pPr algn="just"/>
              <a:r>
                <a:rPr lang="en-US" altLang="zh-CN" sz="1000" dirty="0"/>
                <a:t>It is easy to find out some variables are describing the same aspect of a house(e.g., four variables concerning bathroom, three variables concerning the house age, etc.). By combining these similar variables together to build a  relatively stronger predictor, we can have a better prediction performance based on this dataset.</a:t>
              </a:r>
            </a:p>
            <a:p>
              <a:pPr algn="just"/>
              <a:r>
                <a:rPr lang="en-US" sz="1000" b="1" dirty="0"/>
                <a:t>Create variables “</a:t>
              </a:r>
              <a:r>
                <a:rPr lang="en-US" sz="1000" b="1" dirty="0" err="1"/>
                <a:t>SumBath</a:t>
              </a:r>
              <a:r>
                <a:rPr lang="en-US" sz="1000" b="1" dirty="0"/>
                <a:t>”(total number of bathroom), “Age” (house age), “</a:t>
              </a:r>
              <a:r>
                <a:rPr lang="en-US" sz="1000" b="1" dirty="0" err="1"/>
                <a:t>SumSF</a:t>
              </a:r>
              <a:r>
                <a:rPr lang="en-US" sz="1000" b="1" dirty="0"/>
                <a:t>”(total living square feet) and so on: </a:t>
              </a:r>
            </a:p>
            <a:p>
              <a:pPr marL="171450" indent="-171450" algn="just">
                <a:buFont typeface="Wingdings" panose="05000000000000000000" pitchFamily="2" charset="2"/>
                <a:buChar char="Ø"/>
              </a:pPr>
              <a:r>
                <a:rPr lang="en-US" sz="900" dirty="0"/>
                <a:t>For </a:t>
              </a:r>
              <a:r>
                <a:rPr lang="en-US" sz="900" b="1" dirty="0" err="1"/>
                <a:t>SumBath</a:t>
              </a:r>
              <a:r>
                <a:rPr lang="en-US" sz="900" dirty="0"/>
                <a:t>:  </a:t>
              </a:r>
              <a:r>
                <a:rPr lang="en-US" sz="900" dirty="0" err="1"/>
                <a:t>SumBath</a:t>
              </a:r>
              <a:r>
                <a:rPr lang="en-US" sz="900" dirty="0"/>
                <a:t> is a weighting summation of four variables, namely, “</a:t>
              </a:r>
              <a:r>
                <a:rPr lang="en-US" sz="900" dirty="0" err="1"/>
                <a:t>FullBath</a:t>
              </a:r>
              <a:r>
                <a:rPr lang="en-US" sz="900" dirty="0"/>
                <a:t>”, “</a:t>
              </a:r>
              <a:r>
                <a:rPr lang="en-US" sz="900" dirty="0" err="1"/>
                <a:t>HalfBath</a:t>
              </a:r>
              <a:r>
                <a:rPr lang="en-US" sz="900" dirty="0"/>
                <a:t>”, “</a:t>
              </a:r>
              <a:r>
                <a:rPr lang="en-US" sz="900" dirty="0" err="1"/>
                <a:t>BsmtFullBath</a:t>
              </a:r>
              <a:r>
                <a:rPr lang="en-US" sz="900" dirty="0"/>
                <a:t>” and “</a:t>
              </a:r>
              <a:r>
                <a:rPr lang="en-US" sz="900" dirty="0" err="1"/>
                <a:t>BsmtHalfBath</a:t>
              </a:r>
              <a:r>
                <a:rPr lang="en-US" sz="900" dirty="0"/>
                <a:t>”.</a:t>
              </a:r>
            </a:p>
            <a:p>
              <a:pPr marL="171450" indent="-171450" algn="just">
                <a:buFont typeface="Wingdings" panose="05000000000000000000" pitchFamily="2" charset="2"/>
                <a:buChar char="Ø"/>
              </a:pPr>
              <a:r>
                <a:rPr lang="en-US" sz="900" dirty="0"/>
                <a:t>For </a:t>
              </a:r>
              <a:r>
                <a:rPr lang="en-US" sz="900" b="1" dirty="0"/>
                <a:t>Age</a:t>
              </a:r>
              <a:r>
                <a:rPr lang="en-US" sz="900" dirty="0"/>
                <a:t>: “</a:t>
              </a:r>
              <a:r>
                <a:rPr lang="en-US" sz="900" dirty="0" err="1"/>
                <a:t>YearRemodAdd</a:t>
              </a:r>
              <a:r>
                <a:rPr lang="en-US" sz="900" dirty="0"/>
                <a:t>” and “</a:t>
              </a:r>
              <a:r>
                <a:rPr lang="en-US" sz="900" dirty="0" err="1"/>
                <a:t>YearSold</a:t>
              </a:r>
              <a:r>
                <a:rPr lang="en-US" sz="900" dirty="0"/>
                <a:t>” are used to determine the house age. By default, </a:t>
              </a:r>
              <a:r>
                <a:rPr lang="en-US" sz="900" dirty="0" err="1"/>
                <a:t>YearRemodAdd</a:t>
              </a:r>
              <a:r>
                <a:rPr lang="en-US" sz="900" dirty="0"/>
                <a:t> is set to </a:t>
              </a:r>
              <a:r>
                <a:rPr lang="en-US" sz="900" dirty="0" err="1"/>
                <a:t>YearBuilt</a:t>
              </a:r>
              <a:r>
                <a:rPr lang="en-US" sz="900" dirty="0"/>
                <a:t> if there has been no Remodeling/Addition.</a:t>
              </a:r>
            </a:p>
            <a:p>
              <a:pPr marL="171450" indent="-171450" algn="just">
                <a:buFont typeface="Wingdings" panose="05000000000000000000" pitchFamily="2" charset="2"/>
                <a:buChar char="Ø"/>
              </a:pPr>
              <a:r>
                <a:rPr lang="en-US" sz="900" dirty="0"/>
                <a:t>For </a:t>
              </a:r>
              <a:r>
                <a:rPr lang="en-US" sz="900" b="1" dirty="0" err="1"/>
                <a:t>SumSF</a:t>
              </a:r>
              <a:r>
                <a:rPr lang="en-US" sz="900" dirty="0"/>
                <a:t>: Generally, the house price is highly affected by the total living space. Hence, </a:t>
              </a:r>
              <a:r>
                <a:rPr lang="en-US" sz="900" dirty="0" err="1"/>
                <a:t>SumSF</a:t>
              </a:r>
              <a:r>
                <a:rPr lang="en-US" sz="900" dirty="0"/>
                <a:t> adds up the living space above and below ground.</a:t>
              </a:r>
            </a:p>
            <a:p>
              <a:pPr marL="285750" indent="-285750" algn="just">
                <a:buFont typeface="+mj-lt"/>
                <a:buAutoNum type="romanUcPeriod" startAt="3"/>
              </a:pPr>
              <a:endParaRPr lang="en-US" altLang="zh-CN" sz="1000" b="0" dirty="0"/>
            </a:p>
            <a:p>
              <a:pPr algn="just"/>
              <a:endParaRPr lang="en-US" sz="1000" dirty="0"/>
            </a:p>
          </p:txBody>
        </p:sp>
      </p:grpSp>
      <p:sp>
        <p:nvSpPr>
          <p:cNvPr id="39" name="Rounded Rectangle 2">
            <a:extLst>
              <a:ext uri="{FF2B5EF4-FFF2-40B4-BE49-F238E27FC236}">
                <a16:creationId xmlns:a16="http://schemas.microsoft.com/office/drawing/2014/main" id="{D82B0BBC-CFB2-41DB-B2A8-B0488D5A54C2}"/>
              </a:ext>
            </a:extLst>
          </p:cNvPr>
          <p:cNvSpPr/>
          <p:nvPr/>
        </p:nvSpPr>
        <p:spPr>
          <a:xfrm>
            <a:off x="2113390" y="6484145"/>
            <a:ext cx="1864097" cy="287368"/>
          </a:xfrm>
          <a:prstGeom prst="roundRect">
            <a:avLst/>
          </a:prstGeom>
          <a:solidFill>
            <a:srgbClr val="2F55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Fig.2 Variable importance figure based on Random Forest</a:t>
            </a:r>
          </a:p>
        </p:txBody>
      </p:sp>
      <p:pic>
        <p:nvPicPr>
          <p:cNvPr id="10" name="图片 9">
            <a:extLst>
              <a:ext uri="{FF2B5EF4-FFF2-40B4-BE49-F238E27FC236}">
                <a16:creationId xmlns:a16="http://schemas.microsoft.com/office/drawing/2014/main" id="{1BECB415-D4A8-47F9-AACA-E8D0AD356EA3}"/>
              </a:ext>
            </a:extLst>
          </p:cNvPr>
          <p:cNvPicPr>
            <a:picLocks noChangeAspect="1"/>
          </p:cNvPicPr>
          <p:nvPr/>
        </p:nvPicPr>
        <p:blipFill rotWithShape="1">
          <a:blip r:embed="rId7">
            <a:extLst>
              <a:ext uri="{28A0092B-C50C-407E-A947-70E740481C1C}">
                <a14:useLocalDpi xmlns:a14="http://schemas.microsoft.com/office/drawing/2010/main"/>
              </a:ext>
            </a:extLst>
          </a:blip>
          <a:srcRect/>
          <a:stretch/>
        </p:blipFill>
        <p:spPr>
          <a:xfrm>
            <a:off x="190230" y="4665659"/>
            <a:ext cx="1800000" cy="1776633"/>
          </a:xfrm>
          <a:prstGeom prst="rect">
            <a:avLst/>
          </a:prstGeom>
          <a:ln w="19050">
            <a:solidFill>
              <a:srgbClr val="2F5597"/>
            </a:solidFill>
          </a:ln>
        </p:spPr>
      </p:pic>
      <p:pic>
        <p:nvPicPr>
          <p:cNvPr id="22" name="图片 21" descr="图片包含 天空&#10;&#10;已生成极高可信度的说明">
            <a:extLst>
              <a:ext uri="{FF2B5EF4-FFF2-40B4-BE49-F238E27FC236}">
                <a16:creationId xmlns:a16="http://schemas.microsoft.com/office/drawing/2014/main" id="{03ADD302-8DA7-4CBE-A5CC-B0CD366FFE8A}"/>
              </a:ext>
            </a:extLst>
          </p:cNvPr>
          <p:cNvPicPr>
            <a:picLocks noChangeAspect="1"/>
          </p:cNvPicPr>
          <p:nvPr/>
        </p:nvPicPr>
        <p:blipFill>
          <a:blip r:embed="rId8"/>
          <a:stretch>
            <a:fillRect/>
          </a:stretch>
        </p:blipFill>
        <p:spPr>
          <a:xfrm>
            <a:off x="11584611" y="207377"/>
            <a:ext cx="424231" cy="2948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3" name="Rounded Rectangle 2">
            <a:extLst>
              <a:ext uri="{FF2B5EF4-FFF2-40B4-BE49-F238E27FC236}">
                <a16:creationId xmlns:a16="http://schemas.microsoft.com/office/drawing/2014/main" id="{6B57643A-334C-444E-BA85-E49A135956DC}"/>
              </a:ext>
            </a:extLst>
          </p:cNvPr>
          <p:cNvSpPr/>
          <p:nvPr/>
        </p:nvSpPr>
        <p:spPr>
          <a:xfrm>
            <a:off x="4194232" y="6610742"/>
            <a:ext cx="1900824" cy="173759"/>
          </a:xfrm>
          <a:prstGeom prst="roundRect">
            <a:avLst/>
          </a:prstGeom>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Fig.5 </a:t>
            </a:r>
            <a:r>
              <a:rPr lang="en-US" altLang="zh-CN" sz="900" dirty="0"/>
              <a:t>Figure of </a:t>
            </a:r>
            <a:r>
              <a:rPr lang="en-US" altLang="zh-CN" sz="900" dirty="0" err="1"/>
              <a:t>SumSF</a:t>
            </a:r>
            <a:r>
              <a:rPr lang="en-US" altLang="zh-CN" sz="900" dirty="0"/>
              <a:t> versus </a:t>
            </a:r>
            <a:r>
              <a:rPr lang="en-US" altLang="zh-CN" sz="900" dirty="0" err="1"/>
              <a:t>SalesPrice</a:t>
            </a:r>
            <a:endParaRPr lang="en-US" altLang="zh-CN" sz="900" dirty="0"/>
          </a:p>
        </p:txBody>
      </p:sp>
      <p:pic>
        <p:nvPicPr>
          <p:cNvPr id="44" name="图片 43">
            <a:extLst>
              <a:ext uri="{FF2B5EF4-FFF2-40B4-BE49-F238E27FC236}">
                <a16:creationId xmlns:a16="http://schemas.microsoft.com/office/drawing/2014/main" id="{64CB9EB8-A627-4418-857C-0AF2100C6704}"/>
              </a:ext>
            </a:extLst>
          </p:cNvPr>
          <p:cNvPicPr>
            <a:picLocks noChangeAspect="1"/>
          </p:cNvPicPr>
          <p:nvPr/>
        </p:nvPicPr>
        <p:blipFill>
          <a:blip r:embed="rId9"/>
          <a:stretch>
            <a:fillRect/>
          </a:stretch>
        </p:blipFill>
        <p:spPr>
          <a:xfrm>
            <a:off x="4210491" y="3677068"/>
            <a:ext cx="1865103" cy="1307298"/>
          </a:xfrm>
          <a:prstGeom prst="rect">
            <a:avLst/>
          </a:prstGeom>
          <a:ln w="19050">
            <a:solidFill>
              <a:srgbClr val="2F5597"/>
            </a:solidFill>
          </a:ln>
        </p:spPr>
      </p:pic>
      <p:pic>
        <p:nvPicPr>
          <p:cNvPr id="46" name="图片 45">
            <a:extLst>
              <a:ext uri="{FF2B5EF4-FFF2-40B4-BE49-F238E27FC236}">
                <a16:creationId xmlns:a16="http://schemas.microsoft.com/office/drawing/2014/main" id="{D3C669ED-F222-4B43-8A93-D1CEF361E5ED}"/>
              </a:ext>
            </a:extLst>
          </p:cNvPr>
          <p:cNvPicPr>
            <a:picLocks noChangeAspect="1"/>
          </p:cNvPicPr>
          <p:nvPr/>
        </p:nvPicPr>
        <p:blipFill>
          <a:blip r:embed="rId10"/>
          <a:stretch>
            <a:fillRect/>
          </a:stretch>
        </p:blipFill>
        <p:spPr>
          <a:xfrm>
            <a:off x="6150385" y="3674151"/>
            <a:ext cx="1827817" cy="1307298"/>
          </a:xfrm>
          <a:prstGeom prst="rect">
            <a:avLst/>
          </a:prstGeom>
          <a:ln w="19050">
            <a:solidFill>
              <a:srgbClr val="2F5597"/>
            </a:solidFill>
          </a:ln>
        </p:spPr>
      </p:pic>
      <p:pic>
        <p:nvPicPr>
          <p:cNvPr id="48" name="图片 47" descr="图片包含 文字, 地图&#10;&#10;已生成高可信度的说明">
            <a:extLst>
              <a:ext uri="{FF2B5EF4-FFF2-40B4-BE49-F238E27FC236}">
                <a16:creationId xmlns:a16="http://schemas.microsoft.com/office/drawing/2014/main" id="{DB70CF64-AD55-4F99-8FD3-8FF145D3E347}"/>
              </a:ext>
            </a:extLst>
          </p:cNvPr>
          <p:cNvPicPr>
            <a:picLocks noChangeAspect="1"/>
          </p:cNvPicPr>
          <p:nvPr/>
        </p:nvPicPr>
        <p:blipFill>
          <a:blip r:embed="rId11"/>
          <a:stretch>
            <a:fillRect/>
          </a:stretch>
        </p:blipFill>
        <p:spPr>
          <a:xfrm>
            <a:off x="4210491" y="5250902"/>
            <a:ext cx="1857660" cy="1324833"/>
          </a:xfrm>
          <a:prstGeom prst="rect">
            <a:avLst/>
          </a:prstGeom>
          <a:ln w="19050">
            <a:solidFill>
              <a:srgbClr val="2F5597"/>
            </a:solidFill>
          </a:ln>
        </p:spPr>
      </p:pic>
      <p:sp>
        <p:nvSpPr>
          <p:cNvPr id="50" name="Rounded Rectangle 2">
            <a:extLst>
              <a:ext uri="{FF2B5EF4-FFF2-40B4-BE49-F238E27FC236}">
                <a16:creationId xmlns:a16="http://schemas.microsoft.com/office/drawing/2014/main" id="{09055DF5-F05E-455F-9288-E4B1CAC9DEAD}"/>
              </a:ext>
            </a:extLst>
          </p:cNvPr>
          <p:cNvSpPr/>
          <p:nvPr/>
        </p:nvSpPr>
        <p:spPr>
          <a:xfrm>
            <a:off x="6132513" y="5018582"/>
            <a:ext cx="1856996" cy="173759"/>
          </a:xfrm>
          <a:prstGeom prst="roundRect">
            <a:avLst/>
          </a:prstGeom>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Fig.4 Figure of Age vs </a:t>
            </a:r>
            <a:r>
              <a:rPr lang="en-US" sz="900" dirty="0" err="1"/>
              <a:t>SalesPrice</a:t>
            </a:r>
            <a:endParaRPr lang="en-US" sz="900" dirty="0"/>
          </a:p>
        </p:txBody>
      </p:sp>
      <p:pic>
        <p:nvPicPr>
          <p:cNvPr id="51" name="图片 50">
            <a:extLst>
              <a:ext uri="{FF2B5EF4-FFF2-40B4-BE49-F238E27FC236}">
                <a16:creationId xmlns:a16="http://schemas.microsoft.com/office/drawing/2014/main" id="{E9DA49CF-11B2-49DB-9C77-E5345FF8276D}"/>
              </a:ext>
            </a:extLst>
          </p:cNvPr>
          <p:cNvPicPr>
            <a:picLocks noChangeAspect="1"/>
          </p:cNvPicPr>
          <p:nvPr/>
        </p:nvPicPr>
        <p:blipFill>
          <a:blip r:embed="rId12"/>
          <a:stretch>
            <a:fillRect/>
          </a:stretch>
        </p:blipFill>
        <p:spPr>
          <a:xfrm>
            <a:off x="6150385" y="5250902"/>
            <a:ext cx="1839123" cy="1328533"/>
          </a:xfrm>
          <a:prstGeom prst="rect">
            <a:avLst/>
          </a:prstGeom>
          <a:ln w="19050">
            <a:solidFill>
              <a:srgbClr val="2F5597"/>
            </a:solidFill>
          </a:ln>
        </p:spPr>
      </p:pic>
      <p:sp>
        <p:nvSpPr>
          <p:cNvPr id="53" name="Rounded Rectangle 2">
            <a:extLst>
              <a:ext uri="{FF2B5EF4-FFF2-40B4-BE49-F238E27FC236}">
                <a16:creationId xmlns:a16="http://schemas.microsoft.com/office/drawing/2014/main" id="{9ABB0C33-D0B4-4978-930B-86999094148E}"/>
              </a:ext>
            </a:extLst>
          </p:cNvPr>
          <p:cNvSpPr/>
          <p:nvPr/>
        </p:nvSpPr>
        <p:spPr>
          <a:xfrm>
            <a:off x="6123851" y="6610742"/>
            <a:ext cx="1887845" cy="173759"/>
          </a:xfrm>
          <a:prstGeom prst="roundRect">
            <a:avLst/>
          </a:prstGeom>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Fig.6 </a:t>
            </a:r>
            <a:r>
              <a:rPr lang="en-US" altLang="zh-CN" sz="900" dirty="0"/>
              <a:t>Normal Q-Q plot for log(</a:t>
            </a:r>
            <a:r>
              <a:rPr lang="en-US" altLang="zh-CN" sz="900" dirty="0" err="1"/>
              <a:t>SalesPrice</a:t>
            </a:r>
            <a:r>
              <a:rPr lang="en-US" altLang="zh-CN" sz="900" dirty="0"/>
              <a:t>)</a:t>
            </a:r>
          </a:p>
        </p:txBody>
      </p:sp>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3089</TotalTime>
  <Words>840</Words>
  <Application>Microsoft Office PowerPoint</Application>
  <PresentationFormat>宽屏</PresentationFormat>
  <Paragraphs>53</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DengXian</vt:lpstr>
      <vt:lpstr>Arial</vt:lpstr>
      <vt:lpstr>Calibri</vt:lpstr>
      <vt:lpstr>Calibri Light</vt:lpstr>
      <vt:lpstr>Wingdings</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Haojie WANG</dc:creator>
  <cp:lastModifiedBy>Haojie WANG</cp:lastModifiedBy>
  <cp:revision>181</cp:revision>
  <dcterms:created xsi:type="dcterms:W3CDTF">2017-03-11T12:28:27Z</dcterms:created>
  <dcterms:modified xsi:type="dcterms:W3CDTF">2018-05-22T14:00:15Z</dcterms:modified>
</cp:coreProperties>
</file>