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0104100" cy="12014200"/>
  <p:notesSz cx="20104100" cy="12014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8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明轩" userId="865b7e879ed08025" providerId="LiveId" clId="{8060932D-940A-48CB-A1CE-8FA763A8F80C}"/>
    <pc:docChg chg="undo modSld">
      <pc:chgData name="李明轩" userId="865b7e879ed08025" providerId="LiveId" clId="{8060932D-940A-48CB-A1CE-8FA763A8F80C}" dt="2018-05-22T13:41:38.401" v="176" actId="14100"/>
      <pc:docMkLst>
        <pc:docMk/>
      </pc:docMkLst>
      <pc:sldChg chg="modSp">
        <pc:chgData name="李明轩" userId="865b7e879ed08025" providerId="LiveId" clId="{8060932D-940A-48CB-A1CE-8FA763A8F80C}" dt="2018-05-22T13:41:38.401" v="176" actId="14100"/>
        <pc:sldMkLst>
          <pc:docMk/>
          <pc:sldMk cId="0" sldId="256"/>
        </pc:sldMkLst>
        <pc:spChg chg="mod">
          <ac:chgData name="李明轩" userId="865b7e879ed08025" providerId="LiveId" clId="{8060932D-940A-48CB-A1CE-8FA763A8F80C}" dt="2018-05-22T13:35:39.661" v="9" actId="14100"/>
          <ac:spMkLst>
            <pc:docMk/>
            <pc:sldMk cId="0" sldId="256"/>
            <ac:spMk id="14" creationId="{00000000-0000-0000-0000-000000000000}"/>
          </ac:spMkLst>
        </pc:spChg>
        <pc:spChg chg="mod">
          <ac:chgData name="李明轩" userId="865b7e879ed08025" providerId="LiveId" clId="{8060932D-940A-48CB-A1CE-8FA763A8F80C}" dt="2018-05-22T13:41:18.484" v="172" actId="1076"/>
          <ac:spMkLst>
            <pc:docMk/>
            <pc:sldMk cId="0" sldId="256"/>
            <ac:spMk id="21" creationId="{00000000-0000-0000-0000-000000000000}"/>
          </ac:spMkLst>
        </pc:spChg>
        <pc:spChg chg="mod">
          <ac:chgData name="李明轩" userId="865b7e879ed08025" providerId="LiveId" clId="{8060932D-940A-48CB-A1CE-8FA763A8F80C}" dt="2018-05-22T13:40:56.861" v="169" actId="1076"/>
          <ac:spMkLst>
            <pc:docMk/>
            <pc:sldMk cId="0" sldId="256"/>
            <ac:spMk id="22" creationId="{D7ED11BC-F0D5-4214-856E-010EEB13EDD6}"/>
          </ac:spMkLst>
        </pc:spChg>
        <pc:spChg chg="mod">
          <ac:chgData name="李明轩" userId="865b7e879ed08025" providerId="LiveId" clId="{8060932D-940A-48CB-A1CE-8FA763A8F80C}" dt="2018-05-22T13:41:23.092" v="174" actId="20577"/>
          <ac:spMkLst>
            <pc:docMk/>
            <pc:sldMk cId="0" sldId="256"/>
            <ac:spMk id="23" creationId="{00000000-0000-0000-0000-000000000000}"/>
          </ac:spMkLst>
        </pc:spChg>
        <pc:spChg chg="mod">
          <ac:chgData name="李明轩" userId="865b7e879ed08025" providerId="LiveId" clId="{8060932D-940A-48CB-A1CE-8FA763A8F80C}" dt="2018-05-22T13:35:56.903" v="12" actId="14100"/>
          <ac:spMkLst>
            <pc:docMk/>
            <pc:sldMk cId="0" sldId="256"/>
            <ac:spMk id="29" creationId="{00000000-0000-0000-0000-000000000000}"/>
          </ac:spMkLst>
        </pc:spChg>
        <pc:spChg chg="mod">
          <ac:chgData name="李明轩" userId="865b7e879ed08025" providerId="LiveId" clId="{8060932D-940A-48CB-A1CE-8FA763A8F80C}" dt="2018-05-22T13:41:38.401" v="176" actId="14100"/>
          <ac:spMkLst>
            <pc:docMk/>
            <pc:sldMk cId="0" sldId="256"/>
            <ac:spMk id="32" creationId="{00000000-0000-0000-0000-000000000000}"/>
          </ac:spMkLst>
        </pc:spChg>
        <pc:spChg chg="mod">
          <ac:chgData name="李明轩" userId="865b7e879ed08025" providerId="LiveId" clId="{8060932D-940A-48CB-A1CE-8FA763A8F80C}" dt="2018-05-22T13:35:50.502" v="11" actId="1076"/>
          <ac:spMkLst>
            <pc:docMk/>
            <pc:sldMk cId="0" sldId="256"/>
            <ac:spMk id="34" creationId="{00000000-0000-0000-0000-000000000000}"/>
          </ac:spMkLst>
        </pc:spChg>
        <pc:spChg chg="mod">
          <ac:chgData name="李明轩" userId="865b7e879ed08025" providerId="LiveId" clId="{8060932D-940A-48CB-A1CE-8FA763A8F80C}" dt="2018-05-22T13:36:25.085" v="15" actId="1076"/>
          <ac:spMkLst>
            <pc:docMk/>
            <pc:sldMk cId="0" sldId="256"/>
            <ac:spMk id="40" creationId="{00000000-0000-0000-0000-000000000000}"/>
          </ac:spMkLst>
        </pc:spChg>
        <pc:spChg chg="mod">
          <ac:chgData name="李明轩" userId="865b7e879ed08025" providerId="LiveId" clId="{8060932D-940A-48CB-A1CE-8FA763A8F80C}" dt="2018-05-22T13:37:45.579" v="17" actId="1076"/>
          <ac:spMkLst>
            <pc:docMk/>
            <pc:sldMk cId="0" sldId="256"/>
            <ac:spMk id="48" creationId="{00000000-0000-0000-0000-000000000000}"/>
          </ac:spMkLst>
        </pc:spChg>
        <pc:spChg chg="mod">
          <ac:chgData name="李明轩" userId="865b7e879ed08025" providerId="LiveId" clId="{8060932D-940A-48CB-A1CE-8FA763A8F80C}" dt="2018-05-22T13:38:56.980" v="40" actId="14100"/>
          <ac:spMkLst>
            <pc:docMk/>
            <pc:sldMk cId="0" sldId="256"/>
            <ac:spMk id="69" creationId="{00000000-0000-0000-0000-000000000000}"/>
          </ac:spMkLst>
        </pc:spChg>
        <pc:spChg chg="mod">
          <ac:chgData name="李明轩" userId="865b7e879ed08025" providerId="LiveId" clId="{8060932D-940A-48CB-A1CE-8FA763A8F80C}" dt="2018-05-22T13:37:40.176" v="16" actId="1076"/>
          <ac:spMkLst>
            <pc:docMk/>
            <pc:sldMk cId="0" sldId="256"/>
            <ac:spMk id="70" creationId="{00000000-0000-0000-0000-000000000000}"/>
          </ac:spMkLst>
        </pc:spChg>
        <pc:spChg chg="mod">
          <ac:chgData name="李明轩" userId="865b7e879ed08025" providerId="LiveId" clId="{8060932D-940A-48CB-A1CE-8FA763A8F80C}" dt="2018-05-22T13:40:41.187" v="168" actId="20577"/>
          <ac:spMkLst>
            <pc:docMk/>
            <pc:sldMk cId="0" sldId="256"/>
            <ac:spMk id="103" creationId="{94E7FDB2-A237-4351-A264-5060E72C22C8}"/>
          </ac:spMkLst>
        </pc:spChg>
        <pc:spChg chg="mod">
          <ac:chgData name="李明轩" userId="865b7e879ed08025" providerId="LiveId" clId="{8060932D-940A-48CB-A1CE-8FA763A8F80C}" dt="2018-05-22T13:35:17.083" v="6" actId="14100"/>
          <ac:spMkLst>
            <pc:docMk/>
            <pc:sldMk cId="0" sldId="256"/>
            <ac:spMk id="143" creationId="{00000000-0000-0000-0000-000000000000}"/>
          </ac:spMkLst>
        </pc:spChg>
        <pc:spChg chg="mod">
          <ac:chgData name="李明轩" userId="865b7e879ed08025" providerId="LiveId" clId="{8060932D-940A-48CB-A1CE-8FA763A8F80C}" dt="2018-05-22T13:39:37.850" v="134" actId="20577"/>
          <ac:spMkLst>
            <pc:docMk/>
            <pc:sldMk cId="0" sldId="256"/>
            <ac:spMk id="171" creationId="{8A2C8B6D-E122-4B02-AFEF-13FD7372AA1A}"/>
          </ac:spMkLst>
        </pc:spChg>
        <pc:picChg chg="mod">
          <ac:chgData name="李明轩" userId="865b7e879ed08025" providerId="LiveId" clId="{8060932D-940A-48CB-A1CE-8FA763A8F80C}" dt="2018-05-22T13:40:56.861" v="169" actId="1076"/>
          <ac:picMkLst>
            <pc:docMk/>
            <pc:sldMk cId="0" sldId="256"/>
            <ac:picMk id="104" creationId="{48ECB2A7-7DA7-42EA-87B0-BA71346999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6016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601663"/>
          </a:xfrm>
          <a:prstGeom prst="rect">
            <a:avLst/>
          </a:prstGeom>
        </p:spPr>
        <p:txBody>
          <a:bodyPr vert="horz" lIns="91440" tIns="45720" rIns="91440" bIns="45720" rtlCol="0"/>
          <a:lstStyle>
            <a:lvl1pPr algn="r">
              <a:defRPr sz="1200"/>
            </a:lvl1pPr>
          </a:lstStyle>
          <a:p>
            <a:fld id="{127D3C84-33EB-4A01-AB16-1F7CBBA0F627}" type="datetimeFigureOut">
              <a:rPr lang="zh-CN" altLang="en-US" smtClean="0"/>
              <a:t>2018/5/22</a:t>
            </a:fld>
            <a:endParaRPr lang="zh-CN" altLang="en-US"/>
          </a:p>
        </p:txBody>
      </p:sp>
      <p:sp>
        <p:nvSpPr>
          <p:cNvPr id="4" name="幻灯片图像占位符 3"/>
          <p:cNvSpPr>
            <a:spLocks noGrp="1" noRot="1" noChangeAspect="1"/>
          </p:cNvSpPr>
          <p:nvPr>
            <p:ph type="sldImg" idx="2"/>
          </p:nvPr>
        </p:nvSpPr>
        <p:spPr>
          <a:xfrm>
            <a:off x="6659563" y="1501775"/>
            <a:ext cx="6784975" cy="40544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781675"/>
            <a:ext cx="16084550" cy="47307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1412538"/>
            <a:ext cx="8712200" cy="60166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1412538"/>
            <a:ext cx="8712200" cy="601662"/>
          </a:xfrm>
          <a:prstGeom prst="rect">
            <a:avLst/>
          </a:prstGeom>
        </p:spPr>
        <p:txBody>
          <a:bodyPr vert="horz" lIns="91440" tIns="45720" rIns="91440" bIns="45720" rtlCol="0" anchor="b"/>
          <a:lstStyle>
            <a:lvl1pPr algn="r">
              <a:defRPr sz="1200"/>
            </a:lvl1pPr>
          </a:lstStyle>
          <a:p>
            <a:fld id="{D23925ED-BEBF-4BFC-AD87-265FA4B9634E}" type="slidenum">
              <a:rPr lang="zh-CN" altLang="en-US" smtClean="0"/>
              <a:t>‹#›</a:t>
            </a:fld>
            <a:endParaRPr lang="zh-CN" altLang="en-US"/>
          </a:p>
        </p:txBody>
      </p:sp>
    </p:spTree>
    <p:extLst>
      <p:ext uri="{BB962C8B-B14F-4D97-AF65-F5344CB8AC3E}">
        <p14:creationId xmlns:p14="http://schemas.microsoft.com/office/powerpoint/2010/main" val="715484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3925ED-BEBF-4BFC-AD87-265FA4B9634E}" type="slidenum">
              <a:rPr lang="zh-CN" altLang="en-US" smtClean="0"/>
              <a:t>1</a:t>
            </a:fld>
            <a:endParaRPr lang="zh-CN" altLang="en-US"/>
          </a:p>
        </p:txBody>
      </p:sp>
    </p:spTree>
    <p:extLst>
      <p:ext uri="{BB962C8B-B14F-4D97-AF65-F5344CB8AC3E}">
        <p14:creationId xmlns:p14="http://schemas.microsoft.com/office/powerpoint/2010/main" val="27180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724402"/>
            <a:ext cx="17088486" cy="252298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727952"/>
            <a:ext cx="14072870" cy="30035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chemeClr val="bg1"/>
                </a:solidFill>
                <a:latin typeface="Calibri"/>
                <a:cs typeface="Calibri"/>
              </a:defRPr>
            </a:lvl1pPr>
          </a:lstStyle>
          <a:p>
            <a:endParaRPr/>
          </a:p>
        </p:txBody>
      </p:sp>
      <p:sp>
        <p:nvSpPr>
          <p:cNvPr id="3" name="Holder 3"/>
          <p:cNvSpPr>
            <a:spLocks noGrp="1"/>
          </p:cNvSpPr>
          <p:nvPr>
            <p:ph sz="half" idx="2"/>
          </p:nvPr>
        </p:nvSpPr>
        <p:spPr>
          <a:xfrm>
            <a:off x="1005205" y="2763266"/>
            <a:ext cx="8745284" cy="792937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763266"/>
            <a:ext cx="8745284" cy="79293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6759699" y="10949254"/>
            <a:ext cx="3255010" cy="943610"/>
          </a:xfrm>
          <a:custGeom>
            <a:avLst/>
            <a:gdLst/>
            <a:ahLst/>
            <a:cxnLst/>
            <a:rect l="l" t="t" r="r" b="b"/>
            <a:pathLst>
              <a:path w="3255009" h="943609">
                <a:moveTo>
                  <a:pt x="3195215" y="0"/>
                </a:moveTo>
                <a:lnTo>
                  <a:pt x="59733" y="0"/>
                </a:lnTo>
                <a:lnTo>
                  <a:pt x="36475" y="4691"/>
                </a:lnTo>
                <a:lnTo>
                  <a:pt x="17488" y="17488"/>
                </a:lnTo>
                <a:lnTo>
                  <a:pt x="4691" y="36475"/>
                </a:lnTo>
                <a:lnTo>
                  <a:pt x="0" y="59733"/>
                </a:lnTo>
                <a:lnTo>
                  <a:pt x="0" y="883249"/>
                </a:lnTo>
                <a:lnTo>
                  <a:pt x="4691" y="906498"/>
                </a:lnTo>
                <a:lnTo>
                  <a:pt x="17488" y="925484"/>
                </a:lnTo>
                <a:lnTo>
                  <a:pt x="36475" y="938284"/>
                </a:lnTo>
                <a:lnTo>
                  <a:pt x="59733" y="942978"/>
                </a:lnTo>
                <a:lnTo>
                  <a:pt x="3195215" y="942978"/>
                </a:lnTo>
                <a:lnTo>
                  <a:pt x="3218474" y="938284"/>
                </a:lnTo>
                <a:lnTo>
                  <a:pt x="3237460" y="925484"/>
                </a:lnTo>
                <a:lnTo>
                  <a:pt x="3250257" y="906498"/>
                </a:lnTo>
                <a:lnTo>
                  <a:pt x="3254949" y="883249"/>
                </a:lnTo>
                <a:lnTo>
                  <a:pt x="3254949" y="59733"/>
                </a:lnTo>
                <a:lnTo>
                  <a:pt x="3250257" y="36475"/>
                </a:lnTo>
                <a:lnTo>
                  <a:pt x="3237460" y="17488"/>
                </a:lnTo>
                <a:lnTo>
                  <a:pt x="3218474" y="4691"/>
                </a:lnTo>
                <a:lnTo>
                  <a:pt x="3195215" y="0"/>
                </a:lnTo>
                <a:close/>
              </a:path>
            </a:pathLst>
          </a:custGeom>
          <a:solidFill>
            <a:srgbClr val="FFFFFF"/>
          </a:solidFill>
        </p:spPr>
        <p:txBody>
          <a:bodyPr wrap="square" lIns="0" tIns="0" rIns="0" bIns="0" rtlCol="0"/>
          <a:lstStyle/>
          <a:p>
            <a:endParaRPr/>
          </a:p>
        </p:txBody>
      </p:sp>
      <p:sp>
        <p:nvSpPr>
          <p:cNvPr id="17" name="bk object 17"/>
          <p:cNvSpPr/>
          <p:nvPr/>
        </p:nvSpPr>
        <p:spPr>
          <a:xfrm>
            <a:off x="16759699" y="10949254"/>
            <a:ext cx="3255010" cy="943610"/>
          </a:xfrm>
          <a:custGeom>
            <a:avLst/>
            <a:gdLst/>
            <a:ahLst/>
            <a:cxnLst/>
            <a:rect l="l" t="t" r="r" b="b"/>
            <a:pathLst>
              <a:path w="3255009" h="943609">
                <a:moveTo>
                  <a:pt x="0" y="59733"/>
                </a:moveTo>
                <a:lnTo>
                  <a:pt x="4691" y="36475"/>
                </a:lnTo>
                <a:lnTo>
                  <a:pt x="17488" y="17488"/>
                </a:lnTo>
                <a:lnTo>
                  <a:pt x="36475" y="4691"/>
                </a:lnTo>
                <a:lnTo>
                  <a:pt x="59733" y="0"/>
                </a:lnTo>
                <a:lnTo>
                  <a:pt x="3195215" y="0"/>
                </a:lnTo>
                <a:lnTo>
                  <a:pt x="3218474" y="4691"/>
                </a:lnTo>
                <a:lnTo>
                  <a:pt x="3237460" y="17488"/>
                </a:lnTo>
                <a:lnTo>
                  <a:pt x="3250257" y="36475"/>
                </a:lnTo>
                <a:lnTo>
                  <a:pt x="3254949" y="59733"/>
                </a:lnTo>
                <a:lnTo>
                  <a:pt x="3254949" y="883249"/>
                </a:lnTo>
                <a:lnTo>
                  <a:pt x="3250257" y="906498"/>
                </a:lnTo>
                <a:lnTo>
                  <a:pt x="3237460" y="925484"/>
                </a:lnTo>
                <a:lnTo>
                  <a:pt x="3218474" y="938284"/>
                </a:lnTo>
                <a:lnTo>
                  <a:pt x="3195215" y="942978"/>
                </a:lnTo>
                <a:lnTo>
                  <a:pt x="59733" y="942978"/>
                </a:lnTo>
                <a:lnTo>
                  <a:pt x="36475" y="938284"/>
                </a:lnTo>
                <a:lnTo>
                  <a:pt x="17488" y="925484"/>
                </a:lnTo>
                <a:lnTo>
                  <a:pt x="4691" y="906498"/>
                </a:lnTo>
                <a:lnTo>
                  <a:pt x="0" y="883249"/>
                </a:lnTo>
                <a:lnTo>
                  <a:pt x="0" y="59733"/>
                </a:lnTo>
                <a:close/>
              </a:path>
            </a:pathLst>
          </a:custGeom>
          <a:ln w="14958">
            <a:solidFill>
              <a:srgbClr val="583E24"/>
            </a:solidFill>
          </a:ln>
        </p:spPr>
        <p:txBody>
          <a:bodyPr wrap="square" lIns="0" tIns="0" rIns="0" bIns="0" rtlCol="0"/>
          <a:lstStyle/>
          <a:p>
            <a:endParaRPr/>
          </a:p>
        </p:txBody>
      </p:sp>
      <p:sp>
        <p:nvSpPr>
          <p:cNvPr id="18" name="bk object 18"/>
          <p:cNvSpPr/>
          <p:nvPr/>
        </p:nvSpPr>
        <p:spPr>
          <a:xfrm>
            <a:off x="0" y="0"/>
            <a:ext cx="20104100" cy="1308100"/>
          </a:xfrm>
          <a:custGeom>
            <a:avLst/>
            <a:gdLst/>
            <a:ahLst/>
            <a:cxnLst/>
            <a:rect l="l" t="t" r="r" b="b"/>
            <a:pathLst>
              <a:path w="20104100" h="1308100">
                <a:moveTo>
                  <a:pt x="0" y="1307963"/>
                </a:moveTo>
                <a:lnTo>
                  <a:pt x="20104099" y="1307963"/>
                </a:lnTo>
                <a:lnTo>
                  <a:pt x="20104099" y="0"/>
                </a:lnTo>
                <a:lnTo>
                  <a:pt x="0" y="0"/>
                </a:lnTo>
                <a:lnTo>
                  <a:pt x="0" y="1307963"/>
                </a:lnTo>
                <a:close/>
              </a:path>
            </a:pathLst>
          </a:custGeom>
          <a:solidFill>
            <a:srgbClr val="A42F0E"/>
          </a:solidFill>
        </p:spPr>
        <p:txBody>
          <a:bodyPr wrap="square" lIns="0" tIns="0" rIns="0" bIns="0" rtlCol="0"/>
          <a:lstStyle/>
          <a:p>
            <a:endParaRPr/>
          </a:p>
        </p:txBody>
      </p:sp>
      <p:sp>
        <p:nvSpPr>
          <p:cNvPr id="19" name="bk object 19"/>
          <p:cNvSpPr/>
          <p:nvPr/>
        </p:nvSpPr>
        <p:spPr>
          <a:xfrm>
            <a:off x="0" y="0"/>
            <a:ext cx="20104100" cy="1326515"/>
          </a:xfrm>
          <a:custGeom>
            <a:avLst/>
            <a:gdLst/>
            <a:ahLst/>
            <a:cxnLst/>
            <a:rect l="l" t="t" r="r" b="b"/>
            <a:pathLst>
              <a:path w="20104100" h="1326515">
                <a:moveTo>
                  <a:pt x="0" y="1326511"/>
                </a:moveTo>
                <a:lnTo>
                  <a:pt x="20104099" y="1326511"/>
                </a:lnTo>
                <a:lnTo>
                  <a:pt x="20104099" y="0"/>
                </a:lnTo>
                <a:lnTo>
                  <a:pt x="0" y="0"/>
                </a:lnTo>
                <a:lnTo>
                  <a:pt x="0" y="1326511"/>
                </a:lnTo>
                <a:close/>
              </a:path>
            </a:pathLst>
          </a:custGeom>
          <a:ln w="4786">
            <a:solidFill>
              <a:srgbClr val="B17C48"/>
            </a:solidFill>
          </a:ln>
        </p:spPr>
        <p:txBody>
          <a:bodyPr wrap="square" lIns="0" tIns="0" rIns="0" bIns="0" rtlCol="0"/>
          <a:lstStyle/>
          <a:p>
            <a:endParaRPr/>
          </a:p>
        </p:txBody>
      </p:sp>
      <p:sp>
        <p:nvSpPr>
          <p:cNvPr id="20" name="bk object 20"/>
          <p:cNvSpPr/>
          <p:nvPr/>
        </p:nvSpPr>
        <p:spPr>
          <a:xfrm>
            <a:off x="3826959" y="19146"/>
            <a:ext cx="12603356" cy="1385148"/>
          </a:xfrm>
          <a:prstGeom prst="rect">
            <a:avLst/>
          </a:prstGeom>
          <a:blipFill>
            <a:blip r:embed="rId7" cstate="print"/>
            <a:stretch>
              <a:fillRect/>
            </a:stretch>
          </a:blipFill>
        </p:spPr>
        <p:txBody>
          <a:bodyPr wrap="square" lIns="0" tIns="0" rIns="0" bIns="0" rtlCol="0"/>
          <a:lstStyle/>
          <a:p>
            <a:endParaRPr/>
          </a:p>
        </p:txBody>
      </p:sp>
      <p:sp>
        <p:nvSpPr>
          <p:cNvPr id="21" name="bk object 21"/>
          <p:cNvSpPr/>
          <p:nvPr/>
        </p:nvSpPr>
        <p:spPr>
          <a:xfrm>
            <a:off x="8491588" y="28720"/>
            <a:ext cx="3136778" cy="65487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4117366" y="378439"/>
            <a:ext cx="11863069" cy="873125"/>
          </a:xfrm>
          <a:prstGeom prst="rect">
            <a:avLst/>
          </a:prstGeom>
        </p:spPr>
        <p:txBody>
          <a:bodyPr wrap="square" lIns="0" tIns="0" rIns="0" bIns="0">
            <a:spAutoFit/>
          </a:bodyPr>
          <a:lstStyle>
            <a:lvl1pPr>
              <a:defRPr sz="3750" b="1" i="0">
                <a:solidFill>
                  <a:schemeClr val="bg1"/>
                </a:solidFill>
                <a:latin typeface="Calibri"/>
                <a:cs typeface="Calibri"/>
              </a:defRPr>
            </a:lvl1pPr>
          </a:lstStyle>
          <a:p>
            <a:endParaRPr/>
          </a:p>
        </p:txBody>
      </p:sp>
      <p:sp>
        <p:nvSpPr>
          <p:cNvPr id="3" name="Holder 3"/>
          <p:cNvSpPr>
            <a:spLocks noGrp="1"/>
          </p:cNvSpPr>
          <p:nvPr>
            <p:ph type="body" idx="1"/>
          </p:nvPr>
        </p:nvSpPr>
        <p:spPr>
          <a:xfrm>
            <a:off x="1005205" y="2763266"/>
            <a:ext cx="18093690" cy="792937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1173206"/>
            <a:ext cx="6433312" cy="60071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1173206"/>
            <a:ext cx="4623943" cy="60071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5/22/2018</a:t>
            </a:fld>
            <a:endParaRPr lang="en-US"/>
          </a:p>
        </p:txBody>
      </p:sp>
      <p:sp>
        <p:nvSpPr>
          <p:cNvPr id="6" name="Holder 6"/>
          <p:cNvSpPr>
            <a:spLocks noGrp="1"/>
          </p:cNvSpPr>
          <p:nvPr>
            <p:ph type="sldNum" sz="quarter" idx="7"/>
          </p:nvPr>
        </p:nvSpPr>
        <p:spPr>
          <a:xfrm>
            <a:off x="14474953" y="11173206"/>
            <a:ext cx="4623943" cy="60071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5961" y="1066670"/>
            <a:ext cx="3300657" cy="375103"/>
          </a:xfrm>
          <a:prstGeom prst="rect">
            <a:avLst/>
          </a:prstGeom>
        </p:spPr>
        <p:txBody>
          <a:bodyPr vert="horz" wrap="square" lIns="0" tIns="13335" rIns="0" bIns="0" rtlCol="0">
            <a:spAutoFit/>
          </a:bodyPr>
          <a:lstStyle/>
          <a:p>
            <a:pPr marL="12700">
              <a:lnSpc>
                <a:spcPct val="100000"/>
              </a:lnSpc>
              <a:spcBef>
                <a:spcPts val="105"/>
              </a:spcBef>
            </a:pPr>
            <a:r>
              <a:rPr lang="en-US" sz="2350" b="1" spc="-5" dirty="0">
                <a:solidFill>
                  <a:srgbClr val="FFFFFF"/>
                </a:solidFill>
                <a:latin typeface="Calibri"/>
                <a:cs typeface="Calibri"/>
              </a:rPr>
              <a:t>MATH4432</a:t>
            </a:r>
            <a:r>
              <a:rPr sz="2350" b="1" spc="-5" dirty="0">
                <a:solidFill>
                  <a:srgbClr val="FFFFFF"/>
                </a:solidFill>
                <a:latin typeface="Calibri"/>
                <a:cs typeface="Calibri"/>
              </a:rPr>
              <a:t> </a:t>
            </a:r>
            <a:r>
              <a:rPr sz="2350" b="1" dirty="0">
                <a:solidFill>
                  <a:srgbClr val="FFFFFF"/>
                </a:solidFill>
                <a:latin typeface="Calibri"/>
                <a:cs typeface="Calibri"/>
              </a:rPr>
              <a:t>Final</a:t>
            </a:r>
            <a:r>
              <a:rPr sz="2350" b="1" spc="-45" dirty="0">
                <a:solidFill>
                  <a:srgbClr val="FFFFFF"/>
                </a:solidFill>
                <a:latin typeface="Calibri"/>
                <a:cs typeface="Calibri"/>
              </a:rPr>
              <a:t> </a:t>
            </a:r>
            <a:r>
              <a:rPr sz="2350" b="1" spc="-5" dirty="0">
                <a:solidFill>
                  <a:srgbClr val="FFFFFF"/>
                </a:solidFill>
                <a:latin typeface="Calibri"/>
                <a:cs typeface="Calibri"/>
              </a:rPr>
              <a:t>Project</a:t>
            </a:r>
            <a:endParaRPr sz="2350" dirty="0">
              <a:latin typeface="Calibri"/>
              <a:cs typeface="Calibri"/>
            </a:endParaRPr>
          </a:p>
        </p:txBody>
      </p:sp>
      <p:sp>
        <p:nvSpPr>
          <p:cNvPr id="4" name="object 4"/>
          <p:cNvSpPr/>
          <p:nvPr/>
        </p:nvSpPr>
        <p:spPr>
          <a:xfrm>
            <a:off x="6740258" y="1006401"/>
            <a:ext cx="450248" cy="3521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981986" y="1006401"/>
            <a:ext cx="638125" cy="3521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411591" y="1006401"/>
            <a:ext cx="825404" cy="35212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028476" y="1006401"/>
            <a:ext cx="495721" cy="35212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315677" y="1006401"/>
            <a:ext cx="918745" cy="35212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0760480" y="1006401"/>
            <a:ext cx="2613233" cy="352120"/>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0" y="1344461"/>
            <a:ext cx="20104100" cy="0"/>
          </a:xfrm>
          <a:custGeom>
            <a:avLst/>
            <a:gdLst/>
            <a:ahLst/>
            <a:cxnLst/>
            <a:rect l="l" t="t" r="r" b="b"/>
            <a:pathLst>
              <a:path w="20104100">
                <a:moveTo>
                  <a:pt x="0" y="0"/>
                </a:moveTo>
                <a:lnTo>
                  <a:pt x="20104099" y="0"/>
                </a:lnTo>
              </a:path>
            </a:pathLst>
          </a:custGeom>
          <a:ln w="74193">
            <a:solidFill>
              <a:srgbClr val="521708"/>
            </a:solidFill>
          </a:ln>
        </p:spPr>
        <p:txBody>
          <a:bodyPr wrap="square" lIns="0" tIns="0" rIns="0" bIns="0" rtlCol="0"/>
          <a:lstStyle/>
          <a:p>
            <a:endParaRPr/>
          </a:p>
        </p:txBody>
      </p:sp>
      <p:sp>
        <p:nvSpPr>
          <p:cNvPr id="14" name="object 14"/>
          <p:cNvSpPr/>
          <p:nvPr/>
        </p:nvSpPr>
        <p:spPr>
          <a:xfrm>
            <a:off x="97827" y="1498533"/>
            <a:ext cx="4524019" cy="10394315"/>
          </a:xfrm>
          <a:custGeom>
            <a:avLst/>
            <a:gdLst/>
            <a:ahLst/>
            <a:cxnLst/>
            <a:rect l="l" t="t" r="r" b="b"/>
            <a:pathLst>
              <a:path w="4558665" h="10394315">
                <a:moveTo>
                  <a:pt x="0" y="72548"/>
                </a:moveTo>
                <a:lnTo>
                  <a:pt x="5700" y="44300"/>
                </a:lnTo>
                <a:lnTo>
                  <a:pt x="21244" y="21240"/>
                </a:lnTo>
                <a:lnTo>
                  <a:pt x="44300" y="5698"/>
                </a:lnTo>
                <a:lnTo>
                  <a:pt x="72533" y="0"/>
                </a:lnTo>
                <a:lnTo>
                  <a:pt x="4486126" y="0"/>
                </a:lnTo>
                <a:lnTo>
                  <a:pt x="4514345" y="5698"/>
                </a:lnTo>
                <a:lnTo>
                  <a:pt x="4537389" y="21240"/>
                </a:lnTo>
                <a:lnTo>
                  <a:pt x="4552927" y="44300"/>
                </a:lnTo>
                <a:lnTo>
                  <a:pt x="4558624" y="72548"/>
                </a:lnTo>
                <a:lnTo>
                  <a:pt x="4558624" y="10321166"/>
                </a:lnTo>
                <a:lnTo>
                  <a:pt x="4552927" y="10349399"/>
                </a:lnTo>
                <a:lnTo>
                  <a:pt x="4537389" y="10372455"/>
                </a:lnTo>
                <a:lnTo>
                  <a:pt x="4514345" y="10387999"/>
                </a:lnTo>
                <a:lnTo>
                  <a:pt x="4486126" y="10393699"/>
                </a:lnTo>
                <a:lnTo>
                  <a:pt x="72533" y="10393699"/>
                </a:lnTo>
                <a:lnTo>
                  <a:pt x="44300" y="10387999"/>
                </a:lnTo>
                <a:lnTo>
                  <a:pt x="21244" y="10372455"/>
                </a:lnTo>
                <a:lnTo>
                  <a:pt x="5700" y="10349399"/>
                </a:lnTo>
                <a:lnTo>
                  <a:pt x="0" y="10321166"/>
                </a:lnTo>
                <a:lnTo>
                  <a:pt x="0" y="72548"/>
                </a:lnTo>
                <a:close/>
              </a:path>
            </a:pathLst>
          </a:custGeom>
          <a:ln w="14958">
            <a:solidFill>
              <a:srgbClr val="583E24"/>
            </a:solidFill>
          </a:ln>
        </p:spPr>
        <p:txBody>
          <a:bodyPr wrap="square" lIns="0" tIns="0" rIns="0" bIns="0" rtlCol="0"/>
          <a:lstStyle/>
          <a:p>
            <a:endParaRPr/>
          </a:p>
        </p:txBody>
      </p:sp>
      <p:sp>
        <p:nvSpPr>
          <p:cNvPr id="15" name="object 15"/>
          <p:cNvSpPr/>
          <p:nvPr/>
        </p:nvSpPr>
        <p:spPr>
          <a:xfrm>
            <a:off x="221384" y="1615502"/>
            <a:ext cx="4346913" cy="399693"/>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245317" y="1579009"/>
            <a:ext cx="1567641" cy="542691"/>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228863" y="1622987"/>
            <a:ext cx="4291965" cy="344805"/>
          </a:xfrm>
          <a:custGeom>
            <a:avLst/>
            <a:gdLst/>
            <a:ahLst/>
            <a:cxnLst/>
            <a:rect l="l" t="t" r="r" b="b"/>
            <a:pathLst>
              <a:path w="4291965" h="344805">
                <a:moveTo>
                  <a:pt x="4234426" y="0"/>
                </a:moveTo>
                <a:lnTo>
                  <a:pt x="57440" y="0"/>
                </a:lnTo>
                <a:lnTo>
                  <a:pt x="35082" y="4515"/>
                </a:lnTo>
                <a:lnTo>
                  <a:pt x="16824" y="16828"/>
                </a:lnTo>
                <a:lnTo>
                  <a:pt x="4514" y="35086"/>
                </a:lnTo>
                <a:lnTo>
                  <a:pt x="0" y="57440"/>
                </a:lnTo>
                <a:lnTo>
                  <a:pt x="0" y="287201"/>
                </a:lnTo>
                <a:lnTo>
                  <a:pt x="4514" y="309554"/>
                </a:lnTo>
                <a:lnTo>
                  <a:pt x="16824" y="327813"/>
                </a:lnTo>
                <a:lnTo>
                  <a:pt x="35082" y="340126"/>
                </a:lnTo>
                <a:lnTo>
                  <a:pt x="57440" y="344641"/>
                </a:lnTo>
                <a:lnTo>
                  <a:pt x="4234426" y="344641"/>
                </a:lnTo>
                <a:lnTo>
                  <a:pt x="4256779" y="340126"/>
                </a:lnTo>
                <a:lnTo>
                  <a:pt x="4275038" y="327813"/>
                </a:lnTo>
                <a:lnTo>
                  <a:pt x="4287350" y="309554"/>
                </a:lnTo>
                <a:lnTo>
                  <a:pt x="4291866" y="287201"/>
                </a:lnTo>
                <a:lnTo>
                  <a:pt x="4291866" y="57440"/>
                </a:lnTo>
                <a:lnTo>
                  <a:pt x="4287350" y="35086"/>
                </a:lnTo>
                <a:lnTo>
                  <a:pt x="4275038" y="16828"/>
                </a:lnTo>
                <a:lnTo>
                  <a:pt x="4256779" y="4515"/>
                </a:lnTo>
                <a:lnTo>
                  <a:pt x="4234426" y="0"/>
                </a:lnTo>
                <a:close/>
              </a:path>
            </a:pathLst>
          </a:custGeom>
          <a:solidFill>
            <a:srgbClr val="D2B091"/>
          </a:solidFill>
        </p:spPr>
        <p:txBody>
          <a:bodyPr wrap="square" lIns="0" tIns="0" rIns="0" bIns="0" rtlCol="0"/>
          <a:lstStyle/>
          <a:p>
            <a:endParaRPr/>
          </a:p>
        </p:txBody>
      </p:sp>
      <p:sp>
        <p:nvSpPr>
          <p:cNvPr id="18" name="object 18"/>
          <p:cNvSpPr/>
          <p:nvPr/>
        </p:nvSpPr>
        <p:spPr>
          <a:xfrm>
            <a:off x="228863" y="1622987"/>
            <a:ext cx="4291965" cy="344805"/>
          </a:xfrm>
          <a:custGeom>
            <a:avLst/>
            <a:gdLst/>
            <a:ahLst/>
            <a:cxnLst/>
            <a:rect l="l" t="t" r="r" b="b"/>
            <a:pathLst>
              <a:path w="4291965" h="344805">
                <a:moveTo>
                  <a:pt x="0" y="57440"/>
                </a:moveTo>
                <a:lnTo>
                  <a:pt x="4514" y="35086"/>
                </a:lnTo>
                <a:lnTo>
                  <a:pt x="16824" y="16828"/>
                </a:lnTo>
                <a:lnTo>
                  <a:pt x="35082" y="4515"/>
                </a:lnTo>
                <a:lnTo>
                  <a:pt x="57440" y="0"/>
                </a:lnTo>
                <a:lnTo>
                  <a:pt x="4234425" y="0"/>
                </a:lnTo>
                <a:lnTo>
                  <a:pt x="4256779" y="4515"/>
                </a:lnTo>
                <a:lnTo>
                  <a:pt x="4275038" y="16828"/>
                </a:lnTo>
                <a:lnTo>
                  <a:pt x="4287350" y="35086"/>
                </a:lnTo>
                <a:lnTo>
                  <a:pt x="4291866" y="57440"/>
                </a:lnTo>
                <a:lnTo>
                  <a:pt x="4291866" y="287201"/>
                </a:lnTo>
                <a:lnTo>
                  <a:pt x="4287350" y="309554"/>
                </a:lnTo>
                <a:lnTo>
                  <a:pt x="4275038" y="327813"/>
                </a:lnTo>
                <a:lnTo>
                  <a:pt x="4256779" y="340126"/>
                </a:lnTo>
                <a:lnTo>
                  <a:pt x="4234425" y="344641"/>
                </a:lnTo>
                <a:lnTo>
                  <a:pt x="57440" y="344641"/>
                </a:lnTo>
                <a:lnTo>
                  <a:pt x="35082" y="340126"/>
                </a:lnTo>
                <a:lnTo>
                  <a:pt x="16824" y="327813"/>
                </a:lnTo>
                <a:lnTo>
                  <a:pt x="4514" y="309554"/>
                </a:lnTo>
                <a:lnTo>
                  <a:pt x="0" y="287201"/>
                </a:lnTo>
                <a:lnTo>
                  <a:pt x="0" y="57440"/>
                </a:lnTo>
                <a:close/>
              </a:path>
            </a:pathLst>
          </a:custGeom>
          <a:ln w="14958">
            <a:solidFill>
              <a:srgbClr val="D2B091"/>
            </a:solidFill>
          </a:ln>
        </p:spPr>
        <p:txBody>
          <a:bodyPr wrap="square" lIns="0" tIns="0" rIns="0" bIns="0" rtlCol="0"/>
          <a:lstStyle/>
          <a:p>
            <a:endParaRPr/>
          </a:p>
        </p:txBody>
      </p:sp>
      <p:sp>
        <p:nvSpPr>
          <p:cNvPr id="20" name="object 20"/>
          <p:cNvSpPr/>
          <p:nvPr/>
        </p:nvSpPr>
        <p:spPr>
          <a:xfrm>
            <a:off x="245317" y="5471785"/>
            <a:ext cx="792197" cy="542691"/>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228862" y="4433870"/>
            <a:ext cx="4291965" cy="344805"/>
          </a:xfrm>
          <a:custGeom>
            <a:avLst/>
            <a:gdLst/>
            <a:ahLst/>
            <a:cxnLst/>
            <a:rect l="l" t="t" r="r" b="b"/>
            <a:pathLst>
              <a:path w="4291965" h="344804">
                <a:moveTo>
                  <a:pt x="4234426" y="0"/>
                </a:moveTo>
                <a:lnTo>
                  <a:pt x="57440" y="0"/>
                </a:lnTo>
                <a:lnTo>
                  <a:pt x="35082" y="4515"/>
                </a:lnTo>
                <a:lnTo>
                  <a:pt x="16824" y="16828"/>
                </a:lnTo>
                <a:lnTo>
                  <a:pt x="4514" y="35086"/>
                </a:lnTo>
                <a:lnTo>
                  <a:pt x="0" y="57440"/>
                </a:lnTo>
                <a:lnTo>
                  <a:pt x="0" y="287201"/>
                </a:lnTo>
                <a:lnTo>
                  <a:pt x="4514" y="309554"/>
                </a:lnTo>
                <a:lnTo>
                  <a:pt x="16824" y="327813"/>
                </a:lnTo>
                <a:lnTo>
                  <a:pt x="35082" y="340126"/>
                </a:lnTo>
                <a:lnTo>
                  <a:pt x="57440" y="344641"/>
                </a:lnTo>
                <a:lnTo>
                  <a:pt x="4234426" y="344641"/>
                </a:lnTo>
                <a:lnTo>
                  <a:pt x="4256779" y="340126"/>
                </a:lnTo>
                <a:lnTo>
                  <a:pt x="4275038" y="327813"/>
                </a:lnTo>
                <a:lnTo>
                  <a:pt x="4287350" y="309554"/>
                </a:lnTo>
                <a:lnTo>
                  <a:pt x="4291866" y="287201"/>
                </a:lnTo>
                <a:lnTo>
                  <a:pt x="4291866" y="57440"/>
                </a:lnTo>
                <a:lnTo>
                  <a:pt x="4287350" y="35086"/>
                </a:lnTo>
                <a:lnTo>
                  <a:pt x="4275038" y="16828"/>
                </a:lnTo>
                <a:lnTo>
                  <a:pt x="4256779" y="4515"/>
                </a:lnTo>
                <a:lnTo>
                  <a:pt x="4234426" y="0"/>
                </a:lnTo>
                <a:close/>
              </a:path>
            </a:pathLst>
          </a:custGeom>
          <a:solidFill>
            <a:srgbClr val="B89C91"/>
          </a:solidFill>
        </p:spPr>
        <p:txBody>
          <a:bodyPr wrap="square" lIns="0" tIns="0" rIns="0" bIns="0" rtlCol="0"/>
          <a:lstStyle/>
          <a:p>
            <a:endParaRPr/>
          </a:p>
        </p:txBody>
      </p:sp>
      <p:sp>
        <p:nvSpPr>
          <p:cNvPr id="23" name="object 23"/>
          <p:cNvSpPr txBox="1"/>
          <p:nvPr/>
        </p:nvSpPr>
        <p:spPr>
          <a:xfrm>
            <a:off x="324829" y="4327365"/>
            <a:ext cx="4309554" cy="3610027"/>
          </a:xfrm>
          <a:prstGeom prst="rect">
            <a:avLst/>
          </a:prstGeom>
        </p:spPr>
        <p:txBody>
          <a:bodyPr vert="horz" wrap="square" lIns="0" tIns="167005" rIns="0" bIns="0" rtlCol="0">
            <a:spAutoFit/>
          </a:bodyPr>
          <a:lstStyle/>
          <a:p>
            <a:pPr marL="29209">
              <a:lnSpc>
                <a:spcPct val="100000"/>
              </a:lnSpc>
              <a:spcBef>
                <a:spcPts val="1315"/>
              </a:spcBef>
            </a:pPr>
            <a:r>
              <a:rPr lang="en-US" sz="1850" b="1" dirty="0">
                <a:latin typeface="Calibri"/>
                <a:cs typeface="Calibri"/>
              </a:rPr>
              <a:t> </a:t>
            </a:r>
            <a:r>
              <a:rPr sz="1850" b="1" dirty="0">
                <a:latin typeface="Calibri"/>
                <a:cs typeface="Calibri"/>
              </a:rPr>
              <a:t>Data</a:t>
            </a:r>
            <a:endParaRPr sz="1850" dirty="0">
              <a:latin typeface="Calibri"/>
              <a:cs typeface="Calibri"/>
            </a:endParaRPr>
          </a:p>
          <a:p>
            <a:pPr marL="12700" marR="313055">
              <a:lnSpc>
                <a:spcPct val="111100"/>
              </a:lnSpc>
              <a:spcBef>
                <a:spcPts val="720"/>
              </a:spcBef>
            </a:pPr>
            <a:r>
              <a:rPr lang="en-US" sz="1600" dirty="0">
                <a:latin typeface="Calibri"/>
                <a:cs typeface="Calibri"/>
              </a:rPr>
              <a:t>Two different datasets are used in this study.</a:t>
            </a:r>
          </a:p>
          <a:p>
            <a:pPr marL="355600" marR="313055" indent="-342900">
              <a:lnSpc>
                <a:spcPct val="111100"/>
              </a:lnSpc>
              <a:spcBef>
                <a:spcPts val="720"/>
              </a:spcBef>
              <a:buAutoNum type="arabicPeriod"/>
            </a:pPr>
            <a:r>
              <a:rPr lang="en-US" sz="1600" dirty="0">
                <a:latin typeface="Calibri"/>
                <a:cs typeface="Calibri"/>
              </a:rPr>
              <a:t>MNIST dataset. It contains more than 60,000 training and 10,000 test 28*28 images of numbers.</a:t>
            </a:r>
          </a:p>
          <a:p>
            <a:pPr marL="355600" marR="313055" indent="-342900">
              <a:lnSpc>
                <a:spcPct val="111100"/>
              </a:lnSpc>
              <a:spcBef>
                <a:spcPts val="720"/>
              </a:spcBef>
              <a:buAutoNum type="arabicPeriod"/>
            </a:pPr>
            <a:r>
              <a:rPr lang="en-US" sz="1600" dirty="0">
                <a:latin typeface="Calibri"/>
                <a:cs typeface="Calibri"/>
              </a:rPr>
              <a:t>Fashion-MNIST dataset. It contains  more than 60,000 training and 10,000 test 28*28 images of fashion apparel. (Figure 1)</a:t>
            </a:r>
          </a:p>
          <a:p>
            <a:pPr marL="355600" marR="313055" indent="-342900">
              <a:lnSpc>
                <a:spcPct val="111100"/>
              </a:lnSpc>
              <a:spcBef>
                <a:spcPts val="720"/>
              </a:spcBef>
              <a:buAutoNum type="arabicPeriod"/>
            </a:pPr>
            <a:endParaRPr lang="en-US" sz="1400" dirty="0">
              <a:latin typeface="Calibri"/>
              <a:cs typeface="Calibri"/>
            </a:endParaRPr>
          </a:p>
          <a:p>
            <a:pPr marL="355600" marR="313055" indent="-342900">
              <a:lnSpc>
                <a:spcPct val="111100"/>
              </a:lnSpc>
              <a:spcBef>
                <a:spcPts val="720"/>
              </a:spcBef>
              <a:buAutoNum type="arabicPeriod"/>
            </a:pPr>
            <a:endParaRPr lang="en-US" sz="1400" dirty="0">
              <a:latin typeface="Calibri"/>
              <a:cs typeface="Calibri"/>
            </a:endParaRPr>
          </a:p>
          <a:p>
            <a:pPr marL="12700" marR="313055">
              <a:lnSpc>
                <a:spcPct val="111100"/>
              </a:lnSpc>
              <a:spcBef>
                <a:spcPts val="720"/>
              </a:spcBef>
            </a:pPr>
            <a:endParaRPr sz="1400" dirty="0">
              <a:latin typeface="Calibri"/>
              <a:cs typeface="Calibri"/>
            </a:endParaRPr>
          </a:p>
        </p:txBody>
      </p:sp>
      <p:sp>
        <p:nvSpPr>
          <p:cNvPr id="24" name="object 24"/>
          <p:cNvSpPr txBox="1"/>
          <p:nvPr/>
        </p:nvSpPr>
        <p:spPr>
          <a:xfrm>
            <a:off x="359225" y="1471007"/>
            <a:ext cx="4067810" cy="2758447"/>
          </a:xfrm>
          <a:prstGeom prst="rect">
            <a:avLst/>
          </a:prstGeom>
        </p:spPr>
        <p:txBody>
          <a:bodyPr vert="horz" wrap="square" lIns="0" tIns="168910" rIns="0" bIns="0" rtlCol="0">
            <a:spAutoFit/>
          </a:bodyPr>
          <a:lstStyle/>
          <a:p>
            <a:pPr marL="29209">
              <a:lnSpc>
                <a:spcPct val="100000"/>
              </a:lnSpc>
              <a:spcBef>
                <a:spcPts val="1330"/>
              </a:spcBef>
            </a:pPr>
            <a:r>
              <a:rPr sz="1850" b="1" spc="5" dirty="0">
                <a:latin typeface="Calibri"/>
                <a:cs typeface="Calibri"/>
              </a:rPr>
              <a:t>Introduction</a:t>
            </a:r>
            <a:endParaRPr lang="en-US" sz="1850" b="1" spc="5" dirty="0">
              <a:latin typeface="Calibri"/>
              <a:cs typeface="Calibri"/>
            </a:endParaRPr>
          </a:p>
          <a:p>
            <a:pPr marL="29209">
              <a:lnSpc>
                <a:spcPct val="100000"/>
              </a:lnSpc>
              <a:spcBef>
                <a:spcPts val="1330"/>
              </a:spcBef>
            </a:pPr>
            <a:r>
              <a:rPr lang="en-US" sz="1600" dirty="0">
                <a:latin typeface="Calibri"/>
                <a:cs typeface="Calibri"/>
              </a:rPr>
              <a:t>Automated classification of items and numbers have always been an important topic in machine learning. Numerous methods have been invented to solve this problem. </a:t>
            </a:r>
          </a:p>
          <a:p>
            <a:pPr marL="29209">
              <a:lnSpc>
                <a:spcPct val="100000"/>
              </a:lnSpc>
              <a:spcBef>
                <a:spcPts val="1330"/>
              </a:spcBef>
            </a:pPr>
            <a:r>
              <a:rPr lang="en-US" sz="1600" dirty="0">
                <a:latin typeface="Calibri"/>
                <a:cs typeface="Calibri"/>
              </a:rPr>
              <a:t>In this report, we used pre-trained model to extract useful features from the dataset first. Then, various techniques were employed on these extracted features to classify items. </a:t>
            </a:r>
            <a:endParaRPr sz="1600" dirty="0">
              <a:latin typeface="Calibri"/>
              <a:cs typeface="Calibri"/>
            </a:endParaRPr>
          </a:p>
        </p:txBody>
      </p:sp>
      <p:sp>
        <p:nvSpPr>
          <p:cNvPr id="29" name="object 29"/>
          <p:cNvSpPr/>
          <p:nvPr/>
        </p:nvSpPr>
        <p:spPr>
          <a:xfrm>
            <a:off x="4782227" y="1512295"/>
            <a:ext cx="9199614" cy="7629525"/>
          </a:xfrm>
          <a:custGeom>
            <a:avLst/>
            <a:gdLst/>
            <a:ahLst/>
            <a:cxnLst/>
            <a:rect l="l" t="t" r="r" b="b"/>
            <a:pathLst>
              <a:path w="9612630" h="7629525">
                <a:moveTo>
                  <a:pt x="0" y="59434"/>
                </a:moveTo>
                <a:lnTo>
                  <a:pt x="4672" y="36306"/>
                </a:lnTo>
                <a:lnTo>
                  <a:pt x="17414" y="17414"/>
                </a:lnTo>
                <a:lnTo>
                  <a:pt x="36306" y="4672"/>
                </a:lnTo>
                <a:lnTo>
                  <a:pt x="59434" y="0"/>
                </a:lnTo>
                <a:lnTo>
                  <a:pt x="9552837" y="0"/>
                </a:lnTo>
                <a:lnTo>
                  <a:pt x="9575965" y="4672"/>
                </a:lnTo>
                <a:lnTo>
                  <a:pt x="9594858" y="17414"/>
                </a:lnTo>
                <a:lnTo>
                  <a:pt x="9607599" y="36306"/>
                </a:lnTo>
                <a:lnTo>
                  <a:pt x="9612272" y="59434"/>
                </a:lnTo>
                <a:lnTo>
                  <a:pt x="9612272" y="7569951"/>
                </a:lnTo>
                <a:lnTo>
                  <a:pt x="9607599" y="7593079"/>
                </a:lnTo>
                <a:lnTo>
                  <a:pt x="9594858" y="7611972"/>
                </a:lnTo>
                <a:lnTo>
                  <a:pt x="9575965" y="7624713"/>
                </a:lnTo>
                <a:lnTo>
                  <a:pt x="9552837" y="7629386"/>
                </a:lnTo>
                <a:lnTo>
                  <a:pt x="59434" y="7629386"/>
                </a:lnTo>
                <a:lnTo>
                  <a:pt x="36306" y="7624713"/>
                </a:lnTo>
                <a:lnTo>
                  <a:pt x="17414" y="7611972"/>
                </a:lnTo>
                <a:lnTo>
                  <a:pt x="4672" y="7593079"/>
                </a:lnTo>
                <a:lnTo>
                  <a:pt x="0" y="7569951"/>
                </a:lnTo>
                <a:lnTo>
                  <a:pt x="0" y="59434"/>
                </a:lnTo>
                <a:close/>
              </a:path>
            </a:pathLst>
          </a:custGeom>
          <a:ln w="14958">
            <a:solidFill>
              <a:srgbClr val="583E24"/>
            </a:solidFill>
          </a:ln>
        </p:spPr>
        <p:txBody>
          <a:bodyPr wrap="square" lIns="0" tIns="0" rIns="0" bIns="0" rtlCol="0"/>
          <a:lstStyle/>
          <a:p>
            <a:endParaRPr/>
          </a:p>
        </p:txBody>
      </p:sp>
      <p:sp>
        <p:nvSpPr>
          <p:cNvPr id="31" name="object 31"/>
          <p:cNvSpPr/>
          <p:nvPr/>
        </p:nvSpPr>
        <p:spPr>
          <a:xfrm>
            <a:off x="193672" y="7219374"/>
            <a:ext cx="1666964" cy="542691"/>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228862" y="9309215"/>
            <a:ext cx="4291965" cy="323269"/>
          </a:xfrm>
          <a:custGeom>
            <a:avLst/>
            <a:gdLst/>
            <a:ahLst/>
            <a:cxnLst/>
            <a:rect l="l" t="t" r="r" b="b"/>
            <a:pathLst>
              <a:path w="4291965" h="368934">
                <a:moveTo>
                  <a:pt x="4230437" y="0"/>
                </a:moveTo>
                <a:lnTo>
                  <a:pt x="61429" y="0"/>
                </a:lnTo>
                <a:lnTo>
                  <a:pt x="37518" y="4830"/>
                </a:lnTo>
                <a:lnTo>
                  <a:pt x="17992" y="17999"/>
                </a:lnTo>
                <a:lnTo>
                  <a:pt x="4827" y="37526"/>
                </a:lnTo>
                <a:lnTo>
                  <a:pt x="0" y="61429"/>
                </a:lnTo>
                <a:lnTo>
                  <a:pt x="0" y="307145"/>
                </a:lnTo>
                <a:lnTo>
                  <a:pt x="4827" y="331048"/>
                </a:lnTo>
                <a:lnTo>
                  <a:pt x="17992" y="350575"/>
                </a:lnTo>
                <a:lnTo>
                  <a:pt x="37518" y="363744"/>
                </a:lnTo>
                <a:lnTo>
                  <a:pt x="61429" y="368575"/>
                </a:lnTo>
                <a:lnTo>
                  <a:pt x="4230437" y="368575"/>
                </a:lnTo>
                <a:lnTo>
                  <a:pt x="4254339" y="363744"/>
                </a:lnTo>
                <a:lnTo>
                  <a:pt x="4273866" y="350575"/>
                </a:lnTo>
                <a:lnTo>
                  <a:pt x="4287036" y="331048"/>
                </a:lnTo>
                <a:lnTo>
                  <a:pt x="4291866" y="307145"/>
                </a:lnTo>
                <a:lnTo>
                  <a:pt x="4291866" y="61429"/>
                </a:lnTo>
                <a:lnTo>
                  <a:pt x="4287036" y="37526"/>
                </a:lnTo>
                <a:lnTo>
                  <a:pt x="4273866" y="17999"/>
                </a:lnTo>
                <a:lnTo>
                  <a:pt x="4254339" y="4830"/>
                </a:lnTo>
                <a:lnTo>
                  <a:pt x="4230437" y="0"/>
                </a:lnTo>
                <a:close/>
              </a:path>
            </a:pathLst>
          </a:custGeom>
          <a:solidFill>
            <a:srgbClr val="E09724"/>
          </a:solidFill>
        </p:spPr>
        <p:txBody>
          <a:bodyPr wrap="square" lIns="0" tIns="0" rIns="0" bIns="0" rtlCol="0"/>
          <a:lstStyle/>
          <a:p>
            <a:r>
              <a:rPr lang="en-US" b="1" spc="-5" dirty="0">
                <a:cs typeface="Calibri"/>
              </a:rPr>
              <a:t>  Methodology</a:t>
            </a:r>
            <a:endParaRPr dirty="0"/>
          </a:p>
        </p:txBody>
      </p:sp>
      <p:sp>
        <p:nvSpPr>
          <p:cNvPr id="34" name="object 34"/>
          <p:cNvSpPr txBox="1"/>
          <p:nvPr/>
        </p:nvSpPr>
        <p:spPr>
          <a:xfrm>
            <a:off x="262653" y="9653385"/>
            <a:ext cx="4207358" cy="1989647"/>
          </a:xfrm>
          <a:prstGeom prst="rect">
            <a:avLst/>
          </a:prstGeom>
        </p:spPr>
        <p:txBody>
          <a:bodyPr vert="horz" wrap="square" lIns="0" tIns="139065" rIns="0" bIns="0" rtlCol="0">
            <a:spAutoFit/>
          </a:bodyPr>
          <a:lstStyle/>
          <a:p>
            <a:pPr marL="30480">
              <a:lnSpc>
                <a:spcPct val="100000"/>
              </a:lnSpc>
              <a:spcBef>
                <a:spcPts val="1095"/>
              </a:spcBef>
            </a:pPr>
            <a:r>
              <a:rPr lang="en-US" sz="1600" b="1" spc="-5" dirty="0">
                <a:solidFill>
                  <a:srgbClr val="A42F0E"/>
                </a:solidFill>
                <a:latin typeface="+mj-lt"/>
                <a:cs typeface="Calibri"/>
              </a:rPr>
              <a:t>Introduction to transfer learning</a:t>
            </a:r>
          </a:p>
          <a:p>
            <a:pPr marL="30480">
              <a:lnSpc>
                <a:spcPct val="100000"/>
              </a:lnSpc>
              <a:spcBef>
                <a:spcPts val="1095"/>
              </a:spcBef>
            </a:pPr>
            <a:r>
              <a:rPr lang="en-US" sz="1600" dirty="0">
                <a:cs typeface="Calibri"/>
              </a:rPr>
              <a:t>It is a common technique in machine learning that focuses on storing knowledge gained while solving one problem and applying it to a different but related problem. It is based on the assumption that one network is able to extract informative features from different datasets. </a:t>
            </a:r>
            <a:endParaRPr sz="1500" b="1" dirty="0">
              <a:latin typeface="+mj-lt"/>
              <a:cs typeface="Calibri"/>
            </a:endParaRPr>
          </a:p>
        </p:txBody>
      </p:sp>
      <p:sp>
        <p:nvSpPr>
          <p:cNvPr id="35" name="object 35"/>
          <p:cNvSpPr txBox="1"/>
          <p:nvPr/>
        </p:nvSpPr>
        <p:spPr>
          <a:xfrm>
            <a:off x="5116880" y="2333614"/>
            <a:ext cx="4434388" cy="2468048"/>
          </a:xfrm>
          <a:prstGeom prst="rect">
            <a:avLst/>
          </a:prstGeom>
        </p:spPr>
        <p:txBody>
          <a:bodyPr vert="horz" wrap="square" lIns="0" tIns="12065" rIns="0" bIns="0" rtlCol="0">
            <a:spAutoFit/>
          </a:bodyPr>
          <a:lstStyle/>
          <a:p>
            <a:pPr marL="12700" marR="5080">
              <a:lnSpc>
                <a:spcPct val="111100"/>
              </a:lnSpc>
              <a:spcBef>
                <a:spcPts val="235"/>
              </a:spcBef>
              <a:tabLst>
                <a:tab pos="221615" algn="l"/>
                <a:tab pos="222250" algn="l"/>
              </a:tabLst>
            </a:pPr>
            <a:r>
              <a:rPr lang="en-US" sz="1600" dirty="0">
                <a:latin typeface="Calibri"/>
                <a:cs typeface="Calibri"/>
              </a:rPr>
              <a:t>We use ResNet-50 to extract useful features. It is first proposed by He </a:t>
            </a:r>
            <a:r>
              <a:rPr lang="en-US" sz="1600" dirty="0" err="1">
                <a:latin typeface="Calibri"/>
                <a:cs typeface="Calibri"/>
              </a:rPr>
              <a:t>Kaiming</a:t>
            </a:r>
            <a:r>
              <a:rPr lang="en-US" sz="1600" dirty="0">
                <a:latin typeface="Calibri"/>
                <a:cs typeface="Calibri"/>
              </a:rPr>
              <a:t>. </a:t>
            </a:r>
            <a:r>
              <a:rPr sz="1600" spc="-20" dirty="0">
                <a:latin typeface="Calibri"/>
                <a:cs typeface="Calibri"/>
              </a:rPr>
              <a:t>We </a:t>
            </a:r>
            <a:r>
              <a:rPr sz="1600" spc="0" dirty="0">
                <a:latin typeface="Calibri"/>
                <a:cs typeface="Calibri"/>
              </a:rPr>
              <a:t>apply </a:t>
            </a:r>
            <a:r>
              <a:rPr sz="1600" dirty="0">
                <a:latin typeface="Calibri"/>
                <a:cs typeface="Calibri"/>
              </a:rPr>
              <a:t>it by </a:t>
            </a:r>
            <a:r>
              <a:rPr sz="1600" spc="-5" dirty="0">
                <a:latin typeface="Calibri"/>
                <a:cs typeface="Calibri"/>
              </a:rPr>
              <a:t>freezing </a:t>
            </a:r>
            <a:r>
              <a:rPr sz="1600" dirty="0">
                <a:latin typeface="Calibri"/>
                <a:cs typeface="Calibri"/>
              </a:rPr>
              <a:t>its </a:t>
            </a:r>
            <a:r>
              <a:rPr sz="1600" spc="-5" dirty="0">
                <a:latin typeface="Calibri"/>
                <a:cs typeface="Calibri"/>
              </a:rPr>
              <a:t>convolutional </a:t>
            </a:r>
            <a:r>
              <a:rPr sz="1600" spc="-10" dirty="0">
                <a:latin typeface="Calibri"/>
                <a:cs typeface="Calibri"/>
              </a:rPr>
              <a:t>layers</a:t>
            </a:r>
            <a:r>
              <a:rPr lang="en-US" altLang="zh-CN" sz="1600" spc="-10" dirty="0">
                <a:latin typeface="Calibri"/>
                <a:cs typeface="Calibri"/>
              </a:rPr>
              <a:t> and</a:t>
            </a:r>
            <a:r>
              <a:rPr lang="zh-CN" altLang="en-US" sz="1600" spc="-10" dirty="0">
                <a:latin typeface="Calibri"/>
                <a:cs typeface="Calibri"/>
              </a:rPr>
              <a:t> </a:t>
            </a:r>
            <a:r>
              <a:rPr lang="en-US" altLang="zh-CN" sz="1600" spc="-10" dirty="0">
                <a:latin typeface="Calibri"/>
                <a:cs typeface="Calibri"/>
              </a:rPr>
              <a:t>blocks</a:t>
            </a:r>
            <a:r>
              <a:rPr sz="1600" spc="-10" dirty="0">
                <a:latin typeface="Calibri"/>
                <a:cs typeface="Calibri"/>
              </a:rPr>
              <a:t> for </a:t>
            </a:r>
            <a:r>
              <a:rPr sz="1600" spc="-5" dirty="0">
                <a:latin typeface="Calibri"/>
                <a:cs typeface="Calibri"/>
              </a:rPr>
              <a:t>feature</a:t>
            </a:r>
            <a:r>
              <a:rPr lang="en-US" sz="1600" spc="-5" dirty="0">
                <a:latin typeface="Calibri"/>
                <a:cs typeface="Calibri"/>
              </a:rPr>
              <a:t> </a:t>
            </a:r>
            <a:r>
              <a:rPr sz="1600" spc="-5" dirty="0">
                <a:latin typeface="Calibri"/>
                <a:cs typeface="Calibri"/>
              </a:rPr>
              <a:t>extraction</a:t>
            </a:r>
            <a:r>
              <a:rPr lang="en-US" sz="1600" spc="-5" dirty="0">
                <a:latin typeface="Calibri"/>
                <a:cs typeface="Calibri"/>
              </a:rPr>
              <a:t>. Extracted features are used as inputs for </a:t>
            </a:r>
            <a:r>
              <a:rPr lang="en-US" sz="1600" dirty="0">
                <a:cs typeface="Calibri"/>
              </a:rPr>
              <a:t>fully connected layers to perform classification.</a:t>
            </a:r>
          </a:p>
          <a:p>
            <a:pPr marL="12700" marR="5080">
              <a:lnSpc>
                <a:spcPct val="111100"/>
              </a:lnSpc>
              <a:spcBef>
                <a:spcPts val="235"/>
              </a:spcBef>
              <a:tabLst>
                <a:tab pos="221615" algn="l"/>
                <a:tab pos="222250" algn="l"/>
              </a:tabLst>
            </a:pPr>
            <a:r>
              <a:rPr lang="en-US" sz="1600" spc="-5" dirty="0">
                <a:latin typeface="Calibri"/>
                <a:cs typeface="Calibri"/>
              </a:rPr>
              <a:t>Since MNIST and Fashion-MNIST have identical format, we performed the same procedure on both.</a:t>
            </a:r>
          </a:p>
          <a:p>
            <a:pPr marL="221615" marR="5080" indent="-208915">
              <a:lnSpc>
                <a:spcPct val="111100"/>
              </a:lnSpc>
              <a:spcBef>
                <a:spcPts val="235"/>
              </a:spcBef>
              <a:buFont typeface="Arial"/>
              <a:buChar char="•"/>
              <a:tabLst>
                <a:tab pos="221615" algn="l"/>
                <a:tab pos="222250" algn="l"/>
              </a:tabLst>
            </a:pPr>
            <a:endParaRPr lang="en-US" sz="1400" spc="-5" dirty="0">
              <a:latin typeface="Calibri"/>
              <a:cs typeface="Calibri"/>
            </a:endParaRPr>
          </a:p>
          <a:p>
            <a:pPr marL="12700" marR="5080">
              <a:lnSpc>
                <a:spcPct val="111100"/>
              </a:lnSpc>
              <a:spcBef>
                <a:spcPts val="235"/>
              </a:spcBef>
              <a:tabLst>
                <a:tab pos="221615" algn="l"/>
                <a:tab pos="222250" algn="l"/>
              </a:tabLst>
            </a:pPr>
            <a:r>
              <a:rPr lang="en-US" sz="1400" spc="-5" dirty="0">
                <a:latin typeface="Calibri"/>
                <a:cs typeface="Calibri"/>
              </a:rPr>
              <a:t> </a:t>
            </a:r>
            <a:endParaRPr sz="1400" dirty="0">
              <a:latin typeface="Calibri"/>
              <a:cs typeface="Calibri"/>
            </a:endParaRPr>
          </a:p>
        </p:txBody>
      </p:sp>
      <p:sp>
        <p:nvSpPr>
          <p:cNvPr id="39" name="object 39"/>
          <p:cNvSpPr/>
          <p:nvPr/>
        </p:nvSpPr>
        <p:spPr>
          <a:xfrm>
            <a:off x="4951233" y="1579009"/>
            <a:ext cx="3183747" cy="542691"/>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4851659" y="1622253"/>
            <a:ext cx="9077455" cy="301200"/>
          </a:xfrm>
          <a:custGeom>
            <a:avLst/>
            <a:gdLst/>
            <a:ahLst/>
            <a:cxnLst/>
            <a:rect l="l" t="t" r="r" b="b"/>
            <a:pathLst>
              <a:path w="9331960" h="344805">
                <a:moveTo>
                  <a:pt x="9274212" y="0"/>
                </a:moveTo>
                <a:lnTo>
                  <a:pt x="57440" y="0"/>
                </a:lnTo>
                <a:lnTo>
                  <a:pt x="35086" y="4515"/>
                </a:lnTo>
                <a:lnTo>
                  <a:pt x="16828" y="16828"/>
                </a:lnTo>
                <a:lnTo>
                  <a:pt x="4515" y="35086"/>
                </a:lnTo>
                <a:lnTo>
                  <a:pt x="0" y="57440"/>
                </a:lnTo>
                <a:lnTo>
                  <a:pt x="0" y="287201"/>
                </a:lnTo>
                <a:lnTo>
                  <a:pt x="4515" y="309554"/>
                </a:lnTo>
                <a:lnTo>
                  <a:pt x="16828" y="327813"/>
                </a:lnTo>
                <a:lnTo>
                  <a:pt x="35086" y="340126"/>
                </a:lnTo>
                <a:lnTo>
                  <a:pt x="57440" y="344641"/>
                </a:lnTo>
                <a:lnTo>
                  <a:pt x="9274212" y="344641"/>
                </a:lnTo>
                <a:lnTo>
                  <a:pt x="9296566" y="340126"/>
                </a:lnTo>
                <a:lnTo>
                  <a:pt x="9314824" y="327813"/>
                </a:lnTo>
                <a:lnTo>
                  <a:pt x="9327137" y="309554"/>
                </a:lnTo>
                <a:lnTo>
                  <a:pt x="9331653" y="287201"/>
                </a:lnTo>
                <a:lnTo>
                  <a:pt x="9331653" y="57440"/>
                </a:lnTo>
                <a:lnTo>
                  <a:pt x="9327137" y="35086"/>
                </a:lnTo>
                <a:lnTo>
                  <a:pt x="9314824" y="16828"/>
                </a:lnTo>
                <a:lnTo>
                  <a:pt x="9296566" y="4515"/>
                </a:lnTo>
                <a:lnTo>
                  <a:pt x="9274212" y="0"/>
                </a:lnTo>
                <a:close/>
              </a:path>
            </a:pathLst>
          </a:custGeom>
          <a:solidFill>
            <a:srgbClr val="EF9769"/>
          </a:solidFill>
        </p:spPr>
        <p:txBody>
          <a:bodyPr wrap="square" lIns="0" tIns="0" rIns="0" bIns="0" rtlCol="0"/>
          <a:lstStyle/>
          <a:p>
            <a:r>
              <a:rPr lang="en-US" b="1" dirty="0"/>
              <a:t>   Procedure</a:t>
            </a:r>
            <a:endParaRPr b="1" dirty="0"/>
          </a:p>
        </p:txBody>
      </p:sp>
      <p:sp>
        <p:nvSpPr>
          <p:cNvPr id="43" name="object 43"/>
          <p:cNvSpPr txBox="1"/>
          <p:nvPr/>
        </p:nvSpPr>
        <p:spPr>
          <a:xfrm>
            <a:off x="5079113" y="7304201"/>
            <a:ext cx="6647922" cy="1617238"/>
          </a:xfrm>
          <a:prstGeom prst="rect">
            <a:avLst/>
          </a:prstGeom>
        </p:spPr>
        <p:txBody>
          <a:bodyPr vert="horz" wrap="square" lIns="0" tIns="5715" rIns="0" bIns="0" rtlCol="0">
            <a:spAutoFit/>
          </a:bodyPr>
          <a:lstStyle/>
          <a:p>
            <a:pPr marL="12700" marR="5080">
              <a:lnSpc>
                <a:spcPct val="110300"/>
              </a:lnSpc>
              <a:spcBef>
                <a:spcPts val="45"/>
              </a:spcBef>
            </a:pPr>
            <a:r>
              <a:rPr sz="1600" b="1" dirty="0">
                <a:solidFill>
                  <a:srgbClr val="A42F0E"/>
                </a:solidFill>
                <a:latin typeface="Calibri"/>
                <a:cs typeface="Calibri"/>
              </a:rPr>
              <a:t>Classification </a:t>
            </a:r>
            <a:r>
              <a:rPr sz="1600" b="1" spc="0" dirty="0">
                <a:solidFill>
                  <a:srgbClr val="A42F0E"/>
                </a:solidFill>
                <a:latin typeface="Calibri"/>
                <a:cs typeface="Calibri"/>
              </a:rPr>
              <a:t>Method II: </a:t>
            </a:r>
            <a:r>
              <a:rPr sz="1600" b="1" dirty="0">
                <a:solidFill>
                  <a:srgbClr val="A42F0E"/>
                </a:solidFill>
                <a:latin typeface="Calibri"/>
                <a:cs typeface="Calibri"/>
              </a:rPr>
              <a:t>Neural </a:t>
            </a:r>
            <a:r>
              <a:rPr sz="1600" b="1" spc="0" dirty="0">
                <a:solidFill>
                  <a:srgbClr val="A42F0E"/>
                </a:solidFill>
                <a:latin typeface="Calibri"/>
                <a:cs typeface="Calibri"/>
              </a:rPr>
              <a:t>Network (NN) </a:t>
            </a:r>
            <a:r>
              <a:rPr lang="en-US" sz="1600" spc="-5" dirty="0">
                <a:latin typeface="Calibri"/>
                <a:cs typeface="Calibri"/>
              </a:rPr>
              <a:t>After performing average pooling before the last fc layer of ResNet-50, the output feature takes format of (2048,1,1). We add 3 fully connected layers to construct a simple classifier. The input and output dimension of each layer are (512*4,1000),(1000,200),(200,10),respectively.</a:t>
            </a:r>
            <a:r>
              <a:rPr lang="en-US" sz="1600" dirty="0">
                <a:latin typeface="Calibri"/>
                <a:cs typeface="Calibri"/>
              </a:rPr>
              <a:t> </a:t>
            </a:r>
            <a:r>
              <a:rPr lang="en-US" sz="1600" dirty="0" err="1">
                <a:latin typeface="Calibri"/>
                <a:cs typeface="Calibri"/>
              </a:rPr>
              <a:t>ReLU</a:t>
            </a:r>
            <a:r>
              <a:rPr lang="en-US" sz="1600" dirty="0">
                <a:latin typeface="Calibri"/>
                <a:cs typeface="Calibri"/>
              </a:rPr>
              <a:t> is used as the activation function in hidden layers. Soft-max function is used as the final output.</a:t>
            </a:r>
            <a:endParaRPr sz="1600" dirty="0">
              <a:latin typeface="Calibri"/>
              <a:cs typeface="Calibri"/>
            </a:endParaRPr>
          </a:p>
        </p:txBody>
      </p:sp>
      <p:sp>
        <p:nvSpPr>
          <p:cNvPr id="45" name="object 45"/>
          <p:cNvSpPr/>
          <p:nvPr/>
        </p:nvSpPr>
        <p:spPr>
          <a:xfrm>
            <a:off x="4786392" y="9214678"/>
            <a:ext cx="9195450" cy="2677795"/>
          </a:xfrm>
          <a:custGeom>
            <a:avLst/>
            <a:gdLst/>
            <a:ahLst/>
            <a:cxnLst/>
            <a:rect l="l" t="t" r="r" b="b"/>
            <a:pathLst>
              <a:path w="9612630" h="2677795">
                <a:moveTo>
                  <a:pt x="0" y="57390"/>
                </a:moveTo>
                <a:lnTo>
                  <a:pt x="4507" y="35044"/>
                </a:lnTo>
                <a:lnTo>
                  <a:pt x="16803" y="16803"/>
                </a:lnTo>
                <a:lnTo>
                  <a:pt x="35044" y="4507"/>
                </a:lnTo>
                <a:lnTo>
                  <a:pt x="57390" y="0"/>
                </a:lnTo>
                <a:lnTo>
                  <a:pt x="9554882" y="0"/>
                </a:lnTo>
                <a:lnTo>
                  <a:pt x="9577227" y="4507"/>
                </a:lnTo>
                <a:lnTo>
                  <a:pt x="9595469" y="16803"/>
                </a:lnTo>
                <a:lnTo>
                  <a:pt x="9607764" y="35044"/>
                </a:lnTo>
                <a:lnTo>
                  <a:pt x="9612272" y="57390"/>
                </a:lnTo>
                <a:lnTo>
                  <a:pt x="9612272" y="2620179"/>
                </a:lnTo>
                <a:lnTo>
                  <a:pt x="9607764" y="2642512"/>
                </a:lnTo>
                <a:lnTo>
                  <a:pt x="9595469" y="2660749"/>
                </a:lnTo>
                <a:lnTo>
                  <a:pt x="9577227" y="2673045"/>
                </a:lnTo>
                <a:lnTo>
                  <a:pt x="9554882" y="2677554"/>
                </a:lnTo>
                <a:lnTo>
                  <a:pt x="57390" y="2677554"/>
                </a:lnTo>
                <a:lnTo>
                  <a:pt x="35044" y="2673045"/>
                </a:lnTo>
                <a:lnTo>
                  <a:pt x="16803" y="2660749"/>
                </a:lnTo>
                <a:lnTo>
                  <a:pt x="4507" y="2642512"/>
                </a:lnTo>
                <a:lnTo>
                  <a:pt x="0" y="2620179"/>
                </a:lnTo>
                <a:lnTo>
                  <a:pt x="0" y="57390"/>
                </a:lnTo>
                <a:close/>
              </a:path>
            </a:pathLst>
          </a:custGeom>
          <a:ln w="14958">
            <a:solidFill>
              <a:srgbClr val="583E24"/>
            </a:solidFill>
          </a:ln>
        </p:spPr>
        <p:txBody>
          <a:bodyPr wrap="square" lIns="0" tIns="0" rIns="0" bIns="0" rtlCol="0"/>
          <a:lstStyle/>
          <a:p>
            <a:endParaRPr/>
          </a:p>
        </p:txBody>
      </p:sp>
      <p:sp>
        <p:nvSpPr>
          <p:cNvPr id="46" name="object 46"/>
          <p:cNvSpPr/>
          <p:nvPr/>
        </p:nvSpPr>
        <p:spPr>
          <a:xfrm>
            <a:off x="4926701" y="9307923"/>
            <a:ext cx="8903849" cy="392903"/>
          </a:xfrm>
          <a:prstGeom prst="rect">
            <a:avLst/>
          </a:prstGeom>
          <a:blipFill>
            <a:blip r:embed="rId14" cstate="print"/>
            <a:stretch>
              <a:fillRect/>
            </a:stretch>
          </a:blipFill>
        </p:spPr>
        <p:txBody>
          <a:bodyPr wrap="square" lIns="0" tIns="0" rIns="0" bIns="0" rtlCol="0"/>
          <a:lstStyle/>
          <a:p>
            <a:endParaRPr/>
          </a:p>
        </p:txBody>
      </p:sp>
      <p:sp>
        <p:nvSpPr>
          <p:cNvPr id="47" name="object 47"/>
          <p:cNvSpPr/>
          <p:nvPr/>
        </p:nvSpPr>
        <p:spPr>
          <a:xfrm>
            <a:off x="4951233" y="9265237"/>
            <a:ext cx="2088792" cy="542691"/>
          </a:xfrm>
          <a:prstGeom prst="rect">
            <a:avLst/>
          </a:prstGeom>
          <a:blipFill>
            <a:blip r:embed="rId15" cstate="print"/>
            <a:stretch>
              <a:fillRect/>
            </a:stretch>
          </a:blipFill>
        </p:spPr>
        <p:txBody>
          <a:bodyPr wrap="square" lIns="0" tIns="0" rIns="0" bIns="0" rtlCol="0"/>
          <a:lstStyle/>
          <a:p>
            <a:endParaRPr/>
          </a:p>
        </p:txBody>
      </p:sp>
      <p:sp>
        <p:nvSpPr>
          <p:cNvPr id="48" name="object 48"/>
          <p:cNvSpPr/>
          <p:nvPr/>
        </p:nvSpPr>
        <p:spPr>
          <a:xfrm>
            <a:off x="4926701" y="9365233"/>
            <a:ext cx="8896370" cy="278551"/>
          </a:xfrm>
          <a:custGeom>
            <a:avLst/>
            <a:gdLst/>
            <a:ahLst/>
            <a:cxnLst/>
            <a:rect l="l" t="t" r="r" b="b"/>
            <a:pathLst>
              <a:path w="9331960" h="344170">
                <a:moveTo>
                  <a:pt x="9274312" y="0"/>
                </a:moveTo>
                <a:lnTo>
                  <a:pt x="57340" y="0"/>
                </a:lnTo>
                <a:lnTo>
                  <a:pt x="35023" y="4506"/>
                </a:lnTo>
                <a:lnTo>
                  <a:pt x="16797" y="16797"/>
                </a:lnTo>
                <a:lnTo>
                  <a:pt x="4506" y="35023"/>
                </a:lnTo>
                <a:lnTo>
                  <a:pt x="0" y="57340"/>
                </a:lnTo>
                <a:lnTo>
                  <a:pt x="0" y="286702"/>
                </a:lnTo>
                <a:lnTo>
                  <a:pt x="4506" y="309019"/>
                </a:lnTo>
                <a:lnTo>
                  <a:pt x="16797" y="327246"/>
                </a:lnTo>
                <a:lnTo>
                  <a:pt x="35023" y="339536"/>
                </a:lnTo>
                <a:lnTo>
                  <a:pt x="57340" y="344043"/>
                </a:lnTo>
                <a:lnTo>
                  <a:pt x="9274312" y="344043"/>
                </a:lnTo>
                <a:lnTo>
                  <a:pt x="9296629" y="339536"/>
                </a:lnTo>
                <a:lnTo>
                  <a:pt x="9314856" y="327246"/>
                </a:lnTo>
                <a:lnTo>
                  <a:pt x="9327146" y="309019"/>
                </a:lnTo>
                <a:lnTo>
                  <a:pt x="9331653" y="286702"/>
                </a:lnTo>
                <a:lnTo>
                  <a:pt x="9331653" y="57340"/>
                </a:lnTo>
                <a:lnTo>
                  <a:pt x="9327146" y="35023"/>
                </a:lnTo>
                <a:lnTo>
                  <a:pt x="9314856" y="16797"/>
                </a:lnTo>
                <a:lnTo>
                  <a:pt x="9296629" y="4506"/>
                </a:lnTo>
                <a:lnTo>
                  <a:pt x="9274312" y="0"/>
                </a:lnTo>
                <a:close/>
              </a:path>
            </a:pathLst>
          </a:custGeom>
          <a:solidFill>
            <a:srgbClr val="E4C243"/>
          </a:solidFill>
        </p:spPr>
        <p:txBody>
          <a:bodyPr wrap="square" lIns="0" tIns="0" rIns="0" bIns="0" rtlCol="0"/>
          <a:lstStyle/>
          <a:p>
            <a:r>
              <a:rPr lang="en-US" b="1" dirty="0"/>
              <a:t>    Failure</a:t>
            </a:r>
            <a:endParaRPr b="1" dirty="0"/>
          </a:p>
        </p:txBody>
      </p:sp>
      <p:sp>
        <p:nvSpPr>
          <p:cNvPr id="50" name="object 50"/>
          <p:cNvSpPr/>
          <p:nvPr/>
        </p:nvSpPr>
        <p:spPr>
          <a:xfrm>
            <a:off x="14428969" y="2054148"/>
            <a:ext cx="5429814" cy="2325043"/>
          </a:xfrm>
          <a:custGeom>
            <a:avLst/>
            <a:gdLst/>
            <a:ahLst/>
            <a:cxnLst/>
            <a:rect l="l" t="t" r="r" b="b"/>
            <a:pathLst>
              <a:path w="5487034" h="4466590">
                <a:moveTo>
                  <a:pt x="5391010" y="0"/>
                </a:moveTo>
                <a:lnTo>
                  <a:pt x="95733" y="0"/>
                </a:lnTo>
                <a:lnTo>
                  <a:pt x="58456" y="7518"/>
                </a:lnTo>
                <a:lnTo>
                  <a:pt x="28028" y="28028"/>
                </a:lnTo>
                <a:lnTo>
                  <a:pt x="7518" y="58456"/>
                </a:lnTo>
                <a:lnTo>
                  <a:pt x="0" y="95733"/>
                </a:lnTo>
                <a:lnTo>
                  <a:pt x="0" y="4370846"/>
                </a:lnTo>
                <a:lnTo>
                  <a:pt x="7518" y="4408123"/>
                </a:lnTo>
                <a:lnTo>
                  <a:pt x="28028" y="4438552"/>
                </a:lnTo>
                <a:lnTo>
                  <a:pt x="58456" y="4459061"/>
                </a:lnTo>
                <a:lnTo>
                  <a:pt x="95733" y="4466580"/>
                </a:lnTo>
                <a:lnTo>
                  <a:pt x="5391010" y="4466580"/>
                </a:lnTo>
                <a:lnTo>
                  <a:pt x="5428286" y="4459061"/>
                </a:lnTo>
                <a:lnTo>
                  <a:pt x="5458715" y="4438552"/>
                </a:lnTo>
                <a:lnTo>
                  <a:pt x="5479225" y="4408123"/>
                </a:lnTo>
                <a:lnTo>
                  <a:pt x="5486743" y="4370846"/>
                </a:lnTo>
                <a:lnTo>
                  <a:pt x="5486743" y="95733"/>
                </a:lnTo>
                <a:lnTo>
                  <a:pt x="5479225" y="58456"/>
                </a:lnTo>
                <a:lnTo>
                  <a:pt x="5458715" y="28028"/>
                </a:lnTo>
                <a:lnTo>
                  <a:pt x="5428286" y="7518"/>
                </a:lnTo>
                <a:lnTo>
                  <a:pt x="5391010" y="0"/>
                </a:lnTo>
                <a:close/>
              </a:path>
            </a:pathLst>
          </a:custGeom>
          <a:solidFill>
            <a:srgbClr val="FFFFFF"/>
          </a:solidFill>
        </p:spPr>
        <p:txBody>
          <a:bodyPr wrap="square" lIns="0" tIns="0" rIns="0" bIns="0" rtlCol="0"/>
          <a:lstStyle/>
          <a:p>
            <a:r>
              <a:rPr lang="en-US" sz="1600" spc="-10" dirty="0">
                <a:cs typeface="Calibri"/>
              </a:rPr>
              <a:t>We obtained 80.72% test accuracy on Fashion-MNIST. Similarly, the accuracy on MNIST dataset is also around 80%. Indeed, this is not a satisfactory result, compared to others’ results online. It is common to see other people’s fined-tuned neural network achieve accuracy higher than 90% on Fashion-MNIST. The best model nowadays can even achieve accuracy higher than 99% on MNIST easily.</a:t>
            </a:r>
          </a:p>
          <a:p>
            <a:r>
              <a:rPr lang="en-US" sz="1600" spc="-10" dirty="0" err="1">
                <a:cs typeface="Calibri"/>
              </a:rPr>
              <a:t>ResNet</a:t>
            </a:r>
            <a:r>
              <a:rPr lang="en-US" sz="1600" spc="-10" dirty="0">
                <a:cs typeface="Calibri"/>
              </a:rPr>
              <a:t> has won many championship on various computer vision competition. It should have performed well in our study. However, this is expected for the following reasons.</a:t>
            </a:r>
          </a:p>
          <a:p>
            <a:endParaRPr lang="en-US" spc="-10" dirty="0">
              <a:cs typeface="Calibri"/>
            </a:endParaRPr>
          </a:p>
          <a:p>
            <a:r>
              <a:rPr lang="en-US" spc="-10" dirty="0">
                <a:cs typeface="Calibri"/>
              </a:rPr>
              <a:t> </a:t>
            </a:r>
            <a:endParaRPr lang="en-US" b="1" dirty="0">
              <a:solidFill>
                <a:schemeClr val="accent2">
                  <a:lumMod val="75000"/>
                </a:schemeClr>
              </a:solidFill>
            </a:endParaRPr>
          </a:p>
          <a:p>
            <a:endParaRPr lang="en-US" dirty="0">
              <a:solidFill>
                <a:schemeClr val="accent2">
                  <a:lumMod val="75000"/>
                </a:schemeClr>
              </a:solidFill>
            </a:endParaRPr>
          </a:p>
        </p:txBody>
      </p:sp>
      <p:sp>
        <p:nvSpPr>
          <p:cNvPr id="51" name="object 51"/>
          <p:cNvSpPr/>
          <p:nvPr/>
        </p:nvSpPr>
        <p:spPr>
          <a:xfrm>
            <a:off x="14191003" y="1502122"/>
            <a:ext cx="5823936" cy="3009275"/>
          </a:xfrm>
          <a:custGeom>
            <a:avLst/>
            <a:gdLst/>
            <a:ahLst/>
            <a:cxnLst/>
            <a:rect l="l" t="t" r="r" b="b"/>
            <a:pathLst>
              <a:path w="5487034" h="4466590">
                <a:moveTo>
                  <a:pt x="0" y="95733"/>
                </a:moveTo>
                <a:lnTo>
                  <a:pt x="7518" y="58456"/>
                </a:lnTo>
                <a:lnTo>
                  <a:pt x="28028" y="28028"/>
                </a:lnTo>
                <a:lnTo>
                  <a:pt x="58456" y="7518"/>
                </a:lnTo>
                <a:lnTo>
                  <a:pt x="95733" y="0"/>
                </a:lnTo>
                <a:lnTo>
                  <a:pt x="5391010" y="0"/>
                </a:lnTo>
                <a:lnTo>
                  <a:pt x="5428286" y="7518"/>
                </a:lnTo>
                <a:lnTo>
                  <a:pt x="5458715" y="28028"/>
                </a:lnTo>
                <a:lnTo>
                  <a:pt x="5479224" y="58456"/>
                </a:lnTo>
                <a:lnTo>
                  <a:pt x="5486743" y="95733"/>
                </a:lnTo>
                <a:lnTo>
                  <a:pt x="5486743" y="4370846"/>
                </a:lnTo>
                <a:lnTo>
                  <a:pt x="5479224" y="4408123"/>
                </a:lnTo>
                <a:lnTo>
                  <a:pt x="5458715" y="4438552"/>
                </a:lnTo>
                <a:lnTo>
                  <a:pt x="5428286" y="4459061"/>
                </a:lnTo>
                <a:lnTo>
                  <a:pt x="5391010" y="4466580"/>
                </a:lnTo>
                <a:lnTo>
                  <a:pt x="95733" y="4466580"/>
                </a:lnTo>
                <a:lnTo>
                  <a:pt x="58456" y="4459061"/>
                </a:lnTo>
                <a:lnTo>
                  <a:pt x="28028" y="4438552"/>
                </a:lnTo>
                <a:lnTo>
                  <a:pt x="7518" y="4408123"/>
                </a:lnTo>
                <a:lnTo>
                  <a:pt x="0" y="4370846"/>
                </a:lnTo>
                <a:lnTo>
                  <a:pt x="0" y="95733"/>
                </a:lnTo>
                <a:close/>
              </a:path>
            </a:pathLst>
          </a:custGeom>
          <a:ln w="14958">
            <a:solidFill>
              <a:srgbClr val="583E24"/>
            </a:solidFill>
          </a:ln>
        </p:spPr>
        <p:txBody>
          <a:bodyPr wrap="square" lIns="0" tIns="0" rIns="0" bIns="0" rtlCol="0"/>
          <a:lstStyle/>
          <a:p>
            <a:endParaRPr/>
          </a:p>
        </p:txBody>
      </p:sp>
      <p:sp>
        <p:nvSpPr>
          <p:cNvPr id="53" name="object 53"/>
          <p:cNvSpPr/>
          <p:nvPr/>
        </p:nvSpPr>
        <p:spPr>
          <a:xfrm>
            <a:off x="14647273" y="1579009"/>
            <a:ext cx="2388558" cy="542691"/>
          </a:xfrm>
          <a:prstGeom prst="rect">
            <a:avLst/>
          </a:prstGeom>
          <a:blipFill>
            <a:blip r:embed="rId16" cstate="print"/>
            <a:stretch>
              <a:fillRect/>
            </a:stretch>
          </a:blipFill>
        </p:spPr>
        <p:txBody>
          <a:bodyPr wrap="square" lIns="0" tIns="0" rIns="0" bIns="0" rtlCol="0"/>
          <a:lstStyle/>
          <a:p>
            <a:endParaRPr/>
          </a:p>
        </p:txBody>
      </p:sp>
      <p:sp>
        <p:nvSpPr>
          <p:cNvPr id="54" name="object 54"/>
          <p:cNvSpPr/>
          <p:nvPr/>
        </p:nvSpPr>
        <p:spPr>
          <a:xfrm>
            <a:off x="14373624" y="1648635"/>
            <a:ext cx="5281930" cy="344805"/>
          </a:xfrm>
          <a:custGeom>
            <a:avLst/>
            <a:gdLst/>
            <a:ahLst/>
            <a:cxnLst/>
            <a:rect l="l" t="t" r="r" b="b"/>
            <a:pathLst>
              <a:path w="5281930" h="344805">
                <a:moveTo>
                  <a:pt x="5224074" y="0"/>
                </a:moveTo>
                <a:lnTo>
                  <a:pt x="57440" y="0"/>
                </a:lnTo>
                <a:lnTo>
                  <a:pt x="35086" y="4515"/>
                </a:lnTo>
                <a:lnTo>
                  <a:pt x="16828" y="16828"/>
                </a:lnTo>
                <a:lnTo>
                  <a:pt x="4515" y="35086"/>
                </a:lnTo>
                <a:lnTo>
                  <a:pt x="0" y="57440"/>
                </a:lnTo>
                <a:lnTo>
                  <a:pt x="0" y="287201"/>
                </a:lnTo>
                <a:lnTo>
                  <a:pt x="4515" y="309554"/>
                </a:lnTo>
                <a:lnTo>
                  <a:pt x="16828" y="327813"/>
                </a:lnTo>
                <a:lnTo>
                  <a:pt x="35086" y="340126"/>
                </a:lnTo>
                <a:lnTo>
                  <a:pt x="57440" y="344641"/>
                </a:lnTo>
                <a:lnTo>
                  <a:pt x="5224074" y="344641"/>
                </a:lnTo>
                <a:lnTo>
                  <a:pt x="5246427" y="340126"/>
                </a:lnTo>
                <a:lnTo>
                  <a:pt x="5264686" y="327813"/>
                </a:lnTo>
                <a:lnTo>
                  <a:pt x="5276999" y="309554"/>
                </a:lnTo>
                <a:lnTo>
                  <a:pt x="5281514" y="287201"/>
                </a:lnTo>
                <a:lnTo>
                  <a:pt x="5281514" y="57440"/>
                </a:lnTo>
                <a:lnTo>
                  <a:pt x="5276999" y="35086"/>
                </a:lnTo>
                <a:lnTo>
                  <a:pt x="5264686" y="16828"/>
                </a:lnTo>
                <a:lnTo>
                  <a:pt x="5246427" y="4515"/>
                </a:lnTo>
                <a:lnTo>
                  <a:pt x="5224074" y="0"/>
                </a:lnTo>
                <a:close/>
              </a:path>
            </a:pathLst>
          </a:custGeom>
          <a:solidFill>
            <a:srgbClr val="CCCCCC"/>
          </a:solidFill>
        </p:spPr>
        <p:txBody>
          <a:bodyPr wrap="square" lIns="0" tIns="0" rIns="0" bIns="0" rtlCol="0"/>
          <a:lstStyle/>
          <a:p>
            <a:endParaRPr/>
          </a:p>
        </p:txBody>
      </p:sp>
      <p:sp>
        <p:nvSpPr>
          <p:cNvPr id="56" name="object 56"/>
          <p:cNvSpPr txBox="1"/>
          <p:nvPr/>
        </p:nvSpPr>
        <p:spPr>
          <a:xfrm>
            <a:off x="14558889" y="1641899"/>
            <a:ext cx="2087245" cy="313055"/>
          </a:xfrm>
          <a:prstGeom prst="rect">
            <a:avLst/>
          </a:prstGeom>
        </p:spPr>
        <p:txBody>
          <a:bodyPr vert="horz" wrap="square" lIns="0" tIns="17145" rIns="0" bIns="0" rtlCol="0">
            <a:spAutoFit/>
          </a:bodyPr>
          <a:lstStyle/>
          <a:p>
            <a:pPr marL="12700">
              <a:lnSpc>
                <a:spcPct val="100000"/>
              </a:lnSpc>
              <a:spcBef>
                <a:spcPts val="135"/>
              </a:spcBef>
            </a:pPr>
            <a:r>
              <a:rPr lang="en-US" sz="1850" b="1" dirty="0">
                <a:latin typeface="Calibri"/>
                <a:cs typeface="Calibri"/>
              </a:rPr>
              <a:t>Results</a:t>
            </a:r>
            <a:endParaRPr sz="1850" dirty="0">
              <a:latin typeface="Calibri"/>
              <a:cs typeface="Calibri"/>
            </a:endParaRPr>
          </a:p>
        </p:txBody>
      </p:sp>
      <p:sp>
        <p:nvSpPr>
          <p:cNvPr id="62" name="object 62"/>
          <p:cNvSpPr/>
          <p:nvPr/>
        </p:nvSpPr>
        <p:spPr>
          <a:xfrm>
            <a:off x="17291619" y="5097485"/>
            <a:ext cx="1554480" cy="251460"/>
          </a:xfrm>
          <a:custGeom>
            <a:avLst/>
            <a:gdLst/>
            <a:ahLst/>
            <a:cxnLst/>
            <a:rect l="l" t="t" r="r" b="b"/>
            <a:pathLst>
              <a:path w="1554480" h="251460">
                <a:moveTo>
                  <a:pt x="0" y="251301"/>
                </a:moveTo>
                <a:lnTo>
                  <a:pt x="1553929" y="251301"/>
                </a:lnTo>
                <a:lnTo>
                  <a:pt x="1553929" y="0"/>
                </a:lnTo>
                <a:lnTo>
                  <a:pt x="0" y="0"/>
                </a:lnTo>
                <a:lnTo>
                  <a:pt x="0" y="251301"/>
                </a:lnTo>
                <a:close/>
              </a:path>
            </a:pathLst>
          </a:custGeom>
          <a:solidFill>
            <a:srgbClr val="FFFFFF">
              <a:alpha val="19999"/>
            </a:srgbClr>
          </a:solidFill>
        </p:spPr>
        <p:txBody>
          <a:bodyPr wrap="square" lIns="0" tIns="0" rIns="0" bIns="0" rtlCol="0"/>
          <a:lstStyle/>
          <a:p>
            <a:endParaRPr/>
          </a:p>
        </p:txBody>
      </p:sp>
      <p:sp>
        <p:nvSpPr>
          <p:cNvPr id="65" name="object 65"/>
          <p:cNvSpPr/>
          <p:nvPr/>
        </p:nvSpPr>
        <p:spPr>
          <a:xfrm>
            <a:off x="16746585" y="4535837"/>
            <a:ext cx="1554480" cy="251460"/>
          </a:xfrm>
          <a:custGeom>
            <a:avLst/>
            <a:gdLst/>
            <a:ahLst/>
            <a:cxnLst/>
            <a:rect l="l" t="t" r="r" b="b"/>
            <a:pathLst>
              <a:path w="1554480" h="251460">
                <a:moveTo>
                  <a:pt x="0" y="251301"/>
                </a:moveTo>
                <a:lnTo>
                  <a:pt x="1553929" y="251301"/>
                </a:lnTo>
                <a:lnTo>
                  <a:pt x="1553929" y="0"/>
                </a:lnTo>
                <a:lnTo>
                  <a:pt x="0" y="0"/>
                </a:lnTo>
                <a:lnTo>
                  <a:pt x="0" y="251301"/>
                </a:lnTo>
                <a:close/>
              </a:path>
            </a:pathLst>
          </a:custGeom>
          <a:solidFill>
            <a:srgbClr val="FFFFFF">
              <a:alpha val="19999"/>
            </a:srgbClr>
          </a:solidFill>
        </p:spPr>
        <p:txBody>
          <a:bodyPr wrap="square" lIns="0" tIns="0" rIns="0" bIns="0" rtlCol="0"/>
          <a:lstStyle/>
          <a:p>
            <a:endParaRPr/>
          </a:p>
        </p:txBody>
      </p:sp>
      <p:sp>
        <p:nvSpPr>
          <p:cNvPr id="66" name="object 66"/>
          <p:cNvSpPr/>
          <p:nvPr/>
        </p:nvSpPr>
        <p:spPr>
          <a:xfrm>
            <a:off x="18300464" y="4535837"/>
            <a:ext cx="1355090" cy="251460"/>
          </a:xfrm>
          <a:custGeom>
            <a:avLst/>
            <a:gdLst/>
            <a:ahLst/>
            <a:cxnLst/>
            <a:rect l="l" t="t" r="r" b="b"/>
            <a:pathLst>
              <a:path w="1355090" h="251460">
                <a:moveTo>
                  <a:pt x="0" y="251301"/>
                </a:moveTo>
                <a:lnTo>
                  <a:pt x="1354882" y="251301"/>
                </a:lnTo>
                <a:lnTo>
                  <a:pt x="1354882" y="0"/>
                </a:lnTo>
                <a:lnTo>
                  <a:pt x="0" y="0"/>
                </a:lnTo>
                <a:lnTo>
                  <a:pt x="0" y="251301"/>
                </a:lnTo>
                <a:close/>
              </a:path>
            </a:pathLst>
          </a:custGeom>
          <a:solidFill>
            <a:srgbClr val="FFFFFF">
              <a:alpha val="19999"/>
            </a:srgbClr>
          </a:solidFill>
        </p:spPr>
        <p:txBody>
          <a:bodyPr wrap="square" lIns="0" tIns="0" rIns="0" bIns="0" rtlCol="0"/>
          <a:lstStyle/>
          <a:p>
            <a:endParaRPr/>
          </a:p>
        </p:txBody>
      </p:sp>
      <p:sp>
        <p:nvSpPr>
          <p:cNvPr id="69" name="object 69"/>
          <p:cNvSpPr/>
          <p:nvPr/>
        </p:nvSpPr>
        <p:spPr>
          <a:xfrm>
            <a:off x="14191003" y="4600491"/>
            <a:ext cx="5823936" cy="6013088"/>
          </a:xfrm>
          <a:custGeom>
            <a:avLst/>
            <a:gdLst/>
            <a:ahLst/>
            <a:cxnLst/>
            <a:rect l="l" t="t" r="r" b="b"/>
            <a:pathLst>
              <a:path w="5487034" h="4805680">
                <a:moveTo>
                  <a:pt x="0" y="102963"/>
                </a:moveTo>
                <a:lnTo>
                  <a:pt x="8094" y="62895"/>
                </a:lnTo>
                <a:lnTo>
                  <a:pt x="30166" y="30166"/>
                </a:lnTo>
                <a:lnTo>
                  <a:pt x="62895" y="8094"/>
                </a:lnTo>
                <a:lnTo>
                  <a:pt x="102963" y="0"/>
                </a:lnTo>
                <a:lnTo>
                  <a:pt x="5383780" y="0"/>
                </a:lnTo>
                <a:lnTo>
                  <a:pt x="5423848" y="8094"/>
                </a:lnTo>
                <a:lnTo>
                  <a:pt x="5456577" y="30166"/>
                </a:lnTo>
                <a:lnTo>
                  <a:pt x="5478649" y="62895"/>
                </a:lnTo>
                <a:lnTo>
                  <a:pt x="5486743" y="102963"/>
                </a:lnTo>
                <a:lnTo>
                  <a:pt x="5486743" y="4702275"/>
                </a:lnTo>
                <a:lnTo>
                  <a:pt x="5478649" y="4742343"/>
                </a:lnTo>
                <a:lnTo>
                  <a:pt x="5456577" y="4775072"/>
                </a:lnTo>
                <a:lnTo>
                  <a:pt x="5423848" y="4797144"/>
                </a:lnTo>
                <a:lnTo>
                  <a:pt x="5383780" y="4805238"/>
                </a:lnTo>
                <a:lnTo>
                  <a:pt x="102963" y="4805238"/>
                </a:lnTo>
                <a:lnTo>
                  <a:pt x="62895" y="4797144"/>
                </a:lnTo>
                <a:lnTo>
                  <a:pt x="30166" y="4775072"/>
                </a:lnTo>
                <a:lnTo>
                  <a:pt x="8094" y="4742343"/>
                </a:lnTo>
                <a:lnTo>
                  <a:pt x="0" y="4702275"/>
                </a:lnTo>
                <a:lnTo>
                  <a:pt x="0" y="102963"/>
                </a:lnTo>
                <a:close/>
              </a:path>
            </a:pathLst>
          </a:custGeom>
          <a:ln w="14958">
            <a:solidFill>
              <a:srgbClr val="583E24"/>
            </a:solidFill>
          </a:ln>
        </p:spPr>
        <p:txBody>
          <a:bodyPr wrap="square" lIns="0" tIns="0" rIns="0" bIns="0" rtlCol="0"/>
          <a:lstStyle/>
          <a:p>
            <a:endParaRPr/>
          </a:p>
        </p:txBody>
      </p:sp>
      <p:sp>
        <p:nvSpPr>
          <p:cNvPr id="143" name="object 143"/>
          <p:cNvSpPr txBox="1"/>
          <p:nvPr/>
        </p:nvSpPr>
        <p:spPr>
          <a:xfrm>
            <a:off x="5093584" y="4211162"/>
            <a:ext cx="6653719" cy="2876878"/>
          </a:xfrm>
          <a:prstGeom prst="rect">
            <a:avLst/>
          </a:prstGeom>
        </p:spPr>
        <p:txBody>
          <a:bodyPr vert="horz" wrap="square" lIns="0" tIns="183515" rIns="0" bIns="0" rtlCol="0">
            <a:spAutoFit/>
          </a:bodyPr>
          <a:lstStyle/>
          <a:p>
            <a:pPr marL="29209">
              <a:spcBef>
                <a:spcPts val="1445"/>
              </a:spcBef>
            </a:pPr>
            <a:r>
              <a:rPr lang="en-US" sz="1600" b="1" spc="-15" dirty="0">
                <a:solidFill>
                  <a:srgbClr val="A42F0E"/>
                </a:solidFill>
                <a:cs typeface="Calibri"/>
              </a:rPr>
              <a:t>Feature Extraction(ResNet-50)</a:t>
            </a:r>
            <a:endParaRPr lang="en-US" sz="1600" dirty="0">
              <a:cs typeface="Calibri"/>
            </a:endParaRPr>
          </a:p>
          <a:p>
            <a:pPr marL="12700" marR="5080">
              <a:lnSpc>
                <a:spcPct val="111100"/>
              </a:lnSpc>
              <a:spcBef>
                <a:spcPts val="20"/>
              </a:spcBef>
            </a:pPr>
            <a:r>
              <a:rPr lang="en-US" sz="1600" dirty="0">
                <a:latin typeface="Calibri"/>
                <a:cs typeface="Calibri"/>
              </a:rPr>
              <a:t>ResNet-50 </a:t>
            </a:r>
            <a:r>
              <a:rPr sz="1600" spc="0" dirty="0">
                <a:latin typeface="Calibri"/>
                <a:cs typeface="Calibri"/>
              </a:rPr>
              <a:t>means </a:t>
            </a:r>
            <a:r>
              <a:rPr lang="en-US" sz="1600" spc="0" dirty="0">
                <a:solidFill>
                  <a:srgbClr val="FFC000"/>
                </a:solidFill>
                <a:latin typeface="Calibri"/>
                <a:cs typeface="Calibri"/>
              </a:rPr>
              <a:t>W</a:t>
            </a:r>
            <a:r>
              <a:rPr lang="en-US" sz="1600" spc="0" dirty="0">
                <a:latin typeface="Calibri"/>
                <a:cs typeface="Calibri"/>
              </a:rPr>
              <a:t>ide </a:t>
            </a:r>
            <a:r>
              <a:rPr lang="en-US" sz="1600" spc="0" dirty="0">
                <a:solidFill>
                  <a:srgbClr val="FFC000"/>
                </a:solidFill>
                <a:latin typeface="Calibri"/>
                <a:cs typeface="Calibri"/>
              </a:rPr>
              <a:t>Res</a:t>
            </a:r>
            <a:r>
              <a:rPr sz="1600" dirty="0">
                <a:latin typeface="Calibri"/>
                <a:cs typeface="Calibri"/>
              </a:rPr>
              <a:t>idual</a:t>
            </a:r>
            <a:r>
              <a:rPr lang="en-US" sz="1600" dirty="0">
                <a:latin typeface="Calibri"/>
                <a:cs typeface="Calibri"/>
              </a:rPr>
              <a:t> </a:t>
            </a:r>
            <a:r>
              <a:rPr lang="en-US" sz="1600" dirty="0">
                <a:solidFill>
                  <a:srgbClr val="FFC000"/>
                </a:solidFill>
                <a:latin typeface="Calibri"/>
                <a:cs typeface="Calibri"/>
              </a:rPr>
              <a:t>Net</a:t>
            </a:r>
            <a:r>
              <a:rPr sz="1600" dirty="0">
                <a:latin typeface="Calibri"/>
                <a:cs typeface="Calibri"/>
              </a:rPr>
              <a:t>work </a:t>
            </a:r>
            <a:r>
              <a:rPr sz="1600" spc="0" dirty="0">
                <a:latin typeface="Calibri"/>
                <a:cs typeface="Calibri"/>
              </a:rPr>
              <a:t>with</a:t>
            </a:r>
            <a:r>
              <a:rPr lang="en-US" sz="1600" spc="0" dirty="0">
                <a:latin typeface="Calibri"/>
                <a:cs typeface="Calibri"/>
              </a:rPr>
              <a:t> 4 bottleneck blocks(Figure 2). </a:t>
            </a:r>
            <a:r>
              <a:rPr lang="en-US" sz="1600" spc="-10" dirty="0">
                <a:latin typeface="Calibri"/>
                <a:cs typeface="Calibri"/>
              </a:rPr>
              <a:t>One of the most important advantages of ResNet-50 is that it mitigates the issue of vanishing gradient. The invention of shortcut connection(Figure 3) between layers makes loss function become smooth, which facilitates the process of optimization. Moreover</a:t>
            </a:r>
            <a:r>
              <a:rPr lang="en-US" sz="1600" spc="-10" dirty="0">
                <a:cs typeface="Calibri"/>
              </a:rPr>
              <a:t>, over-parameterization </a:t>
            </a:r>
            <a:r>
              <a:rPr lang="en-US" sz="1600" spc="-10" dirty="0">
                <a:latin typeface="Calibri"/>
                <a:cs typeface="Calibri"/>
              </a:rPr>
              <a:t>will not cause overfitting. </a:t>
            </a:r>
          </a:p>
          <a:p>
            <a:pPr marL="12700" marR="5080">
              <a:lnSpc>
                <a:spcPct val="111100"/>
              </a:lnSpc>
              <a:spcBef>
                <a:spcPts val="20"/>
              </a:spcBef>
            </a:pPr>
            <a:r>
              <a:rPr lang="en-US" sz="1600" spc="-60" dirty="0">
                <a:latin typeface="Calibri"/>
                <a:cs typeface="Calibri"/>
              </a:rPr>
              <a:t>Since ResNet-50  requires image input, i.e. (224,224,3), we cannot directly use Fashion-MNIST dataset, whose input is greyscale (28,28,1). </a:t>
            </a:r>
            <a:r>
              <a:rPr sz="1600" dirty="0">
                <a:latin typeface="Calibri"/>
                <a:cs typeface="Calibri"/>
              </a:rPr>
              <a:t> </a:t>
            </a:r>
            <a:r>
              <a:rPr lang="en-US" sz="1600" dirty="0">
                <a:latin typeface="Calibri"/>
                <a:cs typeface="Calibri"/>
              </a:rPr>
              <a:t>We choose to use zero-padding to convert the input size to (224,224). Then we set all RGB channels to the same grey scale graph. In such way, we obtained our (224,224,3) dataset</a:t>
            </a:r>
            <a:r>
              <a:rPr lang="en-US" sz="1400" dirty="0">
                <a:latin typeface="Calibri"/>
                <a:cs typeface="Calibri"/>
              </a:rPr>
              <a:t>.</a:t>
            </a:r>
            <a:endParaRPr sz="1400" dirty="0">
              <a:latin typeface="Calibri"/>
              <a:cs typeface="Calibri"/>
            </a:endParaRPr>
          </a:p>
        </p:txBody>
      </p:sp>
      <p:sp>
        <p:nvSpPr>
          <p:cNvPr id="169" name="Rectangle 168">
            <a:extLst>
              <a:ext uri="{FF2B5EF4-FFF2-40B4-BE49-F238E27FC236}">
                <a16:creationId xmlns:a16="http://schemas.microsoft.com/office/drawing/2014/main" id="{3969FF5D-37A2-4180-8BD8-EC2BB0DB4C33}"/>
              </a:ext>
            </a:extLst>
          </p:cNvPr>
          <p:cNvSpPr/>
          <p:nvPr/>
        </p:nvSpPr>
        <p:spPr>
          <a:xfrm>
            <a:off x="-17936" y="-13252"/>
            <a:ext cx="20104100" cy="14138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Transfer learning on </a:t>
            </a:r>
            <a:r>
              <a:rPr lang="en-US" sz="4000" dirty="0" err="1"/>
              <a:t>MNIST&amp;Fasion-MNIST</a:t>
            </a:r>
            <a:endParaRPr lang="en-US" sz="4000" dirty="0"/>
          </a:p>
          <a:p>
            <a:pPr lvl="0" algn="ctr"/>
            <a:r>
              <a:rPr lang="en-US" altLang="zh-CN" sz="1200" dirty="0">
                <a:solidFill>
                  <a:prstClr val="white"/>
                </a:solidFill>
                <a:ea typeface="DengXian" panose="02010600030101010101" pitchFamily="2" charset="-122"/>
              </a:rPr>
              <a:t>Yang Yifeng</a:t>
            </a:r>
            <a:r>
              <a:rPr lang="en-US" altLang="zh-CN" sz="1200" baseline="30000" dirty="0">
                <a:solidFill>
                  <a:prstClr val="white"/>
                </a:solidFill>
                <a:ea typeface="DengXian" panose="02010600030101010101" pitchFamily="2" charset="-122"/>
              </a:rPr>
              <a:t>1</a:t>
            </a:r>
            <a:r>
              <a:rPr lang="en-US" altLang="zh-CN" sz="1200" dirty="0">
                <a:solidFill>
                  <a:prstClr val="white"/>
                </a:solidFill>
                <a:ea typeface="DengXian" panose="02010600030101010101" pitchFamily="2" charset="-122"/>
              </a:rPr>
              <a:t>, Deng Yibo</a:t>
            </a:r>
            <a:r>
              <a:rPr lang="en-US" altLang="zh-CN" sz="1200" baseline="30000" dirty="0">
                <a:solidFill>
                  <a:prstClr val="white"/>
                </a:solidFill>
                <a:ea typeface="DengXian" panose="02010600030101010101" pitchFamily="2" charset="-122"/>
              </a:rPr>
              <a:t>1</a:t>
            </a:r>
            <a:r>
              <a:rPr lang="en-US" altLang="zh-CN" sz="1200" dirty="0">
                <a:solidFill>
                  <a:prstClr val="white"/>
                </a:solidFill>
                <a:ea typeface="DengXian" panose="02010600030101010101" pitchFamily="2" charset="-122"/>
              </a:rPr>
              <a:t> and Li Mingxuan</a:t>
            </a:r>
            <a:r>
              <a:rPr lang="en-US" altLang="zh-CN" sz="1200" baseline="30000" dirty="0">
                <a:solidFill>
                  <a:prstClr val="white"/>
                </a:solidFill>
                <a:ea typeface="DengXian" panose="02010600030101010101" pitchFamily="2" charset="-122"/>
              </a:rPr>
              <a:t>2              </a:t>
            </a:r>
            <a:r>
              <a:rPr lang="en-US" altLang="zh-CN" sz="1200" dirty="0">
                <a:solidFill>
                  <a:prstClr val="white"/>
                </a:solidFill>
                <a:ea typeface="DengXian" panose="02010600030101010101" pitchFamily="2" charset="-122"/>
              </a:rPr>
              <a:t>{</a:t>
            </a:r>
            <a:r>
              <a:rPr lang="en-US" altLang="zh-CN" sz="1200" dirty="0" err="1">
                <a:solidFill>
                  <a:prstClr val="white"/>
                </a:solidFill>
                <a:ea typeface="DengXian" panose="02010600030101010101" pitchFamily="2" charset="-122"/>
              </a:rPr>
              <a:t>yyangbf</a:t>
            </a:r>
            <a:r>
              <a:rPr lang="en-US" altLang="zh-CN" sz="1200" dirty="0">
                <a:solidFill>
                  <a:prstClr val="white"/>
                </a:solidFill>
                <a:ea typeface="DengXian" panose="02010600030101010101" pitchFamily="2" charset="-122"/>
              </a:rPr>
              <a:t>,</a:t>
            </a:r>
            <a:r>
              <a:rPr lang="zh-CN" altLang="en-US" sz="1200" dirty="0">
                <a:solidFill>
                  <a:prstClr val="white"/>
                </a:solidFill>
                <a:ea typeface="DengXian" panose="02010600030101010101" pitchFamily="2" charset="-122"/>
              </a:rPr>
              <a:t> </a:t>
            </a:r>
            <a:r>
              <a:rPr lang="en-US" altLang="zh-CN" sz="1200" dirty="0" err="1">
                <a:solidFill>
                  <a:prstClr val="white"/>
                </a:solidFill>
                <a:ea typeface="DengXian" panose="02010600030101010101" pitchFamily="2" charset="-122"/>
              </a:rPr>
              <a:t>ydengat</a:t>
            </a:r>
            <a:r>
              <a:rPr lang="en-US" altLang="zh-CN" sz="1200" dirty="0">
                <a:solidFill>
                  <a:prstClr val="white"/>
                </a:solidFill>
                <a:ea typeface="DengXian" panose="02010600030101010101" pitchFamily="2" charset="-122"/>
              </a:rPr>
              <a:t>,</a:t>
            </a:r>
            <a:r>
              <a:rPr lang="zh-CN" altLang="en-US" sz="1200" dirty="0">
                <a:solidFill>
                  <a:prstClr val="white"/>
                </a:solidFill>
                <a:ea typeface="DengXian" panose="02010600030101010101" pitchFamily="2" charset="-122"/>
              </a:rPr>
              <a:t> </a:t>
            </a:r>
            <a:r>
              <a:rPr lang="en-US" altLang="zh-CN" sz="1200" dirty="0" err="1">
                <a:solidFill>
                  <a:prstClr val="white"/>
                </a:solidFill>
                <a:ea typeface="DengXian" panose="02010600030101010101" pitchFamily="2" charset="-122"/>
              </a:rPr>
              <a:t>mlibw</a:t>
            </a:r>
            <a:r>
              <a:rPr lang="en-US" altLang="zh-CN" sz="1200" dirty="0">
                <a:solidFill>
                  <a:prstClr val="white"/>
                </a:solidFill>
                <a:ea typeface="DengXian" panose="02010600030101010101" pitchFamily="2" charset="-122"/>
              </a:rPr>
              <a:t>}@ust.hk</a:t>
            </a:r>
          </a:p>
          <a:p>
            <a:pPr lvl="0" algn="ctr"/>
            <a:r>
              <a:rPr lang="en-US" altLang="zh-CN" sz="1200" baseline="30000" dirty="0">
                <a:solidFill>
                  <a:prstClr val="white"/>
                </a:solidFill>
                <a:ea typeface="DengXian" panose="02010600030101010101" pitchFamily="2" charset="-122"/>
              </a:rPr>
              <a:t>1</a:t>
            </a:r>
            <a:r>
              <a:rPr lang="en-US" altLang="zh-CN" sz="1200" dirty="0">
                <a:solidFill>
                  <a:prstClr val="white"/>
                </a:solidFill>
                <a:ea typeface="DengXian" panose="02010600030101010101" pitchFamily="2" charset="-122"/>
              </a:rPr>
              <a:t>: Department of Mathematics, HKUST   </a:t>
            </a:r>
            <a:r>
              <a:rPr lang="en-US" altLang="zh-CN" sz="1200" baseline="30000" dirty="0">
                <a:solidFill>
                  <a:prstClr val="white"/>
                </a:solidFill>
                <a:ea typeface="DengXian" panose="02010600030101010101" pitchFamily="2" charset="-122"/>
              </a:rPr>
              <a:t>2</a:t>
            </a:r>
            <a:r>
              <a:rPr lang="en-US" altLang="zh-CN" sz="1200" dirty="0">
                <a:solidFill>
                  <a:prstClr val="white"/>
                </a:solidFill>
                <a:ea typeface="DengXian" panose="02010600030101010101" pitchFamily="2" charset="-122"/>
              </a:rPr>
              <a:t>: Department of Computer Science and Engineering, HKUST</a:t>
            </a:r>
            <a:endParaRPr lang="en-US" sz="5400" dirty="0"/>
          </a:p>
        </p:txBody>
      </p:sp>
      <p:sp>
        <p:nvSpPr>
          <p:cNvPr id="170" name="TextBox 169">
            <a:extLst>
              <a:ext uri="{FF2B5EF4-FFF2-40B4-BE49-F238E27FC236}">
                <a16:creationId xmlns:a16="http://schemas.microsoft.com/office/drawing/2014/main" id="{26809143-ED47-4B9A-BBA2-B1950C67624B}"/>
              </a:ext>
            </a:extLst>
          </p:cNvPr>
          <p:cNvSpPr txBox="1"/>
          <p:nvPr/>
        </p:nvSpPr>
        <p:spPr>
          <a:xfrm>
            <a:off x="15506365" y="478129"/>
            <a:ext cx="4067810" cy="646331"/>
          </a:xfrm>
          <a:prstGeom prst="rect">
            <a:avLst/>
          </a:prstGeom>
          <a:noFill/>
        </p:spPr>
        <p:txBody>
          <a:bodyPr wrap="square" rtlCol="0">
            <a:spAutoFit/>
          </a:bodyPr>
          <a:lstStyle/>
          <a:p>
            <a:r>
              <a:rPr lang="en-US" dirty="0">
                <a:solidFill>
                  <a:schemeClr val="bg1"/>
                </a:solidFill>
              </a:rPr>
              <a:t>Poster: Deng </a:t>
            </a:r>
            <a:r>
              <a:rPr lang="en-US" dirty="0" err="1">
                <a:solidFill>
                  <a:schemeClr val="bg1"/>
                </a:solidFill>
              </a:rPr>
              <a:t>Yibo</a:t>
            </a:r>
            <a:r>
              <a:rPr lang="en-US" dirty="0">
                <a:solidFill>
                  <a:schemeClr val="bg1"/>
                </a:solidFill>
              </a:rPr>
              <a:t> Yang </a:t>
            </a:r>
            <a:r>
              <a:rPr lang="en-US" dirty="0" err="1">
                <a:solidFill>
                  <a:schemeClr val="bg1"/>
                </a:solidFill>
              </a:rPr>
              <a:t>Yifeng</a:t>
            </a:r>
            <a:endParaRPr lang="en-US" dirty="0">
              <a:solidFill>
                <a:schemeClr val="bg1"/>
              </a:solidFill>
            </a:endParaRPr>
          </a:p>
          <a:p>
            <a:r>
              <a:rPr lang="en-US" dirty="0" err="1">
                <a:solidFill>
                  <a:schemeClr val="bg1"/>
                </a:solidFill>
              </a:rPr>
              <a:t>Implemention</a:t>
            </a:r>
            <a:r>
              <a:rPr lang="en-US" dirty="0">
                <a:solidFill>
                  <a:schemeClr val="bg1"/>
                </a:solidFill>
              </a:rPr>
              <a:t> &amp; Theory: Li Mingxuan</a:t>
            </a:r>
          </a:p>
        </p:txBody>
      </p:sp>
      <p:sp>
        <p:nvSpPr>
          <p:cNvPr id="22" name="TextBox 21">
            <a:extLst>
              <a:ext uri="{FF2B5EF4-FFF2-40B4-BE49-F238E27FC236}">
                <a16:creationId xmlns:a16="http://schemas.microsoft.com/office/drawing/2014/main" id="{D7ED11BC-F0D5-4214-856E-010EEB13EDD6}"/>
              </a:ext>
            </a:extLst>
          </p:cNvPr>
          <p:cNvSpPr txBox="1"/>
          <p:nvPr/>
        </p:nvSpPr>
        <p:spPr>
          <a:xfrm>
            <a:off x="1362598" y="8835966"/>
            <a:ext cx="1910716" cy="307777"/>
          </a:xfrm>
          <a:prstGeom prst="rect">
            <a:avLst/>
          </a:prstGeom>
          <a:noFill/>
        </p:spPr>
        <p:txBody>
          <a:bodyPr wrap="none" rtlCol="0">
            <a:spAutoFit/>
          </a:bodyPr>
          <a:lstStyle/>
          <a:p>
            <a:r>
              <a:rPr lang="en-US" sz="1400" dirty="0"/>
              <a:t>Figure1. Fashion-MNIST</a:t>
            </a:r>
          </a:p>
        </p:txBody>
      </p:sp>
      <p:sp>
        <p:nvSpPr>
          <p:cNvPr id="100" name="TextBox 99">
            <a:extLst>
              <a:ext uri="{FF2B5EF4-FFF2-40B4-BE49-F238E27FC236}">
                <a16:creationId xmlns:a16="http://schemas.microsoft.com/office/drawing/2014/main" id="{33AE1FBB-140E-4B5C-A57D-A249998A2219}"/>
              </a:ext>
            </a:extLst>
          </p:cNvPr>
          <p:cNvSpPr txBox="1"/>
          <p:nvPr/>
        </p:nvSpPr>
        <p:spPr>
          <a:xfrm>
            <a:off x="12150658" y="8610003"/>
            <a:ext cx="1571199" cy="307777"/>
          </a:xfrm>
          <a:prstGeom prst="rect">
            <a:avLst/>
          </a:prstGeom>
          <a:noFill/>
        </p:spPr>
        <p:txBody>
          <a:bodyPr wrap="none" rtlCol="0">
            <a:spAutoFit/>
          </a:bodyPr>
          <a:lstStyle/>
          <a:p>
            <a:r>
              <a:rPr lang="en-US" sz="1400" dirty="0"/>
              <a:t>Figure2. ResNet-50</a:t>
            </a:r>
          </a:p>
        </p:txBody>
      </p:sp>
      <p:pic>
        <p:nvPicPr>
          <p:cNvPr id="101" name="Picture 100">
            <a:extLst>
              <a:ext uri="{FF2B5EF4-FFF2-40B4-BE49-F238E27FC236}">
                <a16:creationId xmlns:a16="http://schemas.microsoft.com/office/drawing/2014/main" id="{6F9C8FE3-7EA9-4204-8E0D-62CD59D5A88E}"/>
              </a:ext>
            </a:extLst>
          </p:cNvPr>
          <p:cNvPicPr>
            <a:picLocks noChangeAspect="1"/>
          </p:cNvPicPr>
          <p:nvPr/>
        </p:nvPicPr>
        <p:blipFill>
          <a:blip r:embed="rId17"/>
          <a:stretch>
            <a:fillRect/>
          </a:stretch>
        </p:blipFill>
        <p:spPr>
          <a:xfrm>
            <a:off x="9983907" y="1993440"/>
            <a:ext cx="1900057" cy="1766720"/>
          </a:xfrm>
          <a:prstGeom prst="rect">
            <a:avLst/>
          </a:prstGeom>
        </p:spPr>
      </p:pic>
      <p:sp>
        <p:nvSpPr>
          <p:cNvPr id="102" name="TextBox 101">
            <a:extLst>
              <a:ext uri="{FF2B5EF4-FFF2-40B4-BE49-F238E27FC236}">
                <a16:creationId xmlns:a16="http://schemas.microsoft.com/office/drawing/2014/main" id="{E7258A39-05EE-4FAB-B14C-400A6E453037}"/>
              </a:ext>
            </a:extLst>
          </p:cNvPr>
          <p:cNvSpPr txBox="1"/>
          <p:nvPr/>
        </p:nvSpPr>
        <p:spPr>
          <a:xfrm>
            <a:off x="9760429" y="3659823"/>
            <a:ext cx="2291397" cy="307777"/>
          </a:xfrm>
          <a:prstGeom prst="rect">
            <a:avLst/>
          </a:prstGeom>
          <a:noFill/>
        </p:spPr>
        <p:txBody>
          <a:bodyPr wrap="none" rtlCol="0">
            <a:spAutoFit/>
          </a:bodyPr>
          <a:lstStyle/>
          <a:p>
            <a:r>
              <a:rPr lang="en-US" sz="1400" dirty="0"/>
              <a:t>Figure3. Shortcut connection</a:t>
            </a:r>
          </a:p>
        </p:txBody>
      </p:sp>
      <p:sp>
        <p:nvSpPr>
          <p:cNvPr id="103" name="TextBox 102">
            <a:extLst>
              <a:ext uri="{FF2B5EF4-FFF2-40B4-BE49-F238E27FC236}">
                <a16:creationId xmlns:a16="http://schemas.microsoft.com/office/drawing/2014/main" id="{94E7FDB2-A237-4351-A264-5060E72C22C8}"/>
              </a:ext>
            </a:extLst>
          </p:cNvPr>
          <p:cNvSpPr txBox="1"/>
          <p:nvPr/>
        </p:nvSpPr>
        <p:spPr>
          <a:xfrm>
            <a:off x="4972473" y="9819488"/>
            <a:ext cx="8430648" cy="2092881"/>
          </a:xfrm>
          <a:prstGeom prst="rect">
            <a:avLst/>
          </a:prstGeom>
          <a:noFill/>
        </p:spPr>
        <p:txBody>
          <a:bodyPr wrap="square" rtlCol="0">
            <a:spAutoFit/>
          </a:bodyPr>
          <a:lstStyle/>
          <a:p>
            <a:r>
              <a:rPr lang="en-US" sz="1600" dirty="0">
                <a:cs typeface="Calibri"/>
              </a:rPr>
              <a:t>We also attempted to use WRN-50-2 to perform feature extraction. </a:t>
            </a:r>
          </a:p>
          <a:p>
            <a:r>
              <a:rPr lang="en-US" sz="1600" dirty="0">
                <a:cs typeface="Calibri"/>
              </a:rPr>
              <a:t>On average, one epoch takes 13s/batch*600/batch-count-per-epoch (batch size 100). Therefore, it is expected that 100 epoch will cost more than 200 hours. Unfortunately, without the aid of more GPU, we are not able to make use of this network. </a:t>
            </a:r>
          </a:p>
          <a:p>
            <a:r>
              <a:rPr lang="en-US" sz="1600" dirty="0">
                <a:cs typeface="Calibri"/>
              </a:rPr>
              <a:t>The reason why one epoch takes such long time is its wide layers. In addition, the author of the original model implement uses LUA, whose performance is not satisfactory. Our team is not able to convert it to perform CUDA acceleration in a short time. Therefore, we gave up WRN-50-2.</a:t>
            </a:r>
            <a:endParaRPr lang="en-US" sz="1600" b="1" dirty="0">
              <a:solidFill>
                <a:srgbClr val="A42F0E"/>
              </a:solidFill>
              <a:cs typeface="Calibri"/>
            </a:endParaRPr>
          </a:p>
          <a:p>
            <a:endParaRPr lang="en-US" dirty="0"/>
          </a:p>
        </p:txBody>
      </p:sp>
      <p:pic>
        <p:nvPicPr>
          <p:cNvPr id="104" name="Picture 103">
            <a:extLst>
              <a:ext uri="{FF2B5EF4-FFF2-40B4-BE49-F238E27FC236}">
                <a16:creationId xmlns:a16="http://schemas.microsoft.com/office/drawing/2014/main" id="{48ECB2A7-7DA7-42EA-87B0-BA713469997C}"/>
              </a:ext>
            </a:extLst>
          </p:cNvPr>
          <p:cNvPicPr>
            <a:picLocks noChangeAspect="1"/>
          </p:cNvPicPr>
          <p:nvPr/>
        </p:nvPicPr>
        <p:blipFill>
          <a:blip r:embed="rId18"/>
          <a:stretch>
            <a:fillRect/>
          </a:stretch>
        </p:blipFill>
        <p:spPr>
          <a:xfrm>
            <a:off x="278791" y="7164850"/>
            <a:ext cx="4267138" cy="1628250"/>
          </a:xfrm>
          <a:prstGeom prst="rect">
            <a:avLst/>
          </a:prstGeom>
        </p:spPr>
      </p:pic>
      <p:pic>
        <p:nvPicPr>
          <p:cNvPr id="108" name="Picture 107">
            <a:extLst>
              <a:ext uri="{FF2B5EF4-FFF2-40B4-BE49-F238E27FC236}">
                <a16:creationId xmlns:a16="http://schemas.microsoft.com/office/drawing/2014/main" id="{01D3CC4B-B3F3-461E-8A9D-93FA6BEFD33D}"/>
              </a:ext>
            </a:extLst>
          </p:cNvPr>
          <p:cNvPicPr>
            <a:picLocks noChangeAspect="1"/>
          </p:cNvPicPr>
          <p:nvPr/>
        </p:nvPicPr>
        <p:blipFill>
          <a:blip r:embed="rId19"/>
          <a:stretch>
            <a:fillRect/>
          </a:stretch>
        </p:blipFill>
        <p:spPr>
          <a:xfrm>
            <a:off x="12063010" y="2019505"/>
            <a:ext cx="1767540" cy="6586188"/>
          </a:xfrm>
          <a:prstGeom prst="rect">
            <a:avLst/>
          </a:prstGeom>
        </p:spPr>
      </p:pic>
      <p:sp>
        <p:nvSpPr>
          <p:cNvPr id="171" name="object 69">
            <a:extLst>
              <a:ext uri="{FF2B5EF4-FFF2-40B4-BE49-F238E27FC236}">
                <a16:creationId xmlns:a16="http://schemas.microsoft.com/office/drawing/2014/main" id="{8A2C8B6D-E122-4B02-AFEF-13FD7372AA1A}"/>
              </a:ext>
            </a:extLst>
          </p:cNvPr>
          <p:cNvSpPr/>
          <p:nvPr/>
        </p:nvSpPr>
        <p:spPr>
          <a:xfrm>
            <a:off x="14191004" y="10669739"/>
            <a:ext cx="5815270" cy="1222734"/>
          </a:xfrm>
          <a:custGeom>
            <a:avLst/>
            <a:gdLst/>
            <a:ahLst/>
            <a:cxnLst/>
            <a:rect l="l" t="t" r="r" b="b"/>
            <a:pathLst>
              <a:path w="5487034" h="4805680">
                <a:moveTo>
                  <a:pt x="0" y="102963"/>
                </a:moveTo>
                <a:lnTo>
                  <a:pt x="8094" y="62895"/>
                </a:lnTo>
                <a:lnTo>
                  <a:pt x="30166" y="30166"/>
                </a:lnTo>
                <a:lnTo>
                  <a:pt x="62895" y="8094"/>
                </a:lnTo>
                <a:lnTo>
                  <a:pt x="102963" y="0"/>
                </a:lnTo>
                <a:lnTo>
                  <a:pt x="5383780" y="0"/>
                </a:lnTo>
                <a:lnTo>
                  <a:pt x="5423848" y="8094"/>
                </a:lnTo>
                <a:lnTo>
                  <a:pt x="5456577" y="30166"/>
                </a:lnTo>
                <a:lnTo>
                  <a:pt x="5478649" y="62895"/>
                </a:lnTo>
                <a:lnTo>
                  <a:pt x="5486743" y="102963"/>
                </a:lnTo>
                <a:lnTo>
                  <a:pt x="5486743" y="4702275"/>
                </a:lnTo>
                <a:lnTo>
                  <a:pt x="5478649" y="4742343"/>
                </a:lnTo>
                <a:lnTo>
                  <a:pt x="5456577" y="4775072"/>
                </a:lnTo>
                <a:lnTo>
                  <a:pt x="5423848" y="4797144"/>
                </a:lnTo>
                <a:lnTo>
                  <a:pt x="5383780" y="4805238"/>
                </a:lnTo>
                <a:lnTo>
                  <a:pt x="102963" y="4805238"/>
                </a:lnTo>
                <a:lnTo>
                  <a:pt x="62895" y="4797144"/>
                </a:lnTo>
                <a:lnTo>
                  <a:pt x="30166" y="4775072"/>
                </a:lnTo>
                <a:lnTo>
                  <a:pt x="8094" y="4742343"/>
                </a:lnTo>
                <a:lnTo>
                  <a:pt x="0" y="4702275"/>
                </a:lnTo>
                <a:lnTo>
                  <a:pt x="0" y="102963"/>
                </a:lnTo>
                <a:close/>
              </a:path>
            </a:pathLst>
          </a:custGeom>
          <a:solidFill>
            <a:schemeClr val="bg1"/>
          </a:solidFill>
          <a:ln w="14958">
            <a:solidFill>
              <a:srgbClr val="583E24"/>
            </a:solidFill>
          </a:ln>
        </p:spPr>
        <p:txBody>
          <a:bodyPr wrap="square" lIns="0" tIns="0" rIns="0" bIns="0" rtlCol="0"/>
          <a:lstStyle/>
          <a:p>
            <a:r>
              <a:rPr lang="en-US" b="1" dirty="0"/>
              <a:t> </a:t>
            </a:r>
            <a:r>
              <a:rPr lang="en-US" sz="1200" b="1" dirty="0"/>
              <a:t>Reference</a:t>
            </a:r>
            <a:r>
              <a:rPr lang="en-US" sz="1200" dirty="0"/>
              <a:t> </a:t>
            </a:r>
          </a:p>
          <a:p>
            <a:r>
              <a:rPr lang="en-US" sz="1200" dirty="0"/>
              <a:t>  [1] He K, Zhang X, Ren S, et al. Deep Residual Learning for Image                                    Recognition[J].  2015:770-778.</a:t>
            </a:r>
          </a:p>
          <a:p>
            <a:r>
              <a:rPr lang="en-US" sz="1200" dirty="0"/>
              <a:t>  [2] Xiao H, Rasul K, </a:t>
            </a:r>
            <a:r>
              <a:rPr lang="en-US" sz="1200" dirty="0" err="1"/>
              <a:t>Vollgraf</a:t>
            </a:r>
            <a:r>
              <a:rPr lang="en-US" sz="1200" dirty="0"/>
              <a:t> R. Fashion-MNIST: a Novel Image Dataset for   Benchmarking Machine Learning Algorithms[J].  2017.</a:t>
            </a:r>
          </a:p>
          <a:p>
            <a:r>
              <a:rPr lang="en-US" sz="1200" dirty="0"/>
              <a:t>  [3] </a:t>
            </a:r>
            <a:r>
              <a:rPr lang="en-US" sz="1200" dirty="0" err="1"/>
              <a:t>Lecun</a:t>
            </a:r>
            <a:r>
              <a:rPr lang="en-US" sz="1200" dirty="0"/>
              <a:t> Y, Cortes C. The </a:t>
            </a:r>
            <a:r>
              <a:rPr lang="en-US" sz="1200" dirty="0" err="1"/>
              <a:t>mnist</a:t>
            </a:r>
            <a:r>
              <a:rPr lang="en-US" sz="1200" dirty="0"/>
              <a:t> database of handwritten digits[J].  2010</a:t>
            </a:r>
          </a:p>
          <a:p>
            <a:endParaRPr lang="en-US" sz="1200" dirty="0"/>
          </a:p>
        </p:txBody>
      </p:sp>
      <p:sp>
        <p:nvSpPr>
          <p:cNvPr id="10" name="Rectangle 9">
            <a:extLst>
              <a:ext uri="{FF2B5EF4-FFF2-40B4-BE49-F238E27FC236}">
                <a16:creationId xmlns:a16="http://schemas.microsoft.com/office/drawing/2014/main" id="{E5FA967D-0043-4A14-91CE-3F00A1E9D16D}"/>
              </a:ext>
            </a:extLst>
          </p:cNvPr>
          <p:cNvSpPr/>
          <p:nvPr/>
        </p:nvSpPr>
        <p:spPr>
          <a:xfrm>
            <a:off x="14277002" y="4973414"/>
            <a:ext cx="5820466" cy="5755422"/>
          </a:xfrm>
          <a:prstGeom prst="rect">
            <a:avLst/>
          </a:prstGeom>
        </p:spPr>
        <p:txBody>
          <a:bodyPr wrap="square">
            <a:spAutoFit/>
          </a:bodyPr>
          <a:lstStyle/>
          <a:p>
            <a:r>
              <a:rPr lang="en-US" sz="1600" spc="-10" dirty="0">
                <a:cs typeface="Calibri"/>
              </a:rPr>
              <a:t>We add too much noise into our data during preprocessing. For example, we used zero-padding to force the size of input to be (224,224), which brings too much useless information to our data. Since most part of the input is 0 due to zero-padding, the real informative part becomes very small. Here we do a simple calculation, the original information only accounts for 28*28/(224*224) of total input. In addition, we also notice that even in the original picture, the blank(black) area is also huge. </a:t>
            </a:r>
            <a:r>
              <a:rPr lang="en-US" sz="1600" spc="-10" dirty="0" err="1">
                <a:cs typeface="Calibri"/>
              </a:rPr>
              <a:t>ResNet</a:t>
            </a:r>
            <a:r>
              <a:rPr lang="en-US" sz="1600" spc="-10" dirty="0">
                <a:cs typeface="Calibri"/>
              </a:rPr>
              <a:t> was originally invented to classify </a:t>
            </a:r>
            <a:r>
              <a:rPr lang="en-US" sz="1600" spc="-10" dirty="0" err="1">
                <a:cs typeface="Calibri"/>
              </a:rPr>
              <a:t>Imagenet</a:t>
            </a:r>
            <a:r>
              <a:rPr lang="en-US" sz="1600" spc="-10" dirty="0">
                <a:cs typeface="Calibri"/>
              </a:rPr>
              <a:t>, whose dimension, training samples, number of classes are much more than MNISTs. Therefore, using </a:t>
            </a:r>
            <a:r>
              <a:rPr lang="en-US" sz="1600" spc="-10" dirty="0" err="1">
                <a:cs typeface="Calibri"/>
              </a:rPr>
              <a:t>ResNet</a:t>
            </a:r>
            <a:r>
              <a:rPr lang="en-US" sz="1600" spc="-10" dirty="0">
                <a:cs typeface="Calibri"/>
              </a:rPr>
              <a:t> directly may not be appropriate for MNIST. A suggestion is that we can train a shallow network whose first layer has the same number of output channels as the input of first block of </a:t>
            </a:r>
            <a:r>
              <a:rPr lang="en-US" sz="1600" spc="-10" dirty="0" err="1">
                <a:cs typeface="Calibri"/>
              </a:rPr>
              <a:t>ResNet</a:t>
            </a:r>
            <a:r>
              <a:rPr lang="en-US" sz="1600" spc="-10" dirty="0">
                <a:cs typeface="Calibri"/>
              </a:rPr>
              <a:t>. Then we substitute the first conv layer of </a:t>
            </a:r>
            <a:r>
              <a:rPr lang="en-US" sz="1600" spc="-10" dirty="0" err="1">
                <a:cs typeface="Calibri"/>
              </a:rPr>
              <a:t>ResNet</a:t>
            </a:r>
            <a:r>
              <a:rPr lang="en-US" sz="1600" spc="-10" dirty="0">
                <a:cs typeface="Calibri"/>
              </a:rPr>
              <a:t> with the first layer of our shallow network. ( Recall that in </a:t>
            </a:r>
            <a:r>
              <a:rPr lang="en-US" sz="1600" spc="-10" dirty="0" err="1">
                <a:cs typeface="Calibri"/>
              </a:rPr>
              <a:t>pytorch</a:t>
            </a:r>
            <a:r>
              <a:rPr lang="en-US" sz="1600" spc="-10" dirty="0">
                <a:cs typeface="Calibri"/>
              </a:rPr>
              <a:t>, network input shape is (batch size, channels, length, width) ) </a:t>
            </a:r>
          </a:p>
          <a:p>
            <a:r>
              <a:rPr lang="en-US" sz="1600" spc="-10" dirty="0">
                <a:cs typeface="Calibri"/>
              </a:rPr>
              <a:t>In comparison, we also used another shallow network on MNIST. (see attached code) It is a convolutional autoencoder , which consists of 3 encoding layers and 3 decoding layers. We obtained 99.6% test accuracy on MNIST.</a:t>
            </a:r>
          </a:p>
          <a:p>
            <a:r>
              <a:rPr lang="en-US" sz="1600" spc="-10" dirty="0">
                <a:cs typeface="Calibri"/>
              </a:rPr>
              <a:t>In conclusion, the size of the network should be consistent of the data. A large network may not be ideal without effective data preprocessing or informative inputs .</a:t>
            </a:r>
          </a:p>
        </p:txBody>
      </p:sp>
      <p:sp>
        <p:nvSpPr>
          <p:cNvPr id="55" name="object 54">
            <a:extLst>
              <a:ext uri="{FF2B5EF4-FFF2-40B4-BE49-F238E27FC236}">
                <a16:creationId xmlns:a16="http://schemas.microsoft.com/office/drawing/2014/main" id="{8EF27D4C-5D55-4038-B7FC-03FE241CEB13}"/>
              </a:ext>
            </a:extLst>
          </p:cNvPr>
          <p:cNvSpPr/>
          <p:nvPr/>
        </p:nvSpPr>
        <p:spPr>
          <a:xfrm>
            <a:off x="14373624" y="4668805"/>
            <a:ext cx="5281930" cy="344805"/>
          </a:xfrm>
          <a:custGeom>
            <a:avLst/>
            <a:gdLst/>
            <a:ahLst/>
            <a:cxnLst/>
            <a:rect l="l" t="t" r="r" b="b"/>
            <a:pathLst>
              <a:path w="5281930" h="344805">
                <a:moveTo>
                  <a:pt x="5224074" y="0"/>
                </a:moveTo>
                <a:lnTo>
                  <a:pt x="57440" y="0"/>
                </a:lnTo>
                <a:lnTo>
                  <a:pt x="35086" y="4515"/>
                </a:lnTo>
                <a:lnTo>
                  <a:pt x="16828" y="16828"/>
                </a:lnTo>
                <a:lnTo>
                  <a:pt x="4515" y="35086"/>
                </a:lnTo>
                <a:lnTo>
                  <a:pt x="0" y="57440"/>
                </a:lnTo>
                <a:lnTo>
                  <a:pt x="0" y="287201"/>
                </a:lnTo>
                <a:lnTo>
                  <a:pt x="4515" y="309554"/>
                </a:lnTo>
                <a:lnTo>
                  <a:pt x="16828" y="327813"/>
                </a:lnTo>
                <a:lnTo>
                  <a:pt x="35086" y="340126"/>
                </a:lnTo>
                <a:lnTo>
                  <a:pt x="57440" y="344641"/>
                </a:lnTo>
                <a:lnTo>
                  <a:pt x="5224074" y="344641"/>
                </a:lnTo>
                <a:lnTo>
                  <a:pt x="5246427" y="340126"/>
                </a:lnTo>
                <a:lnTo>
                  <a:pt x="5264686" y="327813"/>
                </a:lnTo>
                <a:lnTo>
                  <a:pt x="5276999" y="309554"/>
                </a:lnTo>
                <a:lnTo>
                  <a:pt x="5281514" y="287201"/>
                </a:lnTo>
                <a:lnTo>
                  <a:pt x="5281514" y="57440"/>
                </a:lnTo>
                <a:lnTo>
                  <a:pt x="5276999" y="35086"/>
                </a:lnTo>
                <a:lnTo>
                  <a:pt x="5264686" y="16828"/>
                </a:lnTo>
                <a:lnTo>
                  <a:pt x="5246427" y="4515"/>
                </a:lnTo>
                <a:lnTo>
                  <a:pt x="5224074" y="0"/>
                </a:lnTo>
                <a:close/>
              </a:path>
            </a:pathLst>
          </a:custGeom>
          <a:solidFill>
            <a:srgbClr val="D99694"/>
          </a:solidFill>
        </p:spPr>
        <p:txBody>
          <a:bodyPr wrap="square" lIns="0" tIns="0" rIns="0" bIns="0" rtlCol="0"/>
          <a:lstStyle/>
          <a:p>
            <a:r>
              <a:rPr lang="en-US" b="1" dirty="0"/>
              <a:t>   Analysis</a:t>
            </a:r>
            <a:endParaRPr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B9F2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1092</Words>
  <Application>Microsoft Office PowerPoint</Application>
  <PresentationFormat>自定义</PresentationFormat>
  <Paragraphs>47</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vt:lpstr>
      <vt:lpstr>宋体</vt:lpstr>
      <vt:lpstr>Arial</vt:lpstr>
      <vt:lpstr>Calibri</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Forgery Detection: Spotting The Real Raphael’s Sketches GU Hanlin, HUANG Yifei, SUN Jiaze Department of Mathematics, HKUST</dc:title>
  <cp:lastModifiedBy>李明轩</cp:lastModifiedBy>
  <cp:revision>48</cp:revision>
  <dcterms:created xsi:type="dcterms:W3CDTF">2018-05-21T13:35:30Z</dcterms:created>
  <dcterms:modified xsi:type="dcterms:W3CDTF">2018-05-22T15:17:32Z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2017-12-10T00:00:00Z</vt:filetime>
  </property>
  <property fmtid="{D5CDD505-2E9C-101B-9397-08002B2CF9AE}" pid="3" name="Creator">
    <vt:lpwstr>Microsoft® PowerPoint® 2016</vt:lpwstr>
  </property>
  <property fmtid="{D5CDD505-2E9C-101B-9397-08002B2CF9AE}" pid="4" name="LastSaved">
    <vt:filetime>2018-05-21T00:00:00Z</vt:filetime>
  </property>
</Properties>
</file>