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257" r:id="rId3"/>
    <p:sldId id="267" r:id="rId4"/>
    <p:sldId id="327" r:id="rId5"/>
    <p:sldId id="269" r:id="rId6"/>
    <p:sldId id="337" r:id="rId7"/>
    <p:sldId id="328" r:id="rId8"/>
    <p:sldId id="329" r:id="rId9"/>
    <p:sldId id="271" r:id="rId10"/>
    <p:sldId id="330" r:id="rId11"/>
    <p:sldId id="272" r:id="rId12"/>
    <p:sldId id="273" r:id="rId13"/>
    <p:sldId id="290" r:id="rId14"/>
    <p:sldId id="346" r:id="rId15"/>
    <p:sldId id="340" r:id="rId16"/>
    <p:sldId id="347" r:id="rId17"/>
    <p:sldId id="339" r:id="rId18"/>
    <p:sldId id="34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EC6DA-97A7-4005-A1E2-8076D13C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073" y="1153447"/>
            <a:ext cx="7772400" cy="1470025"/>
          </a:xfrm>
        </p:spPr>
        <p:txBody>
          <a:bodyPr/>
          <a:lstStyle/>
          <a:p>
            <a:r>
              <a:rPr lang="zh-CN" altLang="zh-CN" dirty="0"/>
              <a:t>步进电动机驱动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BD5D82B-119B-45A6-9036-82CC4E2E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62F682-5FDF-431A-A1BD-4E2DF5F09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3" y="2865437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02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步进电动机定子绕组的通电状态每改变一次，它的转子便转过一个确定的角度，即步进电动机的</a:t>
            </a:r>
            <a:r>
              <a:rPr lang="zh-CN" altLang="en-US" b="1" u="sng" dirty="0">
                <a:solidFill>
                  <a:srgbClr val="008000"/>
                </a:solidFill>
              </a:rPr>
              <a:t>步距角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改变步进电动机</a:t>
            </a:r>
            <a:r>
              <a:rPr lang="zh-CN" altLang="en-US" dirty="0">
                <a:solidFill>
                  <a:srgbClr val="FF0000"/>
                </a:solidFill>
              </a:rPr>
              <a:t>定子绕组的通电顺序</a:t>
            </a:r>
            <a:r>
              <a:rPr lang="zh-CN" altLang="en-US" dirty="0"/>
              <a:t>，转子的</a:t>
            </a:r>
            <a:r>
              <a:rPr lang="zh-CN" altLang="en-US" dirty="0">
                <a:solidFill>
                  <a:srgbClr val="FF0000"/>
                </a:solidFill>
              </a:rPr>
              <a:t>旋转方向</a:t>
            </a:r>
            <a:r>
              <a:rPr lang="zh-CN" altLang="en-US" dirty="0"/>
              <a:t>也随之改变。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3200400"/>
          </a:xfrm>
        </p:spPr>
        <p:txBody>
          <a:bodyPr>
            <a:normAutofit/>
          </a:bodyPr>
          <a:lstStyle/>
          <a:p>
            <a:r>
              <a:rPr lang="zh-CN" sz="2800" dirty="0"/>
              <a:t>步进电动机定子绕组的通电状态的改变速度越快，其转子的旋转速度也越快，即通电状态的变化频率越高，转子的转速越高。</a:t>
            </a:r>
          </a:p>
          <a:p>
            <a:r>
              <a:rPr lang="zh-CN" sz="2800" dirty="0"/>
              <a:t>步进电机的步距角</a:t>
            </a:r>
            <a:r>
              <a:rPr lang="en-US" altLang="zh-CN" sz="2800" dirty="0">
                <a:latin typeface="Symbol" panose="05050102010706020507" pitchFamily="18" charset="2"/>
              </a:rPr>
              <a:t>q</a:t>
            </a:r>
            <a:r>
              <a:rPr lang="zh-CN" sz="2800" dirty="0"/>
              <a:t> 与定子的相数</a:t>
            </a:r>
            <a:r>
              <a:rPr lang="zh-CN" altLang="zh-CN" sz="2800" i="1" dirty="0"/>
              <a:t>m</a:t>
            </a:r>
            <a:r>
              <a:rPr lang="zh-CN" sz="2800" dirty="0"/>
              <a:t>，转子的齿数</a:t>
            </a:r>
            <a:r>
              <a:rPr lang="zh-CN" altLang="zh-CN" sz="2800" i="1" dirty="0"/>
              <a:t>z</a:t>
            </a:r>
            <a:r>
              <a:rPr lang="zh-CN" sz="2800" dirty="0"/>
              <a:t>、通电方式系数</a:t>
            </a:r>
            <a:r>
              <a:rPr lang="zh-CN" altLang="zh-CN" sz="2800" i="1" dirty="0"/>
              <a:t>k</a:t>
            </a:r>
            <a:r>
              <a:rPr lang="zh-CN" sz="2800" dirty="0"/>
              <a:t>有关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59580"/>
              </p:ext>
            </p:extLst>
          </p:nvPr>
        </p:nvGraphicFramePr>
        <p:xfrm>
          <a:off x="3563888" y="3444711"/>
          <a:ext cx="12874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584517" imgH="419417" progId="Equation.3">
                  <p:embed/>
                </p:oleObj>
              </mc:Choice>
              <mc:Fallback>
                <p:oleObj r:id="rId3" imgW="584517" imgH="419417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444711"/>
                        <a:ext cx="128746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47700" y="458264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zh-CN" sz="2800" dirty="0"/>
              <a:t>     </a:t>
            </a:r>
            <a:r>
              <a:rPr lang="zh-CN" sz="2800" dirty="0"/>
              <a:t>式中， </a:t>
            </a:r>
            <a:r>
              <a:rPr lang="zh-CN" altLang="zh-CN" sz="2800" i="1" dirty="0"/>
              <a:t>k</a:t>
            </a:r>
            <a:r>
              <a:rPr lang="zh-CN" sz="2800" dirty="0"/>
              <a:t>－由控制方式确定的拍数与相数的比例系数，即</a:t>
            </a:r>
            <a:r>
              <a:rPr lang="zh-CN" altLang="zh-CN" sz="2800" i="1" dirty="0"/>
              <a:t>k</a:t>
            </a:r>
            <a:r>
              <a:rPr lang="zh-CN" sz="2800" dirty="0"/>
              <a:t>＝拍数／相数，如三相三拍</a:t>
            </a:r>
            <a:r>
              <a:rPr lang="zh-CN" altLang="zh-CN" sz="2800" i="1" dirty="0"/>
              <a:t>k</a:t>
            </a:r>
            <a:r>
              <a:rPr lang="zh-CN" sz="2800" dirty="0"/>
              <a:t>＝</a:t>
            </a:r>
            <a:r>
              <a:rPr lang="zh-CN" altLang="zh-CN" sz="2800" dirty="0"/>
              <a:t>1</a:t>
            </a:r>
            <a:r>
              <a:rPr lang="zh-CN" sz="2800" dirty="0"/>
              <a:t>；三相六拍</a:t>
            </a:r>
            <a:r>
              <a:rPr lang="zh-CN" altLang="zh-CN" sz="2800" i="1" dirty="0"/>
              <a:t>k</a:t>
            </a:r>
            <a:r>
              <a:rPr lang="zh-CN" sz="2800" dirty="0"/>
              <a:t>＝</a:t>
            </a:r>
            <a:r>
              <a:rPr lang="zh-CN" altLang="zh-CN" sz="2800" dirty="0"/>
              <a:t>2</a:t>
            </a:r>
            <a:r>
              <a:rPr lang="zh-CN" sz="2800" dirty="0"/>
              <a:t>；五相十拍</a:t>
            </a:r>
            <a:r>
              <a:rPr lang="zh-CN" altLang="zh-CN" sz="2800" i="1" dirty="0"/>
              <a:t>k</a:t>
            </a:r>
            <a:r>
              <a:rPr lang="zh-CN" sz="2800" dirty="0"/>
              <a:t>＝</a:t>
            </a:r>
            <a:r>
              <a:rPr lang="zh-CN" altLang="zh-CN" sz="2800" dirty="0"/>
              <a:t>2</a:t>
            </a:r>
            <a:r>
              <a:rPr lang="zh-CN" sz="2800" dirty="0"/>
              <a:t>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1143000"/>
          </a:xfrm>
        </p:spPr>
        <p:txBody>
          <a:bodyPr>
            <a:normAutofit/>
          </a:bodyPr>
          <a:lstStyle/>
          <a:p>
            <a:r>
              <a:rPr lang="zh-CN" sz="2800" dirty="0"/>
              <a:t>转子上有</a:t>
            </a:r>
            <a:r>
              <a:rPr lang="zh-CN" altLang="zh-CN" sz="2800" dirty="0"/>
              <a:t>40</a:t>
            </a:r>
            <a:r>
              <a:rPr lang="zh-CN" sz="2800" dirty="0"/>
              <a:t>个齿，当它以三相三拍通电方式工作时，其步距角为：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878138" y="1828800"/>
          <a:ext cx="23796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3" imgW="1080286" imgH="419599" progId="Equation.3">
                  <p:embed/>
                </p:oleObj>
              </mc:Choice>
              <mc:Fallback>
                <p:oleObj r:id="rId3" imgW="1080286" imgH="41959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828800"/>
                        <a:ext cx="2379662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90600" y="2743200"/>
            <a:ext cx="556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sz="2800" dirty="0"/>
              <a:t>若按三相六拍方式工作，则步距角为：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895600" y="3276600"/>
          <a:ext cx="26606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5" imgW="1207341" imgH="419599" progId="Equation.3">
                  <p:embed/>
                </p:oleObj>
              </mc:Choice>
              <mc:Fallback>
                <p:oleObj r:id="rId5" imgW="1207341" imgH="41959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266065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41910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zh-CN" sz="2800" dirty="0"/>
              <a:t>             </a:t>
            </a:r>
            <a:r>
              <a:rPr lang="zh-CN" sz="2800" dirty="0"/>
              <a:t>定子磁极上的小齿和转子磁极上的小齿大小一样，两种小齿的齿宽和齿距相等。当一相定子磁极的小齿与转子的齿对齐时，其他两相磁极的小齿都与转子的齿错过一个角度。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5867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zh-CN" b="1" dirty="0"/>
              <a:t>  </a:t>
            </a:r>
            <a:endParaRPr lang="zh-CN" b="1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		</a:t>
            </a:r>
            <a:r>
              <a:rPr lang="zh-CN" dirty="0"/>
              <a:t>步进电动机</a:t>
            </a:r>
            <a:r>
              <a:rPr lang="zh-CN" b="1" dirty="0">
                <a:solidFill>
                  <a:srgbClr val="FF0000"/>
                </a:solidFill>
              </a:rPr>
              <a:t>转角与控制脉冲的个数成正比</a:t>
            </a:r>
            <a:r>
              <a:rPr lang="zh-CN" dirty="0"/>
              <a:t>，</a:t>
            </a:r>
            <a:r>
              <a:rPr lang="zh-CN" b="1" dirty="0">
                <a:solidFill>
                  <a:srgbClr val="FF0000"/>
                </a:solidFill>
              </a:rPr>
              <a:t>转速与控制脉冲的频率成正比</a:t>
            </a:r>
            <a:r>
              <a:rPr lang="zh-CN" dirty="0"/>
              <a:t>，能方便地实现正、反转控制及调速和定位。因此，</a:t>
            </a:r>
            <a:r>
              <a:rPr lang="zh-CN" b="1" dirty="0">
                <a:solidFill>
                  <a:srgbClr val="FF0000"/>
                </a:solidFill>
              </a:rPr>
              <a:t>步进电动机大多数用于开环控制系统</a:t>
            </a:r>
            <a:r>
              <a:rPr lang="zh-CN" dirty="0"/>
              <a:t>，如简易数控机床、线切割机等。</a:t>
            </a:r>
          </a:p>
          <a:p>
            <a:pPr>
              <a:lnSpc>
                <a:spcPct val="120000"/>
              </a:lnSpc>
              <a:buNone/>
            </a:pPr>
            <a:r>
              <a:rPr lang="zh-CN" dirty="0"/>
              <a:t>             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38261917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6F51-FFEA-4291-9F47-81954A90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步进电动机驱动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B1688E-211A-409A-BF2A-B2445BE9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7" y="2234293"/>
            <a:ext cx="7354326" cy="43630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4F4C5-94B0-4838-91CC-917ECB751B98}"/>
              </a:ext>
            </a:extLst>
          </p:cNvPr>
          <p:cNvSpPr txBox="1"/>
          <p:nvPr/>
        </p:nvSpPr>
        <p:spPr>
          <a:xfrm>
            <a:off x="2771800" y="158135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28BYJ-48+ULN2003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CBD873-350A-494B-8AF1-684CC53CA9B1}"/>
              </a:ext>
            </a:extLst>
          </p:cNvPr>
          <p:cNvSpPr txBox="1"/>
          <p:nvPr/>
        </p:nvSpPr>
        <p:spPr>
          <a:xfrm>
            <a:off x="593304" y="6552015"/>
            <a:ext cx="8928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http://www.taichi-maker.com/homepage/reference-index/motor-reference-index/28byj-48-stepper-motor-intro/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555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7B2775-B5D6-414E-8CF1-4E7F05FA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730" y="2060848"/>
            <a:ext cx="4466061" cy="3240360"/>
          </a:xfrm>
          <a:prstGeom prst="rect">
            <a:avLst/>
          </a:prstGeom>
        </p:spPr>
      </p:pic>
      <p:pic>
        <p:nvPicPr>
          <p:cNvPr id="14338" name="Picture 2" descr="See the source image">
            <a:extLst>
              <a:ext uri="{FF2B5EF4-FFF2-40B4-BE49-F238E27FC236}">
                <a16:creationId xmlns:a16="http://schemas.microsoft.com/office/drawing/2014/main" id="{0E9FDF86-BB4D-4A3D-8D18-AD384F3DE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b="10687"/>
          <a:stretch/>
        </p:blipFill>
        <p:spPr bwMode="auto">
          <a:xfrm>
            <a:off x="457200" y="2194493"/>
            <a:ext cx="3867814" cy="29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766F51-FFEA-4291-9F47-81954A90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2835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28BYJ-48</a:t>
            </a:r>
            <a:r>
              <a:rPr lang="zh-CN" altLang="en-US" b="1" i="0" dirty="0">
                <a:solidFill>
                  <a:srgbClr val="1A1A1A"/>
                </a:solidFill>
                <a:effectLst/>
                <a:latin typeface="Montserrat" panose="020B0604020202020204" pitchFamily="2" charset="0"/>
              </a:rPr>
              <a:t>单极性</a:t>
            </a:r>
            <a:r>
              <a:rPr lang="zh-CN" altLang="en-US" dirty="0"/>
              <a:t>步进电机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F3BA61-D505-4311-9F2D-B95D5A27F143}"/>
              </a:ext>
            </a:extLst>
          </p:cNvPr>
          <p:cNvSpPr txBox="1"/>
          <p:nvPr/>
        </p:nvSpPr>
        <p:spPr>
          <a:xfrm>
            <a:off x="5292080" y="386104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12V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2F8EF7-E37A-4E31-B1B7-917762564D15}"/>
              </a:ext>
            </a:extLst>
          </p:cNvPr>
          <p:cNvSpPr txBox="1"/>
          <p:nvPr/>
        </p:nvSpPr>
        <p:spPr>
          <a:xfrm>
            <a:off x="1020945" y="5434853"/>
            <a:ext cx="74078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28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：外径</a:t>
            </a:r>
            <a:r>
              <a:rPr lang="en-US" altLang="zh-CN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28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毫米                    </a:t>
            </a:r>
            <a:r>
              <a:rPr lang="en-US" altLang="zh-CN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J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：   减速型（减速比</a:t>
            </a:r>
            <a:r>
              <a:rPr lang="en-US" altLang="zh-CN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1:64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）</a:t>
            </a:r>
            <a:br>
              <a:rPr lang="zh-CN" altLang="en-US" sz="2000" dirty="0"/>
            </a:br>
            <a:r>
              <a:rPr lang="en-US" altLang="zh-CN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B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：  步进电机                         </a:t>
            </a:r>
            <a:r>
              <a:rPr lang="en-US" altLang="zh-CN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48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：四相八拍</a:t>
            </a:r>
            <a:br>
              <a:rPr lang="zh-CN" altLang="en-US" sz="2000" dirty="0"/>
            </a:br>
            <a:r>
              <a:rPr lang="en-US" altLang="zh-CN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Y</a:t>
            </a:r>
            <a:r>
              <a:rPr lang="zh-CN" altLang="en-US" sz="2000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：  永磁式</a:t>
            </a:r>
            <a:br>
              <a:rPr lang="zh-CN" altLang="en-US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239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6F51-FFEA-4291-9F47-81954A90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283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28BYJ-48</a:t>
            </a:r>
            <a:r>
              <a:rPr lang="zh-CN" altLang="en-US" dirty="0"/>
              <a:t>步进电机</a:t>
            </a:r>
          </a:p>
        </p:txBody>
      </p:sp>
      <p:pic>
        <p:nvPicPr>
          <p:cNvPr id="6146" name="Picture 2" descr="28BYJ-48步进电机内部拆解图">
            <a:extLst>
              <a:ext uri="{FF2B5EF4-FFF2-40B4-BE49-F238E27FC236}">
                <a16:creationId xmlns:a16="http://schemas.microsoft.com/office/drawing/2014/main" id="{DA47D43F-1DC1-45E2-A0F5-5E40C924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361"/>
            <a:ext cx="3209772" cy="23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15E106-884B-4BCC-A8D6-550CEA494F15}"/>
              </a:ext>
            </a:extLst>
          </p:cNvPr>
          <p:cNvSpPr txBox="1"/>
          <p:nvPr/>
        </p:nvSpPr>
        <p:spPr>
          <a:xfrm>
            <a:off x="755576" y="1969448"/>
            <a:ext cx="645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输出轴旋转一圈，需（</a:t>
            </a:r>
            <a:r>
              <a:rPr lang="en-US" altLang="zh-CN" sz="2400" dirty="0">
                <a:solidFill>
                  <a:srgbClr val="C00000"/>
                </a:solidFill>
              </a:rPr>
              <a:t>360/5.625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</a:rPr>
              <a:t>x 64=4096</a:t>
            </a:r>
            <a:r>
              <a:rPr lang="zh-CN" altLang="en-US" sz="2400" dirty="0">
                <a:solidFill>
                  <a:srgbClr val="C00000"/>
                </a:solidFill>
              </a:rPr>
              <a:t>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EBBB46-3CAF-412F-B987-2F7CAD23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3" y="2580278"/>
            <a:ext cx="7567299" cy="41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66F51-FFEA-4291-9F47-81954A90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ULN2003</a:t>
            </a:r>
            <a:r>
              <a:rPr lang="zh-CN" altLang="en-US" dirty="0"/>
              <a:t>步进电机驱动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A06882-B487-41A5-A97D-E0E15750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1388046"/>
            <a:ext cx="5797296" cy="51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See the source image">
            <a:extLst>
              <a:ext uri="{FF2B5EF4-FFF2-40B4-BE49-F238E27FC236}">
                <a16:creationId xmlns:a16="http://schemas.microsoft.com/office/drawing/2014/main" id="{6987E159-C40B-4799-BCB5-09AF02D8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66" y="908720"/>
            <a:ext cx="6084409" cy="360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766F51-FFEA-4291-9F47-81954A90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28BYJ-48</a:t>
            </a:r>
            <a:r>
              <a:rPr lang="zh-CN" altLang="en-US" dirty="0"/>
              <a:t>步进电机驱动相序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63E5D41-8322-4799-A5E3-998674AEA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1"/>
          <a:stretch/>
        </p:blipFill>
        <p:spPr bwMode="auto">
          <a:xfrm>
            <a:off x="252564" y="4253499"/>
            <a:ext cx="8638872" cy="26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7C20A5-AE38-4A4A-8FDC-218CA7DFB395}"/>
              </a:ext>
            </a:extLst>
          </p:cNvPr>
          <p:cNvSpPr txBox="1"/>
          <p:nvPr/>
        </p:nvSpPr>
        <p:spPr>
          <a:xfrm>
            <a:off x="275900" y="509408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7C24FB-7E78-4B41-995F-09CE65F650B3}"/>
              </a:ext>
            </a:extLst>
          </p:cNvPr>
          <p:cNvSpPr txBox="1"/>
          <p:nvPr/>
        </p:nvSpPr>
        <p:spPr>
          <a:xfrm>
            <a:off x="299236" y="551437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F21E71-B75E-4D33-9533-8C70E543302A}"/>
                  </a:ext>
                </a:extLst>
              </p:cNvPr>
              <p:cNvSpPr txBox="1"/>
              <p:nvPr/>
            </p:nvSpPr>
            <p:spPr>
              <a:xfrm>
                <a:off x="263395" y="5934669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F21E71-B75E-4D33-9533-8C70E543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5" y="5934669"/>
                <a:ext cx="461986" cy="461665"/>
              </a:xfrm>
              <a:prstGeom prst="rect">
                <a:avLst/>
              </a:prstGeom>
              <a:blipFill>
                <a:blip r:embed="rId4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995A65-F6A8-4971-8484-F56728CC9DCC}"/>
                  </a:ext>
                </a:extLst>
              </p:cNvPr>
              <p:cNvSpPr txBox="1"/>
              <p:nvPr/>
            </p:nvSpPr>
            <p:spPr>
              <a:xfrm>
                <a:off x="281839" y="6340093"/>
                <a:ext cx="458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995A65-F6A8-4971-8484-F56728CC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39" y="6340093"/>
                <a:ext cx="458779" cy="461665"/>
              </a:xfrm>
              <a:prstGeom prst="rect">
                <a:avLst/>
              </a:prstGeom>
              <a:blipFill>
                <a:blip r:embed="rId5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8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49362"/>
            <a:ext cx="4139952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zh-CN" b="1" dirty="0"/>
              <a:t>  </a:t>
            </a:r>
            <a:endParaRPr lang="zh-CN" b="1" dirty="0"/>
          </a:p>
          <a:p>
            <a:pPr>
              <a:lnSpc>
                <a:spcPct val="120000"/>
              </a:lnSpc>
              <a:buNone/>
            </a:pPr>
            <a:r>
              <a:rPr lang="zh-CN" dirty="0"/>
              <a:t>             </a:t>
            </a:r>
            <a:r>
              <a:rPr lang="zh-CN" sz="4000" b="1" dirty="0"/>
              <a:t>步进电动机又称脉冲电动机</a:t>
            </a:r>
            <a:r>
              <a:rPr lang="zh-CN" altLang="en-US" sz="4000" b="1" dirty="0"/>
              <a:t>，</a:t>
            </a:r>
            <a:r>
              <a:rPr lang="zh-CN" sz="4000" b="1" dirty="0"/>
              <a:t>是一种将电脉冲信号转换成相应的角位移的电磁机械装置。</a:t>
            </a:r>
            <a:endParaRPr lang="en-US" altLang="zh-CN" sz="4000" b="1" dirty="0"/>
          </a:p>
          <a:p>
            <a:pPr>
              <a:lnSpc>
                <a:spcPct val="120000"/>
              </a:lnSpc>
              <a:buNone/>
            </a:pPr>
            <a:r>
              <a:rPr lang="en-US" altLang="zh-CN" sz="4000" b="1" dirty="0"/>
              <a:t>            </a:t>
            </a:r>
            <a:r>
              <a:rPr lang="zh-CN" sz="4000" b="1" dirty="0"/>
              <a:t>当输入一个电脉冲信号时，其输出轴就转动一个角度，把这个角度叫做</a:t>
            </a:r>
            <a:r>
              <a:rPr lang="zh-CN" sz="4000" b="1" dirty="0">
                <a:solidFill>
                  <a:srgbClr val="FF0000"/>
                </a:solidFill>
              </a:rPr>
              <a:t>步距角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>
              <a:lnSpc>
                <a:spcPct val="120000"/>
              </a:lnSpc>
              <a:buNone/>
            </a:pPr>
            <a:r>
              <a:rPr lang="en-US" altLang="zh-CN" sz="4000" b="1" dirty="0"/>
              <a:t>             </a:t>
            </a:r>
            <a:r>
              <a:rPr lang="zh-CN" sz="4000" b="1" dirty="0"/>
              <a:t>若连续不断地输入电脉冲信号，就一步一步不断地转动。</a:t>
            </a:r>
          </a:p>
          <a:p>
            <a:pPr>
              <a:lnSpc>
                <a:spcPct val="120000"/>
              </a:lnSpc>
              <a:buNone/>
            </a:pPr>
            <a:r>
              <a:rPr lang="zh-CN" b="1" dirty="0"/>
              <a:t>        </a:t>
            </a:r>
            <a:endParaRPr lang="zh-CN" dirty="0">
              <a:latin typeface="宋体" pitchFamily="2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2C4611E-183C-4D2D-B381-EF37FE92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zh-CN" b="1" dirty="0"/>
              <a:t>步进电动机的特点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A4F9F8-9E29-47B5-AEB3-9814BD339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5" t="5424" r="13696" b="6803"/>
          <a:stretch/>
        </p:blipFill>
        <p:spPr bwMode="auto">
          <a:xfrm>
            <a:off x="4355976" y="1757222"/>
            <a:ext cx="460851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229" y="1988840"/>
            <a:ext cx="3672408" cy="410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            </a:t>
            </a:r>
            <a:r>
              <a:rPr lang="zh-CN" dirty="0"/>
              <a:t>定子有六个均匀分布的磁极，每两个相对磁极组成一相，即有</a:t>
            </a:r>
            <a:r>
              <a:rPr lang="zh-CN" altLang="zh-CN" dirty="0"/>
              <a:t>A-A</a:t>
            </a:r>
            <a:r>
              <a:rPr lang="zh-CN" altLang="zh-CN" dirty="0">
                <a:ea typeface="仿宋_GB2312" pitchFamily="49" charset="-122"/>
              </a:rPr>
              <a:t>'</a:t>
            </a:r>
            <a:r>
              <a:rPr lang="zh-CN" dirty="0"/>
              <a:t>、</a:t>
            </a:r>
            <a:r>
              <a:rPr lang="zh-CN" altLang="zh-CN" dirty="0"/>
              <a:t>B-B</a:t>
            </a:r>
            <a:r>
              <a:rPr lang="zh-CN" altLang="zh-CN" dirty="0">
                <a:ea typeface="仿宋_GB2312" pitchFamily="49" charset="-122"/>
              </a:rPr>
              <a:t>'</a:t>
            </a:r>
            <a:r>
              <a:rPr lang="zh-CN" altLang="zh-CN" dirty="0"/>
              <a:t> </a:t>
            </a:r>
            <a:r>
              <a:rPr lang="zh-CN" dirty="0"/>
              <a:t>、</a:t>
            </a:r>
            <a:r>
              <a:rPr lang="zh-CN" altLang="zh-CN" dirty="0"/>
              <a:t>C-C</a:t>
            </a:r>
            <a:r>
              <a:rPr lang="zh-CN" altLang="zh-CN" dirty="0">
                <a:ea typeface="仿宋_GB2312" pitchFamily="49" charset="-122"/>
              </a:rPr>
              <a:t>'</a:t>
            </a:r>
            <a:r>
              <a:rPr lang="zh-CN" dirty="0"/>
              <a:t>三相，磁极上绕有励磁绕组，转子上有四个齿。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CF3D2A3-A857-4490-B52C-A2256092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b="1" dirty="0"/>
              <a:t>步进电动机的工作原理</a:t>
            </a:r>
            <a:endParaRPr lang="zh-CN" altLang="en-US" dirty="0"/>
          </a:p>
        </p:txBody>
      </p:sp>
      <p:pic>
        <p:nvPicPr>
          <p:cNvPr id="4" name="Picture 3" descr="图片1">
            <a:extLst>
              <a:ext uri="{FF2B5EF4-FFF2-40B4-BE49-F238E27FC236}">
                <a16:creationId xmlns:a16="http://schemas.microsoft.com/office/drawing/2014/main" id="{D2D04859-BE24-4595-9B13-1C010083D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1338819"/>
            <a:ext cx="5319928" cy="497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图片1">
            <a:extLst>
              <a:ext uri="{FF2B5EF4-FFF2-40B4-BE49-F238E27FC236}">
                <a16:creationId xmlns:a16="http://schemas.microsoft.com/office/drawing/2014/main" id="{6DAEE734-587B-4DCD-87C9-8389BF8C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960" y="836712"/>
            <a:ext cx="4932040" cy="460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375476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/>
              <a:t>        如果先将电脉冲加到</a:t>
            </a:r>
            <a:r>
              <a:rPr lang="zh-CN" altLang="zh-CN" sz="2800" dirty="0"/>
              <a:t>A</a:t>
            </a:r>
            <a:r>
              <a:rPr lang="zh-CN" altLang="en-US" sz="2800" dirty="0"/>
              <a:t>相励磁绕组，定子</a:t>
            </a:r>
            <a:r>
              <a:rPr lang="zh-CN" altLang="zh-CN" sz="2800" dirty="0"/>
              <a:t>A</a:t>
            </a:r>
            <a:r>
              <a:rPr lang="zh-CN" altLang="en-US" sz="2800" dirty="0"/>
              <a:t>相磁极就产生磁通，并对转子产生磁拉力，使转子的</a:t>
            </a:r>
            <a:r>
              <a:rPr lang="zh-CN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zh-CN" sz="2800" dirty="0"/>
              <a:t>3</a:t>
            </a:r>
            <a:r>
              <a:rPr lang="zh-CN" altLang="en-US" sz="2800" dirty="0"/>
              <a:t>两个齿与定子的</a:t>
            </a:r>
            <a:r>
              <a:rPr lang="zh-CN" altLang="zh-CN" sz="2800" dirty="0"/>
              <a:t>A</a:t>
            </a:r>
            <a:r>
              <a:rPr lang="zh-CN" altLang="en-US" sz="2800" dirty="0"/>
              <a:t>相磁极对齐。而后再将电脉冲通入</a:t>
            </a:r>
            <a:r>
              <a:rPr lang="zh-CN" altLang="zh-CN" sz="2800" dirty="0"/>
              <a:t>B</a:t>
            </a:r>
            <a:r>
              <a:rPr lang="zh-CN" altLang="en-US" sz="2800" dirty="0"/>
              <a:t>相励磁绕组，</a:t>
            </a:r>
            <a:r>
              <a:rPr lang="zh-CN" altLang="zh-CN" sz="2800" dirty="0"/>
              <a:t>B</a:t>
            </a:r>
            <a:r>
              <a:rPr lang="zh-CN" altLang="en-US" sz="2800" dirty="0"/>
              <a:t>相磁极便产生磁通。这时转子</a:t>
            </a:r>
            <a:r>
              <a:rPr lang="zh-CN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zh-CN" sz="2800" dirty="0"/>
              <a:t>4</a:t>
            </a:r>
            <a:r>
              <a:rPr lang="zh-CN" altLang="en-US" sz="2800" dirty="0"/>
              <a:t>两个齿与</a:t>
            </a:r>
            <a:r>
              <a:rPr lang="zh-CN" altLang="zh-CN" sz="2800" dirty="0"/>
              <a:t>B</a:t>
            </a:r>
            <a:r>
              <a:rPr lang="zh-CN" altLang="en-US" sz="2800" dirty="0"/>
              <a:t>相磁极靠得最近，于是转子便沿着逆时针方向转过</a:t>
            </a:r>
            <a:r>
              <a:rPr lang="zh-CN" altLang="zh-CN" sz="2800" dirty="0"/>
              <a:t>30</a:t>
            </a:r>
            <a:r>
              <a:rPr lang="zh-CN" altLang="en-US" sz="2800" dirty="0"/>
              <a:t>度角，使转子</a:t>
            </a:r>
            <a:r>
              <a:rPr lang="zh-CN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zh-CN" sz="2800" dirty="0"/>
              <a:t>4</a:t>
            </a:r>
            <a:r>
              <a:rPr lang="zh-CN" altLang="en-US" sz="2800" dirty="0"/>
              <a:t>两个齿与定子</a:t>
            </a:r>
            <a:r>
              <a:rPr lang="zh-CN" altLang="zh-CN" sz="2800" dirty="0"/>
              <a:t>B</a:t>
            </a:r>
            <a:r>
              <a:rPr lang="zh-CN" altLang="en-US" sz="2800" dirty="0"/>
              <a:t>相磁极对齐。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569" y="597675"/>
            <a:ext cx="4106416" cy="5334000"/>
          </a:xfrm>
        </p:spPr>
        <p:txBody>
          <a:bodyPr>
            <a:normAutofit/>
          </a:bodyPr>
          <a:lstStyle/>
          <a:p>
            <a:r>
              <a:rPr lang="zh-CN" sz="2800" dirty="0"/>
              <a:t>如果按照</a:t>
            </a:r>
            <a:r>
              <a:rPr lang="zh-CN" altLang="zh-CN" sz="2800" dirty="0"/>
              <a:t>A</a:t>
            </a:r>
            <a:r>
              <a:rPr lang="zh-CN" sz="2800" dirty="0"/>
              <a:t>－</a:t>
            </a:r>
            <a:r>
              <a:rPr lang="zh-CN" altLang="zh-CN" sz="2800" dirty="0"/>
              <a:t>B</a:t>
            </a:r>
            <a:r>
              <a:rPr lang="zh-CN" sz="2800" dirty="0"/>
              <a:t>－</a:t>
            </a:r>
            <a:r>
              <a:rPr lang="zh-CN" altLang="zh-CN" sz="2800" dirty="0"/>
              <a:t>C</a:t>
            </a:r>
            <a:r>
              <a:rPr lang="zh-CN" sz="2800" dirty="0"/>
              <a:t>－</a:t>
            </a:r>
            <a:r>
              <a:rPr lang="zh-CN" altLang="zh-CN" sz="2800" dirty="0"/>
              <a:t>A</a:t>
            </a:r>
            <a:r>
              <a:rPr lang="zh-CN" sz="2800" dirty="0"/>
              <a:t>的顺序通电，转子则沿逆时针方向一步步地转动，每步转过</a:t>
            </a:r>
            <a:r>
              <a:rPr lang="zh-CN" altLang="zh-CN" sz="2800" dirty="0"/>
              <a:t>30</a:t>
            </a:r>
            <a:r>
              <a:rPr lang="zh-CN" sz="2800" dirty="0"/>
              <a:t>度，这个角度就叫</a:t>
            </a:r>
            <a:r>
              <a:rPr lang="zh-CN" sz="2800" b="1" u="sng" dirty="0">
                <a:solidFill>
                  <a:srgbClr val="008000"/>
                </a:solidFill>
              </a:rPr>
              <a:t>步距角</a:t>
            </a:r>
            <a:r>
              <a:rPr lang="zh-CN" sz="2800" dirty="0"/>
              <a:t>。</a:t>
            </a:r>
            <a:endParaRPr lang="en-US" altLang="zh-CN" sz="2800" dirty="0"/>
          </a:p>
          <a:p>
            <a:r>
              <a:rPr lang="zh-CN" sz="2800" dirty="0"/>
              <a:t>显然，单位时间内通入的电脉冲数越多，即电脉冲频率越高，电动机转速就越高。如果按照</a:t>
            </a:r>
            <a:r>
              <a:rPr lang="zh-CN" altLang="zh-CN" sz="2800" dirty="0"/>
              <a:t>A</a:t>
            </a:r>
            <a:r>
              <a:rPr lang="zh-CN" sz="2800" dirty="0"/>
              <a:t>－</a:t>
            </a:r>
            <a:r>
              <a:rPr lang="zh-CN" altLang="zh-CN" sz="2800" dirty="0"/>
              <a:t>C</a:t>
            </a:r>
            <a:r>
              <a:rPr lang="zh-CN" sz="2800" dirty="0"/>
              <a:t>－</a:t>
            </a:r>
            <a:r>
              <a:rPr lang="zh-CN" altLang="zh-CN" sz="2800" dirty="0"/>
              <a:t>B</a:t>
            </a:r>
            <a:r>
              <a:rPr lang="zh-CN" sz="2800" dirty="0"/>
              <a:t>－</a:t>
            </a:r>
            <a:r>
              <a:rPr lang="zh-CN" altLang="zh-CN" sz="2800" dirty="0"/>
              <a:t>A</a:t>
            </a:r>
            <a:r>
              <a:rPr lang="zh-CN" sz="2800" dirty="0"/>
              <a:t>的顺序通电，步进电动机将沿顺时针方向一步步地转动。</a:t>
            </a:r>
          </a:p>
        </p:txBody>
      </p:sp>
      <p:pic>
        <p:nvPicPr>
          <p:cNvPr id="3" name="Picture 3" descr="图片1">
            <a:extLst>
              <a:ext uri="{FF2B5EF4-FFF2-40B4-BE49-F238E27FC236}">
                <a16:creationId xmlns:a16="http://schemas.microsoft.com/office/drawing/2014/main" id="{89C43007-A9DC-422C-964E-E50F45E1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508" y="926325"/>
            <a:ext cx="4638964" cy="433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A7601-1D63-4DA5-8584-40A7EEB8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3F581-186C-45F7-8EB6-63AB777D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alt text">
            <a:extLst>
              <a:ext uri="{FF2B5EF4-FFF2-40B4-BE49-F238E27FC236}">
                <a16:creationId xmlns:a16="http://schemas.microsoft.com/office/drawing/2014/main" id="{E2806BEE-E014-4A8D-B032-D056FF2036E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930" y="274638"/>
            <a:ext cx="5974374" cy="63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3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从一相通电换接到另一相通电称为</a:t>
            </a:r>
            <a:r>
              <a:rPr lang="zh-CN" altLang="en-US" b="1" u="sng" dirty="0">
                <a:solidFill>
                  <a:srgbClr val="008000"/>
                </a:solidFill>
              </a:rPr>
              <a:t>一拍</a:t>
            </a:r>
            <a:r>
              <a:rPr lang="zh-CN" altLang="en-US" dirty="0"/>
              <a:t>，每一拍转子转动一个步距角。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上述的步进电动机，三相励磁绕组依次单独通电运行，换接三次完成一个通电循环，称为</a:t>
            </a:r>
            <a:r>
              <a:rPr lang="zh-CN" altLang="en-US" b="1" u="sng" dirty="0">
                <a:solidFill>
                  <a:srgbClr val="008000"/>
                </a:solidFill>
              </a:rPr>
              <a:t>三相单三拍</a:t>
            </a:r>
            <a:r>
              <a:rPr lang="zh-CN" altLang="en-US" dirty="0"/>
              <a:t>通电方式。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zh-CN" dirty="0"/>
              <a:t>如果使两相励磁绕组同时通电，即按AB－BC－CA－AB…顺序通电，这种通电方式称为</a:t>
            </a:r>
            <a:r>
              <a:rPr lang="zh-CN" altLang="zh-CN" b="1" u="sng" dirty="0">
                <a:solidFill>
                  <a:srgbClr val="008000"/>
                </a:solidFill>
              </a:rPr>
              <a:t>三相双三拍</a:t>
            </a:r>
            <a:r>
              <a:rPr lang="zh-CN" altLang="zh-CN" dirty="0"/>
              <a:t>，其步距角仍为30度。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>
            <a:normAutofit/>
          </a:bodyPr>
          <a:lstStyle/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dirty="0"/>
              <a:t>还有一种是按</a:t>
            </a:r>
            <a:r>
              <a:rPr lang="zh-CN" altLang="en-US" b="1" u="sng" dirty="0">
                <a:solidFill>
                  <a:srgbClr val="008000"/>
                </a:solidFill>
              </a:rPr>
              <a:t>三相六拍</a:t>
            </a:r>
            <a:r>
              <a:rPr lang="zh-CN" altLang="en-US" dirty="0"/>
              <a:t>通电方式工作，即按照</a:t>
            </a:r>
            <a:r>
              <a:rPr lang="zh-CN" altLang="zh-CN" dirty="0"/>
              <a:t>A</a:t>
            </a:r>
            <a:r>
              <a:rPr lang="zh-CN" altLang="en-US" dirty="0"/>
              <a:t>－</a:t>
            </a:r>
            <a:r>
              <a:rPr lang="zh-CN" altLang="zh-CN" dirty="0"/>
              <a:t>AB</a:t>
            </a:r>
            <a:r>
              <a:rPr lang="zh-CN" altLang="en-US" dirty="0"/>
              <a:t>－</a:t>
            </a:r>
            <a:r>
              <a:rPr lang="zh-CN" altLang="zh-CN" dirty="0"/>
              <a:t>B</a:t>
            </a:r>
            <a:r>
              <a:rPr lang="zh-CN" altLang="en-US" dirty="0"/>
              <a:t>－</a:t>
            </a:r>
            <a:r>
              <a:rPr lang="zh-CN" altLang="zh-CN" dirty="0"/>
              <a:t>BC</a:t>
            </a:r>
            <a:r>
              <a:rPr lang="zh-CN" altLang="en-US" dirty="0"/>
              <a:t>－</a:t>
            </a:r>
            <a:r>
              <a:rPr lang="zh-CN" altLang="zh-CN" dirty="0"/>
              <a:t>C</a:t>
            </a:r>
            <a:r>
              <a:rPr lang="zh-CN" altLang="en-US" dirty="0"/>
              <a:t>－</a:t>
            </a:r>
            <a:r>
              <a:rPr lang="zh-CN" altLang="zh-CN" dirty="0"/>
              <a:t>CA</a:t>
            </a:r>
            <a:r>
              <a:rPr lang="zh-CN" altLang="en-US" dirty="0"/>
              <a:t>－</a:t>
            </a:r>
            <a:r>
              <a:rPr lang="zh-CN" altLang="zh-CN" dirty="0"/>
              <a:t>A…</a:t>
            </a:r>
            <a:r>
              <a:rPr lang="zh-CN" altLang="en-US" dirty="0"/>
              <a:t>顺序通电，换接六次完成一个通电循环。这种通电方式的步距角为</a:t>
            </a:r>
            <a:r>
              <a:rPr lang="zh-CN" altLang="zh-CN" dirty="0"/>
              <a:t>15</a:t>
            </a:r>
            <a:r>
              <a:rPr lang="zh-CN" altLang="en-US" dirty="0"/>
              <a:t>度。如果按</a:t>
            </a:r>
            <a:r>
              <a:rPr lang="zh-CN" altLang="zh-CN" dirty="0"/>
              <a:t>A</a:t>
            </a:r>
            <a:r>
              <a:rPr lang="zh-CN" altLang="en-US" dirty="0"/>
              <a:t>－</a:t>
            </a:r>
            <a:r>
              <a:rPr lang="zh-CN" altLang="zh-CN" dirty="0"/>
              <a:t>AC</a:t>
            </a:r>
            <a:r>
              <a:rPr lang="zh-CN" altLang="en-US" dirty="0"/>
              <a:t>－</a:t>
            </a:r>
            <a:r>
              <a:rPr lang="zh-CN" altLang="zh-CN" dirty="0"/>
              <a:t>C</a:t>
            </a:r>
            <a:r>
              <a:rPr lang="zh-CN" altLang="en-US" dirty="0"/>
              <a:t>－</a:t>
            </a:r>
            <a:r>
              <a:rPr lang="zh-CN" altLang="zh-CN" dirty="0"/>
              <a:t>CB</a:t>
            </a:r>
            <a:r>
              <a:rPr lang="zh-CN" altLang="en-US" dirty="0"/>
              <a:t>－</a:t>
            </a:r>
            <a:r>
              <a:rPr lang="zh-CN" altLang="zh-CN" dirty="0"/>
              <a:t>B</a:t>
            </a:r>
            <a:r>
              <a:rPr lang="zh-CN" altLang="en-US" dirty="0"/>
              <a:t>－</a:t>
            </a:r>
            <a:r>
              <a:rPr lang="zh-CN" altLang="zh-CN" dirty="0"/>
              <a:t>BA</a:t>
            </a:r>
            <a:r>
              <a:rPr lang="zh-CN" altLang="en-US" dirty="0"/>
              <a:t>－</a:t>
            </a:r>
            <a:r>
              <a:rPr lang="zh-CN" altLang="zh-CN" dirty="0"/>
              <a:t>A…</a:t>
            </a:r>
            <a:r>
              <a:rPr lang="zh-CN" altLang="en-US" dirty="0"/>
              <a:t>的顺序通电，步进电动机就沿逆时针方向，以</a:t>
            </a:r>
            <a:r>
              <a:rPr lang="zh-CN" altLang="zh-CN" dirty="0"/>
              <a:t>15</a:t>
            </a:r>
            <a:r>
              <a:rPr lang="zh-CN" altLang="en-US" dirty="0"/>
              <a:t>度步距角一步步转动。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6388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zh-CN" altLang="en-US" dirty="0"/>
              <a:t>工作在三相三拍工作方式时，切换瞬间步进电动机失去自锁转矩，容易失步，而且只有一相</a:t>
            </a:r>
            <a:r>
              <a:rPr lang="zh-CN" dirty="0"/>
              <a:t>绕组通电吸引转子，易在平衡位置产生振荡。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dirty="0"/>
              <a:t>采用三相六拍控制方式，步距角小一半（</a:t>
            </a:r>
            <a:r>
              <a:rPr lang="zh-CN" altLang="zh-CN" dirty="0"/>
              <a:t>15</a:t>
            </a:r>
            <a:r>
              <a:rPr lang="zh-CN" dirty="0"/>
              <a:t>度），在通电状态改变时保持一相绕组通电，工作稳定，转换频率也提高一倍，是三相步进电机较常用的控制方式。</a:t>
            </a:r>
          </a:p>
          <a:p>
            <a:pPr>
              <a:buNone/>
            </a:pPr>
            <a:r>
              <a:rPr lang="zh-CN" dirty="0"/>
              <a:t>          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924</Words>
  <Application>Microsoft Office PowerPoint</Application>
  <PresentationFormat>全屏显示(4:3)</PresentationFormat>
  <Paragraphs>48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宋体</vt:lpstr>
      <vt:lpstr>microsoft yahei</vt:lpstr>
      <vt:lpstr>Arial</vt:lpstr>
      <vt:lpstr>Calibri</vt:lpstr>
      <vt:lpstr>Cambria Math</vt:lpstr>
      <vt:lpstr>Merriweather</vt:lpstr>
      <vt:lpstr>Montserrat</vt:lpstr>
      <vt:lpstr>Symbol</vt:lpstr>
      <vt:lpstr>Times New Roman</vt:lpstr>
      <vt:lpstr>Wingdings</vt:lpstr>
      <vt:lpstr>Office 主题</vt:lpstr>
      <vt:lpstr>Microsoft Equation 3.0</vt:lpstr>
      <vt:lpstr>步进电动机驱动</vt:lpstr>
      <vt:lpstr>步进电动机的特点</vt:lpstr>
      <vt:lpstr>步进电动机的工作原理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步进电动机驱动</vt:lpstr>
      <vt:lpstr> 28BYJ-48单极性步进电机</vt:lpstr>
      <vt:lpstr> 28BYJ-48步进电机</vt:lpstr>
      <vt:lpstr>ULN2003步进电机驱动</vt:lpstr>
      <vt:lpstr> 28BYJ-48步进电机驱动相序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 步进电动机驱动及其控制</dc:title>
  <dc:creator>Yanhui Yuan</dc:creator>
  <cp:lastModifiedBy>Yanhui Yuan</cp:lastModifiedBy>
  <cp:revision>61</cp:revision>
  <dcterms:modified xsi:type="dcterms:W3CDTF">2022-02-04T08:37:17Z</dcterms:modified>
</cp:coreProperties>
</file>