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3"/>
  </p:notesMasterIdLst>
  <p:handoutMasterIdLst>
    <p:handoutMasterId r:id="rId24"/>
  </p:handoutMasterIdLst>
  <p:sldIdLst>
    <p:sldId id="836" r:id="rId2"/>
    <p:sldId id="837" r:id="rId3"/>
    <p:sldId id="839" r:id="rId4"/>
    <p:sldId id="838" r:id="rId5"/>
    <p:sldId id="852" r:id="rId6"/>
    <p:sldId id="840" r:id="rId7"/>
    <p:sldId id="860" r:id="rId8"/>
    <p:sldId id="844" r:id="rId9"/>
    <p:sldId id="842" r:id="rId10"/>
    <p:sldId id="843" r:id="rId11"/>
    <p:sldId id="841" r:id="rId12"/>
    <p:sldId id="858" r:id="rId13"/>
    <p:sldId id="861" r:id="rId14"/>
    <p:sldId id="859" r:id="rId15"/>
    <p:sldId id="853" r:id="rId16"/>
    <p:sldId id="854" r:id="rId17"/>
    <p:sldId id="857" r:id="rId18"/>
    <p:sldId id="849" r:id="rId19"/>
    <p:sldId id="855" r:id="rId20"/>
    <p:sldId id="856" r:id="rId21"/>
    <p:sldId id="862" r:id="rId22"/>
  </p:sldIdLst>
  <p:sldSz cx="12192000" cy="6858000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95zik" initials="r" lastIdx="2" clrIdx="0">
    <p:extLst>
      <p:ext uri="{19B8F6BF-5375-455C-9EA6-DF929625EA0E}">
        <p15:presenceInfo xmlns:p15="http://schemas.microsoft.com/office/powerpoint/2012/main" userId="ru95z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0"/>
    <a:srgbClr val="F38A79"/>
    <a:srgbClr val="CCCCFF"/>
    <a:srgbClr val="FFFFCC"/>
    <a:srgbClr val="CCFFCC"/>
    <a:srgbClr val="DDDDDD"/>
    <a:srgbClr val="FF9999"/>
    <a:srgbClr val="FFCC99"/>
    <a:srgbClr val="99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1" autoAdjust="0"/>
    <p:restoredTop sz="85258" autoAdjust="0"/>
  </p:normalViewPr>
  <p:slideViewPr>
    <p:cSldViewPr>
      <p:cViewPr varScale="1">
        <p:scale>
          <a:sx n="96" d="100"/>
          <a:sy n="96" d="100"/>
        </p:scale>
        <p:origin x="1112" y="168"/>
      </p:cViewPr>
      <p:guideLst>
        <p:guide orient="horz" pos="4042"/>
        <p:guide pos="151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12.07.21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69075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0"/>
            <a:ext cx="12192000" cy="6869430"/>
            <a:chOff x="0" y="0"/>
            <a:chExt cx="12192000" cy="6869430"/>
          </a:xfrm>
        </p:grpSpPr>
        <p:pic>
          <p:nvPicPr>
            <p:cNvPr id="8" name="Picture 70" descr="start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0"/>
              <a:ext cx="9144000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70" descr="start"/>
            <p:cNvPicPr>
              <a:picLocks noChangeAspect="1" noChangeArrowheads="1"/>
            </p:cNvPicPr>
            <p:nvPr userDrawn="1"/>
          </p:nvPicPr>
          <p:blipFill rotWithShape="1">
            <a:blip r:embed="rId2"/>
            <a:srcRect r="40027"/>
            <a:stretch/>
          </p:blipFill>
          <p:spPr bwMode="auto">
            <a:xfrm>
              <a:off x="0" y="0"/>
              <a:ext cx="5483932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0" y="4386261"/>
            <a:ext cx="9829872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0" y="2625715"/>
            <a:ext cx="9468544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1736812"/>
            <a:ext cx="9841093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1" y="1"/>
            <a:ext cx="12205803" cy="6857999"/>
            <a:chOff x="1" y="1"/>
            <a:chExt cx="12205803" cy="6857999"/>
          </a:xfrm>
        </p:grpSpPr>
        <p:pic>
          <p:nvPicPr>
            <p:cNvPr id="12" name="Picture 32" descr="standard"/>
            <p:cNvPicPr>
              <a:picLocks noChangeAspect="1" noChangeArrowheads="1"/>
            </p:cNvPicPr>
            <p:nvPr userDrawn="1"/>
          </p:nvPicPr>
          <p:blipFill>
            <a:blip r:embed="rId4"/>
            <a:stretch>
              <a:fillRect/>
            </a:stretch>
          </p:blipFill>
          <p:spPr bwMode="auto">
            <a:xfrm>
              <a:off x="3077019" y="1"/>
              <a:ext cx="9128785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32" descr="standard"/>
            <p:cNvPicPr>
              <a:picLocks noChangeAspect="1" noChangeArrowheads="1"/>
            </p:cNvPicPr>
            <p:nvPr/>
          </p:nvPicPr>
          <p:blipFill rotWithShape="1">
            <a:blip r:embed="rId4"/>
            <a:srcRect r="35194"/>
            <a:stretch/>
          </p:blipFill>
          <p:spPr bwMode="auto">
            <a:xfrm>
              <a:off x="1" y="1"/>
              <a:ext cx="591598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62251" y="620713"/>
            <a:ext cx="52556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64045" y="474591"/>
            <a:ext cx="1735359" cy="4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6683" y="214714"/>
            <a:ext cx="290233" cy="44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6"/>
            <a:ext cx="12192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6"/>
            <a:ext cx="12192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2605" y="1347759"/>
            <a:ext cx="11554963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Abschlussvortrag zur Bachelorarbeit</a:t>
            </a:r>
          </a:p>
          <a:p>
            <a:r>
              <a:rPr lang="de-DE" dirty="0"/>
              <a:t>Aufgabensteller: Prof. Dr. 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François Bry</a:t>
            </a:r>
            <a:endParaRPr lang="de-DE" dirty="0"/>
          </a:p>
          <a:p>
            <a:r>
              <a:rPr lang="de-DE" dirty="0"/>
              <a:t>Betreuer:  Felix Weitkämper</a:t>
            </a:r>
          </a:p>
          <a:p>
            <a:r>
              <a:rPr lang="de-DE" dirty="0"/>
              <a:t>Datum des Vortrags:  15.07.2021</a:t>
            </a: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34303A"/>
                </a:solidFill>
                <a:effectLst/>
                <a:latin typeface="Source Sans Pro" panose="020B0604020202020204" pitchFamily="34" charset="0"/>
              </a:rPr>
              <a:t>An explainable AI for poker bidding </a:t>
            </a:r>
            <a:endParaRPr lang="de-DE" sz="40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Ye Yuan</a:t>
            </a:r>
            <a:endParaRPr lang="de-DE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F42E51-769C-D143-972B-9775574C1DC3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487488" y="2924944"/>
            <a:ext cx="9829872" cy="1963779"/>
          </a:xfrm>
        </p:spPr>
        <p:txBody>
          <a:bodyPr/>
          <a:lstStyle/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43572" y="332656"/>
            <a:ext cx="9841093" cy="684076"/>
          </a:xfrm>
        </p:spPr>
        <p:txBody>
          <a:bodyPr/>
          <a:lstStyle/>
          <a:p>
            <a:r>
              <a:rPr lang="de-DE" sz="3200" dirty="0">
                <a:solidFill>
                  <a:srgbClr val="006C30"/>
                </a:solidFill>
              </a:rPr>
              <a:t>Implementation of the CN2 algorithm</a:t>
            </a:r>
          </a:p>
        </p:txBody>
      </p:sp>
      <p:pic>
        <p:nvPicPr>
          <p:cNvPr id="3" name="Picture 2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8315DC47-26DC-4DC8-9FB5-F3894A665A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" y="1736812"/>
            <a:ext cx="12192000" cy="404618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5739C7-599D-4FB2-93F0-E39F41493F6A}"/>
              </a:ext>
            </a:extLst>
          </p:cNvPr>
          <p:cNvCxnSpPr/>
          <p:nvPr/>
        </p:nvCxnSpPr>
        <p:spPr bwMode="auto">
          <a:xfrm flipH="1">
            <a:off x="8400256" y="3176972"/>
            <a:ext cx="360040" cy="684076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C859-EE71-4B63-AA1E-EAA615C2018B}"/>
              </a:ext>
            </a:extLst>
          </p:cNvPr>
          <p:cNvSpPr txBox="1"/>
          <p:nvPr/>
        </p:nvSpPr>
        <p:spPr>
          <a:xfrm>
            <a:off x="7752184" y="2808696"/>
            <a:ext cx="3204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50% for training, 50% for testing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22312191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487488" y="2924944"/>
            <a:ext cx="9829872" cy="1963779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171564" y="296652"/>
            <a:ext cx="9841093" cy="684076"/>
          </a:xfrm>
        </p:spPr>
        <p:txBody>
          <a:bodyPr/>
          <a:lstStyle/>
          <a:p>
            <a:r>
              <a:rPr lang="de-DE" sz="3200" dirty="0">
                <a:solidFill>
                  <a:srgbClr val="006C30"/>
                </a:solidFill>
                <a:latin typeface="+mj-lt"/>
              </a:rPr>
              <a:t>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F5CC65-CFF3-4E30-821D-DF3891E0B258}"/>
              </a:ext>
            </a:extLst>
          </p:cNvPr>
          <p:cNvSpPr/>
          <p:nvPr/>
        </p:nvSpPr>
        <p:spPr>
          <a:xfrm>
            <a:off x="2927648" y="1208837"/>
            <a:ext cx="56753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CN2 Rule Induction</a:t>
            </a:r>
          </a:p>
        </p:txBody>
      </p:sp>
      <p:pic>
        <p:nvPicPr>
          <p:cNvPr id="3" name="Picture 2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BDB307C4-1E4B-4E17-8D7C-1155CBC54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20" y="1952836"/>
            <a:ext cx="6032810" cy="25655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25E2A6-CE2F-4EC8-99EA-466D965C0638}"/>
              </a:ext>
            </a:extLst>
          </p:cNvPr>
          <p:cNvSpPr txBox="1"/>
          <p:nvPr/>
        </p:nvSpPr>
        <p:spPr>
          <a:xfrm>
            <a:off x="10596500" y="605729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6C30"/>
                </a:solidFill>
                <a:hlinkClick r:id="rId3" action="ppaction://hlinksldjump"/>
              </a:rPr>
              <a:t>back</a:t>
            </a:r>
            <a:endParaRPr lang="de-DE" sz="2400" b="1" i="1" dirty="0">
              <a:solidFill>
                <a:srgbClr val="006C30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D8A758B-AC4E-4EAF-A1A9-C710999D98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183F54A-A501-42B1-8A4F-C9BD3E2D8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4772327"/>
            <a:ext cx="4153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663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7F8094-B123-4EF1-9D2C-6C32D0670AD9}"/>
              </a:ext>
            </a:extLst>
          </p:cNvPr>
          <p:cNvSpPr txBox="1"/>
          <p:nvPr/>
        </p:nvSpPr>
        <p:spPr>
          <a:xfrm>
            <a:off x="2387588" y="440668"/>
            <a:ext cx="442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6C30"/>
                </a:solidFill>
              </a:rPr>
              <a:t>Slipcover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70CC7B-C342-40D4-9FB7-5851260206AD}"/>
              </a:ext>
            </a:extLst>
          </p:cNvPr>
          <p:cNvSpPr txBox="1">
            <a:spLocks/>
          </p:cNvSpPr>
          <p:nvPr/>
        </p:nvSpPr>
        <p:spPr bwMode="auto">
          <a:xfrm>
            <a:off x="479376" y="2060848"/>
            <a:ext cx="5364596" cy="33234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/>
              <a:t>Probabilistic Inductive Logic Programming</a:t>
            </a:r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r>
              <a:rPr lang="de-DE" kern="0" dirty="0"/>
              <a:t>The clauses and learned rules are annotated with probabilistic values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74FF33-355C-448A-B6EE-BA5C89212A89}"/>
              </a:ext>
            </a:extLst>
          </p:cNvPr>
          <p:cNvSpPr txBox="1">
            <a:spLocks/>
          </p:cNvSpPr>
          <p:nvPr/>
        </p:nvSpPr>
        <p:spPr bwMode="auto">
          <a:xfrm>
            <a:off x="5951984" y="2168860"/>
            <a:ext cx="6045423" cy="35754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en-US" sz="1600" b="0" i="0" dirty="0">
                <a:effectLst/>
                <a:latin typeface="Arial" panose="020B0604020202020204" pitchFamily="34" charset="0"/>
              </a:rPr>
              <a:t>Structure Learning of Probabilistic logic programs by searching Over the clause space</a:t>
            </a:r>
          </a:p>
          <a:p>
            <a:endParaRPr lang="en-US" sz="1600" kern="0" dirty="0">
              <a:latin typeface="Arial" panose="020B0604020202020204" pitchFamily="34" charset="0"/>
            </a:endParaRPr>
          </a:p>
          <a:p>
            <a:endParaRPr lang="de-DE" sz="1600" kern="0" dirty="0"/>
          </a:p>
          <a:p>
            <a:r>
              <a:rPr lang="de-DE" kern="0" dirty="0"/>
              <a:t>Log likelihood as searching heuristic</a:t>
            </a:r>
          </a:p>
          <a:p>
            <a:endParaRPr lang="de-DE" kern="0" dirty="0"/>
          </a:p>
          <a:p>
            <a:r>
              <a:rPr lang="de-DE" kern="0" dirty="0"/>
              <a:t>Implemented on Swi-Prolog</a:t>
            </a:r>
          </a:p>
          <a:p>
            <a:endParaRPr lang="de-DE" kern="0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9A348D9-B3F2-4E04-844B-BBFC78A65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492896"/>
            <a:ext cx="4318222" cy="2273417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D0477404-0D71-48C1-A1A9-51B7DB1D3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3933056"/>
            <a:ext cx="792088" cy="65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8873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F7E76DC-E014-4E81-BBEF-F9746C2F6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412" y="1880828"/>
            <a:ext cx="9829872" cy="3168352"/>
          </a:xfrm>
        </p:spPr>
        <p:txBody>
          <a:bodyPr/>
          <a:lstStyle/>
          <a:p>
            <a:r>
              <a:rPr lang="de-DE" dirty="0"/>
              <a:t>Attribute Representation: </a:t>
            </a:r>
            <a:r>
              <a:rPr lang="de-DE" dirty="0">
                <a:solidFill>
                  <a:srgbClr val="00B050"/>
                </a:solidFill>
              </a:rPr>
              <a:t>samesuit(id),  rank1(id, rank)...</a:t>
            </a:r>
          </a:p>
          <a:p>
            <a:endParaRPr lang="de-DE" dirty="0"/>
          </a:p>
          <a:p>
            <a:r>
              <a:rPr lang="de-DE" dirty="0"/>
              <a:t>Mode declaration:    </a:t>
            </a:r>
            <a:r>
              <a:rPr lang="pl-PL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modeb(*, rank1(+id, -rank)).</a:t>
            </a:r>
            <a:r>
              <a:rPr lang="de-DE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pl-PL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modeb(*, rank1(+id, -</a:t>
            </a:r>
            <a:r>
              <a:rPr lang="de-DE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#</a:t>
            </a:r>
            <a:r>
              <a:rPr lang="pl-PL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rank)).</a:t>
            </a:r>
            <a:endParaRPr lang="de-DE" sz="16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de-DE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de-DE" sz="1600" b="0" i="0" dirty="0">
                <a:effectLst/>
                <a:latin typeface="Arial" panose="020B0604020202020204" pitchFamily="34" charset="0"/>
              </a:rPr>
              <a:t>Negative Examples:  </a:t>
            </a:r>
            <a:r>
              <a:rPr lang="de-DE" sz="16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bid(id, raise), neg(bid(id, fold)), neg(bid(id, call)).</a:t>
            </a:r>
          </a:p>
          <a:p>
            <a:pPr>
              <a:buNone/>
            </a:pPr>
            <a:endParaRPr lang="de-DE" sz="1600" dirty="0">
              <a:latin typeface="Arial" panose="020B0604020202020204" pitchFamily="34" charset="0"/>
            </a:endParaRPr>
          </a:p>
          <a:p>
            <a:r>
              <a:rPr lang="de-DE" sz="1600" b="0" i="0" dirty="0">
                <a:effectLst/>
                <a:latin typeface="Arial" panose="020B0604020202020204" pitchFamily="34" charset="0"/>
              </a:rPr>
              <a:t>Training Set: </a:t>
            </a:r>
            <a:r>
              <a:rPr lang="de-DE" sz="16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Same as CN2(50% for training, 50% for testing).</a:t>
            </a:r>
          </a:p>
          <a:p>
            <a:endParaRPr lang="de-DE" sz="1600" dirty="0">
              <a:latin typeface="Arial" panose="020B0604020202020204" pitchFamily="34" charset="0"/>
            </a:endParaRPr>
          </a:p>
          <a:p>
            <a:endParaRPr lang="de-DE" sz="1600" b="0" i="0" dirty="0">
              <a:effectLst/>
              <a:latin typeface="Arial" panose="020B0604020202020204" pitchFamily="34" charset="0"/>
            </a:endParaRPr>
          </a:p>
          <a:p>
            <a:pPr>
              <a:buNone/>
            </a:pPr>
            <a:endParaRPr lang="de-DE" sz="1600" b="0" i="0" dirty="0"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endParaRPr lang="de-DE" sz="16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>
              <a:buNone/>
            </a:pPr>
            <a:endParaRPr lang="de-DE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28FA9-1AEE-4C18-9C60-DB6B2E6E08FA}"/>
              </a:ext>
            </a:extLst>
          </p:cNvPr>
          <p:cNvSpPr txBox="1"/>
          <p:nvPr/>
        </p:nvSpPr>
        <p:spPr>
          <a:xfrm>
            <a:off x="2345481" y="47667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6C30"/>
                </a:solidFill>
              </a:rPr>
              <a:t>Slipcover</a:t>
            </a:r>
          </a:p>
        </p:txBody>
      </p:sp>
    </p:spTree>
    <p:extLst>
      <p:ext uri="{BB962C8B-B14F-4D97-AF65-F5344CB8AC3E}">
        <p14:creationId xmlns:p14="http://schemas.microsoft.com/office/powerpoint/2010/main" val="295551129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60E3EB-3AB0-4727-9A1C-3E5913073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92" y="1304764"/>
            <a:ext cx="9829872" cy="468052"/>
          </a:xfrm>
        </p:spPr>
        <p:txBody>
          <a:bodyPr/>
          <a:lstStyle/>
          <a:p>
            <a:r>
              <a:rPr lang="de-DE" dirty="0"/>
              <a:t>AUC Value: 0.785</a:t>
            </a:r>
          </a:p>
          <a:p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A3EC7-FBF0-4A70-83DC-F5259773E782}"/>
              </a:ext>
            </a:extLst>
          </p:cNvPr>
          <p:cNvSpPr txBox="1"/>
          <p:nvPr/>
        </p:nvSpPr>
        <p:spPr>
          <a:xfrm>
            <a:off x="2315580" y="40466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006C30"/>
                </a:solidFill>
              </a:rPr>
              <a:t>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36E64-234A-40A5-A7F4-C75A891CB5C3}"/>
              </a:ext>
            </a:extLst>
          </p:cNvPr>
          <p:cNvSpPr txBox="1"/>
          <p:nvPr/>
        </p:nvSpPr>
        <p:spPr>
          <a:xfrm>
            <a:off x="551384" y="2024844"/>
            <a:ext cx="1047716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Some learned Rules:</a:t>
            </a:r>
          </a:p>
          <a:p>
            <a:endParaRPr lang="de-DE" sz="1400" dirty="0"/>
          </a:p>
          <a:p>
            <a:r>
              <a:rPr lang="en-US" sz="2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bid(</a:t>
            </a:r>
            <a:r>
              <a:rPr lang="en-US" sz="2000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A,c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 :0.065 :-rank1(</a:t>
            </a:r>
            <a:r>
              <a:rPr lang="en-US" sz="2000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A,j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), smaller2T(A)</a:t>
            </a:r>
          </a:p>
          <a:p>
            <a:endParaRPr lang="de-DE" sz="1400" dirty="0"/>
          </a:p>
          <a:p>
            <a:endParaRPr lang="de-DE" dirty="0"/>
          </a:p>
          <a:p>
            <a:endParaRPr lang="de-DE" dirty="0"/>
          </a:p>
          <a:p>
            <a:r>
              <a:rPr lang="en-US" sz="2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bid(</a:t>
            </a:r>
            <a:r>
              <a:rPr lang="en-US" sz="2000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A,r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 :0.0522 :-rank1(A, B), </a:t>
            </a:r>
            <a:r>
              <a:rPr lang="en-US" sz="2000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samesuit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(A),rank2(A,C).</a:t>
            </a:r>
          </a:p>
          <a:p>
            <a:endParaRPr lang="en-US" sz="2000" b="0" i="0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bid(</a:t>
            </a:r>
            <a:r>
              <a:rPr lang="en-US" sz="2000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A,f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 :0.012 :-smaller2T(A).</a:t>
            </a:r>
          </a:p>
          <a:p>
            <a:endParaRPr lang="en-US" sz="20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endParaRPr lang="en-US" sz="2000" b="0" i="0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de-DE" sz="2000" b="1" dirty="0">
                <a:solidFill>
                  <a:srgbClr val="FF0000"/>
                </a:solidFill>
              </a:rPr>
              <a:t>Final decision has been made by performing inference</a:t>
            </a:r>
          </a:p>
        </p:txBody>
      </p:sp>
    </p:spTree>
    <p:extLst>
      <p:ext uri="{BB962C8B-B14F-4D97-AF65-F5344CB8AC3E}">
        <p14:creationId xmlns:p14="http://schemas.microsoft.com/office/powerpoint/2010/main" val="83767073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507787" y="2888940"/>
            <a:ext cx="9829872" cy="1963779"/>
          </a:xfrm>
        </p:spPr>
        <p:txBody>
          <a:bodyPr/>
          <a:lstStyle/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099556" y="296652"/>
            <a:ext cx="9841093" cy="684076"/>
          </a:xfrm>
        </p:spPr>
        <p:txBody>
          <a:bodyPr/>
          <a:lstStyle/>
          <a:p>
            <a:r>
              <a:rPr lang="en-US" sz="3200" dirty="0">
                <a:solidFill>
                  <a:srgbClr val="006C30"/>
                </a:solidFill>
                <a:latin typeface="+mj-lt"/>
              </a:rPr>
              <a:t>Result</a:t>
            </a:r>
            <a:endParaRPr lang="de-DE" sz="3200" dirty="0">
              <a:solidFill>
                <a:srgbClr val="006C30"/>
              </a:solidFill>
              <a:latin typeface="+mj-lt"/>
            </a:endParaRPr>
          </a:p>
        </p:txBody>
      </p:sp>
      <p:pic>
        <p:nvPicPr>
          <p:cNvPr id="4" name="Picture 3" descr="A picture containing text, queen&#10;&#10;Description automatically generated">
            <a:extLst>
              <a:ext uri="{FF2B5EF4-FFF2-40B4-BE49-F238E27FC236}">
                <a16:creationId xmlns:a16="http://schemas.microsoft.com/office/drawing/2014/main" id="{C0DFCF66-9A23-4C99-A27F-CF1261D92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37" y="1396270"/>
            <a:ext cx="1790700" cy="25527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015AC97-E2BE-4458-8D50-E91E70A29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6" y="3948970"/>
            <a:ext cx="1914525" cy="2390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8FEE33-FC79-49C0-B2EF-63B6CBE79C1C}"/>
              </a:ext>
            </a:extLst>
          </p:cNvPr>
          <p:cNvSpPr txBox="1"/>
          <p:nvPr/>
        </p:nvSpPr>
        <p:spPr>
          <a:xfrm>
            <a:off x="5075886" y="2059645"/>
            <a:ext cx="38884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006C30"/>
                </a:solidFill>
              </a:rPr>
              <a:t>52% chance to raise</a:t>
            </a:r>
          </a:p>
          <a:p>
            <a:endParaRPr lang="de-DE" sz="3200" b="1" dirty="0">
              <a:solidFill>
                <a:srgbClr val="006C30"/>
              </a:solidFill>
            </a:endParaRPr>
          </a:p>
          <a:p>
            <a:r>
              <a:rPr lang="de-DE" sz="3200" b="1" dirty="0">
                <a:solidFill>
                  <a:srgbClr val="006C30"/>
                </a:solidFill>
              </a:rPr>
              <a:t>36% chance to call</a:t>
            </a:r>
          </a:p>
          <a:p>
            <a:endParaRPr lang="de-DE" sz="3200" b="1" dirty="0">
              <a:solidFill>
                <a:srgbClr val="006C30"/>
              </a:solidFill>
            </a:endParaRPr>
          </a:p>
          <a:p>
            <a:r>
              <a:rPr lang="de-DE" sz="3200" b="1" dirty="0">
                <a:solidFill>
                  <a:srgbClr val="006C30"/>
                </a:solidFill>
              </a:rPr>
              <a:t>13% chance to fold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22BFFE-F26D-4BD7-87C9-004714EF54C0}"/>
              </a:ext>
            </a:extLst>
          </p:cNvPr>
          <p:cNvCxnSpPr/>
          <p:nvPr/>
        </p:nvCxnSpPr>
        <p:spPr bwMode="auto">
          <a:xfrm>
            <a:off x="3323692" y="3717032"/>
            <a:ext cx="1404156" cy="0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7DFC54F-866C-47C2-902E-052E6D3B2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595968"/>
              </p:ext>
            </p:extLst>
          </p:nvPr>
        </p:nvGraphicFramePr>
        <p:xfrm>
          <a:off x="4439816" y="98072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2213055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507787" y="2888940"/>
            <a:ext cx="9829872" cy="1963779"/>
          </a:xfrm>
        </p:spPr>
        <p:txBody>
          <a:bodyPr/>
          <a:lstStyle/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099556" y="296652"/>
            <a:ext cx="9841093" cy="684076"/>
          </a:xfrm>
        </p:spPr>
        <p:txBody>
          <a:bodyPr/>
          <a:lstStyle/>
          <a:p>
            <a:r>
              <a:rPr lang="en-US" sz="3200" dirty="0">
                <a:solidFill>
                  <a:srgbClr val="006C30"/>
                </a:solidFill>
                <a:latin typeface="+mj-lt"/>
              </a:rPr>
              <a:t>Result</a:t>
            </a:r>
            <a:endParaRPr lang="de-DE" sz="3200" dirty="0">
              <a:solidFill>
                <a:srgbClr val="006C30"/>
              </a:solidFill>
              <a:latin typeface="+mj-lt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4196983A-DAC3-4036-AECF-C6D900609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19" y="3918020"/>
            <a:ext cx="1809750" cy="2533650"/>
          </a:xfrm>
          <a:prstGeom prst="rect">
            <a:avLst/>
          </a:prstGeom>
        </p:spPr>
      </p:pic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B4CFAD7F-E227-47B4-8616-74B49ABDC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337179"/>
            <a:ext cx="1809750" cy="25336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9D6AB7-7703-4D26-89C6-CB31C6D7A4BE}"/>
              </a:ext>
            </a:extLst>
          </p:cNvPr>
          <p:cNvCxnSpPr/>
          <p:nvPr/>
        </p:nvCxnSpPr>
        <p:spPr bwMode="auto">
          <a:xfrm>
            <a:off x="2495600" y="3870829"/>
            <a:ext cx="1404156" cy="0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9E3528-A5FE-460A-AE7C-243F77C11B73}"/>
              </a:ext>
            </a:extLst>
          </p:cNvPr>
          <p:cNvSpPr txBox="1"/>
          <p:nvPr/>
        </p:nvSpPr>
        <p:spPr>
          <a:xfrm>
            <a:off x="4069379" y="2384954"/>
            <a:ext cx="4464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006C30"/>
                </a:solidFill>
              </a:rPr>
              <a:t>61% chance to raise</a:t>
            </a:r>
          </a:p>
          <a:p>
            <a:endParaRPr lang="de-DE" sz="3200" b="1" dirty="0">
              <a:solidFill>
                <a:srgbClr val="006C30"/>
              </a:solidFill>
            </a:endParaRPr>
          </a:p>
          <a:p>
            <a:r>
              <a:rPr lang="de-DE" sz="3200" b="1" dirty="0">
                <a:solidFill>
                  <a:srgbClr val="006C30"/>
                </a:solidFill>
              </a:rPr>
              <a:t>28% chance to call</a:t>
            </a:r>
          </a:p>
          <a:p>
            <a:endParaRPr lang="de-DE" sz="3200" b="1" dirty="0">
              <a:solidFill>
                <a:srgbClr val="006C30"/>
              </a:solidFill>
            </a:endParaRPr>
          </a:p>
          <a:p>
            <a:r>
              <a:rPr lang="de-DE" sz="3200" b="1" dirty="0">
                <a:solidFill>
                  <a:srgbClr val="006C30"/>
                </a:solidFill>
              </a:rPr>
              <a:t>13% chance to fold</a:t>
            </a:r>
          </a:p>
        </p:txBody>
      </p:sp>
    </p:spTree>
    <p:extLst>
      <p:ext uri="{BB962C8B-B14F-4D97-AF65-F5344CB8AC3E}">
        <p14:creationId xmlns:p14="http://schemas.microsoft.com/office/powerpoint/2010/main" val="10441382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507787" y="2888940"/>
            <a:ext cx="9829872" cy="1963779"/>
          </a:xfrm>
        </p:spPr>
        <p:txBody>
          <a:bodyPr/>
          <a:lstStyle/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099556" y="296652"/>
            <a:ext cx="9841093" cy="684076"/>
          </a:xfrm>
        </p:spPr>
        <p:txBody>
          <a:bodyPr/>
          <a:lstStyle/>
          <a:p>
            <a:r>
              <a:rPr lang="en-US" sz="3200" dirty="0">
                <a:solidFill>
                  <a:srgbClr val="006C30"/>
                </a:solidFill>
                <a:latin typeface="+mj-lt"/>
              </a:rPr>
              <a:t>Result</a:t>
            </a:r>
            <a:endParaRPr lang="de-DE" sz="3200" dirty="0">
              <a:solidFill>
                <a:srgbClr val="006C30"/>
              </a:solidFill>
              <a:latin typeface="+mj-lt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44132E1-F427-487F-9E83-A58F597D6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38" y="3969060"/>
            <a:ext cx="1914525" cy="2390775"/>
          </a:xfrm>
          <a:prstGeom prst="rect">
            <a:avLst/>
          </a:prstGeom>
        </p:spPr>
      </p:pic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22A3A0BE-58A6-475C-9035-D5F6B3F89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289554"/>
            <a:ext cx="1771650" cy="258127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9D6AB7-7703-4D26-89C6-CB31C6D7A4BE}"/>
              </a:ext>
            </a:extLst>
          </p:cNvPr>
          <p:cNvCxnSpPr/>
          <p:nvPr/>
        </p:nvCxnSpPr>
        <p:spPr bwMode="auto">
          <a:xfrm>
            <a:off x="2495600" y="3870829"/>
            <a:ext cx="1404156" cy="0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9E3528-A5FE-460A-AE7C-243F77C11B73}"/>
              </a:ext>
            </a:extLst>
          </p:cNvPr>
          <p:cNvSpPr txBox="1"/>
          <p:nvPr/>
        </p:nvSpPr>
        <p:spPr>
          <a:xfrm>
            <a:off x="4069379" y="2384954"/>
            <a:ext cx="4464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006C30"/>
                </a:solidFill>
              </a:rPr>
              <a:t>66% chance to raise</a:t>
            </a:r>
          </a:p>
          <a:p>
            <a:endParaRPr lang="de-DE" sz="3200" b="1" dirty="0">
              <a:solidFill>
                <a:srgbClr val="006C30"/>
              </a:solidFill>
            </a:endParaRPr>
          </a:p>
          <a:p>
            <a:r>
              <a:rPr lang="de-DE" sz="3200" b="1" dirty="0">
                <a:solidFill>
                  <a:srgbClr val="006C30"/>
                </a:solidFill>
              </a:rPr>
              <a:t>22% chance to call</a:t>
            </a:r>
          </a:p>
          <a:p>
            <a:endParaRPr lang="de-DE" sz="3200" b="1" dirty="0">
              <a:solidFill>
                <a:srgbClr val="006C30"/>
              </a:solidFill>
            </a:endParaRPr>
          </a:p>
          <a:p>
            <a:r>
              <a:rPr lang="de-DE" sz="3200" b="1" dirty="0">
                <a:solidFill>
                  <a:srgbClr val="006C30"/>
                </a:solidFill>
              </a:rPr>
              <a:t>11% chance to fold</a:t>
            </a:r>
          </a:p>
        </p:txBody>
      </p:sp>
    </p:spTree>
    <p:extLst>
      <p:ext uri="{BB962C8B-B14F-4D97-AF65-F5344CB8AC3E}">
        <p14:creationId xmlns:p14="http://schemas.microsoft.com/office/powerpoint/2010/main" val="17261624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415480" y="4041068"/>
            <a:ext cx="9829872" cy="1963779"/>
          </a:xfrm>
        </p:spPr>
        <p:txBody>
          <a:bodyPr/>
          <a:lstStyle/>
          <a:p>
            <a:pPr>
              <a:buNone/>
            </a:pPr>
            <a:endParaRPr lang="de-DE" dirty="0"/>
          </a:p>
          <a:p>
            <a:pPr lvl="3"/>
            <a:r>
              <a:rPr lang="en-US" sz="2800" b="1" i="1" dirty="0">
                <a:solidFill>
                  <a:schemeClr val="accent5">
                    <a:lumMod val="50000"/>
                  </a:schemeClr>
                </a:solidFill>
              </a:rPr>
              <a:t> An improvement of 9%!</a:t>
            </a:r>
            <a:endParaRPr lang="de-DE" sz="28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43572" y="332656"/>
            <a:ext cx="9841093" cy="684076"/>
          </a:xfrm>
        </p:spPr>
        <p:txBody>
          <a:bodyPr/>
          <a:lstStyle/>
          <a:p>
            <a:r>
              <a:rPr lang="de-DE" sz="3200" dirty="0">
                <a:solidFill>
                  <a:srgbClr val="006C30"/>
                </a:solidFill>
              </a:rPr>
              <a:t>Implementation of the Slipcover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9C100-CC1A-4C31-A2E2-D653C10EB4EE}"/>
              </a:ext>
            </a:extLst>
          </p:cNvPr>
          <p:cNvSpPr txBox="1"/>
          <p:nvPr/>
        </p:nvSpPr>
        <p:spPr>
          <a:xfrm>
            <a:off x="1955540" y="2060848"/>
            <a:ext cx="60846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AUC Value of Slipcover:  0.785</a:t>
            </a:r>
          </a:p>
          <a:p>
            <a:endParaRPr lang="en-US" sz="2800" dirty="0"/>
          </a:p>
          <a:p>
            <a:r>
              <a:rPr lang="en-US" sz="2800" dirty="0"/>
              <a:t>AUC Value of CN2 Rule Induction: 0.723</a:t>
            </a:r>
          </a:p>
          <a:p>
            <a:endParaRPr lang="en-US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FFEBC5-A87F-4C15-949B-505DA622FE16}"/>
              </a:ext>
            </a:extLst>
          </p:cNvPr>
          <p:cNvSpPr/>
          <p:nvPr/>
        </p:nvSpPr>
        <p:spPr bwMode="auto">
          <a:xfrm>
            <a:off x="1960483" y="4113076"/>
            <a:ext cx="6300700" cy="1240979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0951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6276022" y="3226649"/>
            <a:ext cx="4680520" cy="1963779"/>
          </a:xfrm>
        </p:spPr>
        <p:txBody>
          <a:bodyPr/>
          <a:lstStyle/>
          <a:p>
            <a:pPr>
              <a:buNone/>
            </a:pPr>
            <a:endParaRPr lang="de-DE" dirty="0"/>
          </a:p>
          <a:p>
            <a:r>
              <a:rPr lang="de-DE" dirty="0"/>
              <a:t>Rules with probabilities are more persuasive</a:t>
            </a:r>
          </a:p>
          <a:p>
            <a:r>
              <a:rPr lang="de-DE" dirty="0"/>
              <a:t>Tend to make moves with uncertainty(bluffing)</a:t>
            </a:r>
          </a:p>
          <a:p>
            <a:r>
              <a:rPr lang="de-DE" dirty="0"/>
              <a:t>PILP more suitable when dealing with Poker</a:t>
            </a:r>
          </a:p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099556" y="296652"/>
            <a:ext cx="9841093" cy="684076"/>
          </a:xfrm>
        </p:spPr>
        <p:txBody>
          <a:bodyPr/>
          <a:lstStyle/>
          <a:p>
            <a:r>
              <a:rPr lang="en-US" sz="3200" dirty="0">
                <a:solidFill>
                  <a:srgbClr val="006C30"/>
                </a:solidFill>
                <a:latin typeface="+mj-lt"/>
              </a:rPr>
              <a:t>Conclusion</a:t>
            </a:r>
            <a:endParaRPr lang="de-DE" sz="3200" dirty="0">
              <a:solidFill>
                <a:srgbClr val="006C30"/>
              </a:solidFill>
              <a:latin typeface="+mj-lt"/>
            </a:endParaRPr>
          </a:p>
        </p:txBody>
      </p:sp>
      <p:sp>
        <p:nvSpPr>
          <p:cNvPr id="4" name="Untertitel 9">
            <a:extLst>
              <a:ext uri="{FF2B5EF4-FFF2-40B4-BE49-F238E27FC236}">
                <a16:creationId xmlns:a16="http://schemas.microsoft.com/office/drawing/2014/main" id="{93CFD78B-B199-4BC0-9512-00110051B8CD}"/>
              </a:ext>
            </a:extLst>
          </p:cNvPr>
          <p:cNvSpPr txBox="1">
            <a:spLocks/>
          </p:cNvSpPr>
          <p:nvPr/>
        </p:nvSpPr>
        <p:spPr bwMode="auto">
          <a:xfrm>
            <a:off x="1163452" y="3372792"/>
            <a:ext cx="3888432" cy="19637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sz="2000" kern="0" dirty="0"/>
              <a:t>Rank of the hand cards are high</a:t>
            </a:r>
          </a:p>
          <a:p>
            <a:pPr>
              <a:buNone/>
            </a:pPr>
            <a:endParaRPr lang="de-DE" sz="2000" kern="0" dirty="0"/>
          </a:p>
          <a:p>
            <a:r>
              <a:rPr lang="de-DE" sz="2000" kern="0" dirty="0"/>
              <a:t>Same suit</a:t>
            </a:r>
          </a:p>
          <a:p>
            <a:pPr>
              <a:buNone/>
            </a:pPr>
            <a:endParaRPr lang="de-DE" sz="2000" kern="0" dirty="0"/>
          </a:p>
          <a:p>
            <a:r>
              <a:rPr lang="de-DE" sz="2000" kern="0" dirty="0"/>
              <a:t>Same rank(Pair)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D2DF2-3AF4-4345-8CD6-3F418AD4126C}"/>
              </a:ext>
            </a:extLst>
          </p:cNvPr>
          <p:cNvSpPr txBox="1"/>
          <p:nvPr/>
        </p:nvSpPr>
        <p:spPr>
          <a:xfrm>
            <a:off x="1235460" y="2445988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algorithms have achieved good result: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7BDA8-6D0E-4434-9483-17FB566BB21A}"/>
              </a:ext>
            </a:extLst>
          </p:cNvPr>
          <p:cNvSpPr txBox="1"/>
          <p:nvPr/>
        </p:nvSpPr>
        <p:spPr>
          <a:xfrm>
            <a:off x="6348028" y="2372463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PILP performs better than propositional rule learning: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EF438-EA68-47B8-86A4-70433F307680}"/>
              </a:ext>
            </a:extLst>
          </p:cNvPr>
          <p:cNvSpPr txBox="1"/>
          <p:nvPr/>
        </p:nvSpPr>
        <p:spPr>
          <a:xfrm>
            <a:off x="1235460" y="2996952"/>
            <a:ext cx="2340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Players tend to raise when: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63667B3C-6B4E-411A-831B-0168B3C407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660" y="3825044"/>
            <a:ext cx="626817" cy="877544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E908546C-4420-4A3F-A703-05082696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343" y="3825044"/>
            <a:ext cx="626817" cy="877544"/>
          </a:xfrm>
          <a:prstGeom prst="rect">
            <a:avLst/>
          </a:prstGeom>
        </p:spPr>
      </p:pic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AFEF1D8F-D4F5-44BC-A773-A38FF06A9F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3104964"/>
            <a:ext cx="576064" cy="839319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249C47F-78C5-4E98-BB52-D826AEAE96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37" y="4945200"/>
            <a:ext cx="626817" cy="782742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7418690-6737-4422-AED7-6D005CE2B0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64" y="4945200"/>
            <a:ext cx="626817" cy="78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940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487488" y="2924944"/>
            <a:ext cx="9829872" cy="1963779"/>
          </a:xfrm>
        </p:spPr>
        <p:txBody>
          <a:bodyPr/>
          <a:lstStyle/>
          <a:p>
            <a:r>
              <a:rPr lang="de-DE" sz="2000" dirty="0"/>
              <a:t>Motivation</a:t>
            </a:r>
          </a:p>
          <a:p>
            <a:r>
              <a:rPr lang="de-DE" sz="2000" dirty="0"/>
              <a:t>Structure </a:t>
            </a:r>
          </a:p>
          <a:p>
            <a:r>
              <a:rPr lang="de-DE" sz="2000" dirty="0"/>
              <a:t>Implementation</a:t>
            </a:r>
          </a:p>
          <a:p>
            <a:r>
              <a:rPr lang="de-DE" sz="2000" dirty="0"/>
              <a:t>Conclusion</a:t>
            </a:r>
          </a:p>
          <a:p>
            <a:r>
              <a:rPr lang="de-DE" sz="2000" dirty="0"/>
              <a:t>Future work</a:t>
            </a:r>
          </a:p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353516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D50487-9EFC-480F-97B4-E67E6210C28C}"/>
              </a:ext>
            </a:extLst>
          </p:cNvPr>
          <p:cNvSpPr txBox="1"/>
          <p:nvPr/>
        </p:nvSpPr>
        <p:spPr>
          <a:xfrm>
            <a:off x="2279576" y="51267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6C30"/>
                </a:solidFill>
              </a:rPr>
              <a:t>Future Work</a:t>
            </a:r>
          </a:p>
        </p:txBody>
      </p:sp>
      <p:sp>
        <p:nvSpPr>
          <p:cNvPr id="4" name="Untertitel 9">
            <a:extLst>
              <a:ext uri="{FF2B5EF4-FFF2-40B4-BE49-F238E27FC236}">
                <a16:creationId xmlns:a16="http://schemas.microsoft.com/office/drawing/2014/main" id="{3DEB68B5-4CA7-4F17-A80A-B931C6B710DB}"/>
              </a:ext>
            </a:extLst>
          </p:cNvPr>
          <p:cNvSpPr txBox="1">
            <a:spLocks/>
          </p:cNvSpPr>
          <p:nvPr/>
        </p:nvSpPr>
        <p:spPr bwMode="auto">
          <a:xfrm>
            <a:off x="1361474" y="2168860"/>
            <a:ext cx="7884876" cy="33123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sz="2000" kern="0" dirty="0"/>
              <a:t>Chips information can be added</a:t>
            </a:r>
          </a:p>
          <a:p>
            <a:pPr>
              <a:buNone/>
            </a:pPr>
            <a:endParaRPr lang="de-DE" sz="2000" kern="0" dirty="0"/>
          </a:p>
          <a:p>
            <a:r>
              <a:rPr lang="de-DE" sz="2000" kern="0" dirty="0"/>
              <a:t>To explore the other phases of poker using PILP</a:t>
            </a:r>
          </a:p>
          <a:p>
            <a:pPr>
              <a:buNone/>
            </a:pPr>
            <a:endParaRPr lang="de-DE" sz="2000" kern="0" dirty="0"/>
          </a:p>
          <a:p>
            <a:r>
              <a:rPr lang="de-DE" sz="2000" kern="0" dirty="0"/>
              <a:t>Apply rule-based learning to other game with imperfect information </a:t>
            </a:r>
          </a:p>
        </p:txBody>
      </p:sp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83CADE0C-E8FF-4096-A564-CFB1202BD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1673941"/>
            <a:ext cx="1368152" cy="9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684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2783632" y="2744924"/>
            <a:ext cx="9829872" cy="1963779"/>
          </a:xfrm>
        </p:spPr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sz="4000" dirty="0">
                <a:solidFill>
                  <a:srgbClr val="006C30"/>
                </a:solidFill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1436657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263352" y="2210728"/>
            <a:ext cx="9829872" cy="1963779"/>
          </a:xfrm>
        </p:spPr>
        <p:txBody>
          <a:bodyPr/>
          <a:lstStyle/>
          <a:p>
            <a:r>
              <a:rPr lang="de-DE" altLang="zh-CN" sz="2000" dirty="0"/>
              <a:t>Imperfect Information (Players‘ cards are hidden)</a:t>
            </a:r>
          </a:p>
          <a:p>
            <a:r>
              <a:rPr lang="de-DE" sz="2000" dirty="0"/>
              <a:t>Uncertainty about future events </a:t>
            </a:r>
          </a:p>
          <a:p>
            <a:r>
              <a:rPr lang="de-DE" sz="2000" dirty="0"/>
              <a:t>Deceptive strategies needed </a:t>
            </a:r>
            <a:r>
              <a:rPr lang="de-DE" altLang="zh-CN" sz="2000" dirty="0"/>
              <a:t>as</a:t>
            </a:r>
            <a:r>
              <a:rPr lang="de-DE" sz="2000" dirty="0"/>
              <a:t> a good player </a:t>
            </a:r>
          </a:p>
          <a:p>
            <a:endParaRPr lang="de-DE" sz="2000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263352" y="1151547"/>
            <a:ext cx="9468544" cy="1531947"/>
          </a:xfrm>
        </p:spPr>
        <p:txBody>
          <a:bodyPr/>
          <a:lstStyle/>
          <a:p>
            <a:r>
              <a:rPr lang="en-US" b="0" dirty="0"/>
              <a:t>P</a:t>
            </a:r>
            <a:r>
              <a:rPr lang="de-DE" altLang="zh-CN" b="0" dirty="0"/>
              <a:t>roperties </a:t>
            </a:r>
            <a:r>
              <a:rPr lang="en-US" b="0" dirty="0"/>
              <a:t>of Poker</a:t>
            </a:r>
            <a:endParaRPr lang="de-DE" b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063552" y="296652"/>
            <a:ext cx="9841093" cy="684076"/>
          </a:xfrm>
        </p:spPr>
        <p:txBody>
          <a:bodyPr/>
          <a:lstStyle/>
          <a:p>
            <a:r>
              <a:rPr lang="de-DE" sz="3600" dirty="0">
                <a:solidFill>
                  <a:srgbClr val="006C30"/>
                </a:solidFill>
                <a:latin typeface="+mj-lt"/>
              </a:rPr>
              <a:t>Motivation</a:t>
            </a:r>
          </a:p>
        </p:txBody>
      </p:sp>
      <p:sp>
        <p:nvSpPr>
          <p:cNvPr id="5" name="Untertitel 9">
            <a:extLst>
              <a:ext uri="{FF2B5EF4-FFF2-40B4-BE49-F238E27FC236}">
                <a16:creationId xmlns:a16="http://schemas.microsoft.com/office/drawing/2014/main" id="{E7673F8F-CE0F-43D3-AEDD-D69C44FE7546}"/>
              </a:ext>
            </a:extLst>
          </p:cNvPr>
          <p:cNvSpPr txBox="1">
            <a:spLocks/>
          </p:cNvSpPr>
          <p:nvPr/>
        </p:nvSpPr>
        <p:spPr bwMode="auto">
          <a:xfrm>
            <a:off x="551384" y="4404741"/>
            <a:ext cx="9829872" cy="19637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altLang="zh-CN" sz="2000" dirty="0"/>
              <a:t>Chose DeepStack AI as research target</a:t>
            </a:r>
          </a:p>
          <a:p>
            <a:r>
              <a:rPr lang="de-DE" altLang="zh-CN" sz="2000" dirty="0"/>
              <a:t>Focus on </a:t>
            </a:r>
            <a:r>
              <a:rPr lang="de-DE" altLang="zh-CN" sz="2000" dirty="0" err="1"/>
              <a:t>the</a:t>
            </a:r>
            <a:r>
              <a:rPr lang="de-DE" altLang="zh-CN" sz="2000" dirty="0"/>
              <a:t> </a:t>
            </a:r>
            <a:r>
              <a:rPr lang="de-DE" altLang="zh-CN" sz="2000" dirty="0" err="1"/>
              <a:t>first</a:t>
            </a:r>
            <a:r>
              <a:rPr lang="de-DE" altLang="zh-CN" sz="2000" dirty="0"/>
              <a:t> </a:t>
            </a:r>
            <a:r>
              <a:rPr lang="de-DE" altLang="zh-CN" sz="2000" dirty="0" err="1"/>
              <a:t>round</a:t>
            </a:r>
            <a:r>
              <a:rPr lang="de-DE" altLang="zh-CN" sz="2000" dirty="0"/>
              <a:t> </a:t>
            </a:r>
            <a:r>
              <a:rPr lang="de-DE" altLang="zh-CN" sz="2000" dirty="0" err="1"/>
              <a:t>of</a:t>
            </a:r>
            <a:r>
              <a:rPr lang="de-DE" altLang="zh-CN" sz="2000" dirty="0"/>
              <a:t> </a:t>
            </a:r>
            <a:r>
              <a:rPr lang="de-DE" altLang="zh-CN" sz="2000" dirty="0" err="1"/>
              <a:t>Pre</a:t>
            </a:r>
            <a:r>
              <a:rPr lang="de-DE" altLang="zh-CN" sz="2000" dirty="0"/>
              <a:t>-Flop phase</a:t>
            </a:r>
          </a:p>
          <a:p>
            <a:r>
              <a:rPr lang="de-DE" altLang="zh-CN" sz="2000" dirty="0"/>
              <a:t>Use Rule-based algorithm to explore the factors that influence the player decisions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E0B5C5-0B2F-4D25-8001-7AFEDD0AAF30}"/>
              </a:ext>
            </a:extLst>
          </p:cNvPr>
          <p:cNvSpPr/>
          <p:nvPr/>
        </p:nvSpPr>
        <p:spPr>
          <a:xfrm>
            <a:off x="339168" y="3742675"/>
            <a:ext cx="93169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sz="3200" b="1" dirty="0">
                <a:ln w="13462">
                  <a:solidFill>
                    <a:schemeClr val="tx2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Explore the bidding strategy of the top poker players. </a:t>
            </a:r>
          </a:p>
        </p:txBody>
      </p:sp>
    </p:spTree>
    <p:extLst>
      <p:ext uri="{BB962C8B-B14F-4D97-AF65-F5344CB8AC3E}">
        <p14:creationId xmlns:p14="http://schemas.microsoft.com/office/powerpoint/2010/main" val="235216882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407381" y="3588328"/>
            <a:ext cx="7674450" cy="2829004"/>
          </a:xfrm>
        </p:spPr>
        <p:txBody>
          <a:bodyPr/>
          <a:lstStyle/>
          <a:p>
            <a:pPr>
              <a:buNone/>
            </a:pPr>
            <a:r>
              <a:rPr lang="de-DE" dirty="0"/>
              <a:t>Pre-flop phase:</a:t>
            </a:r>
          </a:p>
          <a:p>
            <a:pPr>
              <a:buNone/>
            </a:pPr>
            <a:r>
              <a:rPr lang="de-DE" dirty="0"/>
              <a:t>    Two random handcards for each player at first.  Players bet.</a:t>
            </a:r>
          </a:p>
          <a:p>
            <a:pPr>
              <a:buNone/>
            </a:pPr>
            <a:r>
              <a:rPr lang="de-DE" dirty="0"/>
              <a:t>Flop phase</a:t>
            </a:r>
          </a:p>
          <a:p>
            <a:pPr>
              <a:buNone/>
            </a:pPr>
            <a:r>
              <a:rPr lang="de-DE" dirty="0"/>
              <a:t>    Three community cards are dealt face up. Players bet</a:t>
            </a:r>
          </a:p>
          <a:p>
            <a:pPr>
              <a:buNone/>
            </a:pPr>
            <a:r>
              <a:rPr lang="de-DE" dirty="0"/>
              <a:t>Turn</a:t>
            </a:r>
          </a:p>
          <a:p>
            <a:pPr>
              <a:buNone/>
            </a:pPr>
            <a:r>
              <a:rPr lang="de-DE" dirty="0"/>
              <a:t>    Another community card is dealt face up. Players bet</a:t>
            </a:r>
          </a:p>
          <a:p>
            <a:pPr>
              <a:buNone/>
            </a:pPr>
            <a:r>
              <a:rPr lang="de-DE" dirty="0"/>
              <a:t>River </a:t>
            </a:r>
          </a:p>
          <a:p>
            <a:pPr>
              <a:buNone/>
            </a:pPr>
            <a:r>
              <a:rPr lang="de-DE" dirty="0"/>
              <a:t>    The last community card is dealt face up. Players bet and show down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171564" y="507960"/>
            <a:ext cx="9841093" cy="684076"/>
          </a:xfrm>
        </p:spPr>
        <p:txBody>
          <a:bodyPr/>
          <a:lstStyle/>
          <a:p>
            <a:r>
              <a:rPr lang="de-DE" sz="3600" dirty="0">
                <a:solidFill>
                  <a:srgbClr val="006C30"/>
                </a:solidFill>
                <a:latin typeface="+mj-lt"/>
              </a:rPr>
              <a:t>Motivation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955218-EA6C-41D5-BFE1-1ECE8337C42D}"/>
              </a:ext>
            </a:extLst>
          </p:cNvPr>
          <p:cNvSpPr/>
          <p:nvPr/>
        </p:nvSpPr>
        <p:spPr>
          <a:xfrm>
            <a:off x="4731304" y="1305893"/>
            <a:ext cx="3763146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Poker(Texas </a:t>
            </a:r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Hold’em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KI gewinnt gegen Pokerprofis - Künstliche Intelligenz siegt erstmals im  Poker mit mehreren Mitspielern - scinexx.de">
            <a:extLst>
              <a:ext uri="{FF2B5EF4-FFF2-40B4-BE49-F238E27FC236}">
                <a16:creationId xmlns:a16="http://schemas.microsoft.com/office/drawing/2014/main" id="{6B132E90-1760-4EF9-8CB6-ABC47A178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40" y="1293021"/>
            <a:ext cx="4405192" cy="212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9">
            <a:extLst>
              <a:ext uri="{FF2B5EF4-FFF2-40B4-BE49-F238E27FC236}">
                <a16:creationId xmlns:a16="http://schemas.microsoft.com/office/drawing/2014/main" id="{F019A94D-A970-463F-9112-34C7FB57CC53}"/>
              </a:ext>
            </a:extLst>
          </p:cNvPr>
          <p:cNvSpPr txBox="1">
            <a:spLocks/>
          </p:cNvSpPr>
          <p:nvPr/>
        </p:nvSpPr>
        <p:spPr bwMode="auto">
          <a:xfrm>
            <a:off x="4747967" y="1766314"/>
            <a:ext cx="4405192" cy="19637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de-DE" kern="0" dirty="0"/>
          </a:p>
          <a:p>
            <a:r>
              <a:rPr lang="de-DE" altLang="zh-CN" kern="0" dirty="0">
                <a:solidFill>
                  <a:schemeClr val="accent2"/>
                </a:solidFill>
              </a:rPr>
              <a:t>2-10 players (here focus on 2 players)</a:t>
            </a:r>
          </a:p>
          <a:p>
            <a:r>
              <a:rPr lang="de-DE" altLang="zh-CN" kern="0" dirty="0">
                <a:solidFill>
                  <a:schemeClr val="accent2"/>
                </a:solidFill>
              </a:rPr>
              <a:t>4 Phases </a:t>
            </a:r>
          </a:p>
          <a:p>
            <a:r>
              <a:rPr lang="de-DE" altLang="zh-CN" kern="0" dirty="0">
                <a:solidFill>
                  <a:schemeClr val="accent2"/>
                </a:solidFill>
              </a:rPr>
              <a:t>2 hand cards and 5 community cards</a:t>
            </a:r>
          </a:p>
          <a:p>
            <a:r>
              <a:rPr lang="en-US" altLang="zh-CN" kern="0" dirty="0">
                <a:solidFill>
                  <a:schemeClr val="accent2"/>
                </a:solidFill>
              </a:rPr>
              <a:t>The best five card poker hand formed from the hand cards and community cards wins</a:t>
            </a:r>
            <a:endParaRPr lang="de-DE" altLang="zh-CN" kern="0" dirty="0">
              <a:solidFill>
                <a:schemeClr val="accent2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08D7614-7A4C-4DB6-BEBB-338A80A68B2D}"/>
              </a:ext>
            </a:extLst>
          </p:cNvPr>
          <p:cNvSpPr/>
          <p:nvPr/>
        </p:nvSpPr>
        <p:spPr bwMode="auto">
          <a:xfrm>
            <a:off x="8883573" y="4002709"/>
            <a:ext cx="896644" cy="68407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LMU CompatilFact" pitchFamily="2" charset="0"/>
              </a:rPr>
              <a:t>Bet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6BD1CC-9422-4386-BE3A-D4DE15198134}"/>
              </a:ext>
            </a:extLst>
          </p:cNvPr>
          <p:cNvCxnSpPr>
            <a:cxnSpLocks/>
          </p:cNvCxnSpPr>
          <p:nvPr/>
        </p:nvCxnSpPr>
        <p:spPr bwMode="auto">
          <a:xfrm flipH="1">
            <a:off x="8457274" y="4649854"/>
            <a:ext cx="363496" cy="480033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8269E3-85B0-4242-A0D1-8D0BD5D6F382}"/>
              </a:ext>
            </a:extLst>
          </p:cNvPr>
          <p:cNvCxnSpPr>
            <a:cxnSpLocks/>
          </p:cNvCxnSpPr>
          <p:nvPr/>
        </p:nvCxnSpPr>
        <p:spPr bwMode="auto">
          <a:xfrm>
            <a:off x="9372364" y="4504103"/>
            <a:ext cx="0" cy="625784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E7F1FF-7630-4D47-BAF8-58CA30AB461E}"/>
              </a:ext>
            </a:extLst>
          </p:cNvPr>
          <p:cNvCxnSpPr>
            <a:cxnSpLocks/>
          </p:cNvCxnSpPr>
          <p:nvPr/>
        </p:nvCxnSpPr>
        <p:spPr bwMode="auto">
          <a:xfrm>
            <a:off x="9780217" y="4576978"/>
            <a:ext cx="417058" cy="480033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1D8D5A8-4883-4C72-89EF-F39EFB6CE992}"/>
              </a:ext>
            </a:extLst>
          </p:cNvPr>
          <p:cNvSpPr/>
          <p:nvPr/>
        </p:nvSpPr>
        <p:spPr bwMode="auto">
          <a:xfrm>
            <a:off x="8071038" y="5180477"/>
            <a:ext cx="945874" cy="4011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LMU CompatilFact" pitchFamily="2" charset="0"/>
              </a:rPr>
              <a:t>raise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DDAD96-E3EE-44CC-91EA-485AC51FDDE7}"/>
              </a:ext>
            </a:extLst>
          </p:cNvPr>
          <p:cNvSpPr/>
          <p:nvPr/>
        </p:nvSpPr>
        <p:spPr bwMode="auto">
          <a:xfrm>
            <a:off x="8979776" y="5180477"/>
            <a:ext cx="945858" cy="4011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LMU CompatilFact" pitchFamily="2" charset="0"/>
              </a:rPr>
              <a:t>call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14AB5C-B7B4-4A31-84C4-CEB6DAA55B16}"/>
              </a:ext>
            </a:extLst>
          </p:cNvPr>
          <p:cNvSpPr/>
          <p:nvPr/>
        </p:nvSpPr>
        <p:spPr bwMode="auto">
          <a:xfrm>
            <a:off x="9792878" y="5180477"/>
            <a:ext cx="945858" cy="4011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LMU CompatilFact" pitchFamily="2" charset="0"/>
              </a:rPr>
              <a:t>fold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86702FE-DD61-4FA4-B466-7B74F9E4D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799493"/>
            <a:ext cx="4743694" cy="2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272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507787" y="2888940"/>
            <a:ext cx="9829872" cy="1963779"/>
          </a:xfrm>
        </p:spPr>
        <p:txBody>
          <a:bodyPr/>
          <a:lstStyle/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099556" y="296652"/>
            <a:ext cx="9841093" cy="684076"/>
          </a:xfrm>
        </p:spPr>
        <p:txBody>
          <a:bodyPr/>
          <a:lstStyle/>
          <a:p>
            <a:r>
              <a:rPr lang="en-US" sz="3200" dirty="0">
                <a:solidFill>
                  <a:srgbClr val="006C30"/>
                </a:solidFill>
                <a:latin typeface="+mj-lt"/>
              </a:rPr>
              <a:t>Motivation</a:t>
            </a:r>
            <a:endParaRPr lang="de-DE" sz="3200" dirty="0">
              <a:solidFill>
                <a:srgbClr val="006C30"/>
              </a:solidFill>
              <a:latin typeface="+mj-lt"/>
            </a:endParaRPr>
          </a:p>
        </p:txBody>
      </p:sp>
      <p:pic>
        <p:nvPicPr>
          <p:cNvPr id="3" name="Picture 2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ABD96E2B-9409-4ECD-9AA8-91AE5D173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90" y="2168860"/>
            <a:ext cx="2592288" cy="4181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375174-4495-4F05-AEE1-122FF38B0144}"/>
              </a:ext>
            </a:extLst>
          </p:cNvPr>
          <p:cNvSpPr txBox="1"/>
          <p:nvPr/>
        </p:nvSpPr>
        <p:spPr>
          <a:xfrm>
            <a:off x="983432" y="1533244"/>
            <a:ext cx="349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Strength of the poker hand</a:t>
            </a:r>
            <a:endParaRPr lang="de-DE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4CE3F-F349-4FB2-9FBB-EEE394294BA9}"/>
              </a:ext>
            </a:extLst>
          </p:cNvPr>
          <p:cNvSpPr txBox="1"/>
          <p:nvPr/>
        </p:nvSpPr>
        <p:spPr>
          <a:xfrm>
            <a:off x="5036649" y="3632207"/>
            <a:ext cx="576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38A79"/>
                </a:solidFill>
              </a:rPr>
              <a:t>The rank of the hand card</a:t>
            </a:r>
          </a:p>
          <a:p>
            <a:endParaRPr lang="en-US" sz="2000" b="1" dirty="0">
              <a:solidFill>
                <a:srgbClr val="F38A79"/>
              </a:solidFill>
            </a:endParaRPr>
          </a:p>
          <a:p>
            <a:endParaRPr lang="en-US" sz="2000" b="1" dirty="0">
              <a:solidFill>
                <a:srgbClr val="F38A79"/>
              </a:solidFill>
            </a:endParaRPr>
          </a:p>
          <a:p>
            <a:r>
              <a:rPr lang="en-US" sz="2000" b="1" dirty="0">
                <a:solidFill>
                  <a:srgbClr val="F38A79"/>
                </a:solidFill>
              </a:rPr>
              <a:t>If the hand cards are in the same suit </a:t>
            </a:r>
            <a:endParaRPr lang="de-DE" sz="2000" b="1" dirty="0">
              <a:solidFill>
                <a:srgbClr val="F38A7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94BB7-8135-42D9-A029-1ADED12166BB}"/>
              </a:ext>
            </a:extLst>
          </p:cNvPr>
          <p:cNvSpPr txBox="1"/>
          <p:nvPr/>
        </p:nvSpPr>
        <p:spPr>
          <a:xfrm>
            <a:off x="1439345" y="1538339"/>
            <a:ext cx="3384376" cy="828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C915B5-368F-4000-963C-1662D60D9FCE}"/>
              </a:ext>
            </a:extLst>
          </p:cNvPr>
          <p:cNvSpPr/>
          <p:nvPr/>
        </p:nvSpPr>
        <p:spPr bwMode="auto">
          <a:xfrm>
            <a:off x="2576234" y="5841268"/>
            <a:ext cx="900100" cy="40533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rgbClr val="F38A79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FFDAF7-2CCC-4063-AD10-F8AAB8B3B9F9}"/>
              </a:ext>
            </a:extLst>
          </p:cNvPr>
          <p:cNvSpPr/>
          <p:nvPr/>
        </p:nvSpPr>
        <p:spPr bwMode="auto">
          <a:xfrm>
            <a:off x="2675620" y="3969846"/>
            <a:ext cx="540060" cy="4320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FD7BDB-5547-4137-8910-4B9F9A69BCC0}"/>
              </a:ext>
            </a:extLst>
          </p:cNvPr>
          <p:cNvSpPr txBox="1"/>
          <p:nvPr/>
        </p:nvSpPr>
        <p:spPr>
          <a:xfrm>
            <a:off x="5123892" y="1952385"/>
            <a:ext cx="320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 pre-flop phase: </a:t>
            </a:r>
          </a:p>
          <a:p>
            <a:endParaRPr lang="en-US" sz="1800" dirty="0"/>
          </a:p>
          <a:p>
            <a:r>
              <a:rPr lang="en-US" sz="1800" dirty="0"/>
              <a:t>Hand cards are the only information!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6318035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027548" y="296652"/>
            <a:ext cx="9841093" cy="684076"/>
          </a:xfrm>
        </p:spPr>
        <p:txBody>
          <a:bodyPr/>
          <a:lstStyle/>
          <a:p>
            <a:r>
              <a:rPr lang="en-US" sz="3200" dirty="0">
                <a:solidFill>
                  <a:srgbClr val="006C30"/>
                </a:solidFill>
                <a:latin typeface="+mj-lt"/>
              </a:rPr>
              <a:t>Structure</a:t>
            </a:r>
            <a:endParaRPr lang="de-DE" sz="3200" dirty="0">
              <a:solidFill>
                <a:srgbClr val="006C30"/>
              </a:solidFill>
              <a:latin typeface="+mj-lt"/>
            </a:endParaRPr>
          </a:p>
        </p:txBody>
      </p:sp>
      <p:sp>
        <p:nvSpPr>
          <p:cNvPr id="3" name="Untertitel 9">
            <a:extLst>
              <a:ext uri="{FF2B5EF4-FFF2-40B4-BE49-F238E27FC236}">
                <a16:creationId xmlns:a16="http://schemas.microsoft.com/office/drawing/2014/main" id="{B015A10C-F4B5-4025-A342-0EE217F55746}"/>
              </a:ext>
            </a:extLst>
          </p:cNvPr>
          <p:cNvSpPr txBox="1">
            <a:spLocks/>
          </p:cNvSpPr>
          <p:nvPr/>
        </p:nvSpPr>
        <p:spPr bwMode="auto">
          <a:xfrm>
            <a:off x="983432" y="3897052"/>
            <a:ext cx="9829872" cy="19637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2000" dirty="0"/>
              <a:t> 1. </a:t>
            </a:r>
            <a:r>
              <a:rPr lang="en-US" altLang="zh-CN" sz="2000" dirty="0">
                <a:hlinkClick r:id="rId2" action="ppaction://hlinksldjump"/>
              </a:rPr>
              <a:t>CN2 Rule Induction (Propositional)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2. </a:t>
            </a:r>
            <a:r>
              <a:rPr lang="en-US" altLang="zh-CN" sz="2000" dirty="0">
                <a:hlinkClick r:id="rId3" action="ppaction://hlinksldjump"/>
              </a:rPr>
              <a:t>S</a:t>
            </a:r>
            <a:r>
              <a:rPr lang="de-DE" altLang="zh-CN" sz="2000" dirty="0">
                <a:hlinkClick r:id="rId3" action="ppaction://hlinksldjump"/>
              </a:rPr>
              <a:t>lipcover(Probabilistic Inductive Logic Programming)</a:t>
            </a: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Analyzing the statistical data to make players’ moves explainable</a:t>
            </a:r>
          </a:p>
          <a:p>
            <a:pPr>
              <a:buNone/>
            </a:pPr>
            <a:endParaRPr lang="de-DE" altLang="zh-CN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553164-BC82-44C1-B975-1ABB46850921}"/>
              </a:ext>
            </a:extLst>
          </p:cNvPr>
          <p:cNvSpPr/>
          <p:nvPr/>
        </p:nvSpPr>
        <p:spPr>
          <a:xfrm>
            <a:off x="1721904" y="1304764"/>
            <a:ext cx="835292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Using Rule-based algorithm to explore the bidding strategy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5D554-2B73-4D48-81EF-2863F6AA6F58}"/>
              </a:ext>
            </a:extLst>
          </p:cNvPr>
          <p:cNvSpPr txBox="1"/>
          <p:nvPr/>
        </p:nvSpPr>
        <p:spPr>
          <a:xfrm>
            <a:off x="1271464" y="3284984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92D050"/>
                </a:solidFill>
                <a:hlinkClick r:id="rId4" action="ppaction://hlinksldjump"/>
              </a:rPr>
              <a:t>Data Source</a:t>
            </a:r>
            <a:endParaRPr lang="de-DE" sz="2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506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7F8094-B123-4EF1-9D2C-6C32D0670AD9}"/>
              </a:ext>
            </a:extLst>
          </p:cNvPr>
          <p:cNvSpPr txBox="1"/>
          <p:nvPr/>
        </p:nvSpPr>
        <p:spPr>
          <a:xfrm>
            <a:off x="2387588" y="440668"/>
            <a:ext cx="442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6C30"/>
                </a:solidFill>
              </a:rPr>
              <a:t>Data 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238DB-CB7C-42D6-9418-4EBD0B5D90A7}"/>
              </a:ext>
            </a:extLst>
          </p:cNvPr>
          <p:cNvSpPr txBox="1"/>
          <p:nvPr/>
        </p:nvSpPr>
        <p:spPr>
          <a:xfrm>
            <a:off x="1739516" y="1412776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Hand information of </a:t>
            </a:r>
            <a:r>
              <a:rPr lang="de-DE" sz="1400" b="1" dirty="0"/>
              <a:t>DeepStack AI </a:t>
            </a:r>
            <a:r>
              <a:rPr lang="de-DE" dirty="0"/>
              <a:t>vs Professional players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3EC6B885-EA3B-44EB-BE12-DBB219109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424093"/>
            <a:ext cx="895350" cy="11430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A5C2FA-96E3-4588-8D9F-C38881AE343D}"/>
              </a:ext>
            </a:extLst>
          </p:cNvPr>
          <p:cNvSpPr txBox="1">
            <a:spLocks/>
          </p:cNvSpPr>
          <p:nvPr/>
        </p:nvSpPr>
        <p:spPr bwMode="auto">
          <a:xfrm>
            <a:off x="1739516" y="2069283"/>
            <a:ext cx="9285783" cy="33594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/>
              <a:t>Best Poker AI currently</a:t>
            </a:r>
          </a:p>
          <a:p>
            <a:r>
              <a:rPr lang="de-DE" kern="0" dirty="0"/>
              <a:t>Convenient to get the hand information</a:t>
            </a:r>
          </a:p>
          <a:p>
            <a:r>
              <a:rPr lang="de-DE" kern="0" dirty="0"/>
              <a:t>Has been playing with different professionals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4919195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487488" y="2924944"/>
            <a:ext cx="9829872" cy="1963779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171564" y="296652"/>
            <a:ext cx="9841093" cy="684076"/>
          </a:xfrm>
        </p:spPr>
        <p:txBody>
          <a:bodyPr/>
          <a:lstStyle/>
          <a:p>
            <a:r>
              <a:rPr lang="de-DE" sz="3200" dirty="0">
                <a:solidFill>
                  <a:srgbClr val="006C30"/>
                </a:solidFill>
                <a:latin typeface="+mj-lt"/>
              </a:rPr>
              <a:t>Data Source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2221C2-74D4-48B0-8170-79472D4F3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9829"/>
            <a:ext cx="12192000" cy="343152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36D1EA6-CD05-46E6-9FB5-7A3EB99ED177}"/>
              </a:ext>
            </a:extLst>
          </p:cNvPr>
          <p:cNvSpPr/>
          <p:nvPr/>
        </p:nvSpPr>
        <p:spPr bwMode="auto">
          <a:xfrm>
            <a:off x="4177345" y="1448779"/>
            <a:ext cx="648072" cy="504056"/>
          </a:xfrm>
          <a:prstGeom prst="ellipse">
            <a:avLst/>
          </a:pr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D7D751-97E7-4C7B-ADAB-D3FBAB8D24D4}"/>
              </a:ext>
            </a:extLst>
          </p:cNvPr>
          <p:cNvSpPr/>
          <p:nvPr/>
        </p:nvSpPr>
        <p:spPr bwMode="auto">
          <a:xfrm>
            <a:off x="892460" y="1448781"/>
            <a:ext cx="612068" cy="50405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A9A21-F6EC-4207-90E1-5A09C04407E0}"/>
              </a:ext>
            </a:extLst>
          </p:cNvPr>
          <p:cNvSpPr/>
          <p:nvPr/>
        </p:nvSpPr>
        <p:spPr bwMode="auto">
          <a:xfrm>
            <a:off x="407368" y="5386347"/>
            <a:ext cx="1368152" cy="59694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Deepstack Hand 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6ABE05-E60E-45A8-99CD-7BCB9EBBA8A6}"/>
              </a:ext>
            </a:extLst>
          </p:cNvPr>
          <p:cNvCxnSpPr/>
          <p:nvPr/>
        </p:nvCxnSpPr>
        <p:spPr bwMode="auto">
          <a:xfrm>
            <a:off x="2171564" y="5661248"/>
            <a:ext cx="68407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6E98A1E-3F62-4172-9B47-39BC3C712DF2}"/>
              </a:ext>
            </a:extLst>
          </p:cNvPr>
          <p:cNvSpPr/>
          <p:nvPr/>
        </p:nvSpPr>
        <p:spPr bwMode="auto">
          <a:xfrm>
            <a:off x="3395700" y="5386347"/>
            <a:ext cx="972108" cy="48891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h</a:t>
            </a:r>
            <a:r>
              <a:rPr kumimoji="0" 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andcard1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6E25DA-CE90-4E8B-A0E6-DC64CA020641}"/>
              </a:ext>
            </a:extLst>
          </p:cNvPr>
          <p:cNvCxnSpPr>
            <a:cxnSpLocks/>
          </p:cNvCxnSpPr>
          <p:nvPr/>
        </p:nvCxnSpPr>
        <p:spPr bwMode="auto">
          <a:xfrm>
            <a:off x="4763852" y="5661248"/>
            <a:ext cx="36004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705B51-0AE3-44F3-B3A3-27EDA23345C8}"/>
              </a:ext>
            </a:extLst>
          </p:cNvPr>
          <p:cNvCxnSpPr>
            <a:cxnSpLocks/>
          </p:cNvCxnSpPr>
          <p:nvPr/>
        </p:nvCxnSpPr>
        <p:spPr bwMode="auto">
          <a:xfrm>
            <a:off x="4943872" y="5500233"/>
            <a:ext cx="0" cy="322029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531EC6B-195C-44B4-BEB9-2BAD97A997DD}"/>
              </a:ext>
            </a:extLst>
          </p:cNvPr>
          <p:cNvSpPr/>
          <p:nvPr/>
        </p:nvSpPr>
        <p:spPr bwMode="auto">
          <a:xfrm>
            <a:off x="5483932" y="5386346"/>
            <a:ext cx="972104" cy="48891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handcard2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C763C-5A36-4808-BB6C-E0F2CF472D02}"/>
              </a:ext>
            </a:extLst>
          </p:cNvPr>
          <p:cNvCxnSpPr>
            <a:cxnSpLocks/>
          </p:cNvCxnSpPr>
          <p:nvPr/>
        </p:nvCxnSpPr>
        <p:spPr bwMode="auto">
          <a:xfrm>
            <a:off x="6780076" y="5661217"/>
            <a:ext cx="36004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5B8B78-0A14-4ADD-A522-41DDFEAC783B}"/>
              </a:ext>
            </a:extLst>
          </p:cNvPr>
          <p:cNvCxnSpPr>
            <a:cxnSpLocks/>
          </p:cNvCxnSpPr>
          <p:nvPr/>
        </p:nvCxnSpPr>
        <p:spPr bwMode="auto">
          <a:xfrm>
            <a:off x="6960096" y="5500202"/>
            <a:ext cx="0" cy="322029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5190EE7-73BB-41F5-A80F-F6983A6A8BA3}"/>
              </a:ext>
            </a:extLst>
          </p:cNvPr>
          <p:cNvSpPr/>
          <p:nvPr/>
        </p:nvSpPr>
        <p:spPr bwMode="auto">
          <a:xfrm>
            <a:off x="7428147" y="5386347"/>
            <a:ext cx="1044115" cy="48891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samesuit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473FC5-E192-4691-926D-A5C866A7E114}"/>
              </a:ext>
            </a:extLst>
          </p:cNvPr>
          <p:cNvSpPr/>
          <p:nvPr/>
        </p:nvSpPr>
        <p:spPr bwMode="auto">
          <a:xfrm>
            <a:off x="7428901" y="1438971"/>
            <a:ext cx="756085" cy="504055"/>
          </a:xfrm>
          <a:prstGeom prst="ellipse">
            <a:avLst/>
          </a:pr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MU CompatilFac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28844-4AF8-4A04-B75A-9220539B1FCC}"/>
              </a:ext>
            </a:extLst>
          </p:cNvPr>
          <p:cNvSpPr txBox="1"/>
          <p:nvPr/>
        </p:nvSpPr>
        <p:spPr>
          <a:xfrm>
            <a:off x="10668508" y="6057292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hlinkClick r:id="rId3" action="ppaction://hlinksldjump"/>
              </a:rPr>
              <a:t>Back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36490969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507787" y="2888940"/>
            <a:ext cx="9829872" cy="1963779"/>
          </a:xfrm>
        </p:spPr>
        <p:txBody>
          <a:bodyPr/>
          <a:lstStyle/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099556" y="296652"/>
            <a:ext cx="9841093" cy="684076"/>
          </a:xfrm>
        </p:spPr>
        <p:txBody>
          <a:bodyPr/>
          <a:lstStyle/>
          <a:p>
            <a:r>
              <a:rPr lang="en-US" sz="3200" dirty="0">
                <a:solidFill>
                  <a:srgbClr val="006C30"/>
                </a:solidFill>
                <a:latin typeface="+mj-lt"/>
              </a:rPr>
              <a:t>CN2 A</a:t>
            </a:r>
            <a:r>
              <a:rPr lang="de-DE" altLang="zh-CN" sz="3200" dirty="0">
                <a:solidFill>
                  <a:srgbClr val="006C30"/>
                </a:solidFill>
                <a:latin typeface="+mj-lt"/>
              </a:rPr>
              <a:t>lgorithm</a:t>
            </a:r>
            <a:endParaRPr lang="de-DE" sz="3200" dirty="0">
              <a:solidFill>
                <a:srgbClr val="006C30"/>
              </a:solidFill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6E54AE-5DDC-4621-A1FD-01B2353253EE}"/>
              </a:ext>
            </a:extLst>
          </p:cNvPr>
          <p:cNvSpPr txBox="1">
            <a:spLocks/>
          </p:cNvSpPr>
          <p:nvPr/>
        </p:nvSpPr>
        <p:spPr bwMode="auto">
          <a:xfrm>
            <a:off x="947428" y="1749270"/>
            <a:ext cx="9285783" cy="33594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/>
              <a:t>Learns propositional rule (If Conditions THEN C)</a:t>
            </a:r>
          </a:p>
          <a:p>
            <a:pPr>
              <a:buNone/>
            </a:pPr>
            <a:endParaRPr lang="de-DE" kern="0" dirty="0"/>
          </a:p>
          <a:p>
            <a:pPr>
              <a:buNone/>
            </a:pPr>
            <a:endParaRPr lang="de-DE" kern="0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 searching algorithm using beam search </a:t>
            </a:r>
          </a:p>
          <a:p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control algorithm to implement the search repeatedly. </a:t>
            </a:r>
          </a:p>
          <a:p>
            <a:endParaRPr lang="en-US" kern="0" dirty="0">
              <a:latin typeface="Arial" panose="020B0604020202020204" pitchFamily="34" charset="0"/>
            </a:endParaRPr>
          </a:p>
          <a:p>
            <a:r>
              <a:rPr lang="en-US" kern="0" dirty="0">
                <a:latin typeface="Arial" panose="020B0604020202020204" pitchFamily="34" charset="0"/>
              </a:rPr>
              <a:t>Implemented on Orange</a:t>
            </a:r>
            <a:endParaRPr lang="de-DE" kern="0" dirty="0"/>
          </a:p>
        </p:txBody>
      </p:sp>
      <p:pic>
        <p:nvPicPr>
          <p:cNvPr id="4" name="Picture 3" descr="A yellow smiley face&#10;&#10;Description automatically generated with medium confidence">
            <a:extLst>
              <a:ext uri="{FF2B5EF4-FFF2-40B4-BE49-F238E27FC236}">
                <a16:creationId xmlns:a16="http://schemas.microsoft.com/office/drawing/2014/main" id="{4DEAE00C-E7B5-4D7D-838A-3B3E355FB9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732" y="3717032"/>
            <a:ext cx="690904" cy="69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636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14267</TotalTime>
  <Words>699</Words>
  <Application>Microsoft Macintosh PowerPoint</Application>
  <PresentationFormat>Widescreen</PresentationFormat>
  <Paragraphs>169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LMU CompatilFact</vt:lpstr>
      <vt:lpstr>LMU SabonNext Demi</vt:lpstr>
      <vt:lpstr>Arial</vt:lpstr>
      <vt:lpstr>georgia</vt:lpstr>
      <vt:lpstr>Source Sans Pro</vt:lpstr>
      <vt:lpstr>Times</vt:lpstr>
      <vt:lpstr>Praesentation_lmu_aktuell</vt:lpstr>
      <vt:lpstr>An explainable AI for poker bidding </vt:lpstr>
      <vt:lpstr>PowerPoint Presentation</vt:lpstr>
      <vt:lpstr>Properties of Poker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Microsoft Office User</cp:lastModifiedBy>
  <cp:revision>3462</cp:revision>
  <cp:lastPrinted>2002-10-09T14:32:30Z</cp:lastPrinted>
  <dcterms:created xsi:type="dcterms:W3CDTF">2003-07-21T12:00:07Z</dcterms:created>
  <dcterms:modified xsi:type="dcterms:W3CDTF">2021-07-22T11:51:59Z</dcterms:modified>
</cp:coreProperties>
</file>