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9" r:id="rId1"/>
    <p:sldMasterId id="2147484654" r:id="rId2"/>
  </p:sldMasterIdLst>
  <p:notesMasterIdLst>
    <p:notesMasterId r:id="rId18"/>
  </p:notesMasterIdLst>
  <p:handoutMasterIdLst>
    <p:handoutMasterId r:id="rId19"/>
  </p:handoutMasterIdLst>
  <p:sldIdLst>
    <p:sldId id="275" r:id="rId3"/>
    <p:sldId id="276" r:id="rId4"/>
    <p:sldId id="279" r:id="rId5"/>
    <p:sldId id="281" r:id="rId6"/>
    <p:sldId id="282" r:id="rId7"/>
    <p:sldId id="283" r:id="rId8"/>
    <p:sldId id="284" r:id="rId9"/>
    <p:sldId id="297" r:id="rId10"/>
    <p:sldId id="277" r:id="rId11"/>
    <p:sldId id="298" r:id="rId12"/>
    <p:sldId id="299" r:id="rId13"/>
    <p:sldId id="300" r:id="rId14"/>
    <p:sldId id="301" r:id="rId15"/>
    <p:sldId id="302" r:id="rId16"/>
    <p:sldId id="296"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7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C80"/>
    <a:srgbClr val="FF6699"/>
    <a:srgbClr val="000000"/>
    <a:srgbClr val="00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autoAdjust="0"/>
    <p:restoredTop sz="95208" autoAdjust="0"/>
  </p:normalViewPr>
  <p:slideViewPr>
    <p:cSldViewPr showGuides="1">
      <p:cViewPr varScale="1">
        <p:scale>
          <a:sx n="81" d="100"/>
          <a:sy n="81" d="100"/>
        </p:scale>
        <p:origin x="1723" y="86"/>
      </p:cViewPr>
      <p:guideLst>
        <p:guide orient="horz" pos="27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5" d="100"/>
          <a:sy n="85" d="100"/>
        </p:scale>
        <p:origin x="-255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BEBBCEB-28A7-45E2-8CB4-2425FDD13C93}" type="slidenum">
              <a:rPr lang="en-US" altLang="zh-CN"/>
              <a:pPr>
                <a:defRPr/>
              </a:pPr>
              <a:t>‹#›</a:t>
            </a:fld>
            <a:endParaRPr lang="en-US" altLang="zh-CN"/>
          </a:p>
        </p:txBody>
      </p:sp>
    </p:spTree>
    <p:extLst>
      <p:ext uri="{BB962C8B-B14F-4D97-AF65-F5344CB8AC3E}">
        <p14:creationId xmlns:p14="http://schemas.microsoft.com/office/powerpoint/2010/main" val="3909714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FD1EE0-D8E3-4B67-8523-58C623D91CA7}" type="slidenum">
              <a:rPr lang="en-US" altLang="zh-CN"/>
              <a:pPr>
                <a:defRPr/>
              </a:pPr>
              <a:t>‹#›</a:t>
            </a:fld>
            <a:endParaRPr lang="en-US" altLang="zh-CN"/>
          </a:p>
        </p:txBody>
      </p:sp>
    </p:spTree>
    <p:extLst>
      <p:ext uri="{BB962C8B-B14F-4D97-AF65-F5344CB8AC3E}">
        <p14:creationId xmlns:p14="http://schemas.microsoft.com/office/powerpoint/2010/main" val="4264401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10118947"/>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3588" y="512676"/>
            <a:ext cx="7391400" cy="487363"/>
          </a:xfrm>
        </p:spPr>
        <p:txBody>
          <a:bodyPr/>
          <a:lstStyle/>
          <a:p>
            <a:r>
              <a:rPr lang="zh-CN" altLang="en-US" dirty="0"/>
              <a:t>单击此处编辑母版标题样式</a:t>
            </a:r>
          </a:p>
        </p:txBody>
      </p:sp>
      <p:sp>
        <p:nvSpPr>
          <p:cNvPr id="7" name="标题 1"/>
          <p:cNvSpPr txBox="1">
            <a:spLocks/>
          </p:cNvSpPr>
          <p:nvPr userDrawn="1"/>
        </p:nvSpPr>
        <p:spPr bwMode="gray">
          <a:xfrm>
            <a:off x="0" y="-30392"/>
            <a:ext cx="913541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500" b="0" i="0" kern="0" baseline="0" dirty="0">
                <a:ea typeface="华文新魏" panose="02010800040101010101" pitchFamily="2" charset="-122"/>
              </a:rPr>
              <a:t>《</a:t>
            </a:r>
            <a:r>
              <a:rPr lang="zh-CN" altLang="en-US" sz="2500" b="0" i="0" kern="0" baseline="0" dirty="0">
                <a:ea typeface="华文新魏" panose="02010800040101010101" pitchFamily="2" charset="-122"/>
              </a:rPr>
              <a:t>自然语言处理实践课</a:t>
            </a:r>
            <a:r>
              <a:rPr lang="en-US" altLang="zh-CN" sz="2500" b="0" i="0" kern="0" baseline="0" dirty="0">
                <a:ea typeface="华文新魏" panose="02010800040101010101" pitchFamily="2" charset="-122"/>
              </a:rPr>
              <a:t>》                                       </a:t>
            </a:r>
            <a:r>
              <a:rPr lang="zh-CN" altLang="en-US" sz="2500" b="0" i="0" kern="0" baseline="0" dirty="0">
                <a:ea typeface="华文新魏" panose="02010800040101010101" pitchFamily="2" charset="-122"/>
              </a:rPr>
              <a:t>课程项目报告</a:t>
            </a:r>
          </a:p>
        </p:txBody>
      </p:sp>
    </p:spTree>
    <p:extLst>
      <p:ext uri="{BB962C8B-B14F-4D97-AF65-F5344CB8AC3E}">
        <p14:creationId xmlns:p14="http://schemas.microsoft.com/office/powerpoint/2010/main" val="10193550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533400" y="167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27" name="Picture 12" descr="背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gray">
          <a:xfrm>
            <a:off x="-108520" y="0"/>
            <a:ext cx="9252520" cy="6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800" b="0" i="0" kern="0" baseline="0" dirty="0">
                <a:ea typeface="华文新魏" panose="02010800040101010101" pitchFamily="2" charset="-122"/>
              </a:rPr>
              <a:t>《</a:t>
            </a:r>
            <a:r>
              <a:rPr lang="zh-CN" altLang="en-US" sz="2800" b="0" i="0" kern="0" baseline="0" dirty="0">
                <a:ea typeface="华文新魏" panose="02010800040101010101" pitchFamily="2" charset="-122"/>
              </a:rPr>
              <a:t>自然语言处理实践课</a:t>
            </a:r>
            <a:r>
              <a:rPr lang="en-US" altLang="zh-CN" sz="2800" b="0" i="0" kern="0" baseline="0" dirty="0">
                <a:ea typeface="华文新魏" panose="02010800040101010101" pitchFamily="2" charset="-122"/>
              </a:rPr>
              <a:t>》                                 </a:t>
            </a:r>
            <a:r>
              <a:rPr lang="zh-CN" altLang="en-US" sz="2800" b="0" i="0" kern="0" baseline="0" dirty="0">
                <a:ea typeface="华文新魏" panose="02010800040101010101" pitchFamily="2" charset="-122"/>
              </a:rPr>
              <a:t>课程项目报告</a:t>
            </a:r>
          </a:p>
        </p:txBody>
      </p:sp>
    </p:spTree>
  </p:cSld>
  <p:clrMap bg1="lt1" tx1="dk1" bg2="lt2" tx2="dk2" accent1="accent1" accent2="accent2" accent3="accent3" accent4="accent4" accent5="accent5" accent6="accent6" hlink="hlink" folHlink="folHlink"/>
  <p:sldLayoutIdLst>
    <p:sldLayoutId id="2147484687" r:id="rId1"/>
  </p:sldLayoutIdLst>
  <p:transition spd="med">
    <p:push/>
  </p:transition>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Franklin Gothic Medium" pitchFamily="34" charset="0"/>
          <a:ea typeface="微软雅黑" pitchFamily="34" charset="-122"/>
        </a:defRPr>
      </a:lvl2pPr>
      <a:lvl3pPr algn="ctr" rtl="0" fontAlgn="base">
        <a:spcBef>
          <a:spcPct val="0"/>
        </a:spcBef>
        <a:spcAft>
          <a:spcPct val="0"/>
        </a:spcAft>
        <a:defRPr sz="4400">
          <a:solidFill>
            <a:schemeClr val="bg1"/>
          </a:solidFill>
          <a:latin typeface="Franklin Gothic Medium" pitchFamily="34" charset="0"/>
          <a:ea typeface="微软雅黑" pitchFamily="34" charset="-122"/>
        </a:defRPr>
      </a:lvl3pPr>
      <a:lvl4pPr algn="ctr" rtl="0" fontAlgn="base">
        <a:spcBef>
          <a:spcPct val="0"/>
        </a:spcBef>
        <a:spcAft>
          <a:spcPct val="0"/>
        </a:spcAft>
        <a:defRPr sz="4400">
          <a:solidFill>
            <a:schemeClr val="bg1"/>
          </a:solidFill>
          <a:latin typeface="Franklin Gothic Medium" pitchFamily="34" charset="0"/>
          <a:ea typeface="微软雅黑" pitchFamily="34" charset="-122"/>
        </a:defRPr>
      </a:lvl4pPr>
      <a:lvl5pPr algn="ctr" rtl="0" fontAlgn="base">
        <a:spcBef>
          <a:spcPct val="0"/>
        </a:spcBef>
        <a:spcAft>
          <a:spcPct val="0"/>
        </a:spcAft>
        <a:defRPr sz="4400">
          <a:solidFill>
            <a:schemeClr val="bg1"/>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bg1"/>
          </a:solidFill>
          <a:latin typeface="Arial" charset="0"/>
          <a:ea typeface="黑体" pitchFamily="2" charset="-122"/>
        </a:defRPr>
      </a:lvl6pPr>
      <a:lvl7pPr marL="914400" algn="ctr" rtl="0" eaLnBrk="1" fontAlgn="base" hangingPunct="1">
        <a:spcBef>
          <a:spcPct val="0"/>
        </a:spcBef>
        <a:spcAft>
          <a:spcPct val="0"/>
        </a:spcAft>
        <a:defRPr sz="4400">
          <a:solidFill>
            <a:schemeClr val="bg1"/>
          </a:solidFill>
          <a:latin typeface="Arial" charset="0"/>
          <a:ea typeface="黑体" pitchFamily="2" charset="-122"/>
        </a:defRPr>
      </a:lvl7pPr>
      <a:lvl8pPr marL="1371600" algn="ctr" rtl="0" eaLnBrk="1" fontAlgn="base" hangingPunct="1">
        <a:spcBef>
          <a:spcPct val="0"/>
        </a:spcBef>
        <a:spcAft>
          <a:spcPct val="0"/>
        </a:spcAft>
        <a:defRPr sz="4400">
          <a:solidFill>
            <a:schemeClr val="bg1"/>
          </a:solidFill>
          <a:latin typeface="Arial" charset="0"/>
          <a:ea typeface="黑体" pitchFamily="2" charset="-122"/>
        </a:defRPr>
      </a:lvl8pPr>
      <a:lvl9pPr marL="1828800" algn="ctr" rtl="0" eaLnBrk="1" fontAlgn="base" hangingPunct="1">
        <a:spcBef>
          <a:spcPct val="0"/>
        </a:spcBef>
        <a:spcAft>
          <a:spcPct val="0"/>
        </a:spcAft>
        <a:defRPr sz="4400">
          <a:solidFill>
            <a:schemeClr val="bg1"/>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宋体" charset="-122"/>
          <a:cs typeface="+mn-cs"/>
        </a:defRPr>
      </a:lvl1pPr>
      <a:lvl2pPr marL="742950" indent="-285750" algn="l" rtl="0" fontAlgn="base">
        <a:spcBef>
          <a:spcPct val="20000"/>
        </a:spcBef>
        <a:spcAft>
          <a:spcPct val="0"/>
        </a:spcAft>
        <a:buChar char="–"/>
        <a:defRPr sz="2800">
          <a:solidFill>
            <a:schemeClr val="tx1"/>
          </a:solidFill>
          <a:latin typeface="+mn-lt"/>
          <a:ea typeface="宋体" charset="-122"/>
        </a:defRPr>
      </a:lvl2pPr>
      <a:lvl3pPr marL="1143000" indent="-228600" algn="l" rtl="0" fontAlgn="base">
        <a:spcBef>
          <a:spcPct val="20000"/>
        </a:spcBef>
        <a:spcAft>
          <a:spcPct val="0"/>
        </a:spcAft>
        <a:buChar char="•"/>
        <a:defRPr sz="2400">
          <a:solidFill>
            <a:schemeClr val="tx1"/>
          </a:solidFill>
          <a:latin typeface="+mn-lt"/>
          <a:ea typeface="宋体" charset="-122"/>
        </a:defRPr>
      </a:lvl3pPr>
      <a:lvl4pPr marL="1600200" indent="-228600" algn="l" rtl="0" fontAlgn="base">
        <a:spcBef>
          <a:spcPct val="20000"/>
        </a:spcBef>
        <a:spcAft>
          <a:spcPct val="0"/>
        </a:spcAft>
        <a:buChar char="–"/>
        <a:defRPr sz="2000">
          <a:solidFill>
            <a:schemeClr val="tx1"/>
          </a:solidFill>
          <a:latin typeface="+mn-lt"/>
          <a:ea typeface="宋体" charset="-122"/>
        </a:defRPr>
      </a:lvl4pPr>
      <a:lvl5pPr marL="2057400" indent="-228600" algn="l" rtl="0" fontAlgn="base">
        <a:spcBef>
          <a:spcPct val="20000"/>
        </a:spcBef>
        <a:spcAft>
          <a:spcPct val="0"/>
        </a:spcAft>
        <a:buChar char="»"/>
        <a:defRPr sz="2000">
          <a:solidFill>
            <a:schemeClr val="tx1"/>
          </a:solidFill>
          <a:latin typeface="+mn-lt"/>
          <a:ea typeface="宋体"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90" name="Rectangle 66"/>
          <p:cNvSpPr>
            <a:spLocks noChangeArrowheads="1"/>
          </p:cNvSpPr>
          <p:nvPr/>
        </p:nvSpPr>
        <p:spPr bwMode="gray">
          <a:xfrm>
            <a:off x="0" y="0"/>
            <a:ext cx="9144000" cy="392113"/>
          </a:xfrm>
          <a:prstGeom prst="rect">
            <a:avLst/>
          </a:prstGeom>
          <a:gradFill rotWithShape="1">
            <a:gsLst>
              <a:gs pos="0">
                <a:schemeClr val="hlink">
                  <a:gamma/>
                  <a:shade val="60784"/>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sp>
        <p:nvSpPr>
          <p:cNvPr id="2051" name="Line 68"/>
          <p:cNvSpPr>
            <a:spLocks noChangeShapeType="1"/>
          </p:cNvSpPr>
          <p:nvPr/>
        </p:nvSpPr>
        <p:spPr bwMode="auto">
          <a:xfrm>
            <a:off x="1012825" y="1360488"/>
            <a:ext cx="8001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矩形 13"/>
          <p:cNvSpPr/>
          <p:nvPr/>
        </p:nvSpPr>
        <p:spPr>
          <a:xfrm>
            <a:off x="0" y="381000"/>
            <a:ext cx="9144000" cy="5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SimSun" pitchFamily="2" charset="-122"/>
            </a:endParaRPr>
          </a:p>
        </p:txBody>
      </p:sp>
      <p:sp>
        <p:nvSpPr>
          <p:cNvPr id="2053" name="Rectangle 2"/>
          <p:cNvSpPr>
            <a:spLocks noGrp="1" noChangeArrowheads="1"/>
          </p:cNvSpPr>
          <p:nvPr>
            <p:ph type="title"/>
          </p:nvPr>
        </p:nvSpPr>
        <p:spPr bwMode="gray">
          <a:xfrm>
            <a:off x="152400" y="6858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4" name="Rectangle 3"/>
          <p:cNvSpPr>
            <a:spLocks noGrp="1" noChangeArrowheads="1"/>
          </p:cNvSpPr>
          <p:nvPr>
            <p:ph type="body" idx="1"/>
          </p:nvPr>
        </p:nvSpPr>
        <p:spPr bwMode="auto">
          <a:xfrm>
            <a:off x="228600" y="14478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2055" name="Picture 12" descr="背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3" r:id="rId1"/>
  </p:sldLayoutIdLst>
  <p:transition spd="med">
    <p:push/>
  </p:transition>
  <p:hf sldNum="0" hd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fontAlgn="base">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fontAlgn="base">
        <a:spcBef>
          <a:spcPct val="20000"/>
        </a:spcBef>
        <a:spcAft>
          <a:spcPct val="0"/>
        </a:spcAft>
        <a:buChar char="–"/>
        <a:defRPr sz="2000">
          <a:solidFill>
            <a:schemeClr val="tx1"/>
          </a:solidFill>
          <a:latin typeface="+mn-lt"/>
          <a:ea typeface="黑体" pitchFamily="49" charset="-122"/>
        </a:defRPr>
      </a:lvl4pPr>
      <a:lvl5pPr marL="2057400" indent="-228600" algn="l" rtl="0" fontAlgn="base">
        <a:spcBef>
          <a:spcPct val="20000"/>
        </a:spcBef>
        <a:spcAft>
          <a:spcPct val="0"/>
        </a:spcAft>
        <a:buChar char="»"/>
        <a:defRPr sz="2000">
          <a:solidFill>
            <a:schemeClr val="tx1"/>
          </a:solidFill>
          <a:latin typeface="+mn-lt"/>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yuanyehome/nlp-project-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基于神经网络的文本分类</a:t>
            </a:r>
          </a:p>
        </p:txBody>
      </p:sp>
      <p:sp>
        <p:nvSpPr>
          <p:cNvPr id="3" name="副标题 2"/>
          <p:cNvSpPr>
            <a:spLocks noGrp="1"/>
          </p:cNvSpPr>
          <p:nvPr>
            <p:ph type="subTitle" idx="1"/>
          </p:nvPr>
        </p:nvSpPr>
        <p:spPr/>
        <p:txBody>
          <a:bodyPr/>
          <a:lstStyle/>
          <a:p>
            <a:r>
              <a:rPr lang="zh-CN" altLang="en-US" dirty="0">
                <a:solidFill>
                  <a:srgbClr val="FF7C80"/>
                </a:solidFill>
              </a:rPr>
              <a:t>报告人：袁野</a:t>
            </a:r>
            <a:endParaRPr lang="en-US" altLang="zh-CN" dirty="0">
              <a:solidFill>
                <a:srgbClr val="FF7C80"/>
              </a:solidFill>
            </a:endParaRPr>
          </a:p>
          <a:p>
            <a:r>
              <a:rPr lang="zh-CN" altLang="en-US" dirty="0">
                <a:solidFill>
                  <a:srgbClr val="FF7C80"/>
                </a:solidFill>
              </a:rPr>
              <a:t>日期：</a:t>
            </a:r>
            <a:r>
              <a:rPr lang="en-US" altLang="zh-CN" dirty="0">
                <a:solidFill>
                  <a:srgbClr val="FF7C80"/>
                </a:solidFill>
              </a:rPr>
              <a:t>2020/4/12</a:t>
            </a:r>
            <a:endParaRPr lang="zh-CN" altLang="en-US" dirty="0">
              <a:solidFill>
                <a:srgbClr val="FF7C80"/>
              </a:solidFill>
            </a:endParaRPr>
          </a:p>
        </p:txBody>
      </p:sp>
    </p:spTree>
    <p:extLst>
      <p:ext uri="{BB962C8B-B14F-4D97-AF65-F5344CB8AC3E}">
        <p14:creationId xmlns:p14="http://schemas.microsoft.com/office/powerpoint/2010/main" val="3717975940"/>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实验结果</a:t>
            </a:r>
          </a:p>
        </p:txBody>
      </p:sp>
      <p:sp>
        <p:nvSpPr>
          <p:cNvPr id="5" name="文本框 4">
            <a:extLst>
              <a:ext uri="{FF2B5EF4-FFF2-40B4-BE49-F238E27FC236}">
                <a16:creationId xmlns:a16="http://schemas.microsoft.com/office/drawing/2014/main" id="{1D3F393F-781C-4A3F-89B4-0FBB45E4BF86}"/>
              </a:ext>
            </a:extLst>
          </p:cNvPr>
          <p:cNvSpPr txBox="1"/>
          <p:nvPr/>
        </p:nvSpPr>
        <p:spPr>
          <a:xfrm>
            <a:off x="863588" y="1592796"/>
            <a:ext cx="7391400" cy="967573"/>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实验环境：</a:t>
            </a:r>
            <a:r>
              <a:rPr lang="en-US" altLang="zh-CN" sz="2400" b="1" dirty="0">
                <a:solidFill>
                  <a:schemeClr val="tx1"/>
                </a:solidFill>
              </a:rPr>
              <a:t>Ubuntu16.04</a:t>
            </a:r>
            <a:r>
              <a:rPr lang="zh-CN" altLang="en-US" sz="2400" b="1" dirty="0">
                <a:solidFill>
                  <a:schemeClr val="tx1"/>
                </a:solidFill>
              </a:rPr>
              <a:t>服务器，限制使用</a:t>
            </a:r>
            <a:r>
              <a:rPr lang="en-US" altLang="zh-CN" sz="2400" b="1" dirty="0">
                <a:solidFill>
                  <a:schemeClr val="tx1"/>
                </a:solidFill>
              </a:rPr>
              <a:t>CPU</a:t>
            </a:r>
            <a:r>
              <a:rPr lang="zh-CN" altLang="en-US" sz="2400" b="1" dirty="0">
                <a:solidFill>
                  <a:schemeClr val="tx1"/>
                </a:solidFill>
              </a:rPr>
              <a:t>最多使用</a:t>
            </a:r>
            <a:r>
              <a:rPr lang="en-US" altLang="zh-CN" sz="2400" b="1" dirty="0">
                <a:solidFill>
                  <a:schemeClr val="tx1"/>
                </a:solidFill>
              </a:rPr>
              <a:t>4</a:t>
            </a:r>
            <a:r>
              <a:rPr lang="zh-CN" altLang="en-US" sz="2400" b="1" dirty="0">
                <a:solidFill>
                  <a:schemeClr val="tx1"/>
                </a:solidFill>
              </a:rPr>
              <a:t>核，</a:t>
            </a:r>
            <a:r>
              <a:rPr lang="en-US" altLang="zh-CN" sz="2400" b="1" dirty="0">
                <a:solidFill>
                  <a:schemeClr val="tx1"/>
                </a:solidFill>
              </a:rPr>
              <a:t>GPU</a:t>
            </a:r>
            <a:r>
              <a:rPr lang="zh-CN" altLang="en-US" sz="2400" b="1" dirty="0">
                <a:solidFill>
                  <a:schemeClr val="tx1"/>
                </a:solidFill>
              </a:rPr>
              <a:t>：</a:t>
            </a:r>
            <a:r>
              <a:rPr lang="en-US" altLang="zh-CN" sz="2400" b="1" dirty="0">
                <a:solidFill>
                  <a:schemeClr val="tx1"/>
                </a:solidFill>
              </a:rPr>
              <a:t>1080Ti</a:t>
            </a:r>
          </a:p>
        </p:txBody>
      </p:sp>
      <p:graphicFrame>
        <p:nvGraphicFramePr>
          <p:cNvPr id="3" name="表格 5">
            <a:extLst>
              <a:ext uri="{FF2B5EF4-FFF2-40B4-BE49-F238E27FC236}">
                <a16:creationId xmlns:a16="http://schemas.microsoft.com/office/drawing/2014/main" id="{1B182F71-707E-4B9A-9FFF-9F6AB153BFFB}"/>
              </a:ext>
            </a:extLst>
          </p:cNvPr>
          <p:cNvGraphicFramePr>
            <a:graphicFrameLocks noGrp="1"/>
          </p:cNvGraphicFramePr>
          <p:nvPr>
            <p:extLst>
              <p:ext uri="{D42A27DB-BD31-4B8C-83A1-F6EECF244321}">
                <p14:modId xmlns:p14="http://schemas.microsoft.com/office/powerpoint/2010/main" val="4030627776"/>
              </p:ext>
            </p:extLst>
          </p:nvPr>
        </p:nvGraphicFramePr>
        <p:xfrm>
          <a:off x="1524000" y="3555952"/>
          <a:ext cx="6096000" cy="1010920"/>
        </p:xfrm>
        <a:graphic>
          <a:graphicData uri="http://schemas.openxmlformats.org/drawingml/2006/table">
            <a:tbl>
              <a:tblPr firstRow="1" bandRow="1">
                <a:tableStyleId>{21E4AEA4-8DFA-4A89-87EB-49C32662AFE0}</a:tableStyleId>
              </a:tblPr>
              <a:tblGrid>
                <a:gridCol w="1219200">
                  <a:extLst>
                    <a:ext uri="{9D8B030D-6E8A-4147-A177-3AD203B41FA5}">
                      <a16:colId xmlns:a16="http://schemas.microsoft.com/office/drawing/2014/main" val="113876900"/>
                    </a:ext>
                  </a:extLst>
                </a:gridCol>
                <a:gridCol w="1219200">
                  <a:extLst>
                    <a:ext uri="{9D8B030D-6E8A-4147-A177-3AD203B41FA5}">
                      <a16:colId xmlns:a16="http://schemas.microsoft.com/office/drawing/2014/main" val="2818591052"/>
                    </a:ext>
                  </a:extLst>
                </a:gridCol>
                <a:gridCol w="1219200">
                  <a:extLst>
                    <a:ext uri="{9D8B030D-6E8A-4147-A177-3AD203B41FA5}">
                      <a16:colId xmlns:a16="http://schemas.microsoft.com/office/drawing/2014/main" val="989929682"/>
                    </a:ext>
                  </a:extLst>
                </a:gridCol>
                <a:gridCol w="1219200">
                  <a:extLst>
                    <a:ext uri="{9D8B030D-6E8A-4147-A177-3AD203B41FA5}">
                      <a16:colId xmlns:a16="http://schemas.microsoft.com/office/drawing/2014/main" val="1632383183"/>
                    </a:ext>
                  </a:extLst>
                </a:gridCol>
                <a:gridCol w="1219200">
                  <a:extLst>
                    <a:ext uri="{9D8B030D-6E8A-4147-A177-3AD203B41FA5}">
                      <a16:colId xmlns:a16="http://schemas.microsoft.com/office/drawing/2014/main" val="1480452456"/>
                    </a:ext>
                  </a:extLst>
                </a:gridCol>
              </a:tblGrid>
              <a:tr h="370840">
                <a:tc>
                  <a:txBody>
                    <a:bodyPr/>
                    <a:lstStyle/>
                    <a:p>
                      <a:pPr algn="ctr"/>
                      <a:endParaRPr lang="zh-CN" altLang="en-US" dirty="0"/>
                    </a:p>
                  </a:txBody>
                  <a:tcPr/>
                </a:tc>
                <a:tc>
                  <a:txBody>
                    <a:bodyPr/>
                    <a:lstStyle/>
                    <a:p>
                      <a:pPr algn="ctr"/>
                      <a:r>
                        <a:rPr lang="en-US" altLang="zh-CN" dirty="0"/>
                        <a:t>Simple</a:t>
                      </a:r>
                      <a:endParaRPr lang="zh-CN" altLang="en-US" dirty="0"/>
                    </a:p>
                  </a:txBody>
                  <a:tcPr/>
                </a:tc>
                <a:tc>
                  <a:txBody>
                    <a:bodyPr/>
                    <a:lstStyle/>
                    <a:p>
                      <a:pPr algn="ctr"/>
                      <a:r>
                        <a:rPr lang="en-US" altLang="zh-CN" dirty="0"/>
                        <a:t>Simple</a:t>
                      </a:r>
                    </a:p>
                    <a:p>
                      <a:pPr algn="ctr"/>
                      <a:r>
                        <a:rPr lang="en-US" altLang="zh-CN" dirty="0"/>
                        <a:t>dropout</a:t>
                      </a:r>
                      <a:endParaRPr lang="zh-CN" altLang="en-US" dirty="0"/>
                    </a:p>
                  </a:txBody>
                  <a:tcPr/>
                </a:tc>
                <a:tc>
                  <a:txBody>
                    <a:bodyPr/>
                    <a:lstStyle/>
                    <a:p>
                      <a:pPr algn="ctr"/>
                      <a:r>
                        <a:rPr lang="en-US" altLang="zh-CN" dirty="0"/>
                        <a:t>Deep NN</a:t>
                      </a:r>
                      <a:endParaRPr lang="zh-CN" altLang="en-US" dirty="0"/>
                    </a:p>
                  </a:txBody>
                  <a:tcPr/>
                </a:tc>
                <a:tc>
                  <a:txBody>
                    <a:bodyPr/>
                    <a:lstStyle/>
                    <a:p>
                      <a:pPr algn="ctr"/>
                      <a:r>
                        <a:rPr lang="en-US" altLang="zh-CN" dirty="0"/>
                        <a:t>LSTM</a:t>
                      </a:r>
                      <a:endParaRPr lang="zh-CN" altLang="en-US" dirty="0"/>
                    </a:p>
                  </a:txBody>
                  <a:tcPr/>
                </a:tc>
                <a:extLst>
                  <a:ext uri="{0D108BD9-81ED-4DB2-BD59-A6C34878D82A}">
                    <a16:rowId xmlns:a16="http://schemas.microsoft.com/office/drawing/2014/main" val="2868361922"/>
                  </a:ext>
                </a:extLst>
              </a:tr>
              <a:tr h="370840">
                <a:tc>
                  <a:txBody>
                    <a:bodyPr/>
                    <a:lstStyle/>
                    <a:p>
                      <a:pPr algn="ctr"/>
                      <a:r>
                        <a:rPr lang="zh-CN" altLang="en-US" dirty="0"/>
                        <a:t>准确率</a:t>
                      </a:r>
                    </a:p>
                  </a:txBody>
                  <a:tcPr/>
                </a:tc>
                <a:tc>
                  <a:txBody>
                    <a:bodyPr/>
                    <a:lstStyle/>
                    <a:p>
                      <a:pPr algn="ctr"/>
                      <a:r>
                        <a:rPr lang="en-US" altLang="zh-CN" dirty="0"/>
                        <a:t>84.89%</a:t>
                      </a:r>
                      <a:endParaRPr lang="zh-CN" altLang="en-US" dirty="0"/>
                    </a:p>
                  </a:txBody>
                  <a:tcPr/>
                </a:tc>
                <a:tc>
                  <a:txBody>
                    <a:bodyPr/>
                    <a:lstStyle/>
                    <a:p>
                      <a:pPr algn="ctr"/>
                      <a:r>
                        <a:rPr lang="en-US" altLang="zh-CN" dirty="0"/>
                        <a:t>84.75%</a:t>
                      </a:r>
                      <a:endParaRPr lang="zh-CN" altLang="en-US" dirty="0"/>
                    </a:p>
                  </a:txBody>
                  <a:tcPr/>
                </a:tc>
                <a:tc>
                  <a:txBody>
                    <a:bodyPr/>
                    <a:lstStyle/>
                    <a:p>
                      <a:pPr algn="ctr"/>
                      <a:r>
                        <a:rPr lang="en-US" altLang="zh-CN" dirty="0"/>
                        <a:t>70.00%</a:t>
                      </a:r>
                      <a:endParaRPr lang="zh-CN" altLang="en-US" dirty="0"/>
                    </a:p>
                  </a:txBody>
                  <a:tcPr/>
                </a:tc>
                <a:tc>
                  <a:txBody>
                    <a:bodyPr/>
                    <a:lstStyle/>
                    <a:p>
                      <a:pPr algn="ctr"/>
                      <a:r>
                        <a:rPr lang="en-US" altLang="zh-CN" dirty="0"/>
                        <a:t>73.32%</a:t>
                      </a:r>
                      <a:endParaRPr lang="zh-CN" altLang="en-US" dirty="0"/>
                    </a:p>
                  </a:txBody>
                  <a:tcPr/>
                </a:tc>
                <a:extLst>
                  <a:ext uri="{0D108BD9-81ED-4DB2-BD59-A6C34878D82A}">
                    <a16:rowId xmlns:a16="http://schemas.microsoft.com/office/drawing/2014/main" val="3762923729"/>
                  </a:ext>
                </a:extLst>
              </a:tr>
            </a:tbl>
          </a:graphicData>
        </a:graphic>
      </p:graphicFrame>
    </p:spTree>
    <p:extLst>
      <p:ext uri="{BB962C8B-B14F-4D97-AF65-F5344CB8AC3E}">
        <p14:creationId xmlns:p14="http://schemas.microsoft.com/office/powerpoint/2010/main" val="2578935294"/>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结果分析</a:t>
            </a:r>
          </a:p>
        </p:txBody>
      </p:sp>
      <p:sp>
        <p:nvSpPr>
          <p:cNvPr id="5" name="文本框 4">
            <a:extLst>
              <a:ext uri="{FF2B5EF4-FFF2-40B4-BE49-F238E27FC236}">
                <a16:creationId xmlns:a16="http://schemas.microsoft.com/office/drawing/2014/main" id="{1D3F393F-781C-4A3F-89B4-0FBB45E4BF86}"/>
              </a:ext>
            </a:extLst>
          </p:cNvPr>
          <p:cNvSpPr txBox="1"/>
          <p:nvPr/>
        </p:nvSpPr>
        <p:spPr>
          <a:xfrm>
            <a:off x="863588" y="1592796"/>
            <a:ext cx="7391400" cy="37410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可以看出，效果最好的是最简单的单层全连接网络，甚至没有使用非线性层。由于</a:t>
            </a:r>
            <a:r>
              <a:rPr lang="en-US" altLang="zh-CN" sz="2400" b="1" dirty="0">
                <a:solidFill>
                  <a:schemeClr val="tx1"/>
                </a:solidFill>
              </a:rPr>
              <a:t>deep NN</a:t>
            </a:r>
            <a:r>
              <a:rPr lang="zh-CN" altLang="en-US" sz="2400" b="1" dirty="0">
                <a:solidFill>
                  <a:schemeClr val="tx1"/>
                </a:solidFill>
              </a:rPr>
              <a:t>和</a:t>
            </a:r>
            <a:r>
              <a:rPr lang="en-US" altLang="zh-CN" sz="2400" b="1" dirty="0">
                <a:solidFill>
                  <a:schemeClr val="tx1"/>
                </a:solidFill>
              </a:rPr>
              <a:t>LSTM</a:t>
            </a:r>
            <a:r>
              <a:rPr lang="zh-CN" altLang="en-US" sz="2400" b="1" dirty="0">
                <a:solidFill>
                  <a:schemeClr val="tx1"/>
                </a:solidFill>
              </a:rPr>
              <a:t>我并没有很仔细调参数所以可能表现不佳，但是与同学交流发现深度模型在这个数据集上确实并没有表现得很好。原因可能如下：</a:t>
            </a:r>
            <a:endParaRPr lang="en-US" altLang="zh-CN" sz="2400" b="1" dirty="0">
              <a:solidFill>
                <a:schemeClr val="tx1"/>
              </a:solidFill>
            </a:endParaRPr>
          </a:p>
          <a:p>
            <a:pPr marL="800100" lvl="1" indent="-342900">
              <a:lnSpc>
                <a:spcPct val="125000"/>
              </a:lnSpc>
              <a:buFont typeface="Wingdings" panose="05000000000000000000" pitchFamily="2" charset="2"/>
              <a:buChar char="Ø"/>
            </a:pPr>
            <a:r>
              <a:rPr lang="zh-CN" altLang="en-US" sz="2400" b="1" dirty="0">
                <a:solidFill>
                  <a:schemeClr val="tx1"/>
                </a:solidFill>
              </a:rPr>
              <a:t>数据集太小，而仅</a:t>
            </a:r>
            <a:r>
              <a:rPr lang="en-US" altLang="zh-CN" sz="2400" b="1" dirty="0">
                <a:solidFill>
                  <a:schemeClr val="tx1"/>
                </a:solidFill>
              </a:rPr>
              <a:t>embedding</a:t>
            </a:r>
            <a:r>
              <a:rPr lang="zh-CN" altLang="en-US" sz="2400" b="1" dirty="0">
                <a:solidFill>
                  <a:schemeClr val="tx1"/>
                </a:solidFill>
              </a:rPr>
              <a:t>层参数就是百万数量级，因此</a:t>
            </a:r>
            <a:r>
              <a:rPr lang="zh-CN" altLang="en-US" sz="2400" b="1" dirty="0">
                <a:solidFill>
                  <a:srgbClr val="FF0000"/>
                </a:solidFill>
              </a:rPr>
              <a:t>很容易</a:t>
            </a:r>
            <a:r>
              <a:rPr lang="zh-CN" altLang="en-US" sz="2400" b="1" dirty="0">
                <a:solidFill>
                  <a:schemeClr val="tx1"/>
                </a:solidFill>
              </a:rPr>
              <a:t>过拟合。</a:t>
            </a:r>
            <a:endParaRPr lang="en-US" altLang="zh-CN" sz="2400" b="1" dirty="0">
              <a:solidFill>
                <a:schemeClr val="tx1"/>
              </a:solidFill>
            </a:endParaRPr>
          </a:p>
          <a:p>
            <a:pPr marL="800100" lvl="1" indent="-342900">
              <a:lnSpc>
                <a:spcPct val="125000"/>
              </a:lnSpc>
              <a:buFont typeface="Wingdings" panose="05000000000000000000" pitchFamily="2" charset="2"/>
              <a:buChar char="Ø"/>
            </a:pPr>
            <a:r>
              <a:rPr lang="zh-CN" altLang="en-US" sz="2400" b="1" dirty="0">
                <a:solidFill>
                  <a:schemeClr val="tx1"/>
                </a:solidFill>
              </a:rPr>
              <a:t>数据集质量不佳，存在错误标签数据。</a:t>
            </a:r>
            <a:endParaRPr lang="en-US" altLang="zh-CN" sz="2400" b="1" dirty="0">
              <a:solidFill>
                <a:schemeClr val="tx1"/>
              </a:solidFill>
            </a:endParaRPr>
          </a:p>
        </p:txBody>
      </p:sp>
    </p:spTree>
    <p:extLst>
      <p:ext uri="{BB962C8B-B14F-4D97-AF65-F5344CB8AC3E}">
        <p14:creationId xmlns:p14="http://schemas.microsoft.com/office/powerpoint/2010/main" val="1082520384"/>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结果分析</a:t>
            </a:r>
          </a:p>
        </p:txBody>
      </p:sp>
      <p:sp>
        <p:nvSpPr>
          <p:cNvPr id="5" name="文本框 4">
            <a:extLst>
              <a:ext uri="{FF2B5EF4-FFF2-40B4-BE49-F238E27FC236}">
                <a16:creationId xmlns:a16="http://schemas.microsoft.com/office/drawing/2014/main" id="{1D3F393F-781C-4A3F-89B4-0FBB45E4BF86}"/>
              </a:ext>
            </a:extLst>
          </p:cNvPr>
          <p:cNvSpPr txBox="1"/>
          <p:nvPr/>
        </p:nvSpPr>
        <p:spPr>
          <a:xfrm>
            <a:off x="863588" y="2481817"/>
            <a:ext cx="7391400" cy="189090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从这个结果我们发现，</a:t>
            </a:r>
            <a:r>
              <a:rPr lang="en-US" altLang="zh-CN" sz="2400" b="1" dirty="0">
                <a:solidFill>
                  <a:schemeClr val="tx1"/>
                </a:solidFill>
              </a:rPr>
              <a:t>Simple</a:t>
            </a:r>
            <a:r>
              <a:rPr lang="zh-CN" altLang="en-US" sz="2400" b="1" dirty="0">
                <a:solidFill>
                  <a:schemeClr val="tx1"/>
                </a:solidFill>
              </a:rPr>
              <a:t>模型仅仅只是两个矩阵全连接，等价于一个线性模型。所以我们可以推测，在此数据集上简单的线性模型（例如</a:t>
            </a:r>
            <a:r>
              <a:rPr lang="en-US" altLang="zh-CN" sz="2400" b="1" dirty="0">
                <a:solidFill>
                  <a:schemeClr val="tx1"/>
                </a:solidFill>
              </a:rPr>
              <a:t>SVM</a:t>
            </a:r>
            <a:r>
              <a:rPr lang="zh-CN" altLang="en-US" sz="2400" b="1" dirty="0">
                <a:solidFill>
                  <a:schemeClr val="tx1"/>
                </a:solidFill>
              </a:rPr>
              <a:t>）或许也可以表现的很好。</a:t>
            </a:r>
            <a:endParaRPr lang="en-US" altLang="zh-CN" sz="2400" b="1" dirty="0">
              <a:solidFill>
                <a:schemeClr val="tx1"/>
              </a:solidFill>
            </a:endParaRPr>
          </a:p>
        </p:txBody>
      </p:sp>
    </p:spTree>
    <p:extLst>
      <p:ext uri="{BB962C8B-B14F-4D97-AF65-F5344CB8AC3E}">
        <p14:creationId xmlns:p14="http://schemas.microsoft.com/office/powerpoint/2010/main" val="3810886509"/>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总结与展望</a:t>
            </a:r>
          </a:p>
        </p:txBody>
      </p:sp>
      <p:sp>
        <p:nvSpPr>
          <p:cNvPr id="5" name="文本框 4">
            <a:extLst>
              <a:ext uri="{FF2B5EF4-FFF2-40B4-BE49-F238E27FC236}">
                <a16:creationId xmlns:a16="http://schemas.microsoft.com/office/drawing/2014/main" id="{1D3F393F-781C-4A3F-89B4-0FBB45E4BF86}"/>
              </a:ext>
            </a:extLst>
          </p:cNvPr>
          <p:cNvSpPr txBox="1"/>
          <p:nvPr/>
        </p:nvSpPr>
        <p:spPr>
          <a:xfrm>
            <a:off x="876300" y="2252716"/>
            <a:ext cx="7391400" cy="235256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在深度学习模型大火的今天，深度学习模型也仅仅是在较高质量大数据集上效果较好。而真实世界的应用需求里，数据可能是杂乱并且不足的，同时要保证速度的情况下，传统模型或许仍然是很好的选择。</a:t>
            </a:r>
            <a:endParaRPr lang="en-US" altLang="zh-CN" sz="2400" b="1" dirty="0">
              <a:solidFill>
                <a:schemeClr val="tx1"/>
              </a:solidFill>
            </a:endParaRPr>
          </a:p>
        </p:txBody>
      </p:sp>
    </p:spTree>
    <p:extLst>
      <p:ext uri="{BB962C8B-B14F-4D97-AF65-F5344CB8AC3E}">
        <p14:creationId xmlns:p14="http://schemas.microsoft.com/office/powerpoint/2010/main" val="3065306455"/>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总结与展望</a:t>
            </a:r>
          </a:p>
        </p:txBody>
      </p:sp>
      <p:sp>
        <p:nvSpPr>
          <p:cNvPr id="5" name="文本框 4">
            <a:extLst>
              <a:ext uri="{FF2B5EF4-FFF2-40B4-BE49-F238E27FC236}">
                <a16:creationId xmlns:a16="http://schemas.microsoft.com/office/drawing/2014/main" id="{1D3F393F-781C-4A3F-89B4-0FBB45E4BF86}"/>
              </a:ext>
            </a:extLst>
          </p:cNvPr>
          <p:cNvSpPr txBox="1"/>
          <p:nvPr/>
        </p:nvSpPr>
        <p:spPr>
          <a:xfrm>
            <a:off x="797936" y="2252716"/>
            <a:ext cx="7548128" cy="235256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本次</a:t>
            </a:r>
            <a:r>
              <a:rPr lang="en-US" altLang="zh-CN" sz="2400" b="1" dirty="0">
                <a:solidFill>
                  <a:schemeClr val="tx1"/>
                </a:solidFill>
              </a:rPr>
              <a:t>project</a:t>
            </a:r>
            <a:r>
              <a:rPr lang="zh-CN" altLang="en-US" sz="2400" b="1" dirty="0">
                <a:solidFill>
                  <a:schemeClr val="tx1"/>
                </a:solidFill>
              </a:rPr>
              <a:t>的深度学习模型，或许再多调一些参数做一下实验会有效，但是对于一万条数据使用百万级别的参数已经足够多，因此我并不认为使用更复杂的模型强行调参这样做有意义。对于这个问题，最优选择或许就是朴素贝叶斯或者</a:t>
            </a:r>
            <a:r>
              <a:rPr lang="en-US" altLang="zh-CN" sz="2400" b="1" dirty="0">
                <a:solidFill>
                  <a:schemeClr val="tx1"/>
                </a:solidFill>
              </a:rPr>
              <a:t>SVM</a:t>
            </a:r>
            <a:r>
              <a:rPr lang="zh-CN" altLang="en-US" sz="2400" b="1" dirty="0">
                <a:solidFill>
                  <a:schemeClr val="tx1"/>
                </a:solidFill>
              </a:rPr>
              <a:t>等等传统模型。</a:t>
            </a:r>
            <a:endParaRPr lang="en-US" altLang="zh-CN" sz="2400" b="1" dirty="0">
              <a:solidFill>
                <a:schemeClr val="tx1"/>
              </a:solidFill>
            </a:endParaRPr>
          </a:p>
        </p:txBody>
      </p:sp>
    </p:spTree>
    <p:extLst>
      <p:ext uri="{BB962C8B-B14F-4D97-AF65-F5344CB8AC3E}">
        <p14:creationId xmlns:p14="http://schemas.microsoft.com/office/powerpoint/2010/main" val="3243920669"/>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6D9CF16-2FB2-4A15-B2AC-52C0A1217561}"/>
              </a:ext>
            </a:extLst>
          </p:cNvPr>
          <p:cNvSpPr/>
          <p:nvPr/>
        </p:nvSpPr>
        <p:spPr>
          <a:xfrm>
            <a:off x="1853698" y="1982450"/>
            <a:ext cx="5436604" cy="1446550"/>
          </a:xfrm>
          <a:prstGeom prst="rect">
            <a:avLst/>
          </a:prstGeom>
          <a:noFill/>
        </p:spPr>
        <p:txBody>
          <a:bodyPr wrap="square" lIns="91440" tIns="45720" rIns="91440" bIns="45720">
            <a:spAutoFit/>
          </a:bodyPr>
          <a:lstStyle/>
          <a:p>
            <a:pPr algn="ctr"/>
            <a:r>
              <a:rPr lang="en-US" altLang="zh-CN"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THANKS</a:t>
            </a:r>
            <a:r>
              <a:rPr lang="zh-CN" altLang="en-US" sz="8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2" name="文本框 1">
            <a:extLst>
              <a:ext uri="{FF2B5EF4-FFF2-40B4-BE49-F238E27FC236}">
                <a16:creationId xmlns:a16="http://schemas.microsoft.com/office/drawing/2014/main" id="{22657D32-F22A-4677-AB68-2E28FB99DC94}"/>
              </a:ext>
            </a:extLst>
          </p:cNvPr>
          <p:cNvSpPr txBox="1"/>
          <p:nvPr/>
        </p:nvSpPr>
        <p:spPr>
          <a:xfrm>
            <a:off x="1025606" y="3429000"/>
            <a:ext cx="7092788"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a:solidFill>
                  <a:schemeClr val="tx1"/>
                </a:solidFill>
                <a:effectLst>
                  <a:outerShdw blurRad="38100" dist="38100" dir="2700000" algn="tl">
                    <a:srgbClr val="000000">
                      <a:alpha val="43137"/>
                    </a:srgbClr>
                  </a:outerShdw>
                </a:effectLst>
              </a:rPr>
              <a:t>Code: </a:t>
            </a:r>
            <a:r>
              <a:rPr lang="en-US" altLang="zh-CN" sz="2400" dirty="0">
                <a:hlinkClick r:id="rId2"/>
              </a:rPr>
              <a:t>https://github.com/yuanyehome/nlp-project-1</a:t>
            </a:r>
            <a:endParaRPr lang="zh-CN" altLang="en-US" sz="2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9934293"/>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内容提要</a:t>
            </a:r>
          </a:p>
        </p:txBody>
      </p:sp>
      <p:sp>
        <p:nvSpPr>
          <p:cNvPr id="3" name="内容占位符 2">
            <a:extLst>
              <a:ext uri="{FF2B5EF4-FFF2-40B4-BE49-F238E27FC236}">
                <a16:creationId xmlns:a16="http://schemas.microsoft.com/office/drawing/2014/main" id="{0A56EF4B-F63C-48D2-9F73-5E8A11B7869A}"/>
              </a:ext>
            </a:extLst>
          </p:cNvPr>
          <p:cNvSpPr txBox="1">
            <a:spLocks/>
          </p:cNvSpPr>
          <p:nvPr/>
        </p:nvSpPr>
        <p:spPr>
          <a:xfrm>
            <a:off x="1439652" y="1556792"/>
            <a:ext cx="6300700" cy="4356484"/>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lvl="1" hangingPunct="1">
              <a:lnSpc>
                <a:spcPct val="50000"/>
              </a:lnSpc>
              <a:spcBef>
                <a:spcPts val="6000"/>
              </a:spcBef>
              <a:buSzPct val="100000"/>
              <a:buFont typeface="Wingdings" panose="05000000000000000000" pitchFamily="2" charset="2"/>
              <a:buChar char="n"/>
              <a:defRPr/>
            </a:pPr>
            <a:r>
              <a:rPr lang="zh-CN" altLang="en-US" sz="2800" dirty="0"/>
              <a:t>模型和方法</a:t>
            </a:r>
            <a:endParaRPr lang="en-US" altLang="zh-CN" sz="2800" dirty="0"/>
          </a:p>
          <a:p>
            <a:pPr lvl="2">
              <a:lnSpc>
                <a:spcPct val="50000"/>
              </a:lnSpc>
              <a:spcBef>
                <a:spcPts val="6000"/>
              </a:spcBef>
              <a:buSzPct val="100000"/>
              <a:buFont typeface="Wingdings" panose="05000000000000000000" pitchFamily="2" charset="2"/>
              <a:buChar char="n"/>
              <a:defRPr/>
            </a:pPr>
            <a:r>
              <a:rPr lang="zh-CN" altLang="en-US" sz="2000" dirty="0"/>
              <a:t>简单的全连接</a:t>
            </a:r>
            <a:endParaRPr lang="en-US" altLang="zh-CN" sz="2000" dirty="0"/>
          </a:p>
          <a:p>
            <a:pPr lvl="2">
              <a:lnSpc>
                <a:spcPct val="50000"/>
              </a:lnSpc>
              <a:spcBef>
                <a:spcPts val="6000"/>
              </a:spcBef>
              <a:buSzPct val="100000"/>
              <a:buFont typeface="Wingdings" panose="05000000000000000000" pitchFamily="2" charset="2"/>
              <a:buChar char="n"/>
              <a:defRPr/>
            </a:pPr>
            <a:r>
              <a:rPr lang="zh-CN" altLang="en-US" sz="2000" dirty="0"/>
              <a:t>深度网络</a:t>
            </a:r>
            <a:endParaRPr lang="en-US" altLang="zh-CN" sz="2000" dirty="0"/>
          </a:p>
          <a:p>
            <a:pPr lvl="2">
              <a:lnSpc>
                <a:spcPct val="50000"/>
              </a:lnSpc>
              <a:spcBef>
                <a:spcPts val="6000"/>
              </a:spcBef>
              <a:buSzPct val="100000"/>
              <a:buFont typeface="Wingdings" panose="05000000000000000000" pitchFamily="2" charset="2"/>
              <a:buChar char="n"/>
              <a:defRPr/>
            </a:pPr>
            <a:r>
              <a:rPr lang="en-US" altLang="zh-CN" sz="2000" dirty="0"/>
              <a:t>LSTM</a:t>
            </a:r>
            <a:endParaRPr lang="zh-CN" altLang="en-US" sz="2000" dirty="0"/>
          </a:p>
          <a:p>
            <a:pPr lvl="1" hangingPunct="1">
              <a:lnSpc>
                <a:spcPct val="50000"/>
              </a:lnSpc>
              <a:spcBef>
                <a:spcPts val="6000"/>
              </a:spcBef>
              <a:buSzPct val="100000"/>
              <a:buFont typeface="Wingdings" panose="05000000000000000000" pitchFamily="2" charset="2"/>
              <a:buChar char="n"/>
              <a:defRPr/>
            </a:pPr>
            <a:r>
              <a:rPr lang="zh-CN" altLang="en-US" sz="2800" dirty="0"/>
              <a:t>实验结果与分析</a:t>
            </a:r>
            <a:endParaRPr lang="en-US" altLang="zh-CN" sz="2800" dirty="0"/>
          </a:p>
        </p:txBody>
      </p:sp>
    </p:spTree>
    <p:extLst>
      <p:ext uri="{BB962C8B-B14F-4D97-AF65-F5344CB8AC3E}">
        <p14:creationId xmlns:p14="http://schemas.microsoft.com/office/powerpoint/2010/main" val="4252075176"/>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9FCF5-90D1-440D-824E-AC5B154ABE5E}"/>
              </a:ext>
            </a:extLst>
          </p:cNvPr>
          <p:cNvSpPr>
            <a:spLocks noGrp="1"/>
          </p:cNvSpPr>
          <p:nvPr>
            <p:ph type="title"/>
          </p:nvPr>
        </p:nvSpPr>
        <p:spPr/>
        <p:txBody>
          <a:bodyPr/>
          <a:lstStyle/>
          <a:p>
            <a:r>
              <a:rPr lang="zh-CN" altLang="en-US" dirty="0">
                <a:solidFill>
                  <a:schemeClr val="tx1"/>
                </a:solidFill>
              </a:rPr>
              <a:t>模型和方法</a:t>
            </a:r>
            <a:r>
              <a:rPr lang="en-US" altLang="zh-CN" dirty="0">
                <a:solidFill>
                  <a:schemeClr val="tx1"/>
                </a:solidFill>
              </a:rPr>
              <a:t>——word</a:t>
            </a:r>
            <a:r>
              <a:rPr lang="zh-CN" altLang="en-US" dirty="0">
                <a:solidFill>
                  <a:schemeClr val="tx1"/>
                </a:solidFill>
              </a:rPr>
              <a:t> </a:t>
            </a:r>
            <a:r>
              <a:rPr lang="en-US" altLang="zh-CN" dirty="0">
                <a:solidFill>
                  <a:schemeClr val="tx1"/>
                </a:solidFill>
              </a:rPr>
              <a:t>embedding</a:t>
            </a:r>
            <a:endParaRPr lang="zh-CN" altLang="en-US" dirty="0">
              <a:solidFill>
                <a:schemeClr val="tx1"/>
              </a:solidFill>
            </a:endParaRPr>
          </a:p>
        </p:txBody>
      </p:sp>
      <p:sp>
        <p:nvSpPr>
          <p:cNvPr id="3" name="文本框 2">
            <a:extLst>
              <a:ext uri="{FF2B5EF4-FFF2-40B4-BE49-F238E27FC236}">
                <a16:creationId xmlns:a16="http://schemas.microsoft.com/office/drawing/2014/main" id="{AB01933A-C8BF-442A-B744-CD757785977C}"/>
              </a:ext>
            </a:extLst>
          </p:cNvPr>
          <p:cNvSpPr txBox="1"/>
          <p:nvPr/>
        </p:nvSpPr>
        <p:spPr>
          <a:xfrm>
            <a:off x="863588" y="1592796"/>
            <a:ext cx="7668852" cy="281769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对于神经网络模型来说，首先要把单词转为具有语义的向量形式，也就是</a:t>
            </a:r>
            <a:r>
              <a:rPr lang="en-US" altLang="zh-CN" sz="2400" b="1" dirty="0">
                <a:solidFill>
                  <a:schemeClr val="tx1"/>
                </a:solidFill>
              </a:rPr>
              <a:t>word embedding</a:t>
            </a:r>
            <a:r>
              <a:rPr lang="zh-CN" altLang="en-US" sz="2400" b="1" dirty="0">
                <a:solidFill>
                  <a:schemeClr val="tx1"/>
                </a:solidFill>
              </a:rPr>
              <a:t>。</a:t>
            </a:r>
            <a:endParaRPr lang="en-US" altLang="zh-CN" sz="2400" b="1" dirty="0">
              <a:solidFill>
                <a:schemeClr val="tx1"/>
              </a:solidFill>
            </a:endParaRPr>
          </a:p>
          <a:p>
            <a:pPr marL="342900" indent="-342900">
              <a:lnSpc>
                <a:spcPct val="125000"/>
              </a:lnSpc>
              <a:buFont typeface="Wingdings" panose="05000000000000000000" pitchFamily="2" charset="2"/>
              <a:buChar char="Ø"/>
            </a:pPr>
            <a:r>
              <a:rPr lang="en-US" altLang="zh-CN" sz="2400" b="1" dirty="0" err="1">
                <a:solidFill>
                  <a:schemeClr val="tx1"/>
                </a:solidFill>
              </a:rPr>
              <a:t>Pytorch</a:t>
            </a:r>
            <a:r>
              <a:rPr lang="zh-CN" altLang="en-US" sz="2400" b="1" dirty="0">
                <a:solidFill>
                  <a:schemeClr val="tx1"/>
                </a:solidFill>
              </a:rPr>
              <a:t>中提供了</a:t>
            </a:r>
            <a:r>
              <a:rPr lang="en-US" altLang="zh-CN" sz="2400" b="1" dirty="0">
                <a:solidFill>
                  <a:schemeClr val="tx1"/>
                </a:solidFill>
              </a:rPr>
              <a:t>embedding layer</a:t>
            </a:r>
            <a:r>
              <a:rPr lang="zh-CN" altLang="en-US" sz="2400" b="1" dirty="0">
                <a:solidFill>
                  <a:schemeClr val="tx1"/>
                </a:solidFill>
              </a:rPr>
              <a:t>的借口，直接调用</a:t>
            </a:r>
            <a:r>
              <a:rPr lang="en-US" altLang="zh-CN" sz="2400" b="1" dirty="0" err="1">
                <a:solidFill>
                  <a:schemeClr val="tx1"/>
                </a:solidFill>
              </a:rPr>
              <a:t>nn.Embedding</a:t>
            </a:r>
            <a:r>
              <a:rPr lang="zh-CN" altLang="en-US" sz="2400" b="1" dirty="0">
                <a:solidFill>
                  <a:schemeClr val="tx1"/>
                </a:solidFill>
              </a:rPr>
              <a:t>即可构建一个词嵌入层。</a:t>
            </a:r>
            <a:endParaRPr lang="en-US" altLang="zh-CN" sz="2400" b="1" dirty="0">
              <a:solidFill>
                <a:schemeClr val="tx1"/>
              </a:solidFill>
            </a:endParaRPr>
          </a:p>
          <a:p>
            <a:pPr marL="342900" indent="-342900">
              <a:lnSpc>
                <a:spcPct val="125000"/>
              </a:lnSpc>
              <a:buFont typeface="Wingdings" panose="05000000000000000000" pitchFamily="2" charset="2"/>
              <a:buChar char="Ø"/>
            </a:pPr>
            <a:r>
              <a:rPr lang="zh-CN" altLang="en-US" sz="2400" b="1" dirty="0">
                <a:solidFill>
                  <a:schemeClr val="tx1"/>
                </a:solidFill>
              </a:rPr>
              <a:t>这一层本质上是一个大矩阵，将</a:t>
            </a:r>
            <a:r>
              <a:rPr lang="en-US" altLang="zh-CN" sz="2400" b="1" dirty="0">
                <a:solidFill>
                  <a:schemeClr val="tx1"/>
                </a:solidFill>
              </a:rPr>
              <a:t>one-hot</a:t>
            </a:r>
            <a:r>
              <a:rPr lang="zh-CN" altLang="en-US" sz="2400" b="1" dirty="0">
                <a:solidFill>
                  <a:schemeClr val="tx1"/>
                </a:solidFill>
              </a:rPr>
              <a:t>转化为稠密矩阵，从而得到词向量。</a:t>
            </a:r>
            <a:endParaRPr lang="en-US" altLang="zh-CN" sz="2400" b="1" dirty="0">
              <a:solidFill>
                <a:schemeClr val="tx1"/>
              </a:solidFill>
            </a:endParaRPr>
          </a:p>
        </p:txBody>
      </p:sp>
    </p:spTree>
    <p:extLst>
      <p:ext uri="{BB962C8B-B14F-4D97-AF65-F5344CB8AC3E}">
        <p14:creationId xmlns:p14="http://schemas.microsoft.com/office/powerpoint/2010/main" val="353228161"/>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9FCF5-90D1-440D-824E-AC5B154ABE5E}"/>
              </a:ext>
            </a:extLst>
          </p:cNvPr>
          <p:cNvSpPr>
            <a:spLocks noGrp="1"/>
          </p:cNvSpPr>
          <p:nvPr>
            <p:ph type="title"/>
          </p:nvPr>
        </p:nvSpPr>
        <p:spPr/>
        <p:txBody>
          <a:bodyPr/>
          <a:lstStyle/>
          <a:p>
            <a:r>
              <a:rPr lang="zh-CN" altLang="en-US" dirty="0">
                <a:solidFill>
                  <a:schemeClr val="tx1"/>
                </a:solidFill>
              </a:rPr>
              <a:t>模型和方法</a:t>
            </a:r>
            <a:r>
              <a:rPr lang="en-US" altLang="zh-CN" dirty="0">
                <a:solidFill>
                  <a:schemeClr val="tx1"/>
                </a:solidFill>
              </a:rPr>
              <a:t>——</a:t>
            </a:r>
            <a:r>
              <a:rPr lang="zh-CN" altLang="en-US" dirty="0">
                <a:solidFill>
                  <a:schemeClr val="tx1"/>
                </a:solidFill>
              </a:rPr>
              <a:t>简单神经网络</a:t>
            </a:r>
          </a:p>
        </p:txBody>
      </p:sp>
      <p:sp>
        <p:nvSpPr>
          <p:cNvPr id="3" name="文本框 2">
            <a:extLst>
              <a:ext uri="{FF2B5EF4-FFF2-40B4-BE49-F238E27FC236}">
                <a16:creationId xmlns:a16="http://schemas.microsoft.com/office/drawing/2014/main" id="{AB01933A-C8BF-442A-B744-CD757785977C}"/>
              </a:ext>
            </a:extLst>
          </p:cNvPr>
          <p:cNvSpPr txBox="1"/>
          <p:nvPr/>
        </p:nvSpPr>
        <p:spPr>
          <a:xfrm>
            <a:off x="863588" y="1592796"/>
            <a:ext cx="7391400" cy="420268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初始的</a:t>
            </a:r>
            <a:r>
              <a:rPr lang="en-US" altLang="zh-CN" sz="2400" b="1" dirty="0">
                <a:solidFill>
                  <a:schemeClr val="tx1"/>
                </a:solidFill>
              </a:rPr>
              <a:t>baseline</a:t>
            </a:r>
            <a:r>
              <a:rPr lang="zh-CN" altLang="en-US" sz="2400" b="1" dirty="0">
                <a:solidFill>
                  <a:schemeClr val="tx1"/>
                </a:solidFill>
              </a:rPr>
              <a:t>我只使用了一个全连接线性层：</a:t>
            </a: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r>
              <a:rPr lang="en-US" altLang="zh-CN" sz="2400" b="1" dirty="0">
                <a:solidFill>
                  <a:schemeClr val="tx1"/>
                </a:solidFill>
              </a:rPr>
              <a:t>Embedding</a:t>
            </a:r>
            <a:r>
              <a:rPr lang="zh-CN" altLang="en-US" sz="2400" b="1" dirty="0">
                <a:solidFill>
                  <a:schemeClr val="tx1"/>
                </a:solidFill>
              </a:rPr>
              <a:t>后的数据经过全局池化，得到句子的表征，再根据这个表征做分类。</a:t>
            </a: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p:txBody>
      </p:sp>
      <p:pic>
        <p:nvPicPr>
          <p:cNvPr id="4" name="图片 3">
            <a:extLst>
              <a:ext uri="{FF2B5EF4-FFF2-40B4-BE49-F238E27FC236}">
                <a16:creationId xmlns:a16="http://schemas.microsoft.com/office/drawing/2014/main" id="{2A723E8B-A596-4A0A-A153-C5518A6A3FE1}"/>
              </a:ext>
            </a:extLst>
          </p:cNvPr>
          <p:cNvPicPr>
            <a:picLocks noChangeAspect="1"/>
          </p:cNvPicPr>
          <p:nvPr/>
        </p:nvPicPr>
        <p:blipFill>
          <a:blip r:embed="rId2"/>
          <a:stretch>
            <a:fillRect/>
          </a:stretch>
        </p:blipFill>
        <p:spPr>
          <a:xfrm>
            <a:off x="1331640" y="2219247"/>
            <a:ext cx="4717189" cy="1874682"/>
          </a:xfrm>
          <a:prstGeom prst="rect">
            <a:avLst/>
          </a:prstGeom>
        </p:spPr>
      </p:pic>
    </p:spTree>
    <p:extLst>
      <p:ext uri="{BB962C8B-B14F-4D97-AF65-F5344CB8AC3E}">
        <p14:creationId xmlns:p14="http://schemas.microsoft.com/office/powerpoint/2010/main" val="2825054645"/>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9FCF5-90D1-440D-824E-AC5B154ABE5E}"/>
              </a:ext>
            </a:extLst>
          </p:cNvPr>
          <p:cNvSpPr>
            <a:spLocks noGrp="1"/>
          </p:cNvSpPr>
          <p:nvPr>
            <p:ph type="title"/>
          </p:nvPr>
        </p:nvSpPr>
        <p:spPr/>
        <p:txBody>
          <a:bodyPr/>
          <a:lstStyle/>
          <a:p>
            <a:r>
              <a:rPr lang="zh-CN" altLang="en-US" dirty="0">
                <a:solidFill>
                  <a:schemeClr val="tx1"/>
                </a:solidFill>
              </a:rPr>
              <a:t>模型和方法</a:t>
            </a:r>
            <a:r>
              <a:rPr lang="en-US" altLang="zh-CN" dirty="0">
                <a:solidFill>
                  <a:schemeClr val="tx1"/>
                </a:solidFill>
              </a:rPr>
              <a:t>——</a:t>
            </a:r>
            <a:r>
              <a:rPr lang="zh-CN" altLang="en-US" dirty="0">
                <a:solidFill>
                  <a:schemeClr val="tx1"/>
                </a:solidFill>
              </a:rPr>
              <a:t>深度神经网络</a:t>
            </a:r>
          </a:p>
        </p:txBody>
      </p:sp>
      <p:sp>
        <p:nvSpPr>
          <p:cNvPr id="3" name="文本框 2">
            <a:extLst>
              <a:ext uri="{FF2B5EF4-FFF2-40B4-BE49-F238E27FC236}">
                <a16:creationId xmlns:a16="http://schemas.microsoft.com/office/drawing/2014/main" id="{AB01933A-C8BF-442A-B744-CD757785977C}"/>
              </a:ext>
            </a:extLst>
          </p:cNvPr>
          <p:cNvSpPr txBox="1"/>
          <p:nvPr/>
        </p:nvSpPr>
        <p:spPr>
          <a:xfrm>
            <a:off x="863588" y="1592796"/>
            <a:ext cx="7391400" cy="97103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第二个实验中，我加深了神经网络的深度，使用</a:t>
            </a:r>
            <a:r>
              <a:rPr lang="en-US" altLang="zh-CN" sz="2400" b="1" dirty="0" err="1">
                <a:solidFill>
                  <a:schemeClr val="tx1"/>
                </a:solidFill>
              </a:rPr>
              <a:t>relu</a:t>
            </a:r>
            <a:r>
              <a:rPr lang="zh-CN" altLang="en-US" sz="2400" b="1" dirty="0">
                <a:solidFill>
                  <a:schemeClr val="tx1"/>
                </a:solidFill>
              </a:rPr>
              <a:t>作为激活函数，结构如下：</a:t>
            </a:r>
            <a:endParaRPr lang="en-US" altLang="zh-CN" sz="2400" b="1" dirty="0">
              <a:solidFill>
                <a:schemeClr val="tx1"/>
              </a:solidFill>
            </a:endParaRPr>
          </a:p>
        </p:txBody>
      </p:sp>
      <p:pic>
        <p:nvPicPr>
          <p:cNvPr id="4" name="图片 3">
            <a:extLst>
              <a:ext uri="{FF2B5EF4-FFF2-40B4-BE49-F238E27FC236}">
                <a16:creationId xmlns:a16="http://schemas.microsoft.com/office/drawing/2014/main" id="{76A6D69A-15B3-42B0-9153-BA64905C0002}"/>
              </a:ext>
            </a:extLst>
          </p:cNvPr>
          <p:cNvPicPr>
            <a:picLocks noChangeAspect="1"/>
          </p:cNvPicPr>
          <p:nvPr/>
        </p:nvPicPr>
        <p:blipFill>
          <a:blip r:embed="rId2"/>
          <a:stretch>
            <a:fillRect/>
          </a:stretch>
        </p:blipFill>
        <p:spPr>
          <a:xfrm>
            <a:off x="1295636" y="2563831"/>
            <a:ext cx="5915025" cy="2486025"/>
          </a:xfrm>
          <a:prstGeom prst="rect">
            <a:avLst/>
          </a:prstGeom>
        </p:spPr>
      </p:pic>
    </p:spTree>
    <p:extLst>
      <p:ext uri="{BB962C8B-B14F-4D97-AF65-F5344CB8AC3E}">
        <p14:creationId xmlns:p14="http://schemas.microsoft.com/office/powerpoint/2010/main" val="2314104042"/>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9FCF5-90D1-440D-824E-AC5B154ABE5E}"/>
              </a:ext>
            </a:extLst>
          </p:cNvPr>
          <p:cNvSpPr>
            <a:spLocks noGrp="1"/>
          </p:cNvSpPr>
          <p:nvPr>
            <p:ph type="title"/>
          </p:nvPr>
        </p:nvSpPr>
        <p:spPr/>
        <p:txBody>
          <a:bodyPr/>
          <a:lstStyle/>
          <a:p>
            <a:r>
              <a:rPr lang="zh-CN" altLang="en-US" dirty="0">
                <a:solidFill>
                  <a:schemeClr val="tx1"/>
                </a:solidFill>
              </a:rPr>
              <a:t>模型和方法</a:t>
            </a:r>
            <a:r>
              <a:rPr lang="en-US" altLang="zh-CN" dirty="0">
                <a:solidFill>
                  <a:schemeClr val="tx1"/>
                </a:solidFill>
              </a:rPr>
              <a:t>——dropout</a:t>
            </a:r>
            <a:endParaRPr lang="zh-CN" altLang="en-US" dirty="0">
              <a:solidFill>
                <a:schemeClr val="tx1"/>
              </a:solidFill>
            </a:endParaRPr>
          </a:p>
        </p:txBody>
      </p:sp>
      <p:sp>
        <p:nvSpPr>
          <p:cNvPr id="3" name="文本框 2">
            <a:extLst>
              <a:ext uri="{FF2B5EF4-FFF2-40B4-BE49-F238E27FC236}">
                <a16:creationId xmlns:a16="http://schemas.microsoft.com/office/drawing/2014/main" id="{AB01933A-C8BF-442A-B744-CD757785977C}"/>
              </a:ext>
            </a:extLst>
          </p:cNvPr>
          <p:cNvSpPr txBox="1"/>
          <p:nvPr/>
        </p:nvSpPr>
        <p:spPr>
          <a:xfrm>
            <a:off x="863588" y="1592796"/>
            <a:ext cx="7668852" cy="281769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由于在第一个实验中出现了比较严重的过拟合情况，即训练集正确率接近于百分之百，而测试集正确率开始下降，因此考虑可以使用</a:t>
            </a:r>
            <a:r>
              <a:rPr lang="en-US" altLang="zh-CN" sz="2400" b="1" dirty="0">
                <a:solidFill>
                  <a:schemeClr val="tx1"/>
                </a:solidFill>
              </a:rPr>
              <a:t>dropout</a:t>
            </a:r>
            <a:r>
              <a:rPr lang="zh-CN" altLang="en-US" sz="2400" b="1" dirty="0">
                <a:solidFill>
                  <a:schemeClr val="tx1"/>
                </a:solidFill>
              </a:rPr>
              <a:t>方法。</a:t>
            </a:r>
            <a:endParaRPr lang="en-US" altLang="zh-CN" sz="2400" b="1" dirty="0">
              <a:solidFill>
                <a:schemeClr val="tx1"/>
              </a:solidFill>
            </a:endParaRPr>
          </a:p>
          <a:p>
            <a:pPr marL="342900" indent="-342900">
              <a:lnSpc>
                <a:spcPct val="125000"/>
              </a:lnSpc>
              <a:buFont typeface="Wingdings" panose="05000000000000000000" pitchFamily="2" charset="2"/>
              <a:buChar char="Ø"/>
            </a:pPr>
            <a:r>
              <a:rPr lang="en-US" altLang="zh-CN" sz="2400" b="1" dirty="0">
                <a:solidFill>
                  <a:schemeClr val="tx1"/>
                </a:solidFill>
              </a:rPr>
              <a:t>Dropout</a:t>
            </a:r>
            <a:r>
              <a:rPr lang="zh-CN" altLang="en-US" sz="2400" b="1" dirty="0">
                <a:solidFill>
                  <a:schemeClr val="tx1"/>
                </a:solidFill>
              </a:rPr>
              <a:t>会以一定概率丢掉网络中的参数，从而可以使得训练时的网络结构更多样，每次训练一个更小规模的网络，减小过拟合。</a:t>
            </a:r>
            <a:endParaRPr lang="en-US" altLang="zh-CN" sz="2400" b="1" dirty="0">
              <a:solidFill>
                <a:schemeClr val="tx1"/>
              </a:solidFill>
            </a:endParaRPr>
          </a:p>
        </p:txBody>
      </p:sp>
    </p:spTree>
    <p:extLst>
      <p:ext uri="{BB962C8B-B14F-4D97-AF65-F5344CB8AC3E}">
        <p14:creationId xmlns:p14="http://schemas.microsoft.com/office/powerpoint/2010/main" val="3451233811"/>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9FCF5-90D1-440D-824E-AC5B154ABE5E}"/>
              </a:ext>
            </a:extLst>
          </p:cNvPr>
          <p:cNvSpPr>
            <a:spLocks noGrp="1"/>
          </p:cNvSpPr>
          <p:nvPr>
            <p:ph type="title"/>
          </p:nvPr>
        </p:nvSpPr>
        <p:spPr/>
        <p:txBody>
          <a:bodyPr/>
          <a:lstStyle/>
          <a:p>
            <a:r>
              <a:rPr lang="zh-CN" altLang="en-US" dirty="0">
                <a:solidFill>
                  <a:schemeClr val="tx1"/>
                </a:solidFill>
              </a:rPr>
              <a:t>模型和方法</a:t>
            </a:r>
            <a:r>
              <a:rPr lang="en-US" altLang="zh-CN" dirty="0">
                <a:solidFill>
                  <a:schemeClr val="tx1"/>
                </a:solidFill>
              </a:rPr>
              <a:t>——LSTM</a:t>
            </a:r>
            <a:endParaRPr lang="zh-CN" altLang="en-US" dirty="0">
              <a:solidFill>
                <a:schemeClr val="tx1"/>
              </a:solidFill>
            </a:endParaRPr>
          </a:p>
        </p:txBody>
      </p:sp>
      <p:sp>
        <p:nvSpPr>
          <p:cNvPr id="3" name="文本框 2">
            <a:extLst>
              <a:ext uri="{FF2B5EF4-FFF2-40B4-BE49-F238E27FC236}">
                <a16:creationId xmlns:a16="http://schemas.microsoft.com/office/drawing/2014/main" id="{AB01933A-C8BF-442A-B744-CD757785977C}"/>
              </a:ext>
            </a:extLst>
          </p:cNvPr>
          <p:cNvSpPr txBox="1"/>
          <p:nvPr/>
        </p:nvSpPr>
        <p:spPr>
          <a:xfrm>
            <a:off x="863588" y="1592796"/>
            <a:ext cx="7391400" cy="37410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最后我尝试了使用</a:t>
            </a:r>
            <a:r>
              <a:rPr lang="en-US" altLang="zh-CN" sz="2400" b="1" dirty="0">
                <a:solidFill>
                  <a:schemeClr val="tx1"/>
                </a:solidFill>
              </a:rPr>
              <a:t>LSTM</a:t>
            </a:r>
            <a:r>
              <a:rPr lang="zh-CN" altLang="en-US" sz="2400" b="1" dirty="0">
                <a:solidFill>
                  <a:schemeClr val="tx1"/>
                </a:solidFill>
              </a:rPr>
              <a:t>进行文本分类：</a:t>
            </a: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endParaRPr lang="en-US" altLang="zh-CN" sz="2400" b="1" dirty="0">
              <a:solidFill>
                <a:schemeClr val="tx1"/>
              </a:solidFill>
            </a:endParaRPr>
          </a:p>
          <a:p>
            <a:pPr marL="342900" indent="-342900">
              <a:lnSpc>
                <a:spcPct val="125000"/>
              </a:lnSpc>
              <a:buFont typeface="Wingdings" panose="05000000000000000000" pitchFamily="2" charset="2"/>
              <a:buChar char="Ø"/>
            </a:pPr>
            <a:r>
              <a:rPr lang="zh-CN" altLang="en-US" sz="2400" b="1" dirty="0">
                <a:solidFill>
                  <a:schemeClr val="tx1"/>
                </a:solidFill>
              </a:rPr>
              <a:t>在</a:t>
            </a:r>
            <a:r>
              <a:rPr lang="en-US" altLang="zh-CN" sz="2400" b="1" dirty="0">
                <a:solidFill>
                  <a:schemeClr val="tx1"/>
                </a:solidFill>
              </a:rPr>
              <a:t>LSTM</a:t>
            </a:r>
            <a:r>
              <a:rPr lang="zh-CN" altLang="en-US" sz="2400" b="1" dirty="0">
                <a:solidFill>
                  <a:schemeClr val="tx1"/>
                </a:solidFill>
              </a:rPr>
              <a:t>后接两层线性层后输出结果。</a:t>
            </a:r>
            <a:endParaRPr lang="en-US" altLang="zh-CN" sz="2400" b="1" dirty="0">
              <a:solidFill>
                <a:schemeClr val="tx1"/>
              </a:solidFill>
            </a:endParaRPr>
          </a:p>
        </p:txBody>
      </p:sp>
      <p:pic>
        <p:nvPicPr>
          <p:cNvPr id="4" name="图片 3">
            <a:extLst>
              <a:ext uri="{FF2B5EF4-FFF2-40B4-BE49-F238E27FC236}">
                <a16:creationId xmlns:a16="http://schemas.microsoft.com/office/drawing/2014/main" id="{F52666B3-BA45-484A-B544-715ABDFB6FCE}"/>
              </a:ext>
            </a:extLst>
          </p:cNvPr>
          <p:cNvPicPr>
            <a:picLocks noChangeAspect="1"/>
          </p:cNvPicPr>
          <p:nvPr/>
        </p:nvPicPr>
        <p:blipFill>
          <a:blip r:embed="rId2"/>
          <a:stretch>
            <a:fillRect/>
          </a:stretch>
        </p:blipFill>
        <p:spPr>
          <a:xfrm>
            <a:off x="1307172" y="2120211"/>
            <a:ext cx="6956450" cy="2635624"/>
          </a:xfrm>
          <a:prstGeom prst="rect">
            <a:avLst/>
          </a:prstGeom>
        </p:spPr>
      </p:pic>
    </p:spTree>
    <p:extLst>
      <p:ext uri="{BB962C8B-B14F-4D97-AF65-F5344CB8AC3E}">
        <p14:creationId xmlns:p14="http://schemas.microsoft.com/office/powerpoint/2010/main" val="2271513006"/>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9FCF5-90D1-440D-824E-AC5B154ABE5E}"/>
              </a:ext>
            </a:extLst>
          </p:cNvPr>
          <p:cNvSpPr>
            <a:spLocks noGrp="1"/>
          </p:cNvSpPr>
          <p:nvPr>
            <p:ph type="title"/>
          </p:nvPr>
        </p:nvSpPr>
        <p:spPr/>
        <p:txBody>
          <a:bodyPr/>
          <a:lstStyle/>
          <a:p>
            <a:r>
              <a:rPr lang="zh-CN" altLang="en-US" dirty="0">
                <a:solidFill>
                  <a:schemeClr val="tx1"/>
                </a:solidFill>
              </a:rPr>
              <a:t>模型和方法</a:t>
            </a:r>
            <a:r>
              <a:rPr lang="en-US" altLang="zh-CN" dirty="0">
                <a:solidFill>
                  <a:schemeClr val="tx1"/>
                </a:solidFill>
              </a:rPr>
              <a:t>——</a:t>
            </a:r>
            <a:r>
              <a:rPr lang="zh-CN" altLang="en-US" dirty="0">
                <a:solidFill>
                  <a:schemeClr val="tx1"/>
                </a:solidFill>
              </a:rPr>
              <a:t>其它</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B01933A-C8BF-442A-B744-CD757785977C}"/>
                  </a:ext>
                </a:extLst>
              </p:cNvPr>
              <p:cNvSpPr txBox="1"/>
              <p:nvPr/>
            </p:nvSpPr>
            <p:spPr>
              <a:xfrm>
                <a:off x="863588" y="1592796"/>
                <a:ext cx="7391400" cy="317811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en-US" altLang="zh-CN" sz="2400" b="1" dirty="0">
                    <a:solidFill>
                      <a:schemeClr val="tx1"/>
                    </a:solidFill>
                  </a:rPr>
                  <a:t>Loss</a:t>
                </a:r>
                <a:r>
                  <a:rPr lang="zh-CN" altLang="en-US" sz="2400" b="1" dirty="0">
                    <a:solidFill>
                      <a:schemeClr val="tx1"/>
                    </a:solidFill>
                  </a:rPr>
                  <a:t> </a:t>
                </a:r>
                <a:r>
                  <a:rPr lang="en-US" altLang="zh-CN" sz="2400" b="1" dirty="0">
                    <a:solidFill>
                      <a:schemeClr val="tx1"/>
                    </a:solidFill>
                  </a:rPr>
                  <a:t>function</a:t>
                </a:r>
                <a:r>
                  <a:rPr lang="zh-CN" altLang="en-US" sz="2400" b="1" dirty="0">
                    <a:solidFill>
                      <a:schemeClr val="tx1"/>
                    </a:solidFill>
                  </a:rPr>
                  <a:t>使用</a:t>
                </a:r>
                <a:r>
                  <a:rPr lang="en-US" altLang="zh-CN" sz="2400" b="1" dirty="0" err="1">
                    <a:solidFill>
                      <a:schemeClr val="tx1"/>
                    </a:solidFill>
                  </a:rPr>
                  <a:t>CrossEntropyLoss</a:t>
                </a:r>
                <a:r>
                  <a:rPr lang="zh-CN" altLang="en-US" sz="2400" b="1" dirty="0">
                    <a:solidFill>
                      <a:schemeClr val="tx1"/>
                    </a:solidFill>
                  </a:rPr>
                  <a:t>，它一般被用作分类任务的损失函数。</a:t>
                </a:r>
                <a:endParaRPr lang="en-US" altLang="zh-CN" sz="2400" b="1" dirty="0">
                  <a:solidFill>
                    <a:schemeClr val="tx1"/>
                  </a:solidFill>
                </a:endParaRPr>
              </a:p>
              <a:p>
                <a:pPr marL="342900" indent="-342900">
                  <a:lnSpc>
                    <a:spcPct val="125000"/>
                  </a:lnSpc>
                  <a:buFont typeface="Wingdings" panose="05000000000000000000" pitchFamily="2" charset="2"/>
                  <a:buChar char="Ø"/>
                </a:pPr>
                <a14:m>
                  <m:oMath xmlns:m="http://schemas.openxmlformats.org/officeDocument/2006/math">
                    <m:r>
                      <m:rPr>
                        <m:sty m:val="p"/>
                      </m:rPr>
                      <a:rPr lang="en-US" altLang="zh-CN" sz="2400" b="1" i="1" smtClean="0">
                        <a:solidFill>
                          <a:schemeClr val="tx1"/>
                        </a:solidFill>
                        <a:latin typeface="Cambria Math" panose="02040503050406030204" pitchFamily="18" charset="0"/>
                      </a:rPr>
                      <m:t>loss</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𝒙</m:t>
                        </m:r>
                        <m:r>
                          <a:rPr lang="en-US" altLang="zh-CN" sz="2400" b="1" i="1" smtClean="0">
                            <a:solidFill>
                              <a:schemeClr val="tx1"/>
                            </a:solidFill>
                            <a:latin typeface="Cambria Math" panose="02040503050406030204" pitchFamily="18" charset="0"/>
                          </a:rPr>
                          <m:t>, </m:t>
                        </m:r>
                        <m:r>
                          <a:rPr lang="en-US" altLang="zh-CN" sz="2400" b="1" i="1" smtClean="0">
                            <a:solidFill>
                              <a:schemeClr val="tx1"/>
                            </a:solidFill>
                            <a:latin typeface="Cambria Math" panose="02040503050406030204" pitchFamily="18" charset="0"/>
                          </a:rPr>
                          <m:t>𝒄𝒍𝒂𝒔𝒔</m:t>
                        </m:r>
                      </m:e>
                    </m:d>
                    <m:r>
                      <a:rPr lang="en-US" altLang="zh-CN" sz="2400" b="1" i="1" smtClean="0">
                        <a:solidFill>
                          <a:schemeClr val="tx1"/>
                        </a:solidFill>
                        <a:latin typeface="Cambria Math" panose="02040503050406030204" pitchFamily="18" charset="0"/>
                      </a:rPr>
                      <m:t>=−</m:t>
                    </m:r>
                    <m:r>
                      <m:rPr>
                        <m:sty m:val="p"/>
                      </m:rPr>
                      <a:rPr lang="en-US" altLang="zh-CN" sz="2400" b="1" i="1" smtClean="0">
                        <a:solidFill>
                          <a:schemeClr val="tx1"/>
                        </a:solidFill>
                        <a:latin typeface="Cambria Math" panose="02040503050406030204" pitchFamily="18" charset="0"/>
                      </a:rPr>
                      <m:t>log</m:t>
                    </m:r>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r>
                          <m:rPr>
                            <m:sty m:val="p"/>
                          </m:rPr>
                          <a:rPr lang="en-US" altLang="zh-CN" sz="2400" b="1" i="1" smtClean="0">
                            <a:solidFill>
                              <a:schemeClr val="tx1"/>
                            </a:solidFill>
                            <a:latin typeface="Cambria Math" panose="02040503050406030204" pitchFamily="18" charset="0"/>
                          </a:rPr>
                          <m:t>exp</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𝒙</m:t>
                            </m:r>
                            <m:d>
                              <m:dPr>
                                <m:begChr m:val="["/>
                                <m:endChr m:val="]"/>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𝒄𝒍𝒂𝒔𝒔</m:t>
                                </m:r>
                              </m:e>
                            </m:d>
                          </m:e>
                        </m:d>
                      </m:num>
                      <m:den>
                        <m:nary>
                          <m:naryPr>
                            <m:chr m:val="∑"/>
                            <m:supHide m:val="on"/>
                            <m:ctrlPr>
                              <a:rPr lang="en-US" altLang="zh-CN" sz="2400" b="1" i="1" smtClean="0">
                                <a:solidFill>
                                  <a:schemeClr val="tx1"/>
                                </a:solidFill>
                                <a:latin typeface="Cambria Math" panose="02040503050406030204" pitchFamily="18" charset="0"/>
                              </a:rPr>
                            </m:ctrlPr>
                          </m:naryPr>
                          <m:sub>
                            <m:r>
                              <a:rPr lang="en-US" altLang="zh-CN" sz="2400" b="1" i="1" smtClean="0">
                                <a:solidFill>
                                  <a:schemeClr val="tx1"/>
                                </a:solidFill>
                                <a:latin typeface="Cambria Math" panose="02040503050406030204" pitchFamily="18" charset="0"/>
                              </a:rPr>
                              <m:t>𝒋</m:t>
                            </m:r>
                          </m:sub>
                          <m:sup/>
                          <m:e>
                            <m:func>
                              <m:funcPr>
                                <m:ctrlPr>
                                  <a:rPr lang="en-US" altLang="zh-CN" sz="2400" b="1" i="1" smtClean="0">
                                    <a:solidFill>
                                      <a:schemeClr val="tx1"/>
                                    </a:solidFill>
                                    <a:latin typeface="Cambria Math" panose="02040503050406030204" pitchFamily="18" charset="0"/>
                                  </a:rPr>
                                </m:ctrlPr>
                              </m:funcPr>
                              <m:fName>
                                <m:r>
                                  <m:rPr>
                                    <m:sty m:val="p"/>
                                  </m:rPr>
                                  <a:rPr lang="en-US" altLang="zh-CN" sz="2400" b="0" i="0" smtClean="0">
                                    <a:solidFill>
                                      <a:schemeClr val="tx1"/>
                                    </a:solidFill>
                                    <a:latin typeface="Cambria Math" panose="02040503050406030204" pitchFamily="18" charset="0"/>
                                  </a:rPr>
                                  <m:t>exp</m:t>
                                </m:r>
                              </m:fName>
                              <m:e>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𝒙</m:t>
                                    </m:r>
                                    <m:d>
                                      <m:dPr>
                                        <m:begChr m:val="["/>
                                        <m:endChr m:val="]"/>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𝒋</m:t>
                                        </m:r>
                                      </m:e>
                                    </m:d>
                                  </m:e>
                                </m:d>
                              </m:e>
                            </m:func>
                          </m:e>
                        </m:nary>
                      </m:den>
                    </m:f>
                    <m:r>
                      <a:rPr lang="en-US" altLang="zh-CN" sz="2400" b="1" i="1" smtClean="0">
                        <a:solidFill>
                          <a:schemeClr val="tx1"/>
                        </a:solidFill>
                        <a:latin typeface="Cambria Math" panose="02040503050406030204" pitchFamily="18" charset="0"/>
                      </a:rPr>
                      <m:t>)</m:t>
                    </m:r>
                  </m:oMath>
                </a14:m>
                <a:endParaRPr lang="en-US" altLang="zh-CN" sz="2400" b="1" dirty="0">
                  <a:solidFill>
                    <a:schemeClr val="tx1"/>
                  </a:solidFill>
                </a:endParaRPr>
              </a:p>
              <a:p>
                <a:pPr marL="342900" indent="-342900">
                  <a:lnSpc>
                    <a:spcPct val="125000"/>
                  </a:lnSpc>
                  <a:buFont typeface="Wingdings" panose="05000000000000000000" pitchFamily="2" charset="2"/>
                  <a:buChar char="Ø"/>
                </a:pPr>
                <a:r>
                  <a:rPr lang="zh-CN" altLang="en-US" sz="2400" b="1" dirty="0">
                    <a:solidFill>
                      <a:schemeClr val="tx1"/>
                    </a:solidFill>
                  </a:rPr>
                  <a:t>对于</a:t>
                </a:r>
                <a:r>
                  <a:rPr lang="en-US" altLang="zh-CN" sz="2400" b="1" dirty="0">
                    <a:solidFill>
                      <a:schemeClr val="tx1"/>
                    </a:solidFill>
                  </a:rPr>
                  <a:t>dropout</a:t>
                </a:r>
                <a:r>
                  <a:rPr lang="zh-CN" altLang="en-US" sz="2400" b="1" dirty="0">
                    <a:solidFill>
                      <a:schemeClr val="tx1"/>
                    </a:solidFill>
                  </a:rPr>
                  <a:t>训练</a:t>
                </a:r>
                <a:r>
                  <a:rPr lang="en-US" altLang="zh-CN" sz="2400" b="1" dirty="0">
                    <a:solidFill>
                      <a:schemeClr val="tx1"/>
                    </a:solidFill>
                  </a:rPr>
                  <a:t>100epoch</a:t>
                </a:r>
                <a:r>
                  <a:rPr lang="zh-CN" altLang="en-US" sz="2400" b="1" dirty="0">
                    <a:solidFill>
                      <a:schemeClr val="tx1"/>
                    </a:solidFill>
                  </a:rPr>
                  <a:t>，其余训练</a:t>
                </a:r>
                <a:r>
                  <a:rPr lang="en-US" altLang="zh-CN" sz="2400" b="1" dirty="0">
                    <a:solidFill>
                      <a:schemeClr val="tx1"/>
                    </a:solidFill>
                  </a:rPr>
                  <a:t>60epoch</a:t>
                </a:r>
                <a:r>
                  <a:rPr lang="zh-CN" altLang="en-US" sz="2400" b="1" dirty="0">
                    <a:solidFill>
                      <a:schemeClr val="tx1"/>
                    </a:solidFill>
                  </a:rPr>
                  <a:t>，训练集均已收敛。</a:t>
                </a:r>
                <a:endParaRPr lang="en-US" altLang="zh-CN" sz="2400" b="1" dirty="0">
                  <a:solidFill>
                    <a:schemeClr val="tx1"/>
                  </a:solidFill>
                </a:endParaRPr>
              </a:p>
              <a:p>
                <a:pPr marL="342900" indent="-342900">
                  <a:lnSpc>
                    <a:spcPct val="125000"/>
                  </a:lnSpc>
                  <a:buFont typeface="Wingdings" panose="05000000000000000000" pitchFamily="2" charset="2"/>
                  <a:buChar char="Ø"/>
                </a:pPr>
                <a:r>
                  <a:rPr lang="en-US" altLang="zh-CN" sz="2400" b="1" dirty="0">
                    <a:solidFill>
                      <a:schemeClr val="tx1"/>
                    </a:solidFill>
                  </a:rPr>
                  <a:t>Learning rate</a:t>
                </a:r>
                <a:r>
                  <a:rPr lang="zh-CN" altLang="en-US" sz="2400" b="1" dirty="0">
                    <a:solidFill>
                      <a:schemeClr val="tx1"/>
                    </a:solidFill>
                  </a:rPr>
                  <a:t>分阶段逐渐减小。</a:t>
                </a:r>
                <a:endParaRPr lang="en-US" altLang="zh-CN" sz="2400" b="1" dirty="0">
                  <a:solidFill>
                    <a:schemeClr val="tx1"/>
                  </a:solidFill>
                </a:endParaRPr>
              </a:p>
            </p:txBody>
          </p:sp>
        </mc:Choice>
        <mc:Fallback>
          <p:sp>
            <p:nvSpPr>
              <p:cNvPr id="3" name="文本框 2">
                <a:extLst>
                  <a:ext uri="{FF2B5EF4-FFF2-40B4-BE49-F238E27FC236}">
                    <a16:creationId xmlns:a16="http://schemas.microsoft.com/office/drawing/2014/main" id="{AB01933A-C8BF-442A-B744-CD757785977C}"/>
                  </a:ext>
                </a:extLst>
              </p:cNvPr>
              <p:cNvSpPr txBox="1">
                <a:spLocks noRot="1" noChangeAspect="1" noMove="1" noResize="1" noEditPoints="1" noAdjustHandles="1" noChangeArrowheads="1" noChangeShapeType="1" noTextEdit="1"/>
              </p:cNvSpPr>
              <p:nvPr/>
            </p:nvSpPr>
            <p:spPr>
              <a:xfrm>
                <a:off x="863588" y="1592796"/>
                <a:ext cx="7391400" cy="3178114"/>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7537126"/>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实验结果</a:t>
            </a:r>
          </a:p>
        </p:txBody>
      </p:sp>
      <p:sp>
        <p:nvSpPr>
          <p:cNvPr id="5" name="文本框 4">
            <a:extLst>
              <a:ext uri="{FF2B5EF4-FFF2-40B4-BE49-F238E27FC236}">
                <a16:creationId xmlns:a16="http://schemas.microsoft.com/office/drawing/2014/main" id="{1D3F393F-781C-4A3F-89B4-0FBB45E4BF86}"/>
              </a:ext>
            </a:extLst>
          </p:cNvPr>
          <p:cNvSpPr txBox="1"/>
          <p:nvPr/>
        </p:nvSpPr>
        <p:spPr>
          <a:xfrm>
            <a:off x="863588" y="1592796"/>
            <a:ext cx="7391400" cy="143270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342900" indent="-342900">
              <a:lnSpc>
                <a:spcPct val="125000"/>
              </a:lnSpc>
              <a:buFont typeface="Wingdings" panose="05000000000000000000" pitchFamily="2" charset="2"/>
              <a:buChar char="Ø"/>
            </a:pPr>
            <a:r>
              <a:rPr lang="zh-CN" altLang="en-US" sz="2400" b="1" dirty="0">
                <a:solidFill>
                  <a:schemeClr val="tx1"/>
                </a:solidFill>
              </a:rPr>
              <a:t>实验环境：</a:t>
            </a:r>
            <a:r>
              <a:rPr lang="en-US" altLang="zh-CN" sz="2400" b="1" dirty="0">
                <a:solidFill>
                  <a:schemeClr val="tx1"/>
                </a:solidFill>
              </a:rPr>
              <a:t>Ubuntu16.04</a:t>
            </a:r>
            <a:r>
              <a:rPr lang="zh-CN" altLang="en-US" sz="2400" b="1" dirty="0">
                <a:solidFill>
                  <a:schemeClr val="tx1"/>
                </a:solidFill>
              </a:rPr>
              <a:t>服务器，限制使用</a:t>
            </a:r>
            <a:r>
              <a:rPr lang="en-US" altLang="zh-CN" sz="2400" b="1" dirty="0">
                <a:solidFill>
                  <a:schemeClr val="tx1"/>
                </a:solidFill>
              </a:rPr>
              <a:t>CPU</a:t>
            </a:r>
            <a:r>
              <a:rPr lang="zh-CN" altLang="en-US" sz="2400" b="1" dirty="0">
                <a:solidFill>
                  <a:schemeClr val="tx1"/>
                </a:solidFill>
              </a:rPr>
              <a:t>最多使用</a:t>
            </a:r>
            <a:r>
              <a:rPr lang="en-US" altLang="zh-CN" sz="2400" b="1" dirty="0">
                <a:solidFill>
                  <a:schemeClr val="tx1"/>
                </a:solidFill>
              </a:rPr>
              <a:t>4</a:t>
            </a:r>
            <a:r>
              <a:rPr lang="zh-CN" altLang="en-US" sz="2400" b="1" dirty="0">
                <a:solidFill>
                  <a:schemeClr val="tx1"/>
                </a:solidFill>
              </a:rPr>
              <a:t>核，</a:t>
            </a:r>
            <a:r>
              <a:rPr lang="en-US" altLang="zh-CN" sz="2400" b="1" dirty="0">
                <a:solidFill>
                  <a:schemeClr val="tx1"/>
                </a:solidFill>
              </a:rPr>
              <a:t>GPU</a:t>
            </a:r>
            <a:r>
              <a:rPr lang="zh-CN" altLang="en-US" sz="2400" b="1" dirty="0">
                <a:solidFill>
                  <a:schemeClr val="tx1"/>
                </a:solidFill>
              </a:rPr>
              <a:t>：</a:t>
            </a:r>
            <a:r>
              <a:rPr lang="en-US" altLang="zh-CN" sz="2400" b="1" dirty="0">
                <a:solidFill>
                  <a:schemeClr val="tx1"/>
                </a:solidFill>
              </a:rPr>
              <a:t>1080Ti</a:t>
            </a:r>
          </a:p>
          <a:p>
            <a:pPr marL="342900" indent="-342900">
              <a:lnSpc>
                <a:spcPct val="125000"/>
              </a:lnSpc>
              <a:buFont typeface="Wingdings" panose="05000000000000000000" pitchFamily="2" charset="2"/>
              <a:buChar char="Ø"/>
            </a:pPr>
            <a:r>
              <a:rPr lang="zh-CN" altLang="en-US" sz="2400" b="1" dirty="0">
                <a:solidFill>
                  <a:schemeClr val="tx1"/>
                </a:solidFill>
              </a:rPr>
              <a:t>参数选择：</a:t>
            </a:r>
            <a:endParaRPr lang="en-US" altLang="zh-CN" sz="2400" b="1" dirty="0">
              <a:solidFill>
                <a:schemeClr val="tx1"/>
              </a:solidFill>
            </a:endParaRPr>
          </a:p>
        </p:txBody>
      </p:sp>
      <p:pic>
        <p:nvPicPr>
          <p:cNvPr id="4" name="图片 3">
            <a:extLst>
              <a:ext uri="{FF2B5EF4-FFF2-40B4-BE49-F238E27FC236}">
                <a16:creationId xmlns:a16="http://schemas.microsoft.com/office/drawing/2014/main" id="{8C8E79D2-5126-458F-AE28-BF83AF28B3CE}"/>
              </a:ext>
            </a:extLst>
          </p:cNvPr>
          <p:cNvPicPr>
            <a:picLocks noChangeAspect="1"/>
          </p:cNvPicPr>
          <p:nvPr/>
        </p:nvPicPr>
        <p:blipFill>
          <a:blip r:embed="rId2"/>
          <a:stretch>
            <a:fillRect/>
          </a:stretch>
        </p:blipFill>
        <p:spPr>
          <a:xfrm>
            <a:off x="1331640" y="3025496"/>
            <a:ext cx="5343525" cy="2390775"/>
          </a:xfrm>
          <a:prstGeom prst="rect">
            <a:avLst/>
          </a:prstGeom>
        </p:spPr>
      </p:pic>
    </p:spTree>
    <p:extLst>
      <p:ext uri="{BB962C8B-B14F-4D97-AF65-F5344CB8AC3E}">
        <p14:creationId xmlns:p14="http://schemas.microsoft.com/office/powerpoint/2010/main" val="856400218"/>
      </p:ext>
    </p:extLst>
  </p:cSld>
  <p:clrMapOvr>
    <a:masterClrMapping/>
  </p:clrMapOvr>
  <p:transition spd="med">
    <p:push/>
  </p:transition>
</p:sld>
</file>

<file path=ppt/theme/theme1.xml><?xml version="1.0" encoding="utf-8"?>
<a:theme xmlns:a="http://schemas.openxmlformats.org/drawingml/2006/main" name="封面模板">
  <a:themeElements>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bodyPr wrap="none" fromWordArt="1">
        <a:prstTxWarp prst="textDeflate">
          <a:avLst>
            <a:gd name="adj" fmla="val 0"/>
          </a:avLst>
        </a:prstTxWarp>
      </a:bodyPr>
      <a:lstStyle>
        <a:defPPr algn="ctr">
          <a:defRPr sz="5400" b="1" kern="10" dirty="0">
            <a:ln w="19050">
              <a:solidFill>
                <a:schemeClr val="bg1"/>
              </a:solidFill>
              <a:round/>
              <a:headEnd/>
              <a:tailEnd/>
            </a:ln>
            <a:gradFill rotWithShape="1">
              <a:gsLst>
                <a:gs pos="0">
                  <a:schemeClr val="tx1"/>
                </a:gs>
                <a:gs pos="100000">
                  <a:schemeClr val="hlink"/>
                </a:gs>
              </a:gsLst>
              <a:lin ang="5400000" scaled="1"/>
            </a:gradFill>
            <a:effectLst>
              <a:outerShdw dist="35921" dir="2700000" algn="ctr" rotWithShape="0">
                <a:schemeClr val="bg2">
                  <a:alpha val="50000"/>
                </a:schemeClr>
              </a:outerShdw>
            </a:effectLst>
            <a:latin typeface="Verdana"/>
            <a:ea typeface="+mn-ea"/>
          </a:defRPr>
        </a:defPPr>
      </a:lstStyle>
    </a:spDef>
  </a:objectDefaults>
  <a:extraClrSchemeLst>
    <a:extraClrScheme>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首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首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首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首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首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首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首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首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首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首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首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模板">
  <a:themeElements>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b="1" dirty="0" smtClean="0">
            <a:solidFill>
              <a:schemeClr val="tx1"/>
            </a:solidFill>
            <a:effectLst>
              <a:outerShdw blurRad="38100" dist="38100" dir="2700000" algn="tl">
                <a:srgbClr val="000000">
                  <a:alpha val="43137"/>
                </a:srgbClr>
              </a:outerShdw>
            </a:effectLst>
          </a:defRPr>
        </a:defPPr>
      </a:lstStyle>
      <a:style>
        <a:lnRef idx="0">
          <a:schemeClr val="dk1"/>
        </a:lnRef>
        <a:fillRef idx="3">
          <a:schemeClr val="dk1"/>
        </a:fillRef>
        <a:effectRef idx="3">
          <a:schemeClr val="dk1"/>
        </a:effectRef>
        <a:fontRef idx="minor">
          <a:schemeClr val="lt1"/>
        </a:fontRef>
      </a:style>
    </a:txDef>
  </a:objectDefaults>
  <a:extraClrSchemeLst>
    <a:extraClrScheme>
      <a:clrScheme name="Office 主题 1">
        <a:dk1>
          <a:srgbClr val="132767"/>
        </a:dk1>
        <a:lt1>
          <a:srgbClr val="FFFFFF"/>
        </a:lt1>
        <a:dk2>
          <a:srgbClr val="184BB2"/>
        </a:dk2>
        <a:lt2>
          <a:srgbClr val="C0C0C0"/>
        </a:lt2>
        <a:accent1>
          <a:srgbClr val="2A8282"/>
        </a:accent1>
        <a:accent2>
          <a:srgbClr val="D96941"/>
        </a:accent2>
        <a:accent3>
          <a:srgbClr val="FFFFFF"/>
        </a:accent3>
        <a:accent4>
          <a:srgbClr val="0E2057"/>
        </a:accent4>
        <a:accent5>
          <a:srgbClr val="ACC1C1"/>
        </a:accent5>
        <a:accent6>
          <a:srgbClr val="C45E3A"/>
        </a:accent6>
        <a:hlink>
          <a:srgbClr val="824FB1"/>
        </a:hlink>
        <a:folHlink>
          <a:srgbClr val="DCCA42"/>
        </a:folHlink>
      </a:clrScheme>
      <a:clrMap bg1="lt1" tx1="dk1" bg2="lt2" tx2="dk2" accent1="accent1" accent2="accent2" accent3="accent3" accent4="accent4" accent5="accent5" accent6="accent6" hlink="hlink" folHlink="folHlink"/>
    </a:extraClrScheme>
    <a:extraClrScheme>
      <a:clrScheme name="Office 主题 2">
        <a:dk1>
          <a:srgbClr val="37175B"/>
        </a:dk1>
        <a:lt1>
          <a:srgbClr val="FFFFFF"/>
        </a:lt1>
        <a:dk2>
          <a:srgbClr val="754ECC"/>
        </a:dk2>
        <a:lt2>
          <a:srgbClr val="C0C0C0"/>
        </a:lt2>
        <a:accent1>
          <a:srgbClr val="64B4DC"/>
        </a:accent1>
        <a:accent2>
          <a:srgbClr val="EFA441"/>
        </a:accent2>
        <a:accent3>
          <a:srgbClr val="FFFFFF"/>
        </a:accent3>
        <a:accent4>
          <a:srgbClr val="2D124C"/>
        </a:accent4>
        <a:accent5>
          <a:srgbClr val="B8D6EB"/>
        </a:accent5>
        <a:accent6>
          <a:srgbClr val="D9943A"/>
        </a:accent6>
        <a:hlink>
          <a:srgbClr val="1B469B"/>
        </a:hlink>
        <a:folHlink>
          <a:srgbClr val="AAC856"/>
        </a:folHlink>
      </a:clrScheme>
      <a:clrMap bg1="lt1" tx1="dk1" bg2="lt2" tx2="dk2" accent1="accent1" accent2="accent2" accent3="accent3" accent4="accent4" accent5="accent5" accent6="accent6" hlink="hlink" folHlink="folHlink"/>
    </a:extraClrScheme>
    <a:extraClrScheme>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5969</TotalTime>
  <Words>654</Words>
  <Application>Microsoft Office PowerPoint</Application>
  <PresentationFormat>全屏显示(4:3)</PresentationFormat>
  <Paragraphs>67</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Helvetica Neue</vt:lpstr>
      <vt:lpstr>Arial</vt:lpstr>
      <vt:lpstr>Cambria Math</vt:lpstr>
      <vt:lpstr>Franklin Gothic Book</vt:lpstr>
      <vt:lpstr>Franklin Gothic Medium</vt:lpstr>
      <vt:lpstr>Tahoma</vt:lpstr>
      <vt:lpstr>Wingdings</vt:lpstr>
      <vt:lpstr>封面模板</vt:lpstr>
      <vt:lpstr>内容模板</vt:lpstr>
      <vt:lpstr>基于神经网络的文本分类</vt:lpstr>
      <vt:lpstr>内容提要</vt:lpstr>
      <vt:lpstr>模型和方法——word embedding</vt:lpstr>
      <vt:lpstr>模型和方法——简单神经网络</vt:lpstr>
      <vt:lpstr>模型和方法——深度神经网络</vt:lpstr>
      <vt:lpstr>模型和方法——dropout</vt:lpstr>
      <vt:lpstr>模型和方法——LSTM</vt:lpstr>
      <vt:lpstr>模型和方法——其它</vt:lpstr>
      <vt:lpstr>实验结果</vt:lpstr>
      <vt:lpstr>实验结果</vt:lpstr>
      <vt:lpstr>结果分析</vt:lpstr>
      <vt:lpstr>结果分析</vt:lpstr>
      <vt:lpstr>总结与展望</vt:lpstr>
      <vt:lpstr>总结与展望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Wendy</dc:creator>
  <cp:lastModifiedBy>袁 野</cp:lastModifiedBy>
  <cp:revision>599</cp:revision>
  <cp:lastPrinted>1601-01-01T00:00:00Z</cp:lastPrinted>
  <dcterms:created xsi:type="dcterms:W3CDTF">1601-01-01T00:00:00Z</dcterms:created>
  <dcterms:modified xsi:type="dcterms:W3CDTF">2020-04-12T06:08:15Z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