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39" r:id="rId1"/>
    <p:sldMasterId id="2147484654" r:id="rId2"/>
  </p:sldMasterIdLst>
  <p:notesMasterIdLst>
    <p:notesMasterId r:id="rId25"/>
  </p:notesMasterIdLst>
  <p:handoutMasterIdLst>
    <p:handoutMasterId r:id="rId26"/>
  </p:handoutMasterIdLst>
  <p:sldIdLst>
    <p:sldId id="275" r:id="rId3"/>
    <p:sldId id="276" r:id="rId4"/>
    <p:sldId id="278" r:id="rId5"/>
    <p:sldId id="280" r:id="rId6"/>
    <p:sldId id="279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92" r:id="rId16"/>
    <p:sldId id="277" r:id="rId17"/>
    <p:sldId id="289" r:id="rId18"/>
    <p:sldId id="290" r:id="rId19"/>
    <p:sldId id="291" r:id="rId20"/>
    <p:sldId id="293" r:id="rId21"/>
    <p:sldId id="294" r:id="rId22"/>
    <p:sldId id="295" r:id="rId23"/>
    <p:sldId id="296" r:id="rId2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7C80"/>
    <a:srgbClr val="FF6699"/>
    <a:srgbClr val="000000"/>
    <a:srgbClr val="0000FF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84" autoAdjust="0"/>
    <p:restoredTop sz="95208" autoAdjust="0"/>
  </p:normalViewPr>
  <p:slideViewPr>
    <p:cSldViewPr showGuides="1">
      <p:cViewPr varScale="1">
        <p:scale>
          <a:sx n="81" d="100"/>
          <a:sy n="81" d="100"/>
        </p:scale>
        <p:origin x="1723" y="82"/>
      </p:cViewPr>
      <p:guideLst>
        <p:guide orient="horz" pos="2772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85" d="100"/>
          <a:sy n="85" d="100"/>
        </p:scale>
        <p:origin x="-2550" y="-90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DBEBBCEB-28A7-45E2-8CB4-2425FDD13C9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097145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40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2FD1EE0-D8E3-4B67-8523-58C623D91CA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44011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810118947"/>
      </p:ext>
    </p:extLst>
  </p:cSld>
  <p:clrMapOvr>
    <a:masterClrMapping/>
  </p:clrMapOvr>
  <p:transition spd="med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63588" y="512676"/>
            <a:ext cx="7391400" cy="4873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7" name="标题 1"/>
          <p:cNvSpPr txBox="1">
            <a:spLocks/>
          </p:cNvSpPr>
          <p:nvPr userDrawn="1"/>
        </p:nvSpPr>
        <p:spPr bwMode="gray">
          <a:xfrm>
            <a:off x="0" y="-30392"/>
            <a:ext cx="9135418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Franklin Gothic Medium" pitchFamily="34" charset="0"/>
                <a:ea typeface="微软雅黑" pitchFamily="3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Franklin Gothic Medium" pitchFamily="34" charset="0"/>
                <a:ea typeface="微软雅黑" pitchFamily="3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Franklin Gothic Medium" pitchFamily="34" charset="0"/>
                <a:ea typeface="微软雅黑" pitchFamily="3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Franklin Gothic Medium" pitchFamily="34" charset="0"/>
                <a:ea typeface="微软雅黑" pitchFamily="34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zh-CN" sz="2500" b="0" i="0" kern="0" baseline="0" dirty="0">
                <a:ea typeface="华文新魏" panose="02010800040101010101" pitchFamily="2" charset="-122"/>
              </a:rPr>
              <a:t>《</a:t>
            </a:r>
            <a:r>
              <a:rPr lang="zh-CN" altLang="en-US" sz="2500" b="0" i="0" kern="0" baseline="0" dirty="0">
                <a:ea typeface="华文新魏" panose="02010800040101010101" pitchFamily="2" charset="-122"/>
              </a:rPr>
              <a:t>自然语言处理实践课</a:t>
            </a:r>
            <a:r>
              <a:rPr lang="en-US" altLang="zh-CN" sz="2500" b="0" i="0" kern="0" baseline="0" dirty="0">
                <a:ea typeface="华文新魏" panose="02010800040101010101" pitchFamily="2" charset="-122"/>
              </a:rPr>
              <a:t>》                                       </a:t>
            </a:r>
            <a:r>
              <a:rPr lang="zh-CN" altLang="en-US" sz="2500" b="0" i="0" kern="0" baseline="0" dirty="0">
                <a:ea typeface="华文新魏" panose="02010800040101010101" pitchFamily="2" charset="-122"/>
              </a:rPr>
              <a:t>课程项目报告</a:t>
            </a:r>
          </a:p>
        </p:txBody>
      </p:sp>
    </p:spTree>
    <p:extLst>
      <p:ext uri="{BB962C8B-B14F-4D97-AF65-F5344CB8AC3E}">
        <p14:creationId xmlns:p14="http://schemas.microsoft.com/office/powerpoint/2010/main" val="101935505"/>
      </p:ext>
    </p:extLst>
  </p:cSld>
  <p:clrMapOvr>
    <a:masterClrMapping/>
  </p:clrMapOvr>
  <p:transition spd="med">
    <p:push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16764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pic>
        <p:nvPicPr>
          <p:cNvPr id="1027" name="Picture 12" descr="背景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01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标题 1"/>
          <p:cNvSpPr txBox="1">
            <a:spLocks/>
          </p:cNvSpPr>
          <p:nvPr userDrawn="1"/>
        </p:nvSpPr>
        <p:spPr bwMode="gray">
          <a:xfrm>
            <a:off x="-108520" y="0"/>
            <a:ext cx="9252520" cy="687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Franklin Gothic Medium" pitchFamily="34" charset="0"/>
                <a:ea typeface="微软雅黑" pitchFamily="3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Franklin Gothic Medium" pitchFamily="34" charset="0"/>
                <a:ea typeface="微软雅黑" pitchFamily="3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Franklin Gothic Medium" pitchFamily="34" charset="0"/>
                <a:ea typeface="微软雅黑" pitchFamily="3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Franklin Gothic Medium" pitchFamily="34" charset="0"/>
                <a:ea typeface="微软雅黑" pitchFamily="34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zh-CN" sz="2800" b="0" i="0" kern="0" baseline="0" dirty="0">
                <a:ea typeface="华文新魏" panose="02010800040101010101" pitchFamily="2" charset="-122"/>
              </a:rPr>
              <a:t>《</a:t>
            </a:r>
            <a:r>
              <a:rPr lang="zh-CN" altLang="en-US" sz="2800" b="0" i="0" kern="0" baseline="0" dirty="0">
                <a:ea typeface="华文新魏" panose="02010800040101010101" pitchFamily="2" charset="-122"/>
              </a:rPr>
              <a:t>自然语言处理实践课</a:t>
            </a:r>
            <a:r>
              <a:rPr lang="en-US" altLang="zh-CN" sz="2800" b="0" i="0" kern="0" baseline="0" dirty="0">
                <a:ea typeface="华文新魏" panose="02010800040101010101" pitchFamily="2" charset="-122"/>
              </a:rPr>
              <a:t>》                                 </a:t>
            </a:r>
            <a:r>
              <a:rPr lang="zh-CN" altLang="en-US" sz="2800" b="0" i="0" kern="0" baseline="0" dirty="0">
                <a:ea typeface="华文新魏" panose="02010800040101010101" pitchFamily="2" charset="-122"/>
              </a:rPr>
              <a:t>课程项目报告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87" r:id="rId1"/>
  </p:sldLayoutIdLst>
  <p:transition spd="med">
    <p:push/>
  </p:transition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Franklin Gothic Medium" pitchFamily="34" charset="0"/>
          <a:ea typeface="微软雅黑" pitchFamily="34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Franklin Gothic Medium" pitchFamily="34" charset="0"/>
          <a:ea typeface="微软雅黑" pitchFamily="34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Franklin Gothic Medium" pitchFamily="34" charset="0"/>
          <a:ea typeface="微软雅黑" pitchFamily="34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Franklin Gothic Medium" pitchFamily="34" charset="0"/>
          <a:ea typeface="微软雅黑" pitchFamily="34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  <a:ea typeface="黑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  <a:ea typeface="黑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  <a:ea typeface="黑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  <a:ea typeface="黑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宋体" charset="-122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宋体" charset="-122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charset="-122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charset="-122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Rectangle 66"/>
          <p:cNvSpPr>
            <a:spLocks noChangeArrowheads="1"/>
          </p:cNvSpPr>
          <p:nvPr/>
        </p:nvSpPr>
        <p:spPr bwMode="gray">
          <a:xfrm>
            <a:off x="0" y="0"/>
            <a:ext cx="9144000" cy="392113"/>
          </a:xfrm>
          <a:prstGeom prst="rect">
            <a:avLst/>
          </a:prstGeom>
          <a:gradFill rotWithShape="1">
            <a:gsLst>
              <a:gs pos="0">
                <a:schemeClr val="hlink">
                  <a:gamma/>
                  <a:shade val="60784"/>
                  <a:invGamma/>
                </a:schemeClr>
              </a:gs>
              <a:gs pos="100000">
                <a:schemeClr val="hlink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SimSun" pitchFamily="2" charset="-122"/>
            </a:endParaRPr>
          </a:p>
        </p:txBody>
      </p:sp>
      <p:sp>
        <p:nvSpPr>
          <p:cNvPr id="2051" name="Line 68"/>
          <p:cNvSpPr>
            <a:spLocks noChangeShapeType="1"/>
          </p:cNvSpPr>
          <p:nvPr/>
        </p:nvSpPr>
        <p:spPr bwMode="auto">
          <a:xfrm>
            <a:off x="1012825" y="1360488"/>
            <a:ext cx="8001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0" y="381000"/>
            <a:ext cx="9144000" cy="563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SimSun" pitchFamily="2" charset="-122"/>
            </a:endParaRPr>
          </a:p>
        </p:txBody>
      </p:sp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152400" y="685800"/>
            <a:ext cx="7696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205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447800"/>
            <a:ext cx="81534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</p:txBody>
      </p:sp>
      <p:pic>
        <p:nvPicPr>
          <p:cNvPr id="2055" name="Picture 12" descr="背景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19800"/>
            <a:ext cx="9144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713" r:id="rId1"/>
  </p:sldLayoutIdLst>
  <p:transition spd="med">
    <p:push/>
  </p:transition>
  <p:hf sldNum="0" hdr="0" dt="0"/>
  <p:txStyles>
    <p:titleStyle>
      <a:lvl1pPr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Franklin Gothic Medium" pitchFamily="34" charset="0"/>
          <a:ea typeface="微软雅黑" pitchFamily="34" charset="-122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Franklin Gothic Medium" pitchFamily="34" charset="0"/>
          <a:ea typeface="微软雅黑" pitchFamily="34" charset="-122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Franklin Gothic Medium" pitchFamily="34" charset="0"/>
          <a:ea typeface="微软雅黑" pitchFamily="34" charset="-122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Franklin Gothic Medium" pitchFamily="34" charset="0"/>
          <a:ea typeface="微软雅黑" pitchFamily="34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  <a:ea typeface="黑体" pitchFamily="49" charset="-122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ea typeface="黑体" pitchFamily="49" charset="-122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黑体" pitchFamily="49" charset="-122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黑体" pitchFamily="49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yuanyehome/nlp-project-1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66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KNN</a:t>
            </a:r>
            <a:r>
              <a:rPr lang="zh-CN" altLang="en-US" dirty="0"/>
              <a:t>的文本分类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7C80"/>
                </a:solidFill>
              </a:rPr>
              <a:t>报告人：袁野</a:t>
            </a:r>
            <a:endParaRPr lang="en-US" altLang="zh-CN" dirty="0">
              <a:solidFill>
                <a:srgbClr val="FF7C80"/>
              </a:solidFill>
            </a:endParaRPr>
          </a:p>
          <a:p>
            <a:r>
              <a:rPr lang="zh-CN" altLang="en-US" dirty="0">
                <a:solidFill>
                  <a:srgbClr val="FF7C80"/>
                </a:solidFill>
              </a:rPr>
              <a:t>日期：</a:t>
            </a:r>
            <a:r>
              <a:rPr lang="en-US" altLang="zh-CN" dirty="0">
                <a:solidFill>
                  <a:srgbClr val="FF7C80"/>
                </a:solidFill>
              </a:rPr>
              <a:t>2020/4/9</a:t>
            </a:r>
            <a:endParaRPr lang="zh-CN" altLang="en-US" dirty="0">
              <a:solidFill>
                <a:srgbClr val="FF7C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7975940"/>
      </p:ext>
    </p:extLst>
  </p:cSld>
  <p:clrMapOvr>
    <a:masterClrMapping/>
  </p:clrMapOvr>
  <p:transition spd="med"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E9FCF5-90D1-440D-824E-AC5B154AB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模型和方法</a:t>
            </a:r>
            <a:r>
              <a:rPr lang="en-US" altLang="zh-CN" dirty="0">
                <a:solidFill>
                  <a:schemeClr val="tx1"/>
                </a:solidFill>
              </a:rPr>
              <a:t>——PCA</a:t>
            </a:r>
            <a:r>
              <a:rPr lang="zh-CN" altLang="en-US" dirty="0">
                <a:solidFill>
                  <a:schemeClr val="tx1"/>
                </a:solidFill>
              </a:rPr>
              <a:t>降维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AB01933A-C8BF-442A-B744-CD757785977C}"/>
                  </a:ext>
                </a:extLst>
              </p:cNvPr>
              <p:cNvSpPr txBox="1"/>
              <p:nvPr/>
            </p:nvSpPr>
            <p:spPr>
              <a:xfrm>
                <a:off x="863588" y="1592796"/>
                <a:ext cx="7391400" cy="3275897"/>
              </a:xfrm>
              <a:prstGeom prst="rect">
                <a:avLst/>
              </a:prstGeom>
              <a:noFill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25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 sz="2400" b="1" dirty="0">
                    <a:solidFill>
                      <a:schemeClr val="tx1"/>
                    </a:solidFill>
                  </a:rPr>
                  <a:t>PCA</a:t>
                </a:r>
                <a:r>
                  <a:rPr lang="zh-CN" altLang="en-US" sz="2400" b="1" dirty="0">
                    <a:solidFill>
                      <a:schemeClr val="tx1"/>
                    </a:solidFill>
                  </a:rPr>
                  <a:t>是一种常见的降维的方法，可以尽可能保持原有的特征，而降低数据的维度。</a:t>
                </a:r>
                <a:endParaRPr lang="en-US" altLang="zh-CN" sz="2400" b="1" dirty="0">
                  <a:solidFill>
                    <a:schemeClr val="tx1"/>
                  </a:solidFill>
                </a:endParaRPr>
              </a:p>
              <a:p>
                <a:pPr marL="342900" indent="-342900">
                  <a:lnSpc>
                    <a:spcPct val="125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 sz="2400" b="1" dirty="0">
                    <a:solidFill>
                      <a:schemeClr val="tx1"/>
                    </a:solidFill>
                  </a:rPr>
                  <a:t>PCA</a:t>
                </a:r>
                <a:r>
                  <a:rPr lang="zh-CN" altLang="en-US" sz="2400" b="1" dirty="0">
                    <a:solidFill>
                      <a:schemeClr val="tx1"/>
                    </a:solidFill>
                  </a:rPr>
                  <a:t>步骤：</a:t>
                </a:r>
                <a:endParaRPr lang="en-US" altLang="zh-CN" sz="2400" b="1" dirty="0">
                  <a:solidFill>
                    <a:schemeClr val="tx1"/>
                  </a:solidFill>
                </a:endParaRPr>
              </a:p>
              <a:p>
                <a:pPr marL="800100" lvl="1" indent="-342900">
                  <a:lnSpc>
                    <a:spcPct val="125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sz="2400" b="1" dirty="0">
                    <a:solidFill>
                      <a:schemeClr val="tx1"/>
                    </a:solidFill>
                  </a:rPr>
                  <a:t>将数据零均值化；</a:t>
                </a:r>
                <a:endParaRPr lang="en-US" altLang="zh-CN" sz="2400" b="1" dirty="0">
                  <a:solidFill>
                    <a:schemeClr val="tx1"/>
                  </a:solidFill>
                </a:endParaRPr>
              </a:p>
              <a:p>
                <a:pPr marL="800100" lvl="1" indent="-342900">
                  <a:lnSpc>
                    <a:spcPct val="125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sz="2400" b="1" dirty="0">
                    <a:solidFill>
                      <a:schemeClr val="tx1"/>
                    </a:solidFill>
                  </a:rPr>
                  <a:t>求出协方差矩阵；</a:t>
                </a:r>
                <a:endParaRPr lang="en-US" altLang="zh-CN" sz="2400" b="1" dirty="0">
                  <a:solidFill>
                    <a:schemeClr val="tx1"/>
                  </a:solidFill>
                </a:endParaRPr>
              </a:p>
              <a:p>
                <a:pPr marL="800100" lvl="1" indent="-342900">
                  <a:lnSpc>
                    <a:spcPct val="125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sz="2400" b="1" dirty="0">
                    <a:solidFill>
                      <a:schemeClr val="tx1"/>
                    </a:solidFill>
                  </a:rPr>
                  <a:t>求出特征值与特征向量；</a:t>
                </a:r>
                <a:endParaRPr lang="en-US" altLang="zh-CN" sz="2400" b="1" dirty="0">
                  <a:solidFill>
                    <a:schemeClr val="tx1"/>
                  </a:solidFill>
                </a:endParaRPr>
              </a:p>
              <a:p>
                <a:pPr marL="800100" lvl="1" indent="-342900">
                  <a:lnSpc>
                    <a:spcPct val="125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sz="2400" b="1" dirty="0">
                    <a:solidFill>
                      <a:schemeClr val="tx1"/>
                    </a:solidFill>
                  </a:rPr>
                  <a:t>取最大的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zh-CN" altLang="en-US" sz="2400" b="1" dirty="0">
                    <a:solidFill>
                      <a:schemeClr val="tx1"/>
                    </a:solidFill>
                  </a:rPr>
                  <a:t>个特征值对应特征向量作为变换矩阵。</a:t>
                </a:r>
                <a:endParaRPr lang="en-US" altLang="zh-CN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AB01933A-C8BF-442A-B744-CD75778597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588" y="1592796"/>
                <a:ext cx="7391400" cy="32758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1873981"/>
      </p:ext>
    </p:extLst>
  </p:cSld>
  <p:clrMapOvr>
    <a:masterClrMapping/>
  </p:clrMapOvr>
  <p:transition spd="med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E9FCF5-90D1-440D-824E-AC5B154AB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模型和方法</a:t>
            </a:r>
            <a:r>
              <a:rPr lang="en-US" altLang="zh-CN" dirty="0">
                <a:solidFill>
                  <a:schemeClr val="tx1"/>
                </a:solidFill>
              </a:rPr>
              <a:t>——PCA</a:t>
            </a:r>
            <a:r>
              <a:rPr lang="zh-CN" altLang="en-US" dirty="0">
                <a:solidFill>
                  <a:schemeClr val="tx1"/>
                </a:solidFill>
              </a:rPr>
              <a:t>降维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B01933A-C8BF-442A-B744-CD757785977C}"/>
              </a:ext>
            </a:extLst>
          </p:cNvPr>
          <p:cNvSpPr txBox="1"/>
          <p:nvPr/>
        </p:nvSpPr>
        <p:spPr>
          <a:xfrm>
            <a:off x="863588" y="1592796"/>
            <a:ext cx="7391400" cy="1894365"/>
          </a:xfrm>
          <a:prstGeom prst="rect">
            <a:avLst/>
          </a:prstGeom>
          <a:noFill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chemeClr val="tx1"/>
                </a:solidFill>
              </a:rPr>
              <a:t>“理想很丰满，现实很骨感”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chemeClr val="tx1"/>
                </a:solidFill>
              </a:rPr>
              <a:t>对于六万维的数据求特征值和特征向量十分困难，并没有在</a:t>
            </a:r>
            <a:r>
              <a:rPr lang="en-US" altLang="zh-CN" sz="2400" b="1" dirty="0">
                <a:solidFill>
                  <a:schemeClr val="tx1"/>
                </a:solidFill>
              </a:rPr>
              <a:t>numpy</a:t>
            </a:r>
            <a:r>
              <a:rPr lang="zh-CN" altLang="en-US" sz="2400" b="1" dirty="0">
                <a:solidFill>
                  <a:schemeClr val="tx1"/>
                </a:solidFill>
              </a:rPr>
              <a:t>中找到只计算一少部分特征值的合适的接口。因此</a:t>
            </a:r>
            <a:r>
              <a:rPr lang="en-US" altLang="zh-CN" sz="2400" b="1" dirty="0">
                <a:solidFill>
                  <a:schemeClr val="tx1"/>
                </a:solidFill>
              </a:rPr>
              <a:t>PCA</a:t>
            </a:r>
            <a:r>
              <a:rPr lang="zh-CN" altLang="en-US" sz="2400" b="1">
                <a:solidFill>
                  <a:schemeClr val="tx1"/>
                </a:solidFill>
              </a:rPr>
              <a:t>计划腰斩了。</a:t>
            </a:r>
            <a:endParaRPr lang="en-US" altLang="zh-CN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492868"/>
      </p:ext>
    </p:extLst>
  </p:cSld>
  <p:clrMapOvr>
    <a:masterClrMapping/>
  </p:clrMapOvr>
  <p:transition spd="med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E9FCF5-90D1-440D-824E-AC5B154AB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模型和方法</a:t>
            </a:r>
            <a:r>
              <a:rPr lang="en-US" altLang="zh-CN" dirty="0">
                <a:solidFill>
                  <a:schemeClr val="tx1"/>
                </a:solidFill>
              </a:rPr>
              <a:t>——</a:t>
            </a:r>
            <a:r>
              <a:rPr lang="zh-CN" altLang="en-US" dirty="0">
                <a:solidFill>
                  <a:schemeClr val="tx1"/>
                </a:solidFill>
              </a:rPr>
              <a:t>基于卡方检验的特征选择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AB01933A-C8BF-442A-B744-CD757785977C}"/>
                  </a:ext>
                </a:extLst>
              </p:cNvPr>
              <p:cNvSpPr txBox="1"/>
              <p:nvPr/>
            </p:nvSpPr>
            <p:spPr>
              <a:xfrm>
                <a:off x="863588" y="1592796"/>
                <a:ext cx="7391400" cy="4062972"/>
              </a:xfrm>
              <a:prstGeom prst="rect">
                <a:avLst/>
              </a:prstGeom>
              <a:noFill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25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sz="2400" b="1" dirty="0">
                    <a:solidFill>
                      <a:schemeClr val="tx1"/>
                    </a:solidFill>
                  </a:rPr>
                  <a:t>卡方检验：检验两个随机变量之间是否独立。</a:t>
                </a:r>
                <a:endParaRPr lang="en-US" altLang="zh-CN" sz="2400" b="1" dirty="0">
                  <a:solidFill>
                    <a:schemeClr val="tx1"/>
                  </a:solidFill>
                </a:endParaRPr>
              </a:p>
              <a:p>
                <a:pPr marL="342900" indent="-342900">
                  <a:lnSpc>
                    <a:spcPct val="125000"/>
                  </a:lnSpc>
                  <a:buFont typeface="Wingdings" panose="05000000000000000000" pitchFamily="2" charset="2"/>
                  <a:buChar char="Ø"/>
                </a:pPr>
                <a:endParaRPr lang="en-US" altLang="zh-CN" sz="2400" b="1" dirty="0">
                  <a:solidFill>
                    <a:schemeClr val="tx1"/>
                  </a:solidFill>
                </a:endParaRPr>
              </a:p>
              <a:p>
                <a:pPr marL="342900" indent="-342900">
                  <a:lnSpc>
                    <a:spcPct val="125000"/>
                  </a:lnSpc>
                  <a:buFont typeface="Wingdings" panose="05000000000000000000" pitchFamily="2" charset="2"/>
                  <a:buChar char="Ø"/>
                </a:pPr>
                <a:endParaRPr lang="en-US" altLang="zh-CN" sz="2400" b="1" dirty="0">
                  <a:solidFill>
                    <a:schemeClr val="tx1"/>
                  </a:solidFill>
                </a:endParaRPr>
              </a:p>
              <a:p>
                <a:pPr marL="342900" indent="-342900">
                  <a:lnSpc>
                    <a:spcPct val="125000"/>
                  </a:lnSpc>
                  <a:buFont typeface="Wingdings" panose="05000000000000000000" pitchFamily="2" charset="2"/>
                  <a:buChar char="Ø"/>
                </a:pPr>
                <a:endParaRPr lang="en-US" altLang="zh-CN" sz="2400" b="1" dirty="0">
                  <a:solidFill>
                    <a:schemeClr val="tx1"/>
                  </a:solidFill>
                </a:endParaRPr>
              </a:p>
              <a:p>
                <a:pPr marL="342900" indent="-342900">
                  <a:lnSpc>
                    <a:spcPct val="125000"/>
                  </a:lnSpc>
                  <a:buFont typeface="Wingdings" panose="05000000000000000000" pitchFamily="2" charset="2"/>
                  <a:buChar char="Ø"/>
                </a:pPr>
                <a:endParaRPr lang="en-US" altLang="zh-CN" sz="2400" b="1" dirty="0">
                  <a:solidFill>
                    <a:schemeClr val="tx1"/>
                  </a:solidFill>
                </a:endParaRPr>
              </a:p>
              <a:p>
                <a:pPr marL="342900" indent="-342900">
                  <a:lnSpc>
                    <a:spcPct val="125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𝝌</m:t>
                        </m:r>
                      </m:e>
                      <m:sup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sSup>
                          <m:sSupPr>
                            <m:ctrlPr>
                              <a:rPr lang="en-US" altLang="zh-CN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𝑨𝑫</m:t>
                                </m:r>
                                <m:r>
                                  <a:rPr lang="en-US" altLang="zh-CN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𝑩𝑪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num>
                      <m:den>
                        <m:d>
                          <m:dPr>
                            <m:ctrlPr>
                              <a:rPr lang="en-US" altLang="zh-CN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  <m:r>
                              <a:rPr lang="en-US" altLang="zh-CN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</m:d>
                        <m:d>
                          <m:dPr>
                            <m:ctrlPr>
                              <a:rPr lang="en-US" altLang="zh-CN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𝑪</m:t>
                            </m:r>
                            <m:r>
                              <a:rPr lang="en-US" altLang="zh-CN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𝑫</m:t>
                            </m:r>
                          </m:e>
                        </m:d>
                        <m:d>
                          <m:dPr>
                            <m:ctrlPr>
                              <a:rPr lang="en-US" altLang="zh-CN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  <m:r>
                              <a:rPr lang="en-US" altLang="zh-CN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</m:d>
                        <m:d>
                          <m:dPr>
                            <m:ctrlPr>
                              <a:rPr lang="en-US" altLang="zh-CN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𝑩</m:t>
                            </m:r>
                            <m:r>
                              <a:rPr lang="en-US" altLang="zh-CN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𝑫</m:t>
                            </m:r>
                          </m:e>
                        </m:d>
                      </m:den>
                    </m:f>
                  </m:oMath>
                </a14:m>
                <a:endParaRPr lang="en-US" altLang="zh-CN" sz="2400" b="1" dirty="0">
                  <a:solidFill>
                    <a:schemeClr val="tx1"/>
                  </a:solidFill>
                </a:endParaRPr>
              </a:p>
              <a:p>
                <a:pPr marL="342900" indent="-342900">
                  <a:lnSpc>
                    <a:spcPct val="125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sz="2400" b="1" dirty="0">
                    <a:solidFill>
                      <a:schemeClr val="tx1"/>
                    </a:solidFill>
                  </a:rPr>
                  <a:t>卡方值越大，相信两个变量不独立的可能性越大。</a:t>
                </a:r>
                <a:endParaRPr lang="en-US" altLang="zh-CN" sz="2400" b="1" dirty="0">
                  <a:solidFill>
                    <a:schemeClr val="tx1"/>
                  </a:solidFill>
                </a:endParaRPr>
              </a:p>
              <a:p>
                <a:pPr marL="342900" indent="-342900">
                  <a:lnSpc>
                    <a:spcPct val="125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sz="2400" b="1" dirty="0">
                    <a:solidFill>
                      <a:schemeClr val="tx1"/>
                    </a:solidFill>
                  </a:rPr>
                  <a:t>保留卡方值最大的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zh-CN" altLang="en-US" sz="2400" b="1" dirty="0">
                    <a:solidFill>
                      <a:schemeClr val="tx1"/>
                    </a:solidFill>
                  </a:rPr>
                  <a:t>个特征。</a:t>
                </a:r>
                <a:endParaRPr lang="en-US" altLang="zh-CN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AB01933A-C8BF-442A-B744-CD75778597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588" y="1592796"/>
                <a:ext cx="7391400" cy="406297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4">
                <a:extLst>
                  <a:ext uri="{FF2B5EF4-FFF2-40B4-BE49-F238E27FC236}">
                    <a16:creationId xmlns:a16="http://schemas.microsoft.com/office/drawing/2014/main" id="{A182B1EA-BF36-4EFB-AF86-4CB90913416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35166315"/>
                  </p:ext>
                </p:extLst>
              </p:nvPr>
            </p:nvGraphicFramePr>
            <p:xfrm>
              <a:off x="1511288" y="2204864"/>
              <a:ext cx="6096000" cy="148336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524000">
                      <a:extLst>
                        <a:ext uri="{9D8B030D-6E8A-4147-A177-3AD203B41FA5}">
                          <a16:colId xmlns:a16="http://schemas.microsoft.com/office/drawing/2014/main" val="3759153996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3946756600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1478988872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220583053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包含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i="1" dirty="0" smtClean="0">
                                  <a:latin typeface="Cambria Math" panose="02040503050406030204" pitchFamily="18" charset="0"/>
                                </a:rPr>
                                <m:t>𝑤𝑜𝑟𝑑</m:t>
                              </m:r>
                            </m:oMath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不包含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𝒘𝒐𝒓𝒅</m:t>
                              </m:r>
                            </m:oMath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总计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056572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是类别</a:t>
                          </a:r>
                          <a:r>
                            <a:rPr lang="en-US" altLang="zh-CN" dirty="0"/>
                            <a:t>X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961840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不是类别</a:t>
                          </a:r>
                          <a:r>
                            <a:rPr lang="en-US" altLang="zh-CN" dirty="0"/>
                            <a:t>X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466120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总计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7592331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4">
                <a:extLst>
                  <a:ext uri="{FF2B5EF4-FFF2-40B4-BE49-F238E27FC236}">
                    <a16:creationId xmlns:a16="http://schemas.microsoft.com/office/drawing/2014/main" id="{A182B1EA-BF36-4EFB-AF86-4CB90913416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35166315"/>
                  </p:ext>
                </p:extLst>
              </p:nvPr>
            </p:nvGraphicFramePr>
            <p:xfrm>
              <a:off x="1511288" y="2204864"/>
              <a:ext cx="6096000" cy="148336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524000">
                      <a:extLst>
                        <a:ext uri="{9D8B030D-6E8A-4147-A177-3AD203B41FA5}">
                          <a16:colId xmlns:a16="http://schemas.microsoft.com/office/drawing/2014/main" val="3759153996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3946756600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1478988872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220583053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11475" r="-201195" b="-3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00800" t="-11475" r="-102000" b="-3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总计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056572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是类别</a:t>
                          </a:r>
                          <a:r>
                            <a:rPr lang="en-US" altLang="zh-CN" dirty="0"/>
                            <a:t>X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109677" r="-201195" b="-2161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00800" t="-109677" r="-102000" b="-2161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300800" t="-109677" r="-2000" b="-2161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961840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不是类别</a:t>
                          </a:r>
                          <a:r>
                            <a:rPr lang="en-US" altLang="zh-CN" dirty="0"/>
                            <a:t>X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213115" r="-201195" b="-1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00800" t="-213115" r="-102000" b="-1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300800" t="-213115" r="-2000" b="-1196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466120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总计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313115" r="-201195" b="-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00800" t="-313115" r="-102000" b="-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300800" t="-313115" r="-2000" b="-196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7592331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504261191"/>
      </p:ext>
    </p:extLst>
  </p:cSld>
  <p:clrMapOvr>
    <a:masterClrMapping/>
  </p:clrMapOvr>
  <p:transition spd="med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E9FCF5-90D1-440D-824E-AC5B154AB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模型和方法</a:t>
            </a:r>
            <a:r>
              <a:rPr lang="en-US" altLang="zh-CN" dirty="0">
                <a:solidFill>
                  <a:schemeClr val="tx1"/>
                </a:solidFill>
              </a:rPr>
              <a:t>——</a:t>
            </a:r>
            <a:r>
              <a:rPr lang="zh-CN" altLang="en-US" dirty="0">
                <a:solidFill>
                  <a:schemeClr val="tx1"/>
                </a:solidFill>
              </a:rPr>
              <a:t>基于</a:t>
            </a:r>
            <a:r>
              <a:rPr lang="en-US" altLang="zh-CN" dirty="0">
                <a:solidFill>
                  <a:schemeClr val="tx1"/>
                </a:solidFill>
              </a:rPr>
              <a:t>KL</a:t>
            </a:r>
            <a:r>
              <a:rPr lang="zh-CN" altLang="en-US" dirty="0">
                <a:solidFill>
                  <a:schemeClr val="tx1"/>
                </a:solidFill>
              </a:rPr>
              <a:t>散度的特征选择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AB01933A-C8BF-442A-B744-CD757785977C}"/>
                  </a:ext>
                </a:extLst>
              </p:cNvPr>
              <p:cNvSpPr txBox="1"/>
              <p:nvPr/>
            </p:nvSpPr>
            <p:spPr>
              <a:xfrm>
                <a:off x="863588" y="1592796"/>
                <a:ext cx="7391400" cy="3486852"/>
              </a:xfrm>
              <a:prstGeom prst="rect">
                <a:avLst/>
              </a:prstGeom>
              <a:noFill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25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sz="2400" b="1" dirty="0">
                    <a:solidFill>
                      <a:schemeClr val="tx1"/>
                    </a:solidFill>
                  </a:rPr>
                  <a:t>对于两个分布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𝒒</m:t>
                    </m:r>
                  </m:oMath>
                </a14:m>
                <a:r>
                  <a:rPr lang="zh-CN" altLang="en-US" sz="2400" b="1" dirty="0">
                    <a:solidFill>
                      <a:schemeClr val="tx1"/>
                    </a:solidFill>
                  </a:rPr>
                  <a:t>，</a:t>
                </a:r>
                <a:r>
                  <a:rPr lang="en-US" altLang="zh-CN" sz="2400" b="1" dirty="0">
                    <a:solidFill>
                      <a:schemeClr val="tx1"/>
                    </a:solidFill>
                  </a:rPr>
                  <a:t>KL</a:t>
                </a:r>
                <a:r>
                  <a:rPr lang="zh-CN" altLang="en-US" sz="2400" b="1" dirty="0">
                    <a:solidFill>
                      <a:schemeClr val="tx1"/>
                    </a:solidFill>
                  </a:rPr>
                  <a:t>散度定义为：</a:t>
                </a:r>
                <a:endParaRPr lang="en-US" altLang="zh-CN" sz="2400" b="1" dirty="0">
                  <a:solidFill>
                    <a:schemeClr val="tx1"/>
                  </a:solidFill>
                </a:endParaRPr>
              </a:p>
              <a:p>
                <a:pPr marL="800100" lvl="1" indent="-342900">
                  <a:lnSpc>
                    <a:spcPct val="125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𝑫</m:t>
                    </m:r>
                    <m:d>
                      <m:dPr>
                        <m:ctrlP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</m:d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=∑</m:t>
                    </m:r>
                    <m:sSub>
                      <m:sSubPr>
                        <m:ctrlP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den>
                    </m:f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 b="1" dirty="0">
                  <a:solidFill>
                    <a:schemeClr val="tx1"/>
                  </a:solidFill>
                </a:endParaRPr>
              </a:p>
              <a:p>
                <a:pPr marL="800100" lvl="1" indent="-342900">
                  <a:lnSpc>
                    <a:spcPct val="125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sz="2400" b="1" dirty="0">
                    <a:solidFill>
                      <a:schemeClr val="tx1"/>
                    </a:solidFill>
                  </a:rPr>
                  <a:t>它可以用来度量两个分布之间的距离；</a:t>
                </a:r>
                <a:endParaRPr lang="en-US" altLang="zh-CN" sz="2400" b="1" dirty="0">
                  <a:solidFill>
                    <a:schemeClr val="tx1"/>
                  </a:solidFill>
                </a:endParaRPr>
              </a:p>
              <a:p>
                <a:pPr marL="342900" indent="-342900">
                  <a:lnSpc>
                    <a:spcPct val="125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sz="2400" b="1" dirty="0">
                    <a:solidFill>
                      <a:schemeClr val="tx1"/>
                    </a:solidFill>
                  </a:rPr>
                  <a:t>可以计算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𝒍𝒂𝒃𝒆</m:t>
                    </m:r>
                    <m:sSub>
                      <m:sSubPr>
                        <m:ctrlP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b="1" dirty="0">
                    <a:solidFill>
                      <a:schemeClr val="tx1"/>
                    </a:solidFill>
                  </a:rPr>
                  <a:t>为各个标签出现的概率分布；</a:t>
                </a:r>
                <a:endParaRPr lang="en-US" altLang="zh-CN" sz="2400" b="1" dirty="0">
                  <a:solidFill>
                    <a:schemeClr val="tx1"/>
                  </a:solidFill>
                </a:endParaRPr>
              </a:p>
              <a:p>
                <a:pPr marL="342900" indent="-342900">
                  <a:lnSpc>
                    <a:spcPct val="125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𝒍𝒂𝒃𝒆</m:t>
                    </m:r>
                    <m:sSub>
                      <m:sSubPr>
                        <m:ctrlP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𝒘𝒐𝒓𝒅</m:t>
                    </m:r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b="1" dirty="0">
                    <a:solidFill>
                      <a:schemeClr val="tx1"/>
                    </a:solidFill>
                  </a:rPr>
                  <a:t>为给定单词标签的概率分布；</a:t>
                </a:r>
                <a:endParaRPr lang="en-US" altLang="zh-CN" sz="2400" b="1" dirty="0">
                  <a:solidFill>
                    <a:schemeClr val="tx1"/>
                  </a:solidFill>
                </a:endParaRPr>
              </a:p>
              <a:p>
                <a:pPr marL="342900" indent="-342900">
                  <a:lnSpc>
                    <a:spcPct val="125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𝑫</m:t>
                    </m:r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b="1" dirty="0">
                    <a:solidFill>
                      <a:schemeClr val="tx1"/>
                    </a:solidFill>
                  </a:rPr>
                  <a:t>用来度量标签和单词的相关性；</a:t>
                </a:r>
                <a:endParaRPr lang="en-US" altLang="zh-CN" sz="2400" b="1" dirty="0">
                  <a:solidFill>
                    <a:schemeClr val="tx1"/>
                  </a:solidFill>
                </a:endParaRPr>
              </a:p>
              <a:p>
                <a:pPr marL="342900" indent="-342900">
                  <a:lnSpc>
                    <a:spcPct val="125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 sz="2400" b="1" dirty="0">
                    <a:solidFill>
                      <a:schemeClr val="tx1"/>
                    </a:solidFill>
                  </a:rPr>
                  <a:t>KL</a:t>
                </a:r>
                <a:r>
                  <a:rPr lang="zh-CN" altLang="en-US" sz="2400" b="1" dirty="0">
                    <a:solidFill>
                      <a:schemeClr val="tx1"/>
                    </a:solidFill>
                  </a:rPr>
                  <a:t>散度对低频词偏向很严重，可以先对低频词过滤。</a:t>
                </a:r>
                <a:endParaRPr lang="en-US" altLang="zh-CN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AB01933A-C8BF-442A-B744-CD75778597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588" y="1592796"/>
                <a:ext cx="7391400" cy="348685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8093138"/>
      </p:ext>
    </p:extLst>
  </p:cSld>
  <p:clrMapOvr>
    <a:masterClrMapping/>
  </p:clrMapOvr>
  <p:transition spd="med"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E9FCF5-90D1-440D-824E-AC5B154AB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模型和方法</a:t>
            </a:r>
            <a:r>
              <a:rPr lang="en-US" altLang="zh-CN" dirty="0">
                <a:solidFill>
                  <a:schemeClr val="tx1"/>
                </a:solidFill>
              </a:rPr>
              <a:t>——</a:t>
            </a:r>
            <a:r>
              <a:rPr lang="zh-CN" altLang="en-US" dirty="0">
                <a:solidFill>
                  <a:schemeClr val="tx1"/>
                </a:solidFill>
              </a:rPr>
              <a:t>超参数搜索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AB01933A-C8BF-442A-B744-CD757785977C}"/>
                  </a:ext>
                </a:extLst>
              </p:cNvPr>
              <p:cNvSpPr txBox="1"/>
              <p:nvPr/>
            </p:nvSpPr>
            <p:spPr>
              <a:xfrm>
                <a:off x="863588" y="1592796"/>
                <a:ext cx="7391400" cy="1432700"/>
              </a:xfrm>
              <a:prstGeom prst="rect">
                <a:avLst/>
              </a:prstGeom>
              <a:noFill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25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sz="2400" b="1" dirty="0">
                    <a:solidFill>
                      <a:schemeClr val="tx1"/>
                    </a:solidFill>
                  </a:rPr>
                  <a:t>对十折集合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…</m:t>
                    </m:r>
                    <m:sSub>
                      <m:sSubPr>
                        <m:ctrlP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</m:sub>
                    </m:sSub>
                  </m:oMath>
                </a14:m>
                <a:r>
                  <a:rPr lang="zh-CN" altLang="en-US" sz="2400" b="1" dirty="0">
                    <a:solidFill>
                      <a:schemeClr val="tx1"/>
                    </a:solidFill>
                  </a:rPr>
                  <a:t>，当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sz="2400" b="1" dirty="0">
                    <a:solidFill>
                      <a:schemeClr val="tx1"/>
                    </a:solidFill>
                  </a:rPr>
                  <a:t>作为测试集时，将剩下九折任取一折作为验证集；</a:t>
                </a:r>
                <a:endParaRPr lang="en-US" altLang="zh-CN" sz="2400" b="1" dirty="0">
                  <a:solidFill>
                    <a:schemeClr val="tx1"/>
                  </a:solidFill>
                </a:endParaRPr>
              </a:p>
              <a:p>
                <a:pPr marL="342900" indent="-342900">
                  <a:lnSpc>
                    <a:spcPct val="125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sz="2400" b="1" dirty="0">
                    <a:solidFill>
                      <a:schemeClr val="tx1"/>
                    </a:solidFill>
                  </a:rPr>
                  <a:t>搜索超参数</a:t>
                </a:r>
                <a:r>
                  <a:rPr lang="en-US" altLang="zh-CN" sz="2400" b="1" dirty="0">
                    <a:solidFill>
                      <a:schemeClr val="tx1"/>
                    </a:solidFill>
                  </a:rPr>
                  <a:t>K</a:t>
                </a:r>
                <a:r>
                  <a:rPr lang="zh-CN" altLang="en-US" sz="2400" b="1" dirty="0">
                    <a:solidFill>
                      <a:schemeClr val="tx1"/>
                    </a:solidFill>
                  </a:rPr>
                  <a:t>使得验证集上准确率最高；</a:t>
                </a:r>
                <a:endParaRPr lang="en-US" altLang="zh-CN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AB01933A-C8BF-442A-B744-CD75778597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588" y="1592796"/>
                <a:ext cx="7391400" cy="14327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9567033"/>
      </p:ext>
    </p:extLst>
  </p:cSld>
  <p:clrMapOvr>
    <a:masterClrMapping/>
  </p:clrMapOvr>
  <p:transition spd="med"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实验结果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D3F393F-781C-4A3F-89B4-0FBB45E4BF86}"/>
              </a:ext>
            </a:extLst>
          </p:cNvPr>
          <p:cNvSpPr txBox="1"/>
          <p:nvPr/>
        </p:nvSpPr>
        <p:spPr>
          <a:xfrm>
            <a:off x="863588" y="1592796"/>
            <a:ext cx="7391400" cy="1432700"/>
          </a:xfrm>
          <a:prstGeom prst="rect">
            <a:avLst/>
          </a:prstGeom>
          <a:noFill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chemeClr val="tx1"/>
                </a:solidFill>
              </a:rPr>
              <a:t>实验环境：</a:t>
            </a:r>
            <a:r>
              <a:rPr lang="en-US" altLang="zh-CN" sz="2400" b="1" dirty="0">
                <a:solidFill>
                  <a:schemeClr val="tx1"/>
                </a:solidFill>
              </a:rPr>
              <a:t>Ubuntu16.04</a:t>
            </a:r>
            <a:r>
              <a:rPr lang="zh-CN" altLang="en-US" sz="2400" b="1" dirty="0">
                <a:solidFill>
                  <a:schemeClr val="tx1"/>
                </a:solidFill>
              </a:rPr>
              <a:t>服务器，限制使用</a:t>
            </a:r>
            <a:r>
              <a:rPr lang="en-US" altLang="zh-CN" sz="2400" b="1" dirty="0">
                <a:solidFill>
                  <a:schemeClr val="tx1"/>
                </a:solidFill>
              </a:rPr>
              <a:t>CPU</a:t>
            </a:r>
            <a:r>
              <a:rPr lang="zh-CN" altLang="en-US" sz="2400" b="1" dirty="0">
                <a:solidFill>
                  <a:schemeClr val="tx1"/>
                </a:solidFill>
              </a:rPr>
              <a:t>最多使用</a:t>
            </a:r>
            <a:r>
              <a:rPr lang="en-US" altLang="zh-CN" sz="2400" b="1" dirty="0">
                <a:solidFill>
                  <a:schemeClr val="tx1"/>
                </a:solidFill>
              </a:rPr>
              <a:t>8</a:t>
            </a:r>
            <a:r>
              <a:rPr lang="zh-CN" altLang="en-US" sz="2400" b="1" dirty="0">
                <a:solidFill>
                  <a:schemeClr val="tx1"/>
                </a:solidFill>
              </a:rPr>
              <a:t>核。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chemeClr val="tx1"/>
                </a:solidFill>
              </a:rPr>
              <a:t>参数选择：</a:t>
            </a:r>
            <a:r>
              <a:rPr lang="en-US" altLang="zh-CN" sz="2400" b="1" dirty="0">
                <a:solidFill>
                  <a:schemeClr val="tx1"/>
                </a:solidFill>
              </a:rPr>
              <a:t>K=40</a:t>
            </a:r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ABF4E0CB-8228-46A4-8CDC-78C757B80F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3625230"/>
              </p:ext>
            </p:extLst>
          </p:nvPr>
        </p:nvGraphicFramePr>
        <p:xfrm>
          <a:off x="1511288" y="3435041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145574195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67474405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40411327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2476521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词频向量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二值向量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Tf-idf</a:t>
                      </a:r>
                      <a:r>
                        <a:rPr lang="zh-CN" altLang="en-US" dirty="0"/>
                        <a:t>向量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906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准确率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78.66%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81.79%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82.65%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3588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时间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139.5s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130.6s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150.85s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05339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6400218"/>
      </p:ext>
    </p:extLst>
  </p:cSld>
  <p:clrMapOvr>
    <a:masterClrMapping/>
  </p:clrMapOvr>
  <p:transition spd="med">
    <p:push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实验结果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D3F393F-781C-4A3F-89B4-0FBB45E4BF86}"/>
              </a:ext>
            </a:extLst>
          </p:cNvPr>
          <p:cNvSpPr txBox="1"/>
          <p:nvPr/>
        </p:nvSpPr>
        <p:spPr>
          <a:xfrm>
            <a:off x="863588" y="1592796"/>
            <a:ext cx="7391400" cy="1432700"/>
          </a:xfrm>
          <a:prstGeom prst="rect">
            <a:avLst/>
          </a:prstGeom>
          <a:noFill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chemeClr val="tx1"/>
                </a:solidFill>
              </a:rPr>
              <a:t>实验环境：</a:t>
            </a:r>
            <a:r>
              <a:rPr lang="en-US" altLang="zh-CN" sz="2400" b="1" dirty="0">
                <a:solidFill>
                  <a:schemeClr val="tx1"/>
                </a:solidFill>
              </a:rPr>
              <a:t>Ubuntu16.04</a:t>
            </a:r>
            <a:r>
              <a:rPr lang="zh-CN" altLang="en-US" sz="2400" b="1" dirty="0">
                <a:solidFill>
                  <a:schemeClr val="tx1"/>
                </a:solidFill>
              </a:rPr>
              <a:t>服务器，限制使用</a:t>
            </a:r>
            <a:r>
              <a:rPr lang="en-US" altLang="zh-CN" sz="2400" b="1" dirty="0">
                <a:solidFill>
                  <a:schemeClr val="tx1"/>
                </a:solidFill>
              </a:rPr>
              <a:t>CPU</a:t>
            </a:r>
            <a:r>
              <a:rPr lang="zh-CN" altLang="en-US" sz="2400" b="1" dirty="0">
                <a:solidFill>
                  <a:schemeClr val="tx1"/>
                </a:solidFill>
              </a:rPr>
              <a:t>最多使用</a:t>
            </a:r>
            <a:r>
              <a:rPr lang="en-US" altLang="zh-CN" sz="2400" b="1" dirty="0">
                <a:solidFill>
                  <a:schemeClr val="tx1"/>
                </a:solidFill>
              </a:rPr>
              <a:t>8</a:t>
            </a:r>
            <a:r>
              <a:rPr lang="zh-CN" altLang="en-US" sz="2400" b="1" dirty="0">
                <a:solidFill>
                  <a:schemeClr val="tx1"/>
                </a:solidFill>
              </a:rPr>
              <a:t>核。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chemeClr val="tx1"/>
                </a:solidFill>
              </a:rPr>
              <a:t>参数选择：</a:t>
            </a:r>
            <a:r>
              <a:rPr lang="en-US" altLang="zh-CN" sz="2400" b="1" dirty="0">
                <a:solidFill>
                  <a:schemeClr val="tx1"/>
                </a:solidFill>
              </a:rPr>
              <a:t>K=40</a:t>
            </a:r>
            <a:r>
              <a:rPr lang="zh-CN" altLang="en-US" sz="2400" b="1" dirty="0">
                <a:solidFill>
                  <a:schemeClr val="tx1"/>
                </a:solidFill>
              </a:rPr>
              <a:t>，</a:t>
            </a:r>
            <a:r>
              <a:rPr lang="en-US" altLang="zh-CN" sz="2400" b="1" dirty="0">
                <a:solidFill>
                  <a:schemeClr val="tx1"/>
                </a:solidFill>
              </a:rPr>
              <a:t>feature number=15000</a:t>
            </a:r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CA75C747-2000-4C0C-B274-F2F00E191F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5612513"/>
              </p:ext>
            </p:extLst>
          </p:nvPr>
        </p:nvGraphicFramePr>
        <p:xfrm>
          <a:off x="1511288" y="3427755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01170721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91510672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5135825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Tf-idf</a:t>
                      </a:r>
                      <a:r>
                        <a:rPr lang="zh-CN" altLang="en-US" dirty="0"/>
                        <a:t>向量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Tf-idf+</a:t>
                      </a:r>
                      <a:r>
                        <a:rPr lang="zh-CN" altLang="en-US" dirty="0"/>
                        <a:t>特征选择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634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准确率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82.65%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82.96%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13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时间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150.85s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68.01s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25110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3077610"/>
      </p:ext>
    </p:extLst>
  </p:cSld>
  <p:clrMapOvr>
    <a:masterClrMapping/>
  </p:clrMapOvr>
  <p:transition spd="med">
    <p:push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结果分析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D3F393F-781C-4A3F-89B4-0FBB45E4BF86}"/>
              </a:ext>
            </a:extLst>
          </p:cNvPr>
          <p:cNvSpPr txBox="1"/>
          <p:nvPr/>
        </p:nvSpPr>
        <p:spPr>
          <a:xfrm>
            <a:off x="863588" y="1592796"/>
            <a:ext cx="7391400" cy="3741024"/>
          </a:xfrm>
          <a:prstGeom prst="rect">
            <a:avLst/>
          </a:prstGeom>
          <a:noFill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chemeClr val="tx1"/>
                </a:solidFill>
              </a:rPr>
              <a:t>使用二值的向量优于使用词频的向量。原因可能是一些高频词（如数字，语气词等等）对分类并没有什么帮助，然而在计算余弦距离时占的比重比二值的向量要高。同时词频比二值计算起来时间更长。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chemeClr val="tx1"/>
                </a:solidFill>
              </a:rPr>
              <a:t>使用</a:t>
            </a:r>
            <a:r>
              <a:rPr lang="en-US" altLang="zh-CN" sz="2400" b="1" dirty="0">
                <a:solidFill>
                  <a:schemeClr val="tx1"/>
                </a:solidFill>
              </a:rPr>
              <a:t>TF-IDF</a:t>
            </a:r>
            <a:r>
              <a:rPr lang="zh-CN" altLang="en-US" sz="2400" b="1" dirty="0">
                <a:solidFill>
                  <a:schemeClr val="tx1"/>
                </a:solidFill>
              </a:rPr>
              <a:t>对文本进行向量化可以更加突出关键词的作用，但低频词对</a:t>
            </a:r>
            <a:r>
              <a:rPr lang="en-US" altLang="zh-CN" sz="2400" b="1" dirty="0">
                <a:solidFill>
                  <a:schemeClr val="tx1"/>
                </a:solidFill>
              </a:rPr>
              <a:t>TF-IDF</a:t>
            </a:r>
            <a:r>
              <a:rPr lang="zh-CN" altLang="en-US" sz="2400" b="1" dirty="0">
                <a:solidFill>
                  <a:schemeClr val="tx1"/>
                </a:solidFill>
              </a:rPr>
              <a:t>有影响。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chemeClr val="tx1"/>
                </a:solidFill>
              </a:rPr>
              <a:t>对特征进行选择既可以大幅度降低搜索时间，还可以过滤掉低频词的影响。</a:t>
            </a:r>
            <a:endParaRPr lang="en-US" altLang="zh-CN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243770"/>
      </p:ext>
    </p:extLst>
  </p:cSld>
  <p:clrMapOvr>
    <a:masterClrMapping/>
  </p:clrMapOvr>
  <p:transition spd="med">
    <p:push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结果分析</a:t>
            </a:r>
            <a:r>
              <a:rPr lang="en-US" altLang="zh-CN" dirty="0">
                <a:solidFill>
                  <a:schemeClr val="tx1"/>
                </a:solidFill>
              </a:rPr>
              <a:t>——</a:t>
            </a:r>
            <a:r>
              <a:rPr lang="zh-CN" altLang="en-US" dirty="0">
                <a:solidFill>
                  <a:schemeClr val="tx1"/>
                </a:solidFill>
              </a:rPr>
              <a:t>失败的尝试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D3F393F-781C-4A3F-89B4-0FBB45E4BF86}"/>
              </a:ext>
            </a:extLst>
          </p:cNvPr>
          <p:cNvSpPr txBox="1"/>
          <p:nvPr/>
        </p:nvSpPr>
        <p:spPr>
          <a:xfrm>
            <a:off x="863588" y="1592796"/>
            <a:ext cx="7391400" cy="3737562"/>
          </a:xfrm>
          <a:prstGeom prst="rect">
            <a:avLst/>
          </a:prstGeom>
          <a:noFill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chemeClr val="tx1"/>
                </a:solidFill>
              </a:rPr>
              <a:t>最后采取的特征选择方案仍然是只基于词频，选取最高的</a:t>
            </a:r>
            <a:r>
              <a:rPr lang="en-US" altLang="zh-CN" sz="2400" b="1" dirty="0">
                <a:solidFill>
                  <a:schemeClr val="tx1"/>
                </a:solidFill>
              </a:rPr>
              <a:t>15000</a:t>
            </a:r>
            <a:r>
              <a:rPr lang="zh-CN" altLang="en-US" sz="2400" b="1" dirty="0">
                <a:solidFill>
                  <a:schemeClr val="tx1"/>
                </a:solidFill>
              </a:rPr>
              <a:t>个词。而其它的特征选择方案并没有很奏效，猜测可能在特征选择上没办法再很有效地提高；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chemeClr val="tx1"/>
                </a:solidFill>
              </a:rPr>
              <a:t>划分验证集，对超参数</a:t>
            </a:r>
            <a:r>
              <a:rPr lang="en-US" altLang="zh-CN" sz="2400" b="1" dirty="0">
                <a:solidFill>
                  <a:schemeClr val="tx1"/>
                </a:solidFill>
              </a:rPr>
              <a:t>K</a:t>
            </a:r>
            <a:r>
              <a:rPr lang="zh-CN" altLang="en-US" sz="2400" b="1" dirty="0">
                <a:solidFill>
                  <a:schemeClr val="tx1"/>
                </a:solidFill>
              </a:rPr>
              <a:t>的搜索也并不很令人满意，反而没有随意指定的好。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chemeClr val="tx1"/>
                </a:solidFill>
              </a:rPr>
              <a:t>推测可能是因为数据量比较少，无法做到验证集与测试集同分布。</a:t>
            </a:r>
            <a:endParaRPr lang="en-US" altLang="zh-CN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8171590"/>
      </p:ext>
    </p:extLst>
  </p:cSld>
  <p:clrMapOvr>
    <a:masterClrMapping/>
  </p:clrMapOvr>
  <p:transition spd="med">
    <p:push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结果分析</a:t>
            </a:r>
            <a:r>
              <a:rPr lang="en-US" altLang="zh-CN" dirty="0">
                <a:solidFill>
                  <a:schemeClr val="tx1"/>
                </a:solidFill>
              </a:rPr>
              <a:t>——</a:t>
            </a:r>
            <a:r>
              <a:rPr lang="zh-CN" altLang="en-US" dirty="0">
                <a:solidFill>
                  <a:schemeClr val="tx1"/>
                </a:solidFill>
              </a:rPr>
              <a:t>错分数据分析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D3F393F-781C-4A3F-89B4-0FBB45E4BF86}"/>
              </a:ext>
            </a:extLst>
          </p:cNvPr>
          <p:cNvSpPr txBox="1"/>
          <p:nvPr/>
        </p:nvSpPr>
        <p:spPr>
          <a:xfrm>
            <a:off x="863588" y="1592796"/>
            <a:ext cx="7668852" cy="3741024"/>
          </a:xfrm>
          <a:prstGeom prst="rect">
            <a:avLst/>
          </a:prstGeom>
          <a:noFill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chemeClr val="tx1"/>
                </a:solidFill>
              </a:rPr>
              <a:t>各个标签准确率：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Ø"/>
            </a:pPr>
            <a:endParaRPr lang="en-US" altLang="zh-CN" sz="2400" b="1" dirty="0">
              <a:solidFill>
                <a:schemeClr val="tx1"/>
              </a:solidFill>
            </a:endParaRP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Ø"/>
            </a:pPr>
            <a:endParaRPr lang="en-US" altLang="zh-CN" sz="2400" b="1" dirty="0">
              <a:solidFill>
                <a:schemeClr val="tx1"/>
              </a:solidFill>
            </a:endParaRP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Ø"/>
            </a:pPr>
            <a:endParaRPr lang="en-US" altLang="zh-CN" sz="2400" b="1" dirty="0">
              <a:solidFill>
                <a:schemeClr val="tx1"/>
              </a:solidFill>
            </a:endParaRP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Ø"/>
            </a:pPr>
            <a:endParaRPr lang="en-US" altLang="zh-CN" sz="2400" b="1" dirty="0">
              <a:solidFill>
                <a:schemeClr val="tx1"/>
              </a:solidFill>
            </a:endParaRP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Ø"/>
            </a:pPr>
            <a:endParaRPr lang="en-US" altLang="zh-CN" sz="2400" b="1" dirty="0">
              <a:solidFill>
                <a:schemeClr val="tx1"/>
              </a:solidFill>
            </a:endParaRP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Ø"/>
            </a:pPr>
            <a:endParaRPr lang="en-US" altLang="zh-CN" sz="2400" b="1" dirty="0">
              <a:solidFill>
                <a:schemeClr val="tx1"/>
              </a:solidFill>
            </a:endParaRP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chemeClr val="tx1"/>
                </a:solidFill>
              </a:rPr>
              <a:t>房产和财经过低；</a:t>
            </a:r>
            <a:endParaRPr lang="en-US" altLang="zh-CN" sz="2400" b="1" dirty="0">
              <a:solidFill>
                <a:schemeClr val="tx1"/>
              </a:solidFill>
            </a:endParaRPr>
          </a:p>
        </p:txBody>
      </p:sp>
      <p:pic>
        <p:nvPicPr>
          <p:cNvPr id="4" name="图片 3" descr="蓝色的背景白色的字&#10;&#10;描述已自动生成">
            <a:extLst>
              <a:ext uri="{FF2B5EF4-FFF2-40B4-BE49-F238E27FC236}">
                <a16:creationId xmlns:a16="http://schemas.microsoft.com/office/drawing/2014/main" id="{53EDDD37-2866-4B11-86A9-79DD1DF604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2304706"/>
            <a:ext cx="5159621" cy="2248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766277"/>
      </p:ext>
    </p:extLst>
  </p:cSld>
  <p:clrMapOvr>
    <a:masterClrMapping/>
  </p:clrMapOvr>
  <p:transition spd="med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内容提要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56EF4B-F63C-48D2-9F73-5E8A11B7869A}"/>
              </a:ext>
            </a:extLst>
          </p:cNvPr>
          <p:cNvSpPr txBox="1">
            <a:spLocks/>
          </p:cNvSpPr>
          <p:nvPr/>
        </p:nvSpPr>
        <p:spPr>
          <a:xfrm>
            <a:off x="1439652" y="1556792"/>
            <a:ext cx="6300700" cy="4356484"/>
          </a:xfrm>
          <a:prstGeom prst="rect">
            <a:avLst/>
          </a:prstGeom>
        </p:spPr>
        <p:txBody>
          <a:bodyPr/>
          <a:lstStyle>
            <a:lvl1pPr marL="444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89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33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778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22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lvl="1" hangingPunct="1">
              <a:spcBef>
                <a:spcPts val="6000"/>
              </a:spcBef>
              <a:buSzPct val="100000"/>
              <a:buFont typeface="Wingdings" panose="05000000000000000000" pitchFamily="2" charset="2"/>
              <a:buChar char="n"/>
              <a:defRPr/>
            </a:pPr>
            <a:r>
              <a:rPr lang="zh-CN" altLang="en-US" sz="2800" dirty="0"/>
              <a:t>任务描述</a:t>
            </a:r>
            <a:endParaRPr lang="en-US" altLang="zh-CN" sz="2800" dirty="0"/>
          </a:p>
          <a:p>
            <a:pPr lvl="1" hangingPunct="1">
              <a:spcBef>
                <a:spcPts val="6000"/>
              </a:spcBef>
              <a:buSzPct val="100000"/>
              <a:buFont typeface="Wingdings" panose="05000000000000000000" pitchFamily="2" charset="2"/>
              <a:buChar char="n"/>
              <a:defRPr/>
            </a:pPr>
            <a:r>
              <a:rPr lang="zh-CN" altLang="en-US" sz="2800" dirty="0"/>
              <a:t>模型和方法</a:t>
            </a:r>
          </a:p>
          <a:p>
            <a:pPr lvl="1" hangingPunct="1">
              <a:spcBef>
                <a:spcPts val="6000"/>
              </a:spcBef>
              <a:buSzPct val="100000"/>
              <a:buFont typeface="Wingdings" panose="05000000000000000000" pitchFamily="2" charset="2"/>
              <a:buChar char="n"/>
              <a:defRPr/>
            </a:pPr>
            <a:r>
              <a:rPr lang="zh-CN" altLang="en-US" sz="2800" dirty="0"/>
              <a:t>实验结果与分析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4252075176"/>
      </p:ext>
    </p:extLst>
  </p:cSld>
  <p:clrMapOvr>
    <a:masterClrMapping/>
  </p:clrMapOvr>
  <p:transition spd="med">
    <p:push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结果分析</a:t>
            </a:r>
            <a:r>
              <a:rPr lang="en-US" altLang="zh-CN" dirty="0">
                <a:solidFill>
                  <a:schemeClr val="tx1"/>
                </a:solidFill>
              </a:rPr>
              <a:t>——</a:t>
            </a:r>
            <a:r>
              <a:rPr lang="zh-CN" altLang="en-US" dirty="0">
                <a:solidFill>
                  <a:schemeClr val="tx1"/>
                </a:solidFill>
              </a:rPr>
              <a:t>错分数据分析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430B39D-7584-4A2C-A8D9-5F12F12F89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588" y="1916832"/>
            <a:ext cx="7391400" cy="37998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CF074F4-F47B-4268-8554-56E24C166A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020" y="2640746"/>
            <a:ext cx="7391400" cy="78825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97B5FAC-1F94-48A5-AD42-969626532D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087" y="3861049"/>
            <a:ext cx="7405901" cy="900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727009"/>
      </p:ext>
    </p:extLst>
  </p:cSld>
  <p:clrMapOvr>
    <a:masterClrMapping/>
  </p:clrMapOvr>
  <p:transition spd="med">
    <p:push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结果分析</a:t>
            </a:r>
            <a:r>
              <a:rPr lang="en-US" altLang="zh-CN" dirty="0">
                <a:solidFill>
                  <a:schemeClr val="tx1"/>
                </a:solidFill>
              </a:rPr>
              <a:t>——</a:t>
            </a:r>
            <a:r>
              <a:rPr lang="zh-CN" altLang="en-US" dirty="0">
                <a:solidFill>
                  <a:schemeClr val="tx1"/>
                </a:solidFill>
              </a:rPr>
              <a:t>错分数据分析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8D3C258-ECE1-4B04-B0D2-C9E787BA65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588" y="1808821"/>
            <a:ext cx="7391400" cy="56669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D274E40-B0BD-467C-94BD-85803FB228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588" y="2941636"/>
            <a:ext cx="7391400" cy="72881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368D135-3157-4898-835E-165578455C88}"/>
              </a:ext>
            </a:extLst>
          </p:cNvPr>
          <p:cNvSpPr txBox="1"/>
          <p:nvPr/>
        </p:nvSpPr>
        <p:spPr>
          <a:xfrm>
            <a:off x="863588" y="3897052"/>
            <a:ext cx="7391400" cy="1432700"/>
          </a:xfrm>
          <a:prstGeom prst="rect">
            <a:avLst/>
          </a:prstGeom>
          <a:noFill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chemeClr val="tx1"/>
                </a:solidFill>
              </a:rPr>
              <a:t>总的来说，房产错标数据很多；财经有一部分错标或者模糊数据，有一部分是</a:t>
            </a:r>
            <a:r>
              <a:rPr lang="en-US" altLang="zh-CN" sz="2400" b="1" dirty="0">
                <a:solidFill>
                  <a:schemeClr val="tx1"/>
                </a:solidFill>
              </a:rPr>
              <a:t>KNN</a:t>
            </a:r>
            <a:r>
              <a:rPr lang="zh-CN" altLang="en-US" sz="2400" b="1" dirty="0">
                <a:solidFill>
                  <a:schemeClr val="tx1"/>
                </a:solidFill>
              </a:rPr>
              <a:t>模型无法得到词的语义信息；</a:t>
            </a:r>
            <a:endParaRPr lang="en-US" altLang="zh-CN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240002"/>
      </p:ext>
    </p:extLst>
  </p:cSld>
  <p:clrMapOvr>
    <a:masterClrMapping/>
  </p:clrMapOvr>
  <p:transition spd="med">
    <p:push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06D9CF16-2FB2-4A15-B2AC-52C0A1217561}"/>
              </a:ext>
            </a:extLst>
          </p:cNvPr>
          <p:cNvSpPr/>
          <p:nvPr/>
        </p:nvSpPr>
        <p:spPr>
          <a:xfrm>
            <a:off x="1853698" y="1982450"/>
            <a:ext cx="5436604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88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THANKS</a:t>
            </a:r>
            <a:r>
              <a:rPr lang="zh-CN" altLang="en-US" sz="88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！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2657D32-F22A-4677-AB68-2E28FB99DC94}"/>
              </a:ext>
            </a:extLst>
          </p:cNvPr>
          <p:cNvSpPr txBox="1"/>
          <p:nvPr/>
        </p:nvSpPr>
        <p:spPr>
          <a:xfrm>
            <a:off x="1025606" y="3429000"/>
            <a:ext cx="7092788" cy="461665"/>
          </a:xfrm>
          <a:prstGeom prst="rect">
            <a:avLst/>
          </a:prstGeom>
          <a:noFill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Code: </a:t>
            </a:r>
            <a:r>
              <a:rPr lang="en-US" altLang="zh-CN" sz="2400" dirty="0">
                <a:hlinkClick r:id="rId2"/>
              </a:rPr>
              <a:t>https://github.com/yuanyehome/nlp-project-1</a:t>
            </a:r>
            <a:endParaRPr lang="zh-CN" altLang="en-US" sz="2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29934293"/>
      </p:ext>
    </p:extLst>
  </p:cSld>
  <p:clrMapOvr>
    <a:masterClrMapping/>
  </p:clrMapOvr>
  <p:transition spd="med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E9FCF5-90D1-440D-824E-AC5B154AB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任务描述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53C11DFE-1BD1-48AC-ADFD-A96DCE134443}"/>
                  </a:ext>
                </a:extLst>
              </p:cNvPr>
              <p:cNvSpPr txBox="1"/>
              <p:nvPr/>
            </p:nvSpPr>
            <p:spPr>
              <a:xfrm>
                <a:off x="863588" y="1592796"/>
                <a:ext cx="7391400" cy="2352567"/>
              </a:xfrm>
              <a:prstGeom prst="rect">
                <a:avLst/>
              </a:prstGeom>
              <a:noFill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25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sz="2400" b="1" dirty="0">
                    <a:solidFill>
                      <a:schemeClr val="tx1"/>
                    </a:solidFill>
                  </a:rPr>
                  <a:t>给定九个类别，每个类别下有很多条微博数据。</a:t>
                </a:r>
                <a:endParaRPr lang="en-US" altLang="zh-CN" sz="2400" b="1" dirty="0">
                  <a:solidFill>
                    <a:schemeClr val="tx1"/>
                  </a:solidFill>
                </a:endParaRPr>
              </a:p>
              <a:p>
                <a:pPr marL="342900" indent="-342900">
                  <a:lnSpc>
                    <a:spcPct val="125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sz="2400" b="1" dirty="0">
                    <a:solidFill>
                      <a:schemeClr val="tx1"/>
                    </a:solidFill>
                  </a:rPr>
                  <a:t>对微博数据进行分类，即将所有数据划分为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𝒕𝒓𝒂𝒊𝒏</m:t>
                    </m:r>
                  </m:oMath>
                </a14:m>
                <a:r>
                  <a:rPr lang="zh-CN" altLang="en-US" sz="2400" b="1" dirty="0">
                    <a:solidFill>
                      <a:schemeClr val="tx1"/>
                    </a:solidFill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𝒕𝒆𝒔𝒕</m:t>
                    </m:r>
                  </m:oMath>
                </a14:m>
                <a:r>
                  <a:rPr lang="zh-CN" altLang="en-US" sz="2400" b="1" dirty="0">
                    <a:solidFill>
                      <a:schemeClr val="tx1"/>
                    </a:solidFill>
                  </a:rPr>
                  <a:t>集合，根据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𝒕𝒓𝒂𝒊𝒏</m:t>
                    </m:r>
                  </m:oMath>
                </a14:m>
                <a:r>
                  <a:rPr lang="zh-CN" altLang="en-US" sz="2400" b="1" dirty="0">
                    <a:solidFill>
                      <a:schemeClr val="tx1"/>
                    </a:solidFill>
                  </a:rPr>
                  <a:t>集合得到一个分类器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𝒕𝒓𝒂𝒊𝒏</m:t>
                        </m:r>
                      </m:sub>
                    </m:sSub>
                  </m:oMath>
                </a14:m>
                <a:r>
                  <a:rPr lang="zh-CN" altLang="en-US" sz="2400" b="1" dirty="0">
                    <a:solidFill>
                      <a:schemeClr val="tx1"/>
                    </a:solidFill>
                  </a:rPr>
                  <a:t>，对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𝒕𝒆𝒔𝒕</m:t>
                    </m:r>
                  </m:oMath>
                </a14:m>
                <a:r>
                  <a:rPr lang="zh-CN" altLang="en-US" sz="2400" b="1" dirty="0">
                    <a:solidFill>
                      <a:schemeClr val="tx1"/>
                    </a:solidFill>
                  </a:rPr>
                  <a:t>集合中的每一段文本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𝒕𝒆𝒙𝒕</m:t>
                    </m:r>
                  </m:oMath>
                </a14:m>
                <a:r>
                  <a:rPr lang="zh-CN" altLang="en-US" sz="2400" b="1" dirty="0">
                    <a:solidFill>
                      <a:schemeClr val="tx1"/>
                    </a:solidFill>
                  </a:rPr>
                  <a:t>，输出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𝒍𝒂𝒃𝒆𝒍</m:t>
                    </m:r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𝒕𝒓𝒂𝒊𝒏</m:t>
                        </m:r>
                      </m:sub>
                    </m:sSub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𝒕𝒆𝒙𝒕</m:t>
                    </m:r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b="1" dirty="0">
                    <a:solidFill>
                      <a:schemeClr val="tx1"/>
                    </a:solidFill>
                  </a:rPr>
                  <a:t>。</a:t>
                </a:r>
                <a:endParaRPr lang="en-US" altLang="zh-CN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53C11DFE-1BD1-48AC-ADFD-A96DCE1344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588" y="1592796"/>
                <a:ext cx="7391400" cy="235256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1430037"/>
      </p:ext>
    </p:extLst>
  </p:cSld>
  <p:clrMapOvr>
    <a:masterClrMapping/>
  </p:clrMapOvr>
  <p:transition spd="med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E9FCF5-90D1-440D-824E-AC5B154AB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任务描述</a:t>
            </a:r>
            <a:r>
              <a:rPr lang="en-US" altLang="zh-CN" dirty="0">
                <a:solidFill>
                  <a:schemeClr val="tx1"/>
                </a:solidFill>
              </a:rPr>
              <a:t>——</a:t>
            </a:r>
            <a:r>
              <a:rPr lang="zh-CN" altLang="en-US" dirty="0">
                <a:solidFill>
                  <a:schemeClr val="tx1"/>
                </a:solidFill>
              </a:rPr>
              <a:t>数据信息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53C11DFE-1BD1-48AC-ADFD-A96DCE134443}"/>
                  </a:ext>
                </a:extLst>
              </p:cNvPr>
              <p:cNvSpPr txBox="1"/>
              <p:nvPr/>
            </p:nvSpPr>
            <p:spPr>
              <a:xfrm>
                <a:off x="863588" y="1592796"/>
                <a:ext cx="7391400" cy="1894365"/>
              </a:xfrm>
              <a:prstGeom prst="rect">
                <a:avLst/>
              </a:prstGeom>
              <a:noFill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25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sz="2400" b="1" dirty="0">
                    <a:solidFill>
                      <a:schemeClr val="tx1"/>
                    </a:solidFill>
                  </a:rPr>
                  <a:t>所有数据通过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𝒑𝒊𝒄𝒌𝒍𝒆</m:t>
                    </m:r>
                  </m:oMath>
                </a14:m>
                <a:r>
                  <a:rPr lang="zh-CN" altLang="en-US" sz="2400" b="1" dirty="0">
                    <a:solidFill>
                      <a:schemeClr val="tx1"/>
                    </a:solidFill>
                  </a:rPr>
                  <a:t>预处理为一个二进制文件，方便读取。去除空文件和</a:t>
                </a:r>
                <a:r>
                  <a:rPr lang="en-US" altLang="zh-CN" sz="2400" b="1" dirty="0">
                    <a:solidFill>
                      <a:schemeClr val="tx1"/>
                    </a:solidFill>
                  </a:rPr>
                  <a:t>Unicode</a:t>
                </a:r>
                <a:r>
                  <a:rPr lang="zh-CN" altLang="en-US" sz="2400" b="1" dirty="0">
                    <a:solidFill>
                      <a:schemeClr val="tx1"/>
                    </a:solidFill>
                  </a:rPr>
                  <a:t>无法识别的字符（例如</a:t>
                </a:r>
                <a:r>
                  <a:rPr lang="en-US" altLang="zh-CN" sz="2400" b="1" dirty="0">
                    <a:solidFill>
                      <a:schemeClr val="tx1"/>
                    </a:solidFill>
                  </a:rPr>
                  <a:t>emoji</a:t>
                </a:r>
                <a:r>
                  <a:rPr lang="zh-CN" altLang="en-US" sz="2400" b="1" dirty="0">
                    <a:solidFill>
                      <a:schemeClr val="tx1"/>
                    </a:solidFill>
                  </a:rPr>
                  <a:t>）。</a:t>
                </a:r>
                <a:endParaRPr lang="en-US" altLang="zh-CN" sz="2400" b="1" dirty="0">
                  <a:solidFill>
                    <a:schemeClr val="tx1"/>
                  </a:solidFill>
                </a:endParaRPr>
              </a:p>
              <a:p>
                <a:pPr marL="342900" indent="-342900">
                  <a:lnSpc>
                    <a:spcPct val="125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sz="2400" b="1" dirty="0">
                    <a:solidFill>
                      <a:schemeClr val="tx1"/>
                    </a:solidFill>
                  </a:rPr>
                  <a:t>数据信息：</a:t>
                </a:r>
                <a:endParaRPr lang="en-US" altLang="zh-CN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53C11DFE-1BD1-48AC-ADFD-A96DCE1344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588" y="1592796"/>
                <a:ext cx="7391400" cy="18943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 descr="图片包含 游戏机&#10;&#10;描述已自动生成">
            <a:extLst>
              <a:ext uri="{FF2B5EF4-FFF2-40B4-BE49-F238E27FC236}">
                <a16:creationId xmlns:a16="http://schemas.microsoft.com/office/drawing/2014/main" id="{70240D6F-683C-4518-8027-B0BA55C34C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812" y="3104964"/>
            <a:ext cx="5264221" cy="27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264518"/>
      </p:ext>
    </p:extLst>
  </p:cSld>
  <p:clrMapOvr>
    <a:masterClrMapping/>
  </p:clrMapOvr>
  <p:transition spd="med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E9FCF5-90D1-440D-824E-AC5B154AB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模型和方法</a:t>
            </a:r>
            <a:r>
              <a:rPr lang="en-US" altLang="zh-CN" dirty="0">
                <a:solidFill>
                  <a:schemeClr val="tx1"/>
                </a:solidFill>
              </a:rPr>
              <a:t>——KNN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B01933A-C8BF-442A-B744-CD757785977C}"/>
              </a:ext>
            </a:extLst>
          </p:cNvPr>
          <p:cNvSpPr txBox="1"/>
          <p:nvPr/>
        </p:nvSpPr>
        <p:spPr>
          <a:xfrm>
            <a:off x="863588" y="1592796"/>
            <a:ext cx="7668852" cy="1894365"/>
          </a:xfrm>
          <a:prstGeom prst="rect">
            <a:avLst/>
          </a:prstGeom>
          <a:noFill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chemeClr val="tx1"/>
                </a:solidFill>
              </a:rPr>
              <a:t>通过最近的</a:t>
            </a:r>
            <a:r>
              <a:rPr lang="en-US" altLang="zh-CN" sz="2400" b="1" dirty="0">
                <a:solidFill>
                  <a:schemeClr val="tx1"/>
                </a:solidFill>
              </a:rPr>
              <a:t>K</a:t>
            </a:r>
            <a:r>
              <a:rPr lang="zh-CN" altLang="en-US" sz="2400" b="1" dirty="0">
                <a:solidFill>
                  <a:schemeClr val="tx1"/>
                </a:solidFill>
              </a:rPr>
              <a:t>个邻居的标签预测当前数据的标签。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chemeClr val="tx1"/>
                </a:solidFill>
              </a:rPr>
              <a:t>问题：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pPr marL="800100" lvl="1" indent="-34290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chemeClr val="tx1"/>
                </a:solidFill>
              </a:rPr>
              <a:t>如何将文本转化为向量？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pPr marL="800100" lvl="1" indent="-34290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chemeClr val="tx1"/>
                </a:solidFill>
              </a:rPr>
              <a:t>如何根据邻居的标签进行预测？</a:t>
            </a:r>
            <a:endParaRPr lang="en-US" altLang="zh-CN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228161"/>
      </p:ext>
    </p:extLst>
  </p:cSld>
  <p:clrMapOvr>
    <a:masterClrMapping/>
  </p:clrMapOvr>
  <p:transition spd="med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E9FCF5-90D1-440D-824E-AC5B154AB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模型和方法</a:t>
            </a:r>
            <a:r>
              <a:rPr lang="en-US" altLang="zh-CN" dirty="0">
                <a:solidFill>
                  <a:schemeClr val="tx1"/>
                </a:solidFill>
              </a:rPr>
              <a:t>——</a:t>
            </a:r>
            <a:r>
              <a:rPr lang="zh-CN" altLang="en-US" dirty="0">
                <a:solidFill>
                  <a:schemeClr val="tx1"/>
                </a:solidFill>
              </a:rPr>
              <a:t>词袋模型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AB01933A-C8BF-442A-B744-CD757785977C}"/>
                  </a:ext>
                </a:extLst>
              </p:cNvPr>
              <p:cNvSpPr txBox="1"/>
              <p:nvPr/>
            </p:nvSpPr>
            <p:spPr>
              <a:xfrm>
                <a:off x="863588" y="1592796"/>
                <a:ext cx="7391400" cy="3741024"/>
              </a:xfrm>
              <a:prstGeom prst="rect">
                <a:avLst/>
              </a:prstGeom>
              <a:noFill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25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sz="2400" b="1" dirty="0">
                    <a:solidFill>
                      <a:schemeClr val="tx1"/>
                    </a:solidFill>
                  </a:rPr>
                  <a:t>根据一个单词是否在文本中出现过来得到文本向量。</a:t>
                </a:r>
                <a:endParaRPr lang="en-US" altLang="zh-CN" sz="2400" b="1" dirty="0">
                  <a:solidFill>
                    <a:schemeClr val="tx1"/>
                  </a:solidFill>
                </a:endParaRPr>
              </a:p>
              <a:p>
                <a:pPr marL="342900" indent="-342900">
                  <a:lnSpc>
                    <a:spcPct val="125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sz="2400" b="1" dirty="0">
                    <a:solidFill>
                      <a:schemeClr val="tx1"/>
                    </a:solidFill>
                  </a:rPr>
                  <a:t>步骤：</a:t>
                </a:r>
                <a:endParaRPr lang="en-US" altLang="zh-CN" sz="2400" b="1" dirty="0">
                  <a:solidFill>
                    <a:schemeClr val="tx1"/>
                  </a:solidFill>
                </a:endParaRPr>
              </a:p>
              <a:p>
                <a:pPr marL="800100" lvl="1" indent="-342900">
                  <a:lnSpc>
                    <a:spcPct val="125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sz="2400" b="1" dirty="0">
                    <a:solidFill>
                      <a:schemeClr val="tx1"/>
                    </a:solidFill>
                  </a:rPr>
                  <a:t>建立单词表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lang="zh-CN" altLang="en-US" sz="2400" b="1" dirty="0">
                    <a:solidFill>
                      <a:schemeClr val="tx1"/>
                    </a:solidFill>
                  </a:rPr>
                  <a:t>；</a:t>
                </a:r>
                <a:endParaRPr lang="en-US" altLang="zh-CN" sz="2400" b="1" dirty="0">
                  <a:solidFill>
                    <a:schemeClr val="tx1"/>
                  </a:solidFill>
                </a:endParaRPr>
              </a:p>
              <a:p>
                <a:pPr marL="800100" lvl="1" indent="-342900">
                  <a:lnSpc>
                    <a:spcPct val="125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sz="2400" b="1" dirty="0">
                    <a:solidFill>
                      <a:schemeClr val="tx1"/>
                    </a:solidFill>
                  </a:rPr>
                  <a:t>对每个文本，若单词出现在文本中，则对应位置为</a:t>
                </a:r>
                <a:r>
                  <a:rPr lang="en-US" altLang="zh-CN" sz="2400" b="1" dirty="0">
                    <a:solidFill>
                      <a:schemeClr val="tx1"/>
                    </a:solidFill>
                  </a:rPr>
                  <a:t>1</a:t>
                </a:r>
                <a:r>
                  <a:rPr lang="zh-CN" altLang="en-US" sz="2400" b="1" dirty="0">
                    <a:solidFill>
                      <a:schemeClr val="tx1"/>
                    </a:solidFill>
                  </a:rPr>
                  <a:t>，否则为</a:t>
                </a:r>
                <a:r>
                  <a:rPr lang="en-US" altLang="zh-CN" sz="2400" b="1" dirty="0">
                    <a:solidFill>
                      <a:schemeClr val="tx1"/>
                    </a:solidFill>
                  </a:rPr>
                  <a:t>0</a:t>
                </a:r>
                <a:r>
                  <a:rPr lang="zh-CN" altLang="en-US" sz="2400" b="1" dirty="0">
                    <a:solidFill>
                      <a:schemeClr val="tx1"/>
                    </a:solidFill>
                  </a:rPr>
                  <a:t>；</a:t>
                </a:r>
                <a:endParaRPr lang="en-US" altLang="zh-CN" sz="2400" b="1" dirty="0">
                  <a:solidFill>
                    <a:schemeClr val="tx1"/>
                  </a:solidFill>
                </a:endParaRPr>
              </a:p>
              <a:p>
                <a:pPr marL="800100" lvl="1" indent="-342900">
                  <a:lnSpc>
                    <a:spcPct val="125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sz="2400" b="1" dirty="0">
                    <a:solidFill>
                      <a:schemeClr val="tx1"/>
                    </a:solidFill>
                  </a:rPr>
                  <a:t>每个文本被映射为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zh-CN" altLang="en-US" sz="2400" b="1" dirty="0">
                    <a:solidFill>
                      <a:schemeClr val="tx1"/>
                    </a:solidFill>
                  </a:rPr>
                  <a:t>维的向量。</a:t>
                </a:r>
                <a:endParaRPr lang="en-US" altLang="zh-CN" sz="2400" b="1" dirty="0">
                  <a:solidFill>
                    <a:schemeClr val="tx1"/>
                  </a:solidFill>
                </a:endParaRPr>
              </a:p>
              <a:p>
                <a:pPr marL="342900" indent="-342900">
                  <a:lnSpc>
                    <a:spcPct val="125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sz="2400" b="1" dirty="0">
                    <a:solidFill>
                      <a:schemeClr val="tx1"/>
                    </a:solidFill>
                  </a:rPr>
                  <a:t>在第二步有两种做法，一种是使用二值，另一种是使用词频。</a:t>
                </a:r>
                <a:endParaRPr lang="en-US" altLang="zh-CN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AB01933A-C8BF-442A-B744-CD75778597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588" y="1592796"/>
                <a:ext cx="7391400" cy="374102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5054645"/>
      </p:ext>
    </p:extLst>
  </p:cSld>
  <p:clrMapOvr>
    <a:masterClrMapping/>
  </p:clrMapOvr>
  <p:transition spd="med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E9FCF5-90D1-440D-824E-AC5B154AB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模型和方法</a:t>
            </a:r>
            <a:r>
              <a:rPr lang="en-US" altLang="zh-CN" dirty="0">
                <a:solidFill>
                  <a:schemeClr val="tx1"/>
                </a:solidFill>
              </a:rPr>
              <a:t>——</a:t>
            </a:r>
            <a:r>
              <a:rPr lang="zh-CN" altLang="en-US" dirty="0">
                <a:solidFill>
                  <a:schemeClr val="tx1"/>
                </a:solidFill>
              </a:rPr>
              <a:t>预测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AB01933A-C8BF-442A-B744-CD757785977C}"/>
                  </a:ext>
                </a:extLst>
              </p:cNvPr>
              <p:cNvSpPr txBox="1"/>
              <p:nvPr/>
            </p:nvSpPr>
            <p:spPr>
              <a:xfrm>
                <a:off x="863588" y="1592796"/>
                <a:ext cx="7391400" cy="3948517"/>
              </a:xfrm>
              <a:prstGeom prst="rect">
                <a:avLst/>
              </a:prstGeom>
              <a:noFill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25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sz="2400" b="1" dirty="0">
                    <a:solidFill>
                      <a:schemeClr val="tx1"/>
                    </a:solidFill>
                  </a:rPr>
                  <a:t>对一个要预测的文本，根据什么标准选择邻居呢？</a:t>
                </a:r>
                <a:endParaRPr lang="en-US" altLang="zh-CN" sz="2400" b="1" dirty="0">
                  <a:solidFill>
                    <a:schemeClr val="tx1"/>
                  </a:solidFill>
                </a:endParaRPr>
              </a:p>
              <a:p>
                <a:pPr marL="342900" indent="-342900">
                  <a:lnSpc>
                    <a:spcPct val="125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sz="2400" b="1" dirty="0">
                    <a:solidFill>
                      <a:schemeClr val="tx1"/>
                    </a:solidFill>
                  </a:rPr>
                  <a:t>余弦相似度：</a:t>
                </a:r>
                <a14:m>
                  <m:oMath xmlns:m="http://schemas.openxmlformats.org/officeDocument/2006/math">
                    <m:r>
                      <a:rPr lang="en-US" altLang="zh-CN" sz="2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𝐜𝐨𝐬</m:t>
                    </m:r>
                    <m:d>
                      <m:dPr>
                        <m:ctrlP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</m:d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</m:d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</m:d>
                      </m:den>
                    </m:f>
                  </m:oMath>
                </a14:m>
                <a:r>
                  <a:rPr lang="zh-CN" altLang="en-US" sz="2400" b="1" dirty="0">
                    <a:solidFill>
                      <a:schemeClr val="tx1"/>
                    </a:solidFill>
                  </a:rPr>
                  <a:t>；</a:t>
                </a:r>
                <a:endParaRPr lang="en-US" altLang="zh-CN" sz="2400" b="1" dirty="0">
                  <a:solidFill>
                    <a:schemeClr val="tx1"/>
                  </a:solidFill>
                </a:endParaRPr>
              </a:p>
              <a:p>
                <a:pPr marL="342900" indent="-342900">
                  <a:lnSpc>
                    <a:spcPct val="125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sz="2400" b="1" dirty="0">
                    <a:solidFill>
                      <a:schemeClr val="tx1"/>
                    </a:solidFill>
                  </a:rPr>
                  <a:t>余弦相似度越高，代表两个文本距离越近；</a:t>
                </a:r>
                <a:endParaRPr lang="en-US" altLang="zh-CN" sz="2400" b="1" dirty="0">
                  <a:solidFill>
                    <a:schemeClr val="tx1"/>
                  </a:solidFill>
                </a:endParaRPr>
              </a:p>
              <a:p>
                <a:pPr marL="342900" indent="-342900">
                  <a:lnSpc>
                    <a:spcPct val="125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sz="2400" b="1" dirty="0">
                    <a:solidFill>
                      <a:schemeClr val="tx1"/>
                    </a:solidFill>
                  </a:rPr>
                  <a:t>预测：</a:t>
                </a:r>
                <a:endParaRPr lang="en-US" altLang="zh-CN" sz="2400" b="1" dirty="0">
                  <a:solidFill>
                    <a:schemeClr val="tx1"/>
                  </a:solidFill>
                </a:endParaRPr>
              </a:p>
              <a:p>
                <a:pPr marL="800100" lvl="1" indent="-342900">
                  <a:lnSpc>
                    <a:spcPct val="125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sz="2400" b="1" dirty="0">
                    <a:solidFill>
                      <a:schemeClr val="tx1"/>
                    </a:solidFill>
                  </a:rPr>
                  <a:t>选取</a:t>
                </a:r>
                <a:r>
                  <a:rPr lang="en-US" altLang="zh-CN" sz="2400" b="1" dirty="0">
                    <a:solidFill>
                      <a:schemeClr val="tx1"/>
                    </a:solidFill>
                  </a:rPr>
                  <a:t>K</a:t>
                </a:r>
                <a:r>
                  <a:rPr lang="zh-CN" altLang="en-US" sz="2400" b="1" dirty="0">
                    <a:solidFill>
                      <a:schemeClr val="tx1"/>
                    </a:solidFill>
                  </a:rPr>
                  <a:t>个邻居中最多的类别作为预测类别；</a:t>
                </a:r>
                <a:endParaRPr lang="en-US" altLang="zh-CN" sz="2400" b="1" dirty="0">
                  <a:solidFill>
                    <a:schemeClr val="tx1"/>
                  </a:solidFill>
                </a:endParaRPr>
              </a:p>
              <a:p>
                <a:pPr marL="800100" lvl="1" indent="-342900">
                  <a:lnSpc>
                    <a:spcPct val="125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sz="2400" b="1" dirty="0">
                    <a:solidFill>
                      <a:schemeClr val="tx1"/>
                    </a:solidFill>
                  </a:rPr>
                  <a:t>每个类别的分数为相似度相加，选取分数最高的类别；</a:t>
                </a:r>
                <a:endParaRPr lang="en-US" altLang="zh-CN" sz="2400" b="1" dirty="0">
                  <a:solidFill>
                    <a:schemeClr val="tx1"/>
                  </a:solidFill>
                </a:endParaRPr>
              </a:p>
              <a:p>
                <a:pPr marL="800100" lvl="1" indent="-342900">
                  <a:lnSpc>
                    <a:spcPct val="125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sz="2400" b="1" dirty="0">
                    <a:solidFill>
                      <a:schemeClr val="tx1"/>
                    </a:solidFill>
                  </a:rPr>
                  <a:t>其它关于相似度的函数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zh-CN" alt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；</m:t>
                    </m:r>
                  </m:oMath>
                </a14:m>
                <a:endParaRPr lang="en-US" altLang="zh-CN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AB01933A-C8BF-442A-B744-CD75778597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588" y="1592796"/>
                <a:ext cx="7391400" cy="394851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4104042"/>
      </p:ext>
    </p:extLst>
  </p:cSld>
  <p:clrMapOvr>
    <a:masterClrMapping/>
  </p:clrMapOvr>
  <p:transition spd="med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E9FCF5-90D1-440D-824E-AC5B154AB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模型和方法</a:t>
            </a:r>
            <a:r>
              <a:rPr lang="en-US" altLang="zh-CN" dirty="0">
                <a:solidFill>
                  <a:schemeClr val="tx1"/>
                </a:solidFill>
              </a:rPr>
              <a:t>——</a:t>
            </a:r>
            <a:r>
              <a:rPr lang="zh-CN" altLang="en-US" dirty="0">
                <a:solidFill>
                  <a:schemeClr val="tx1"/>
                </a:solidFill>
              </a:rPr>
              <a:t>存在的问题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B01933A-C8BF-442A-B744-CD757785977C}"/>
              </a:ext>
            </a:extLst>
          </p:cNvPr>
          <p:cNvSpPr txBox="1"/>
          <p:nvPr/>
        </p:nvSpPr>
        <p:spPr>
          <a:xfrm>
            <a:off x="863588" y="1592796"/>
            <a:ext cx="7668852" cy="2817694"/>
          </a:xfrm>
          <a:prstGeom prst="rect">
            <a:avLst/>
          </a:prstGeom>
          <a:noFill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chemeClr val="tx1"/>
                </a:solidFill>
              </a:rPr>
              <a:t>词袋模型无法得知单词对文本重要程度；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chemeClr val="tx1"/>
                </a:solidFill>
              </a:rPr>
              <a:t>词袋模型文本维数很高（</a:t>
            </a:r>
            <a:r>
              <a:rPr lang="en-US" altLang="zh-CN" sz="2400" b="1" dirty="0">
                <a:solidFill>
                  <a:schemeClr val="tx1"/>
                </a:solidFill>
              </a:rPr>
              <a:t>60414</a:t>
            </a:r>
            <a:r>
              <a:rPr lang="zh-CN" altLang="en-US" sz="2400" b="1" dirty="0">
                <a:solidFill>
                  <a:schemeClr val="tx1"/>
                </a:solidFill>
              </a:rPr>
              <a:t>个单词）；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chemeClr val="tx1"/>
                </a:solidFill>
              </a:rPr>
              <a:t>Solutions</a:t>
            </a:r>
            <a:r>
              <a:rPr lang="zh-CN" altLang="en-US" sz="2400" b="1" dirty="0">
                <a:solidFill>
                  <a:schemeClr val="tx1"/>
                </a:solidFill>
              </a:rPr>
              <a:t>：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pPr marL="800100" lvl="1" indent="-34290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chemeClr val="tx1"/>
                </a:solidFill>
              </a:rPr>
              <a:t>使用单词的</a:t>
            </a:r>
            <a:r>
              <a:rPr lang="en-US" altLang="zh-CN" sz="2400" b="1" dirty="0">
                <a:solidFill>
                  <a:schemeClr val="tx1"/>
                </a:solidFill>
              </a:rPr>
              <a:t>TF-IDF</a:t>
            </a:r>
            <a:r>
              <a:rPr lang="zh-CN" altLang="en-US" sz="2400" b="1" dirty="0">
                <a:solidFill>
                  <a:schemeClr val="tx1"/>
                </a:solidFill>
              </a:rPr>
              <a:t>值表示文本向量；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pPr marL="800100" lvl="1" indent="-34290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chemeClr val="tx1"/>
                </a:solidFill>
              </a:rPr>
              <a:t>降维</a:t>
            </a:r>
            <a:r>
              <a:rPr lang="en-US" altLang="zh-CN" sz="2400" b="1" dirty="0">
                <a:solidFill>
                  <a:schemeClr val="tx1"/>
                </a:solidFill>
              </a:rPr>
              <a:t>——PCA</a:t>
            </a:r>
            <a:r>
              <a:rPr lang="zh-CN" altLang="en-US" sz="2400" b="1" dirty="0">
                <a:solidFill>
                  <a:schemeClr val="tx1"/>
                </a:solidFill>
              </a:rPr>
              <a:t>，特征选择；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pPr marL="800100" lvl="1" indent="-34290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chemeClr val="tx1"/>
                </a:solidFill>
              </a:rPr>
              <a:t>最简单的方式：基于频率选择，滤除低频词；</a:t>
            </a:r>
            <a:endParaRPr lang="en-US" altLang="zh-CN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1233811"/>
      </p:ext>
    </p:extLst>
  </p:cSld>
  <p:clrMapOvr>
    <a:masterClrMapping/>
  </p:clrMapOvr>
  <p:transition spd="med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E9FCF5-90D1-440D-824E-AC5B154AB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模型和方法</a:t>
            </a:r>
            <a:r>
              <a:rPr lang="en-US" altLang="zh-CN" dirty="0">
                <a:solidFill>
                  <a:schemeClr val="tx1"/>
                </a:solidFill>
              </a:rPr>
              <a:t>——TF-IDF</a:t>
            </a:r>
            <a:endParaRPr lang="zh-CN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AB01933A-C8BF-442A-B744-CD757785977C}"/>
                  </a:ext>
                </a:extLst>
              </p:cNvPr>
              <p:cNvSpPr txBox="1"/>
              <p:nvPr/>
            </p:nvSpPr>
            <p:spPr>
              <a:xfrm>
                <a:off x="863588" y="1592796"/>
                <a:ext cx="7391400" cy="3656770"/>
              </a:xfrm>
              <a:prstGeom prst="rect">
                <a:avLst/>
              </a:prstGeom>
              <a:noFill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25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 sz="2400" b="1" dirty="0">
                    <a:solidFill>
                      <a:schemeClr val="tx1"/>
                    </a:solidFill>
                  </a:rPr>
                  <a:t>TF-IDF(Term-frequency-Inverse-Document-Frequency)</a:t>
                </a:r>
                <a:r>
                  <a:rPr lang="zh-CN" altLang="en-US" sz="2400" b="1" dirty="0">
                    <a:solidFill>
                      <a:schemeClr val="tx1"/>
                    </a:solidFill>
                  </a:rPr>
                  <a:t>值可以评估一个单词对文本的重要程度。</a:t>
                </a:r>
                <a:endParaRPr lang="en-US" altLang="zh-CN" sz="2400" b="1" dirty="0">
                  <a:solidFill>
                    <a:schemeClr val="tx1"/>
                  </a:solidFill>
                </a:endParaRPr>
              </a:p>
              <a:p>
                <a:pPr marL="342900" indent="-342900">
                  <a:lnSpc>
                    <a:spcPct val="125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𝑻𝑭</m:t>
                    </m:r>
                  </m:oMath>
                </a14:m>
                <a:r>
                  <a:rPr lang="zh-CN" altLang="en-US" sz="2400" b="1" dirty="0">
                    <a:solidFill>
                      <a:schemeClr val="tx1"/>
                    </a:solidFill>
                  </a:rPr>
                  <a:t>：词频；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𝑻𝑭</m:t>
                    </m:r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𝒘𝒐𝒓𝒅</m:t>
                    </m:r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𝒘𝒐𝒓𝒅</m:t>
                        </m:r>
                        <m:r>
                          <a:rPr lang="zh-CN" alt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出现次数</m:t>
                        </m:r>
                      </m:num>
                      <m:den>
                        <m:r>
                          <a:rPr lang="zh-CN" alt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文档</m:t>
                        </m:r>
                        <m:r>
                          <a:rPr lang="zh-CN" alt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总</m:t>
                        </m:r>
                        <m:r>
                          <a:rPr lang="zh-CN" alt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词数</m:t>
                        </m:r>
                      </m:den>
                    </m:f>
                  </m:oMath>
                </a14:m>
                <a:endParaRPr lang="en-US" altLang="zh-CN" sz="2400" b="1" dirty="0">
                  <a:solidFill>
                    <a:schemeClr val="tx1"/>
                  </a:solidFill>
                </a:endParaRPr>
              </a:p>
              <a:p>
                <a:pPr marL="342900" indent="-342900">
                  <a:lnSpc>
                    <a:spcPct val="125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𝑰𝑫𝑭</m:t>
                    </m:r>
                  </m:oMath>
                </a14:m>
                <a:r>
                  <a:rPr lang="zh-CN" altLang="en-US" sz="2400" b="1" dirty="0">
                    <a:solidFill>
                      <a:schemeClr val="tx1"/>
                    </a:solidFill>
                  </a:rPr>
                  <a:t>：逆文档频率；</a:t>
                </a:r>
                <a:endParaRPr lang="en-US" altLang="zh-CN" sz="24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342900" indent="-342900">
                  <a:lnSpc>
                    <a:spcPct val="125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𝑰𝑫𝑭</m:t>
                    </m:r>
                    <m:d>
                      <m:dPr>
                        <m:ctrlP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𝒘𝒐𝒓𝒅</m:t>
                        </m:r>
                      </m:e>
                    </m:d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altLang="zh-CN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文档总数</m:t>
                        </m:r>
                      </m:num>
                      <m:den>
                        <m:r>
                          <a:rPr lang="zh-CN" alt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包含</m:t>
                        </m:r>
                        <m:r>
                          <a:rPr lang="en-US" altLang="zh-CN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𝒘𝒐𝒓𝒅</m:t>
                        </m:r>
                        <m:r>
                          <a:rPr lang="zh-CN" alt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的文档数</m:t>
                        </m:r>
                      </m:den>
                    </m:f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 b="1" dirty="0">
                  <a:solidFill>
                    <a:schemeClr val="tx1"/>
                  </a:solidFill>
                </a:endParaRPr>
              </a:p>
              <a:p>
                <a:pPr marL="342900" indent="-342900">
                  <a:lnSpc>
                    <a:spcPct val="125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𝑻𝑭</m:t>
                    </m:r>
                    <m:r>
                      <a:rPr lang="en-US" altLang="zh-CN" sz="2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𝑰𝑫𝑭</m:t>
                    </m:r>
                    <m:d>
                      <m:dPr>
                        <m:ctrlPr>
                          <a:rPr lang="en-US" altLang="zh-CN" sz="2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𝒘𝒐𝒓𝒅</m:t>
                        </m:r>
                      </m:e>
                    </m:d>
                    <m:r>
                      <a:rPr lang="en-US" altLang="zh-CN" sz="2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𝑻𝑭</m:t>
                    </m:r>
                    <m:d>
                      <m:dPr>
                        <m:ctrlPr>
                          <a:rPr lang="en-US" altLang="zh-CN" sz="2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𝒘𝒐𝒓𝒅</m:t>
                        </m:r>
                      </m:e>
                    </m:d>
                    <m:r>
                      <a:rPr lang="en-US" altLang="zh-CN" sz="2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sz="2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𝑰𝑫𝑭</m:t>
                    </m:r>
                    <m:r>
                      <a:rPr lang="en-US" altLang="zh-CN" sz="2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𝒘𝒐𝒓𝒅</m:t>
                    </m:r>
                    <m:r>
                      <a:rPr lang="en-US" altLang="zh-CN" sz="2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AB01933A-C8BF-442A-B744-CD75778597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588" y="1592796"/>
                <a:ext cx="7391400" cy="365677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1513006"/>
      </p:ext>
    </p:extLst>
  </p:cSld>
  <p:clrMapOvr>
    <a:masterClrMapping/>
  </p:clrMapOvr>
  <p:transition spd="med">
    <p:push/>
  </p:transition>
</p:sld>
</file>

<file path=ppt/theme/theme1.xml><?xml version="1.0" encoding="utf-8"?>
<a:theme xmlns:a="http://schemas.openxmlformats.org/drawingml/2006/main" name="封面模板">
  <a:themeElements>
    <a:clrScheme name="首页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/>
      <a:bodyPr wrap="none" fromWordArt="1">
        <a:prstTxWarp prst="textDeflate">
          <a:avLst>
            <a:gd name="adj" fmla="val 0"/>
          </a:avLst>
        </a:prstTxWarp>
      </a:bodyPr>
      <a:lstStyle>
        <a:defPPr algn="ctr">
          <a:defRPr sz="5400" b="1" kern="10" dirty="0">
            <a:ln w="19050">
              <a:solidFill>
                <a:schemeClr val="bg1"/>
              </a:solidFill>
              <a:round/>
              <a:headEnd/>
              <a:tailEnd/>
            </a:ln>
            <a:gradFill rotWithShape="1">
              <a:gsLst>
                <a:gs pos="0">
                  <a:schemeClr val="tx1"/>
                </a:gs>
                <a:gs pos="100000">
                  <a:schemeClr val="hlink"/>
                </a:gs>
              </a:gsLst>
              <a:lin ang="5400000" scaled="1"/>
            </a:gradFill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  <a:latin typeface="Verdana"/>
            <a:ea typeface="+mn-ea"/>
          </a:defRPr>
        </a:defPPr>
      </a:lstStyle>
    </a:spDef>
  </a:objectDefaults>
  <a:extraClrSchemeLst>
    <a:extraClrScheme>
      <a:clrScheme name="首页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首页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首页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首页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首页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首页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首页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首页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首页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首页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首页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首页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内容模板">
  <a:themeElements>
    <a:clrScheme name="Office 主题 3">
      <a:dk1>
        <a:srgbClr val="330909"/>
      </a:dk1>
      <a:lt1>
        <a:srgbClr val="FFFFFF"/>
      </a:lt1>
      <a:dk2>
        <a:srgbClr val="CC6600"/>
      </a:dk2>
      <a:lt2>
        <a:srgbClr val="C0C0C0"/>
      </a:lt2>
      <a:accent1>
        <a:srgbClr val="538531"/>
      </a:accent1>
      <a:accent2>
        <a:srgbClr val="D2AC40"/>
      </a:accent2>
      <a:accent3>
        <a:srgbClr val="FFFFFF"/>
      </a:accent3>
      <a:accent4>
        <a:srgbClr val="2A0606"/>
      </a:accent4>
      <a:accent5>
        <a:srgbClr val="B3C2AD"/>
      </a:accent5>
      <a:accent6>
        <a:srgbClr val="BE9B39"/>
      </a:accent6>
      <a:hlink>
        <a:srgbClr val="CC3300"/>
      </a:hlink>
      <a:folHlink>
        <a:srgbClr val="736FC5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2400" b="1" dirty="0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a:style>
    </a:txDef>
  </a:objectDefaults>
  <a:extraClrSchemeLst>
    <a:extraClrScheme>
      <a:clrScheme name="Office 主题 1">
        <a:dk1>
          <a:srgbClr val="132767"/>
        </a:dk1>
        <a:lt1>
          <a:srgbClr val="FFFFFF"/>
        </a:lt1>
        <a:dk2>
          <a:srgbClr val="184BB2"/>
        </a:dk2>
        <a:lt2>
          <a:srgbClr val="C0C0C0"/>
        </a:lt2>
        <a:accent1>
          <a:srgbClr val="2A8282"/>
        </a:accent1>
        <a:accent2>
          <a:srgbClr val="D96941"/>
        </a:accent2>
        <a:accent3>
          <a:srgbClr val="FFFFFF"/>
        </a:accent3>
        <a:accent4>
          <a:srgbClr val="0E2057"/>
        </a:accent4>
        <a:accent5>
          <a:srgbClr val="ACC1C1"/>
        </a:accent5>
        <a:accent6>
          <a:srgbClr val="C45E3A"/>
        </a:accent6>
        <a:hlink>
          <a:srgbClr val="824FB1"/>
        </a:hlink>
        <a:folHlink>
          <a:srgbClr val="DCCA4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2">
        <a:dk1>
          <a:srgbClr val="37175B"/>
        </a:dk1>
        <a:lt1>
          <a:srgbClr val="FFFFFF"/>
        </a:lt1>
        <a:dk2>
          <a:srgbClr val="754ECC"/>
        </a:dk2>
        <a:lt2>
          <a:srgbClr val="C0C0C0"/>
        </a:lt2>
        <a:accent1>
          <a:srgbClr val="64B4DC"/>
        </a:accent1>
        <a:accent2>
          <a:srgbClr val="EFA441"/>
        </a:accent2>
        <a:accent3>
          <a:srgbClr val="FFFFFF"/>
        </a:accent3>
        <a:accent4>
          <a:srgbClr val="2D124C"/>
        </a:accent4>
        <a:accent5>
          <a:srgbClr val="B8D6EB"/>
        </a:accent5>
        <a:accent6>
          <a:srgbClr val="D9943A"/>
        </a:accent6>
        <a:hlink>
          <a:srgbClr val="1B469B"/>
        </a:hlink>
        <a:folHlink>
          <a:srgbClr val="AAC85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3">
        <a:dk1>
          <a:srgbClr val="330909"/>
        </a:dk1>
        <a:lt1>
          <a:srgbClr val="FFFFFF"/>
        </a:lt1>
        <a:dk2>
          <a:srgbClr val="CC6600"/>
        </a:dk2>
        <a:lt2>
          <a:srgbClr val="C0C0C0"/>
        </a:lt2>
        <a:accent1>
          <a:srgbClr val="538531"/>
        </a:accent1>
        <a:accent2>
          <a:srgbClr val="D2AC40"/>
        </a:accent2>
        <a:accent3>
          <a:srgbClr val="FFFFFF"/>
        </a:accent3>
        <a:accent4>
          <a:srgbClr val="2A0606"/>
        </a:accent4>
        <a:accent5>
          <a:srgbClr val="B3C2AD"/>
        </a:accent5>
        <a:accent6>
          <a:srgbClr val="BE9B39"/>
        </a:accent6>
        <a:hlink>
          <a:srgbClr val="CC3300"/>
        </a:hlink>
        <a:folHlink>
          <a:srgbClr val="736FC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5847</TotalTime>
  <Words>1109</Words>
  <Application>Microsoft Office PowerPoint</Application>
  <PresentationFormat>全屏显示(4:3)</PresentationFormat>
  <Paragraphs>138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22</vt:i4>
      </vt:variant>
    </vt:vector>
  </HeadingPairs>
  <TitlesOfParts>
    <vt:vector size="31" baseType="lpstr">
      <vt:lpstr>Helvetica Neue</vt:lpstr>
      <vt:lpstr>Arial</vt:lpstr>
      <vt:lpstr>Cambria Math</vt:lpstr>
      <vt:lpstr>Franklin Gothic Book</vt:lpstr>
      <vt:lpstr>Franklin Gothic Medium</vt:lpstr>
      <vt:lpstr>Tahoma</vt:lpstr>
      <vt:lpstr>Wingdings</vt:lpstr>
      <vt:lpstr>封面模板</vt:lpstr>
      <vt:lpstr>内容模板</vt:lpstr>
      <vt:lpstr>基于KNN的文本分类</vt:lpstr>
      <vt:lpstr>内容提要</vt:lpstr>
      <vt:lpstr>任务描述</vt:lpstr>
      <vt:lpstr>任务描述——数据信息</vt:lpstr>
      <vt:lpstr>模型和方法——KNN</vt:lpstr>
      <vt:lpstr>模型和方法——词袋模型</vt:lpstr>
      <vt:lpstr>模型和方法——预测</vt:lpstr>
      <vt:lpstr>模型和方法——存在的问题</vt:lpstr>
      <vt:lpstr>模型和方法——TF-IDF</vt:lpstr>
      <vt:lpstr>模型和方法——PCA降维</vt:lpstr>
      <vt:lpstr>模型和方法——PCA降维</vt:lpstr>
      <vt:lpstr>模型和方法——基于卡方检验的特征选择</vt:lpstr>
      <vt:lpstr>模型和方法——基于KL散度的特征选择</vt:lpstr>
      <vt:lpstr>模型和方法——超参数搜索</vt:lpstr>
      <vt:lpstr>实验结果</vt:lpstr>
      <vt:lpstr>实验结果</vt:lpstr>
      <vt:lpstr>结果分析</vt:lpstr>
      <vt:lpstr>结果分析——失败的尝试</vt:lpstr>
      <vt:lpstr>结果分析——错分数据分析</vt:lpstr>
      <vt:lpstr>结果分析——错分数据分析</vt:lpstr>
      <vt:lpstr>结果分析——错分数据分析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Wang, Wendy</dc:creator>
  <cp:lastModifiedBy>袁 野</cp:lastModifiedBy>
  <cp:revision>513</cp:revision>
  <cp:lastPrinted>1601-01-01T00:00:00Z</cp:lastPrinted>
  <dcterms:created xsi:type="dcterms:W3CDTF">1601-01-01T00:00:00Z</dcterms:created>
  <dcterms:modified xsi:type="dcterms:W3CDTF">2020-04-02T14:24:48Z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