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8"/>
  </p:notesMasterIdLst>
  <p:handoutMasterIdLst>
    <p:handoutMasterId r:id="rId37"/>
  </p:handoutMasterIdLst>
  <p:sldIdLst>
    <p:sldId id="1350" r:id="rId3"/>
    <p:sldId id="1351" r:id="rId4"/>
    <p:sldId id="1352" r:id="rId5"/>
    <p:sldId id="1357" r:id="rId6"/>
    <p:sldId id="1326" r:id="rId7"/>
    <p:sldId id="1330" r:id="rId9"/>
    <p:sldId id="1331" r:id="rId10"/>
    <p:sldId id="1327" r:id="rId11"/>
    <p:sldId id="1328" r:id="rId12"/>
    <p:sldId id="1358" r:id="rId13"/>
    <p:sldId id="1329" r:id="rId14"/>
    <p:sldId id="1332" r:id="rId15"/>
    <p:sldId id="1333" r:id="rId16"/>
    <p:sldId id="1334" r:id="rId17"/>
    <p:sldId id="1335" r:id="rId18"/>
    <p:sldId id="1336" r:id="rId19"/>
    <p:sldId id="1353" r:id="rId20"/>
    <p:sldId id="1354" r:id="rId21"/>
    <p:sldId id="1355" r:id="rId22"/>
    <p:sldId id="1356" r:id="rId23"/>
    <p:sldId id="1338" r:id="rId24"/>
    <p:sldId id="1337" r:id="rId25"/>
    <p:sldId id="1340" r:id="rId26"/>
    <p:sldId id="1341" r:id="rId27"/>
    <p:sldId id="1342" r:id="rId28"/>
    <p:sldId id="1339" r:id="rId29"/>
    <p:sldId id="1343" r:id="rId30"/>
    <p:sldId id="1344" r:id="rId31"/>
    <p:sldId id="1345" r:id="rId32"/>
    <p:sldId id="1346" r:id="rId33"/>
    <p:sldId id="1347" r:id="rId34"/>
    <p:sldId id="1349" r:id="rId35"/>
    <p:sldId id="1348" r:id="rId36"/>
  </p:sldIdLst>
  <p:sldSz cx="12192000" cy="6858000"/>
  <p:notesSz cx="9601200" cy="7315200"/>
  <p:custDataLst>
    <p:tags r:id="rId42"/>
  </p:custDataLst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4" autoAdjust="0"/>
    <p:restoredTop sz="78294" autoAdjust="0"/>
  </p:normalViewPr>
  <p:slideViewPr>
    <p:cSldViewPr snapToGrid="0">
      <p:cViewPr varScale="1">
        <p:scale>
          <a:sx n="96" d="100"/>
          <a:sy n="96" d="100"/>
        </p:scale>
        <p:origin x="1578" y="7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D37F8DB4-A4FF-4A8B-9A85-9B1874A58FC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3-ap-northeast-1.amazonaws.com/dynamodb-local-tokyo/dynamodb_local_latest.tar.gz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/>
          <p:cNvGrpSpPr>
            <a:grpSpLocks noGrp="1" noRot="1" noChangeAspect="1" noMove="1" noResize="1" noUngrp="1"/>
          </p:cNvGrpSpPr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656"/>
            <a:ext cx="9144000" cy="1100074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  <a:endParaRPr lang="en-US" sz="1800" dirty="0"/>
          </a:p>
          <a:p>
            <a:r>
              <a:rPr lang="en-US" sz="1800" dirty="0"/>
              <a:t>Week 4</a:t>
            </a:r>
            <a:endParaRPr lang="en-US" sz="1800" dirty="0"/>
          </a:p>
          <a:p>
            <a:r>
              <a:rPr lang="en-US" sz="1800" dirty="0"/>
              <a:t>Dr. Anwarul Patwary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</a:fld>
            <a:endParaRPr lang="en-GB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objects in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S3 is not hierarchical : objects just go into buckets</a:t>
            </a:r>
            <a:endParaRPr lang="en-US" dirty="0"/>
          </a:p>
          <a:p>
            <a:r>
              <a:rPr lang="en-US" dirty="0"/>
              <a:t>However, can simulate hierarchy by using an object name constructed with a path</a:t>
            </a:r>
            <a:endParaRPr lang="en-US" dirty="0"/>
          </a:p>
          <a:p>
            <a:r>
              <a:rPr lang="en-US" dirty="0"/>
              <a:t>To copy a file using </a:t>
            </a:r>
            <a:r>
              <a:rPr lang="en-US" dirty="0" err="1"/>
              <a:t>aws</a:t>
            </a:r>
            <a:r>
              <a:rPr lang="en-US" dirty="0"/>
              <a:t> cli:</a:t>
            </a:r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cits5503-students is the bucket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51079" y="3856910"/>
            <a:ext cx="986932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en-AU" dirty="0"/>
          </a:p>
          <a:p>
            <a:pPr algn="l"/>
            <a:r>
              <a:rPr lang="en-AU" dirty="0"/>
              <a:t>&gt; </a:t>
            </a:r>
            <a:r>
              <a:rPr lang="en-AU" dirty="0" err="1"/>
              <a:t>aws</a:t>
            </a:r>
            <a:r>
              <a:rPr lang="en-AU" dirty="0"/>
              <a:t> s3 </a:t>
            </a:r>
            <a:r>
              <a:rPr lang="en-AU" dirty="0" err="1"/>
              <a:t>cp</a:t>
            </a:r>
            <a:r>
              <a:rPr lang="en-AU" dirty="0"/>
              <a:t> </a:t>
            </a:r>
            <a:r>
              <a:rPr lang="en-AU" dirty="0" err="1"/>
              <a:t>afile.txt</a:t>
            </a:r>
            <a:r>
              <a:rPr lang="en-AU" dirty="0"/>
              <a:t> s3://</a:t>
            </a:r>
            <a:r>
              <a:rPr lang="en-AU" dirty="0">
                <a:solidFill>
                  <a:schemeClr val="accent1"/>
                </a:solidFill>
              </a:rPr>
              <a:t>cits5503-students</a:t>
            </a:r>
            <a:r>
              <a:rPr lang="en-AU" dirty="0"/>
              <a:t>/123456/folder1/folder2/</a:t>
            </a:r>
            <a:r>
              <a:rPr lang="en-AU" dirty="0" err="1"/>
              <a:t>afile.txt</a:t>
            </a:r>
            <a:endParaRPr lang="en-AU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  <a:endParaRPr lang="en-US" sz="2400"/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  <a:endParaRPr lang="en-US" dirty="0"/>
          </a:p>
          <a:p>
            <a:pPr lvl="1"/>
            <a:r>
              <a:rPr lang="en-US" dirty="0"/>
              <a:t>Nov 2017 Accenture leaked corporate information</a:t>
            </a:r>
            <a:endParaRPr lang="en-US" dirty="0"/>
          </a:p>
          <a:p>
            <a:pPr lvl="1"/>
            <a:r>
              <a:rPr lang="en-US" dirty="0"/>
              <a:t>Alteryx exposes data on 120 million US households</a:t>
            </a:r>
            <a:endParaRPr lang="en-US" dirty="0"/>
          </a:p>
          <a:p>
            <a:pPr lvl="1"/>
            <a:r>
              <a:rPr lang="en-US" dirty="0"/>
              <a:t>March 2018 Medical Data of 33,000 patients</a:t>
            </a:r>
            <a:endParaRPr lang="en-US" dirty="0"/>
          </a:p>
          <a:p>
            <a:r>
              <a:rPr lang="en-US" sz="2400"/>
              <a:t>Interesting to consider if this is a failure of the users or the system</a:t>
            </a:r>
            <a:endParaRPr lang="en-US" sz="2400"/>
          </a:p>
          <a:p>
            <a:r>
              <a:rPr lang="en-US" sz="2400">
                <a:sym typeface="Wingdings" panose="05000000000000000000" pitchFamily="2" charset="2"/>
              </a:rPr>
              <a:t>Too complex?</a:t>
            </a:r>
            <a:endParaRPr lang="en-US" sz="2400">
              <a:sym typeface="Wingdings" panose="05000000000000000000" pitchFamily="2" charset="2"/>
            </a:endParaRPr>
          </a:p>
          <a:p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>
            <a:fillRect/>
          </a:stretch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  <a:endParaRPr lang="en-US" sz="1600"/>
          </a:p>
          <a:p>
            <a:pPr lvl="1"/>
            <a:r>
              <a:rPr lang="en-US" sz="1600">
                <a:sym typeface="Wingdings" panose="05000000000000000000" pitchFamily="2" charset="2"/>
              </a:rPr>
              <a:t>User policies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Bucket policy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Bucket ACL (Access Control List)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Object ACL</a:t>
            </a:r>
            <a:endParaRPr lang="en-US" sz="1600">
              <a:sym typeface="Wingdings" panose="05000000000000000000" pitchFamily="2" charset="2"/>
            </a:endParaRPr>
          </a:p>
          <a:p>
            <a:r>
              <a:rPr lang="en-US" sz="1600">
                <a:sym typeface="Wingdings" panose="05000000000000000000" pitchFamily="2" charset="2"/>
              </a:rPr>
              <a:t>ACL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Buckets and Objects can have ACLs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ACLs grant Read/Write permissions to specific AWS users</a:t>
            </a:r>
            <a:endParaRPr lang="en-US" sz="1600">
              <a:sym typeface="Wingdings" panose="05000000000000000000" pitchFamily="2" charset="2"/>
            </a:endParaRPr>
          </a:p>
          <a:p>
            <a:r>
              <a:rPr lang="en-US" sz="1600">
                <a:sym typeface="Wingdings" panose="05000000000000000000" pitchFamily="2" charset="2"/>
              </a:rPr>
              <a:t>Bucket and Object Policies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Specified in JSON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Applies to IAM and AWS users and Anonymous (Public) access</a:t>
            </a:r>
            <a:endParaRPr lang="en-US" sz="1600">
              <a:sym typeface="Wingdings" panose="05000000000000000000" pitchFamily="2" charset="2"/>
            </a:endParaRPr>
          </a:p>
          <a:p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Gives access of a particular kind to a particular resource</a:t>
            </a:r>
            <a:endParaRPr lang="en-US" sz="20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0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  <a:endParaRPr lang="en-AU" dirty="0"/>
          </a:p>
          <a:p>
            <a:pPr>
              <a:defRPr/>
            </a:pPr>
            <a:r>
              <a:rPr lang="en-AU" dirty="0"/>
              <a:t>Client-side encryption handled by user</a:t>
            </a:r>
            <a:endParaRPr lang="en-AU" dirty="0"/>
          </a:p>
          <a:p>
            <a:pPr>
              <a:defRPr/>
            </a:pPr>
            <a:r>
              <a:rPr lang="en-AU" dirty="0"/>
              <a:t>Server-Side</a:t>
            </a:r>
            <a:endParaRPr lang="en-AU" dirty="0"/>
          </a:p>
          <a:p>
            <a:pPr lvl="1">
              <a:defRPr/>
            </a:pPr>
            <a:r>
              <a:rPr lang="en-AU" dirty="0"/>
              <a:t>Can use AWS Key Management Service (AWS KMS)</a:t>
            </a:r>
            <a:endParaRPr lang="en-AU" dirty="0"/>
          </a:p>
          <a:p>
            <a:pPr lvl="1">
              <a:defRPr/>
            </a:pPr>
            <a:r>
              <a:rPr lang="en-AU" dirty="0"/>
              <a:t>Handles key generation, key lifecycle</a:t>
            </a:r>
            <a:endParaRPr lang="en-AU" dirty="0"/>
          </a:p>
          <a:p>
            <a:pPr lvl="1">
              <a:defRPr/>
            </a:pPr>
            <a:r>
              <a:rPr lang="en-AU" dirty="0"/>
              <a:t>Audit key usage</a:t>
            </a:r>
            <a:endParaRPr lang="en-AU" dirty="0"/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  <a:endParaRPr lang="en-AU" dirty="0"/>
          </a:p>
          <a:p>
            <a:pPr>
              <a:defRPr/>
            </a:pPr>
            <a:r>
              <a:rPr lang="en-AU" dirty="0"/>
              <a:t>More control if needed</a:t>
            </a:r>
            <a:endParaRPr lang="en-AU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  <a:endParaRPr lang="en-AU" sz="2000"/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  <a:endParaRPr lang="en-AU" sz="2000"/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  <a:endParaRPr lang="en-AU" dirty="0"/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  <a:endParaRPr lang="en-AU" dirty="0"/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of access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that allows you to write SQL queries for S3 data</a:t>
            </a:r>
            <a:endParaRPr lang="en-US" dirty="0"/>
          </a:p>
          <a:p>
            <a:r>
              <a:rPr lang="en-US" dirty="0"/>
              <a:t>Uses </a:t>
            </a:r>
            <a:endParaRPr lang="en-US" dirty="0"/>
          </a:p>
          <a:p>
            <a:pPr lvl="1"/>
            <a:r>
              <a:rPr lang="en-US" dirty="0"/>
              <a:t>Presto – a distributed SQL engine to run queries</a:t>
            </a:r>
            <a:endParaRPr lang="en-US" dirty="0"/>
          </a:p>
          <a:p>
            <a:pPr lvl="1"/>
            <a:r>
              <a:rPr lang="en-US" dirty="0"/>
              <a:t>Apache Hive to create, drop and alter tables and partitions</a:t>
            </a:r>
            <a:endParaRPr lang="en-US" dirty="0"/>
          </a:p>
          <a:p>
            <a:r>
              <a:rPr lang="en-US" dirty="0"/>
              <a:t>Very good for reviewing logs of other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Athena: CloudTrail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CloudTrail logs all API calls on AWS and shows details of user, what they called, where they called from etc.</a:t>
            </a:r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create a Trail in CloudTrail – saves log files in a particular location in S3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create a table that is the data structure of the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267"/>
            <a:ext cx="10515600" cy="5740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EXTERNAL TABLE </a:t>
            </a:r>
            <a:r>
              <a:rPr lang="en-US" dirty="0" err="1"/>
              <a:t>cloudtrail_logs</a:t>
            </a:r>
            <a:r>
              <a:rPr lang="en-US" dirty="0"/>
              <a:t> 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eventversion</a:t>
            </a:r>
            <a:r>
              <a:rPr lang="en-US" dirty="0"/>
              <a:t> STRING,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useridentity</a:t>
            </a:r>
            <a:r>
              <a:rPr lang="en-US" dirty="0"/>
              <a:t> STRUCT&lt; </a:t>
            </a:r>
            <a:r>
              <a:rPr lang="en-US" dirty="0" err="1"/>
              <a:t>type:STRING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principalid:STRING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arn:STRING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accountid:STRING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invokedby:STRING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accesskeyid:STRING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userName:STRING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sessioncontext:STRUCT</a:t>
            </a:r>
            <a:r>
              <a:rPr lang="en-US" dirty="0"/>
              <a:t>&lt; </a:t>
            </a:r>
            <a:r>
              <a:rPr lang="en-US" dirty="0" err="1"/>
              <a:t>attributes:STRUCT</a:t>
            </a:r>
            <a:r>
              <a:rPr lang="en-US" dirty="0"/>
              <a:t>&lt; </a:t>
            </a:r>
            <a:r>
              <a:rPr lang="en-US" dirty="0" err="1"/>
              <a:t>mfaauthenticated:STRING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ROW FORMAT SERDE '</a:t>
            </a:r>
            <a:r>
              <a:rPr lang="en-US" dirty="0" err="1"/>
              <a:t>com.amazon.emr.hive.serde.CloudTrailSerde</a:t>
            </a:r>
            <a:r>
              <a:rPr lang="en-US" dirty="0"/>
              <a:t>' STORED AS INPUTFORMAT '</a:t>
            </a:r>
            <a:r>
              <a:rPr lang="en-US" dirty="0" err="1"/>
              <a:t>com.amazon.emr.cloudtrail.CloudTrailInputFormat</a:t>
            </a:r>
            <a:r>
              <a:rPr lang="en-US" dirty="0"/>
              <a:t>' OUTPUTFORMAT '</a:t>
            </a:r>
            <a:r>
              <a:rPr lang="en-US" dirty="0" err="1"/>
              <a:t>org.apache.hadoop.hive.ql.io.HiveIgnoreKeyTextOutputFormat</a:t>
            </a:r>
            <a:r>
              <a:rPr lang="en-US" dirty="0"/>
              <a:t>' LOCATION “s3 location of log”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able store data, images, videos, audio,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do that on computers and phones in a file system</a:t>
            </a:r>
            <a:endParaRPr lang="en-US" dirty="0"/>
          </a:p>
          <a:p>
            <a:r>
              <a:rPr lang="en-US" dirty="0"/>
              <a:t>Cloud services provide “buckets” to place “objects”</a:t>
            </a:r>
            <a:endParaRPr lang="en-US" dirty="0"/>
          </a:p>
          <a:p>
            <a:r>
              <a:rPr lang="en-US" dirty="0"/>
              <a:t>Largely data format agnostic</a:t>
            </a:r>
            <a:endParaRPr lang="en-US" dirty="0"/>
          </a:p>
          <a:p>
            <a:r>
              <a:rPr lang="en-US" dirty="0"/>
              <a:t>Objects have particular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now create queries like: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66156" y="2896503"/>
            <a:ext cx="67029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useridentity.arn</a:t>
            </a:r>
            <a:r>
              <a:rPr lang="en-US" dirty="0"/>
              <a:t>,</a:t>
            </a:r>
            <a:endParaRPr lang="en-US" dirty="0"/>
          </a:p>
          <a:p>
            <a:pPr algn="l"/>
            <a:r>
              <a:rPr lang="en-US" dirty="0"/>
              <a:t>         </a:t>
            </a:r>
            <a:r>
              <a:rPr lang="en-US" dirty="0" err="1"/>
              <a:t>eventname</a:t>
            </a:r>
            <a:r>
              <a:rPr lang="en-US" dirty="0"/>
              <a:t>,</a:t>
            </a:r>
            <a:endParaRPr lang="en-US" dirty="0"/>
          </a:p>
          <a:p>
            <a:pPr algn="l"/>
            <a:r>
              <a:rPr lang="en-US" dirty="0"/>
              <a:t>         </a:t>
            </a:r>
            <a:r>
              <a:rPr lang="en-US" dirty="0" err="1"/>
              <a:t>sourceipaddress</a:t>
            </a:r>
            <a:r>
              <a:rPr lang="en-US" dirty="0"/>
              <a:t>,</a:t>
            </a:r>
            <a:endParaRPr lang="en-US" dirty="0"/>
          </a:p>
          <a:p>
            <a:pPr algn="l"/>
            <a:r>
              <a:rPr lang="en-US" dirty="0"/>
              <a:t>         </a:t>
            </a:r>
            <a:r>
              <a:rPr lang="en-US" dirty="0" err="1"/>
              <a:t>eventtime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cloudtrail_logs</a:t>
            </a:r>
            <a:endParaRPr lang="en-US" dirty="0"/>
          </a:p>
          <a:p>
            <a:pPr algn="l"/>
            <a:r>
              <a:rPr lang="en-US" dirty="0"/>
              <a:t>WHERE </a:t>
            </a:r>
            <a:r>
              <a:rPr lang="en-US" dirty="0" err="1"/>
              <a:t>useridentity.arn</a:t>
            </a:r>
            <a:r>
              <a:rPr lang="en-US" dirty="0"/>
              <a:t> LIKE ‘%@</a:t>
            </a:r>
            <a:r>
              <a:rPr lang="en-US" dirty="0" err="1"/>
              <a:t>student.uwa.edu.au</a:t>
            </a:r>
            <a:r>
              <a:rPr lang="en-US" dirty="0"/>
              <a:t>%’ </a:t>
            </a:r>
            <a:endParaRPr lang="en-US" dirty="0"/>
          </a:p>
          <a:p>
            <a:pPr algn="l"/>
            <a:r>
              <a:rPr lang="en-US" dirty="0"/>
              <a:t>and </a:t>
            </a:r>
            <a:r>
              <a:rPr lang="en-US" dirty="0" err="1"/>
              <a:t>eventname</a:t>
            </a:r>
            <a:r>
              <a:rPr lang="en-US" dirty="0"/>
              <a:t> = '</a:t>
            </a:r>
            <a:r>
              <a:rPr lang="en-US" dirty="0" err="1"/>
              <a:t>RunInstances</a:t>
            </a:r>
            <a:r>
              <a:rPr lang="en-US" dirty="0"/>
              <a:t>’ 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  <a:endParaRPr lang="en-US" sz="51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  <a:endParaRPr lang="en-US" sz="11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  <a:endParaRPr lang="en-US" dirty="0"/>
          </a:p>
          <a:p>
            <a:r>
              <a:rPr lang="en-US" dirty="0"/>
              <a:t>A highly scalable, non-relational data store</a:t>
            </a:r>
            <a:endParaRPr lang="en-US" dirty="0"/>
          </a:p>
          <a:p>
            <a:pPr lvl="1"/>
            <a:r>
              <a:rPr lang="en-US" dirty="0"/>
              <a:t>Despite its name, not really a database</a:t>
            </a:r>
            <a:endParaRPr lang="en-US" dirty="0"/>
          </a:p>
          <a:p>
            <a:pPr lvl="1"/>
            <a:r>
              <a:rPr lang="en-US" dirty="0"/>
              <a:t>Stronger consistency guarantees than S3</a:t>
            </a:r>
            <a:endParaRPr lang="en-US" dirty="0"/>
          </a:p>
          <a:p>
            <a:pPr lvl="1"/>
            <a:r>
              <a:rPr lang="en-US" dirty="0"/>
              <a:t>Highly scalable; built-in replication; automatic indexing</a:t>
            </a:r>
            <a:endParaRPr lang="en-US" dirty="0"/>
          </a:p>
          <a:p>
            <a:pPr lvl="1"/>
            <a:r>
              <a:rPr lang="en-US" dirty="0"/>
              <a:t>No 'real' transactions, just a conditional put/delete</a:t>
            </a:r>
            <a:endParaRPr lang="en-US" dirty="0"/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  <a:endParaRPr lang="en-US" dirty="0"/>
          </a:p>
          <a:p>
            <a:pPr lvl="1"/>
            <a:r>
              <a:rPr lang="en-US" dirty="0"/>
              <a:t>Single primary key of one attribute</a:t>
            </a:r>
            <a:endParaRPr lang="en-US" dirty="0"/>
          </a:p>
          <a:p>
            <a:pPr lvl="1"/>
            <a:r>
              <a:rPr lang="en-US" dirty="0"/>
              <a:t>Key is unique and is hashed to determine physical partition data resides in</a:t>
            </a:r>
            <a:endParaRPr lang="en-US" dirty="0"/>
          </a:p>
          <a:p>
            <a:r>
              <a:rPr lang="en-US" dirty="0"/>
              <a:t>Partition key and sort key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Composite primary key</a:t>
            </a:r>
            <a:r>
              <a:rPr lang="en-US" dirty="0"/>
              <a:t> composed of </a:t>
            </a:r>
            <a:r>
              <a:rPr lang="en-US" dirty="0">
                <a:highlight>
                  <a:srgbClr val="FFFF00"/>
                </a:highlight>
              </a:rPr>
              <a:t>two attributes</a:t>
            </a:r>
            <a:endParaRPr lang="en-US" dirty="0"/>
          </a:p>
          <a:p>
            <a:pPr lvl="1"/>
            <a:r>
              <a:rPr lang="en-US" dirty="0"/>
              <a:t>First attribute is </a:t>
            </a:r>
            <a:r>
              <a:rPr lang="en-US" dirty="0">
                <a:highlight>
                  <a:srgbClr val="FFFF00"/>
                </a:highlight>
              </a:rPr>
              <a:t>the partition key</a:t>
            </a:r>
            <a:r>
              <a:rPr lang="en-US" dirty="0"/>
              <a:t>, the second is </a:t>
            </a:r>
            <a:r>
              <a:rPr lang="en-US" dirty="0">
                <a:highlight>
                  <a:srgbClr val="FFFF00"/>
                </a:highlight>
              </a:rPr>
              <a:t>the sort key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Partition key is hashed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partition,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data is stored sorted by the sort key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Global secondary index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Index with a partition key and sort key that is different to the table’s partition and sort keys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Local secondary index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  <a:endParaRPr lang="en-US" dirty="0"/>
          </a:p>
          <a:p>
            <a:pPr lvl="1"/>
            <a:r>
              <a:rPr lang="en-US" dirty="0"/>
              <a:t>Operations on tables</a:t>
            </a:r>
            <a:endParaRPr lang="en-US" dirty="0"/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  <a:endParaRPr lang="en-US" dirty="0"/>
          </a:p>
          <a:p>
            <a:pPr lvl="1"/>
            <a:r>
              <a:rPr lang="en-US" dirty="0"/>
              <a:t>Create, Retrieve, Update and Delete operations</a:t>
            </a:r>
            <a:endParaRPr lang="en-US" dirty="0"/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  <a:endParaRPr lang="en-US" dirty="0"/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  <a:endParaRPr lang="en-US" dirty="0"/>
          </a:p>
          <a:p>
            <a:pPr lvl="1"/>
            <a:r>
              <a:rPr lang="en-US" dirty="0"/>
              <a:t>Query: Retrieve all items with partition key optionally sorted</a:t>
            </a:r>
            <a:endParaRPr lang="en-US" dirty="0"/>
          </a:p>
          <a:p>
            <a:pPr lvl="1"/>
            <a:r>
              <a:rPr lang="en-US" dirty="0"/>
              <a:t>Scan: Retrieves all items in a specified table</a:t>
            </a:r>
            <a:endParaRPr lang="en-US" dirty="0"/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  <a:endParaRPr lang="en-US" dirty="0"/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/>
                <a:gridCol w="630129"/>
                <a:gridCol w="630129"/>
                <a:gridCol w="767385"/>
                <a:gridCol w="1082993"/>
                <a:gridCol w="878205"/>
                <a:gridCol w="540068"/>
                <a:gridCol w="560705"/>
                <a:gridCol w="1179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/>
                        <a:t>123 Main St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  <a:endParaRPr lang="en-US" dirty="0"/>
          </a:p>
          <a:p>
            <a:pPr lvl="1"/>
            <a:r>
              <a:rPr lang="en-US" dirty="0"/>
              <a:t>Scalar Types</a:t>
            </a:r>
            <a:endParaRPr lang="en-US" dirty="0"/>
          </a:p>
          <a:p>
            <a:pPr lvl="2"/>
            <a:r>
              <a:rPr lang="en-US" dirty="0"/>
              <a:t>Number, String, Binary, Boolean, null</a:t>
            </a:r>
            <a:endParaRPr lang="en-US" dirty="0"/>
          </a:p>
          <a:p>
            <a:pPr lvl="1"/>
            <a:r>
              <a:rPr lang="en-US" dirty="0"/>
              <a:t>Document Types</a:t>
            </a:r>
            <a:endParaRPr lang="en-US" dirty="0"/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  <a:endParaRPr lang="en-US" dirty="0"/>
          </a:p>
          <a:p>
            <a:pPr lvl="1"/>
            <a:r>
              <a:rPr lang="en-US" dirty="0"/>
              <a:t>Set Types</a:t>
            </a:r>
            <a:endParaRPr lang="en-US" dirty="0"/>
          </a:p>
          <a:p>
            <a:pPr lvl="2"/>
            <a:r>
              <a:rPr lang="en-US" dirty="0"/>
              <a:t>Array of the same type</a:t>
            </a:r>
            <a:endParaRPr lang="en-US" dirty="0"/>
          </a:p>
          <a:p>
            <a:pPr lvl="3"/>
            <a:r>
              <a:rPr lang="en-AU" dirty="0"/>
              <a:t>["Black", "Green" ,"Red"] </a:t>
            </a:r>
            <a:endParaRPr lang="en-AU" dirty="0"/>
          </a:p>
          <a:p>
            <a:pPr lvl="3"/>
            <a:r>
              <a:rPr lang="en-AU" dirty="0"/>
              <a:t>[42.2, -19, 7.5, 3.14]</a:t>
            </a: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  <a:endParaRPr lang="en-AU" dirty="0"/>
          </a:p>
          <a:p>
            <a:pPr lvl="1"/>
            <a:r>
              <a:rPr lang="en-AU" dirty="0"/>
              <a:t>Eventually Consistent Reads</a:t>
            </a:r>
            <a:endParaRPr lang="en-AU" dirty="0"/>
          </a:p>
          <a:p>
            <a:pPr lvl="2"/>
            <a:r>
              <a:rPr lang="en-AU" dirty="0"/>
              <a:t>Data from a write may not be available straight away</a:t>
            </a:r>
            <a:endParaRPr lang="en-AU" dirty="0"/>
          </a:p>
          <a:p>
            <a:pPr lvl="1"/>
            <a:r>
              <a:rPr lang="en-AU" dirty="0"/>
              <a:t>Strongly Consistent Reads</a:t>
            </a:r>
            <a:endParaRPr lang="en-AU" dirty="0"/>
          </a:p>
          <a:p>
            <a:pPr lvl="2"/>
            <a:r>
              <a:rPr lang="en-AU" dirty="0"/>
              <a:t>Reads return most up-to-date information reflecting all updates from write operations</a:t>
            </a:r>
            <a:endParaRPr lang="en-AU" dirty="0"/>
          </a:p>
          <a:p>
            <a:r>
              <a:rPr lang="en-AU" dirty="0"/>
              <a:t>Throughput capacity</a:t>
            </a:r>
            <a:endParaRPr lang="en-AU" dirty="0"/>
          </a:p>
          <a:p>
            <a:pPr lvl="1"/>
            <a:r>
              <a:rPr lang="en-AU" dirty="0"/>
              <a:t>When creating a table, specify the </a:t>
            </a:r>
            <a:endParaRPr lang="en-AU" dirty="0"/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  <a:endParaRPr lang="en-AU" dirty="0"/>
          </a:p>
          <a:p>
            <a:pPr lvl="2"/>
            <a:r>
              <a:rPr lang="en-AU" dirty="0"/>
              <a:t>Write capacity unit = number of writes of 1 KB in a second</a:t>
            </a:r>
            <a:endParaRPr lang="en-AU" dirty="0"/>
          </a:p>
          <a:p>
            <a:pPr lvl="1"/>
            <a:r>
              <a:rPr lang="en-AU" dirty="0"/>
              <a:t>Can Auto Scale	</a:t>
            </a:r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  <a:endParaRPr lang="en-AU" dirty="0"/>
          </a:p>
          <a:p>
            <a:r>
              <a:rPr lang="en-AU" dirty="0"/>
              <a:t>Partitions are accessed through the partition key	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unique id and a path to locate them</a:t>
            </a:r>
            <a:endParaRPr lang="en-US" dirty="0"/>
          </a:p>
          <a:p>
            <a:r>
              <a:rPr lang="en-US" dirty="0"/>
              <a:t>Have permissions applied as to who can list, read and write them</a:t>
            </a:r>
            <a:endParaRPr lang="en-US" dirty="0"/>
          </a:p>
          <a:p>
            <a:r>
              <a:rPr lang="en-US" dirty="0"/>
              <a:t>Have a type (audio, video, data,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Have a life cycle: Creation, storage, deletion</a:t>
            </a:r>
            <a:endParaRPr lang="en-US" dirty="0"/>
          </a:p>
          <a:p>
            <a:r>
              <a:rPr lang="en-US" dirty="0"/>
              <a:t>Storage can be determined by nature of access: frequent vs rare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  <a:endParaRPr lang="en-AU" dirty="0"/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  <a:endParaRPr lang="en-AU" dirty="0"/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1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  <a:endParaRPr lang="en-AU" dirty="0"/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--attribute-definitions \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530" lvl="2" algn="l"/>
            <a:endParaRPr lang="en-AU" sz="1600" i="1" dirty="0">
              <a:latin typeface="Courier" pitchFamily="2" charset="0"/>
            </a:endParaRPr>
          </a:p>
          <a:p>
            <a:pPr marL="49530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},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 }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1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DynamoDB: NoSQL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document based key-value storage mechanism</a:t>
            </a:r>
            <a:endParaRPr lang="en-US" dirty="0"/>
          </a:p>
          <a:p>
            <a:r>
              <a:rPr lang="en-US" dirty="0"/>
              <a:t>Similar characteristics to S3 (plus services like Amazon Athena) in some ways</a:t>
            </a:r>
            <a:endParaRPr lang="en-US" dirty="0"/>
          </a:p>
          <a:p>
            <a:r>
              <a:rPr lang="en-US" dirty="0"/>
              <a:t>Mainly used to store documents rather than range of objects found in S3</a:t>
            </a:r>
            <a:endParaRPr lang="en-US" dirty="0"/>
          </a:p>
          <a:p>
            <a:r>
              <a:rPr lang="en-US" dirty="0" err="1"/>
              <a:t>Optimised</a:t>
            </a:r>
            <a:r>
              <a:rPr lang="en-US" dirty="0"/>
              <a:t> and scalable for queries on large numbers of potentially unstructured documents.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Simple Storage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</a:t>
            </a:r>
            <a:r>
              <a:rPr lang="en-AU"/>
              <a:t>in buckets</a:t>
            </a:r>
            <a:endParaRPr lang="en-AU" dirty="0"/>
          </a:p>
          <a:p>
            <a:pPr lvl="1">
              <a:defRPr/>
            </a:pPr>
            <a:r>
              <a:rPr lang="en-AU" dirty="0"/>
              <a:t>Object is data + metadata</a:t>
            </a:r>
            <a:endParaRPr lang="en-AU" dirty="0"/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  <a:endParaRPr lang="en-AU" dirty="0"/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  <a:endParaRPr lang="en-AU" dirty="0"/>
          </a:p>
          <a:p>
            <a:pPr>
              <a:defRPr/>
            </a:pPr>
            <a:r>
              <a:rPr lang="en-AU" dirty="0"/>
              <a:t>Buckets</a:t>
            </a:r>
            <a:endParaRPr lang="en-AU" dirty="0"/>
          </a:p>
          <a:p>
            <a:pPr lvl="1">
              <a:defRPr/>
            </a:pPr>
            <a:r>
              <a:rPr lang="en-AU" dirty="0"/>
              <a:t>Organise the S3 namespace</a:t>
            </a:r>
            <a:endParaRPr lang="en-AU" dirty="0"/>
          </a:p>
          <a:p>
            <a:pPr lvl="1">
              <a:defRPr/>
            </a:pPr>
            <a:r>
              <a:rPr lang="en-AU" dirty="0"/>
              <a:t>Allow for access control</a:t>
            </a:r>
            <a:endParaRPr lang="en-AU" dirty="0"/>
          </a:p>
          <a:p>
            <a:pPr lvl="1">
              <a:defRPr/>
            </a:pPr>
            <a:r>
              <a:rPr lang="en-AU" dirty="0"/>
              <a:t>Unit of aggregation for usage reporting</a:t>
            </a:r>
            <a:endParaRPr lang="en-AU" dirty="0"/>
          </a:p>
          <a:p>
            <a:pPr>
              <a:defRPr/>
            </a:pPr>
            <a:r>
              <a:rPr lang="en-AU" dirty="0"/>
              <a:t>Unique ID = bucket + key + version ID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  <a:endParaRPr lang="en-AU" dirty="0"/>
          </a:p>
          <a:p>
            <a:pPr>
              <a:defRPr/>
            </a:pPr>
            <a:r>
              <a:rPr lang="en-AU" dirty="0"/>
              <a:t>Select:</a:t>
            </a:r>
            <a:endParaRPr lang="en-AU" dirty="0"/>
          </a:p>
          <a:p>
            <a:pPr lvl="1">
              <a:defRPr/>
            </a:pPr>
            <a:r>
              <a:rPr lang="en-AU" dirty="0"/>
              <a:t>Region</a:t>
            </a:r>
            <a:endParaRPr lang="en-AU" dirty="0"/>
          </a:p>
          <a:p>
            <a:pPr lvl="1">
              <a:defRPr/>
            </a:pPr>
            <a:r>
              <a:rPr lang="en-AU" dirty="0"/>
              <a:t>Versioning</a:t>
            </a:r>
            <a:endParaRPr lang="en-AU" dirty="0"/>
          </a:p>
          <a:p>
            <a:pPr lvl="1">
              <a:defRPr/>
            </a:pPr>
            <a:r>
              <a:rPr lang="en-AU" dirty="0"/>
              <a:t>Server access logging</a:t>
            </a:r>
            <a:endParaRPr lang="en-AU" dirty="0"/>
          </a:p>
          <a:p>
            <a:pPr lvl="1">
              <a:defRPr/>
            </a:pPr>
            <a:r>
              <a:rPr lang="en-AU" dirty="0"/>
              <a:t>Tags</a:t>
            </a:r>
            <a:endParaRPr lang="en-AU" dirty="0"/>
          </a:p>
          <a:p>
            <a:pPr lvl="1">
              <a:defRPr/>
            </a:pPr>
            <a:r>
              <a:rPr lang="en-AU" dirty="0"/>
              <a:t>Object-level logging</a:t>
            </a:r>
            <a:endParaRPr lang="en-AU" dirty="0"/>
          </a:p>
          <a:p>
            <a:pPr lvl="1">
              <a:defRPr/>
            </a:pPr>
            <a:r>
              <a:rPr lang="en-AU" dirty="0"/>
              <a:t>Encryption</a:t>
            </a:r>
            <a:endParaRPr lang="en-AU" dirty="0"/>
          </a:p>
          <a:p>
            <a:pPr lvl="2">
              <a:defRPr/>
            </a:pPr>
            <a:r>
              <a:rPr lang="en-AU" dirty="0"/>
              <a:t>SSE-S3 (AES-256)</a:t>
            </a:r>
            <a:endParaRPr lang="en-AU" dirty="0"/>
          </a:p>
          <a:p>
            <a:pPr lvl="2">
              <a:defRPr/>
            </a:pPr>
            <a:r>
              <a:rPr lang="en-AU" dirty="0"/>
              <a:t>SSE-KMS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  <a:endParaRPr lang="en-AU" dirty="0"/>
          </a:p>
          <a:p>
            <a:pPr lvl="1">
              <a:defRPr/>
            </a:pPr>
            <a:r>
              <a:rPr lang="en-AU" dirty="0"/>
              <a:t>Users with special permissions of Read and Write</a:t>
            </a:r>
            <a:endParaRPr lang="en-AU" dirty="0"/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  <a:endParaRPr lang="en-AU" dirty="0"/>
          </a:p>
          <a:p>
            <a:pPr>
              <a:defRPr/>
            </a:pPr>
            <a:r>
              <a:rPr lang="en-AU" dirty="0"/>
              <a:t>Once created can manage</a:t>
            </a:r>
            <a:endParaRPr lang="en-AU" dirty="0"/>
          </a:p>
          <a:p>
            <a:pPr lvl="1">
              <a:defRPr/>
            </a:pPr>
            <a:r>
              <a:rPr lang="en-AU" dirty="0"/>
              <a:t>Lifecycle</a:t>
            </a:r>
            <a:endParaRPr lang="en-AU" dirty="0"/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  <a:endParaRPr lang="en-AU" dirty="0"/>
          </a:p>
          <a:p>
            <a:pPr lvl="1">
              <a:defRPr/>
            </a:pPr>
            <a:r>
              <a:rPr lang="en-AU" dirty="0"/>
              <a:t>Replication</a:t>
            </a:r>
            <a:endParaRPr lang="en-AU" dirty="0"/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  <a:endParaRPr lang="en-AU" dirty="0"/>
          </a:p>
          <a:p>
            <a:pPr lvl="1">
              <a:defRPr/>
            </a:pPr>
            <a:r>
              <a:rPr lang="en-AU" dirty="0"/>
              <a:t>Analytics</a:t>
            </a:r>
            <a:endParaRPr lang="en-AU" dirty="0"/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  <a:endParaRPr lang="en-AU" dirty="0"/>
          </a:p>
          <a:p>
            <a:pPr lvl="1">
              <a:defRPr/>
            </a:pPr>
            <a:r>
              <a:rPr lang="en-AU" dirty="0"/>
              <a:t>Metrics </a:t>
            </a:r>
            <a:endParaRPr lang="en-AU" dirty="0"/>
          </a:p>
          <a:p>
            <a:pPr lvl="2">
              <a:defRPr/>
            </a:pPr>
            <a:r>
              <a:rPr lang="en-AU" dirty="0"/>
              <a:t>Stats on operations on objects in the bucket</a:t>
            </a:r>
            <a:endParaRPr lang="en-AU" dirty="0"/>
          </a:p>
          <a:p>
            <a:pPr lvl="1">
              <a:defRPr/>
            </a:pPr>
            <a:r>
              <a:rPr lang="en-AU" dirty="0"/>
              <a:t>Inventory</a:t>
            </a:r>
            <a:endParaRPr lang="en-AU" dirty="0"/>
          </a:p>
          <a:p>
            <a:pPr lvl="2">
              <a:defRPr/>
            </a:pPr>
            <a:r>
              <a:rPr lang="en-AU" dirty="0"/>
              <a:t>Provide a regular snapshot of contents of bucket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  <a:endParaRPr lang="en-AU" dirty="0"/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  <a:endParaRPr lang="en-AU" dirty="0"/>
          </a:p>
          <a:p>
            <a:pPr>
              <a:defRPr/>
            </a:pPr>
            <a:r>
              <a:rPr lang="en-AU" dirty="0"/>
              <a:t>New objects</a:t>
            </a:r>
            <a:endParaRPr lang="en-AU" dirty="0"/>
          </a:p>
          <a:p>
            <a:pPr lvl="1">
              <a:defRPr/>
            </a:pPr>
            <a:r>
              <a:rPr lang="en-AU" b="1" i="1" dirty="0"/>
              <a:t>read-after-write</a:t>
            </a:r>
            <a:endParaRPr lang="en-AU" b="1" i="1" dirty="0"/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  <a:endParaRPr lang="en-AU" dirty="0"/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  <a:endParaRPr lang="en-AU" dirty="0"/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508" y="643467"/>
            <a:ext cx="7723292" cy="55334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S3 handles consistency through versioning rather than locking</a:t>
            </a:r>
            <a:endParaRPr lang="en-US" sz="2400" dirty="0"/>
          </a:p>
          <a:p>
            <a:pPr lvl="1"/>
            <a:r>
              <a:rPr lang="en-US" dirty="0"/>
              <a:t>The idea: every bucket + key maps to a list of versions</a:t>
            </a:r>
            <a:endParaRPr lang="en-US" dirty="0"/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bucket+key</a:t>
            </a:r>
            <a:r>
              <a:rPr lang="en-US" sz="2400" dirty="0"/>
              <a:t>] </a:t>
            </a:r>
            <a:r>
              <a:rPr lang="en-US" sz="2400" dirty="0">
                <a:sym typeface="Wingdings" panose="05000000000000000000" pitchFamily="2" charset="2"/>
              </a:rPr>
              <a:t> [object v1] [object v2] [object v3] …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Each time we PUT an object, it gets a new version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The last-received PUT overwrites any previous ones!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When we GET: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An </a:t>
            </a:r>
            <a:r>
              <a:rPr lang="en-US" sz="2400" dirty="0" err="1">
                <a:sym typeface="Wingdings" panose="05000000000000000000" pitchFamily="2" charset="2"/>
              </a:rPr>
              <a:t>unversioned</a:t>
            </a:r>
            <a:r>
              <a:rPr lang="en-US" sz="2400" dirty="0">
                <a:sym typeface="Wingdings" panose="05000000000000000000" pitchFamily="2" charset="2"/>
              </a:rPr>
              <a:t> request </a:t>
            </a:r>
            <a:r>
              <a:rPr lang="en-US" sz="2400" u="sng" dirty="0">
                <a:sym typeface="Wingdings" panose="05000000000000000000" pitchFamily="2" charset="2"/>
              </a:rPr>
              <a:t>likely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receives the last version – but this is not guaranteed depending on propagation delays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A request for </a:t>
            </a:r>
            <a:r>
              <a:rPr lang="en-US" sz="2400" u="sng" dirty="0">
                <a:sym typeface="Wingdings" panose="05000000000000000000" pitchFamily="2" charset="2"/>
              </a:rPr>
              <a:t>bucket + key + version</a:t>
            </a:r>
            <a:r>
              <a:rPr lang="en-US" sz="2400" dirty="0">
                <a:sym typeface="Wingdings" panose="05000000000000000000" pitchFamily="2" charset="2"/>
              </a:rPr>
              <a:t> uniquely maps to a single object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Versioning can be enabled for each bucket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Why would you (not) want versioning?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kxMDUxYjc2ZDgzYTc5NWJlNTgzMjgwZGExMTM2O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10959</Words>
  <Application>WPS 演示</Application>
  <PresentationFormat>Widescreen</PresentationFormat>
  <Paragraphs>467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Tahoma</vt:lpstr>
      <vt:lpstr>Times New Roman</vt:lpstr>
      <vt:lpstr>Calibri Light</vt:lpstr>
      <vt:lpstr>Calibri</vt:lpstr>
      <vt:lpstr>等线</vt:lpstr>
      <vt:lpstr>微软雅黑</vt:lpstr>
      <vt:lpstr>Arial Unicode MS</vt:lpstr>
      <vt:lpstr>Calibri</vt:lpstr>
      <vt:lpstr>Courier</vt:lpstr>
      <vt:lpstr>Courier New</vt:lpstr>
      <vt:lpstr>Office Theme</vt:lpstr>
      <vt:lpstr>AWS Storage: S3 and DynamoDB</vt:lpstr>
      <vt:lpstr>Storage in the cloud</vt:lpstr>
      <vt:lpstr>Objects</vt:lpstr>
      <vt:lpstr>Amazon DynamoDB: NoSQL Database</vt:lpstr>
      <vt:lpstr>AWS S3: Simple Storage Service</vt:lpstr>
      <vt:lpstr>Creating a bucket</vt:lpstr>
      <vt:lpstr>Creating a bucket (2)</vt:lpstr>
      <vt:lpstr>AWS S3 Regions</vt:lpstr>
      <vt:lpstr>S3: Versioning</vt:lpstr>
      <vt:lpstr>Putting objects in buckets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Athena</vt:lpstr>
      <vt:lpstr>AWS Athena: CloudTrail</vt:lpstr>
      <vt:lpstr>PowerPoint 演示文稿</vt:lpstr>
      <vt:lpstr>Queries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Company>Rice University / Max Planck Institute for Software Systems</Company>
  <LinksUpToDate>false</LinksUpToDate>
  <SharedDoc>false</SharedDoc>
  <HyperlinksChanged>false</HyperlinksChanged>
  <AppVersion>14.0000</AppVersion>
  <Manager>Peter Druschel</Manager>
  <HyperlinkBase>http://www.cs.rice.edu/~ahae/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creator>Andreas Haeberlen</dc:creator>
  <cp:keywords>NETS 212</cp:keywords>
  <dc:description>http://www.cis.upenn.edu/~nets212/</dc:description>
  <dc:subject>Scalable and Cloud Computing</dc:subject>
  <cp:category>Lecture</cp:category>
  <cp:lastModifiedBy>源</cp:lastModifiedBy>
  <cp:revision>4091</cp:revision>
  <dcterms:created xsi:type="dcterms:W3CDTF">1999-05-23T11:18:00Z</dcterms:created>
  <dcterms:modified xsi:type="dcterms:W3CDTF">2022-08-16T14:46:56Z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7A810620F27B4439AE1C4450FE3AC8A6</vt:lpwstr>
  </property>
  <property fmtid="{D5CDD505-2E9C-101B-9397-08002B2CF9AE}" pid="3" name="KSOProductBuildVer">
    <vt:lpwstr>2052-11.1.0.12302</vt:lpwstr>
  </property>
</Properties>
</file>