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13"/>
  </p:notesMasterIdLst>
  <p:handoutMasterIdLst>
    <p:handoutMasterId r:id="rId14"/>
  </p:handoutMasterIdLst>
  <p:sldIdLst>
    <p:sldId id="1335" r:id="rId2"/>
    <p:sldId id="1326" r:id="rId3"/>
    <p:sldId id="1173" r:id="rId4"/>
    <p:sldId id="1327" r:id="rId5"/>
    <p:sldId id="1328" r:id="rId6"/>
    <p:sldId id="1329" r:id="rId7"/>
    <p:sldId id="1330" r:id="rId8"/>
    <p:sldId id="1331" r:id="rId9"/>
    <p:sldId id="1332" r:id="rId10"/>
    <p:sldId id="1333" r:id="rId11"/>
    <p:sldId id="1334" r:id="rId12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CC33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5" autoAdjust="0"/>
    <p:restoredTop sz="78547" autoAdjust="0"/>
  </p:normalViewPr>
  <p:slideViewPr>
    <p:cSldViewPr snapToGrid="0">
      <p:cViewPr varScale="1">
        <p:scale>
          <a:sx n="87" d="100"/>
          <a:sy n="87" d="100"/>
        </p:scale>
        <p:origin x="1410" y="9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warul Patwary" userId="e9f82bcb-ad83-4f66-80e6-a524eca623fa" providerId="ADAL" clId="{7AAA3584-C48C-4D92-896B-39E3757DE2EA}"/>
    <pc:docChg chg="custSel modSld">
      <pc:chgData name="Anwarul Patwary" userId="e9f82bcb-ad83-4f66-80e6-a524eca623fa" providerId="ADAL" clId="{7AAA3584-C48C-4D92-896B-39E3757DE2EA}" dt="2022-08-01T02:31:49.137" v="31" actId="1076"/>
      <pc:docMkLst>
        <pc:docMk/>
      </pc:docMkLst>
      <pc:sldChg chg="modSp mod">
        <pc:chgData name="Anwarul Patwary" userId="e9f82bcb-ad83-4f66-80e6-a524eca623fa" providerId="ADAL" clId="{7AAA3584-C48C-4D92-896B-39E3757DE2EA}" dt="2022-08-01T02:31:49.137" v="31" actId="1076"/>
        <pc:sldMkLst>
          <pc:docMk/>
          <pc:sldMk cId="2316325434" sldId="1335"/>
        </pc:sldMkLst>
        <pc:spChg chg="mod">
          <ac:chgData name="Anwarul Patwary" userId="e9f82bcb-ad83-4f66-80e6-a524eca623fa" providerId="ADAL" clId="{7AAA3584-C48C-4D92-896B-39E3757DE2EA}" dt="2022-08-01T02:31:49.137" v="31" actId="1076"/>
          <ac:spMkLst>
            <pc:docMk/>
            <pc:sldMk cId="2316325434" sldId="1335"/>
            <ac:spMk id="3" creationId="{88F53C6C-0DEB-D74A-8D91-D06F4D77A08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46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1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7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47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84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7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6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6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7C8C6-11B2-D54F-9682-DB3F03F5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AWS CLI and </a:t>
            </a:r>
            <a:r>
              <a:rPr lang="en-US" sz="4000" dirty="0" err="1">
                <a:solidFill>
                  <a:schemeClr val="bg2"/>
                </a:solidFill>
              </a:rPr>
              <a:t>Boto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53C6C-0DEB-D74A-8D91-D06F4D77A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990" y="4419664"/>
            <a:ext cx="9368010" cy="101630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CITS5503</a:t>
            </a:r>
          </a:p>
          <a:p>
            <a:r>
              <a:rPr lang="en-US" sz="1800" dirty="0"/>
              <a:t>Week 2 </a:t>
            </a:r>
          </a:p>
          <a:p>
            <a:r>
              <a:rPr lang="en-US" sz="1800" dirty="0"/>
              <a:t>Dr Anwarul Patwary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99ED4-7B79-DA40-88E6-0B7BB6B6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3AB06-BC4E-0D4B-ADF2-A4FB36FA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05072F42-4DFA-4725-86F9-7594E4AB4EB5}" type="slidenum">
              <a:rPr lang="en-GB">
                <a:solidFill>
                  <a:schemeClr val="tx1"/>
                </a:solidFill>
              </a:rPr>
              <a:pPr/>
              <a:t>1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25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200" dirty="0">
                <a:latin typeface="Courier" pitchFamily="2" charset="0"/>
              </a:rPr>
              <a:t>Waiters:</a:t>
            </a:r>
          </a:p>
          <a:p>
            <a:pPr lvl="1"/>
            <a:r>
              <a:rPr lang="en-AU" sz="1800" dirty="0">
                <a:latin typeface="Courier" pitchFamily="2" charset="0"/>
              </a:rPr>
              <a:t>Operations that block until a certain state is achieved or a timeout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AU" sz="1800" dirty="0" err="1">
                <a:latin typeface="Courier" pitchFamily="2" charset="0"/>
              </a:rPr>
              <a:t>bucket.wait_until_exists</a:t>
            </a:r>
            <a:r>
              <a:rPr lang="en-AU" sz="1800" dirty="0">
                <a:latin typeface="Courier" pitchFamily="2" charset="0"/>
              </a:rPr>
              <a:t>()</a:t>
            </a:r>
          </a:p>
          <a:p>
            <a:pPr marL="457200" lvl="1" indent="0">
              <a:buNone/>
            </a:pPr>
            <a:endParaRPr lang="en-AU" sz="18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AU" sz="1800" dirty="0" err="1">
                <a:latin typeface="Courier" pitchFamily="2" charset="0"/>
              </a:rPr>
              <a:t>instance.wait_until_running</a:t>
            </a:r>
            <a:r>
              <a:rPr lang="en-AU" sz="1800" dirty="0">
                <a:latin typeface="Courier" pitchFamily="2" charset="0"/>
              </a:rPr>
              <a:t>()</a:t>
            </a:r>
          </a:p>
          <a:p>
            <a:pPr marL="457200" lvl="1" indent="0">
              <a:buNone/>
            </a:pPr>
            <a:endParaRPr lang="en-AU" sz="18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Collections:</a:t>
            </a:r>
          </a:p>
          <a:p>
            <a:pPr lvl="1"/>
            <a:r>
              <a:rPr lang="en-AU" sz="1800" dirty="0" err="1">
                <a:latin typeface="Courier" pitchFamily="2" charset="0"/>
              </a:rPr>
              <a:t>Iterable</a:t>
            </a:r>
            <a:r>
              <a:rPr lang="en-AU" sz="1800" dirty="0">
                <a:latin typeface="Courier" pitchFamily="2" charset="0"/>
              </a:rPr>
              <a:t> interface to a collection of objects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r>
              <a:rPr lang="en-US" sz="2200" dirty="0">
                <a:latin typeface="Courier" pitchFamily="2" charset="0"/>
              </a:rPr>
              <a:t>Filtering:</a:t>
            </a:r>
          </a:p>
          <a:p>
            <a:pPr lvl="1"/>
            <a:r>
              <a:rPr lang="en-US" sz="1800" dirty="0">
                <a:latin typeface="Courier" pitchFamily="2" charset="0"/>
              </a:rPr>
              <a:t>Filtering a collection of results</a:t>
            </a:r>
          </a:p>
          <a:p>
            <a:pPr marL="0" indent="0">
              <a:buNone/>
            </a:pPr>
            <a:endParaRPr lang="en-US" sz="2200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sz="1800" dirty="0">
                <a:latin typeface="Courier" pitchFamily="2" charset="0"/>
              </a:rPr>
              <a:t>import boto3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" pitchFamily="2" charset="0"/>
              </a:rPr>
              <a:t>filtered_objects</a:t>
            </a:r>
            <a:r>
              <a:rPr lang="en-US" sz="1800" dirty="0">
                <a:latin typeface="Courier" pitchFamily="2" charset="0"/>
              </a:rPr>
              <a:t> = </a:t>
            </a:r>
            <a:r>
              <a:rPr lang="en-US" sz="1800" dirty="0" err="1">
                <a:latin typeface="Courier" pitchFamily="2" charset="0"/>
              </a:rPr>
              <a:t>bucket.objects.filter</a:t>
            </a:r>
            <a:r>
              <a:rPr lang="en-US" sz="1800" dirty="0">
                <a:latin typeface="Courier" pitchFamily="2" charset="0"/>
              </a:rPr>
              <a:t>(Prefix=‘photos/’)</a:t>
            </a:r>
          </a:p>
        </p:txBody>
      </p:sp>
    </p:spTree>
    <p:extLst>
      <p:ext uri="{BB962C8B-B14F-4D97-AF65-F5344CB8AC3E}">
        <p14:creationId xmlns:p14="http://schemas.microsoft.com/office/powerpoint/2010/main" val="246297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SDKs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Multiple languages</a:t>
            </a:r>
          </a:p>
          <a:p>
            <a:r>
              <a:rPr lang="en-AU" sz="2200" dirty="0">
                <a:latin typeface="Courier" pitchFamily="2" charset="0"/>
              </a:rPr>
              <a:t>iOS and Android mobile SDKs for </a:t>
            </a:r>
            <a:r>
              <a:rPr lang="en-AU" sz="2200">
                <a:latin typeface="Courier" pitchFamily="2" charset="0"/>
              </a:rPr>
              <a:t>native integration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87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Command Line Interface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45323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Most of what you can do through the UI you can do using the CLI</a:t>
            </a:r>
          </a:p>
          <a:p>
            <a:pPr>
              <a:defRPr/>
            </a:pPr>
            <a:r>
              <a:rPr lang="en-US" dirty="0"/>
              <a:t>Python application installed by (Mac and Linux):</a:t>
            </a:r>
          </a:p>
          <a:p>
            <a:pPr lvl="1">
              <a:defRPr/>
            </a:pPr>
            <a:r>
              <a:rPr lang="en-US" dirty="0"/>
              <a:t>pip install </a:t>
            </a:r>
            <a:r>
              <a:rPr lang="en-US" dirty="0" err="1"/>
              <a:t>awscli</a:t>
            </a:r>
            <a:endParaRPr lang="en-US" dirty="0"/>
          </a:p>
          <a:p>
            <a:pPr>
              <a:defRPr/>
            </a:pPr>
            <a:r>
              <a:rPr lang="en-US" dirty="0"/>
              <a:t>Windows install using PowerShell</a:t>
            </a:r>
          </a:p>
          <a:p>
            <a:pPr>
              <a:defRPr/>
            </a:pPr>
            <a:r>
              <a:rPr lang="en-US" dirty="0"/>
              <a:t>Configuration files stored in ~/.</a:t>
            </a:r>
            <a:r>
              <a:rPr lang="en-US" dirty="0" err="1"/>
              <a:t>aws</a:t>
            </a:r>
            <a:endParaRPr lang="en-US" dirty="0"/>
          </a:p>
          <a:p>
            <a:pPr lvl="1">
              <a:defRPr/>
            </a:pP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/credentials</a:t>
            </a:r>
          </a:p>
          <a:p>
            <a:pPr marL="914400" lvl="2" indent="0">
              <a:buNone/>
              <a:defRPr/>
            </a:pPr>
            <a:r>
              <a:rPr lang="en-AU" dirty="0"/>
              <a:t>[default] </a:t>
            </a:r>
          </a:p>
          <a:p>
            <a:pPr marL="914400" lvl="2" indent="0">
              <a:buNone/>
              <a:defRPr/>
            </a:pPr>
            <a:r>
              <a:rPr lang="en-AU" dirty="0" err="1"/>
              <a:t>aws_access_key_id</a:t>
            </a:r>
            <a:r>
              <a:rPr lang="en-AU" dirty="0"/>
              <a:t>=AKIAIOSFODNN7EXAMPLE </a:t>
            </a:r>
            <a:r>
              <a:rPr lang="en-AU" dirty="0" err="1"/>
              <a:t>aws_secret_access_key</a:t>
            </a:r>
            <a:r>
              <a:rPr lang="en-AU" dirty="0"/>
              <a:t>=</a:t>
            </a:r>
            <a:r>
              <a:rPr lang="en-AU" dirty="0" err="1"/>
              <a:t>wJalrXUtnFEMI</a:t>
            </a:r>
            <a:r>
              <a:rPr lang="en-AU" dirty="0"/>
              <a:t>/K7MDENG/</a:t>
            </a:r>
            <a:r>
              <a:rPr lang="en-AU" dirty="0" err="1"/>
              <a:t>bPxRfiCYEXAMPLEKEY</a:t>
            </a:r>
            <a:endParaRPr lang="en-US" dirty="0"/>
          </a:p>
          <a:p>
            <a:pPr lvl="1">
              <a:defRPr/>
            </a:pPr>
            <a:r>
              <a:rPr lang="en-US" dirty="0"/>
              <a:t>~/.</a:t>
            </a:r>
            <a:r>
              <a:rPr lang="en-US" dirty="0" err="1"/>
              <a:t>aws</a:t>
            </a:r>
            <a:r>
              <a:rPr lang="en-US" dirty="0"/>
              <a:t>/</a:t>
            </a:r>
            <a:r>
              <a:rPr lang="en-US" dirty="0" err="1"/>
              <a:t>config</a:t>
            </a:r>
            <a:endParaRPr lang="en-US" dirty="0"/>
          </a:p>
          <a:p>
            <a:pPr marL="914400" lvl="2" indent="0">
              <a:buNone/>
              <a:defRPr/>
            </a:pPr>
            <a:r>
              <a:rPr lang="en-AU" dirty="0"/>
              <a:t>[default] </a:t>
            </a:r>
          </a:p>
          <a:p>
            <a:pPr marL="914400" lvl="2" indent="0">
              <a:buNone/>
              <a:defRPr/>
            </a:pPr>
            <a:r>
              <a:rPr lang="en-AU" dirty="0"/>
              <a:t>region=ap-southeast-2 </a:t>
            </a:r>
          </a:p>
          <a:p>
            <a:pPr marL="914400" lvl="2" indent="0">
              <a:buNone/>
              <a:defRPr/>
            </a:pPr>
            <a:r>
              <a:rPr lang="en-AU" dirty="0"/>
              <a:t>output=</a:t>
            </a:r>
            <a:r>
              <a:rPr lang="en-AU" dirty="0" err="1"/>
              <a:t>json</a:t>
            </a:r>
            <a:endParaRPr lang="en-AU" dirty="0"/>
          </a:p>
          <a:p>
            <a:pPr>
              <a:defRPr/>
            </a:pPr>
            <a:r>
              <a:rPr lang="en-US" dirty="0"/>
              <a:t>Can do this through environment variables or through 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590366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CLI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40D85E-6D28-8D42-AB69-04E321D07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74" y="1690688"/>
            <a:ext cx="5359458" cy="453231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security group, key pair and role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create-security-group --group-name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-sg --description "security group for development environment in EC2" { "</a:t>
            </a:r>
            <a:r>
              <a:rPr lang="en-AU" sz="2400" dirty="0" err="1">
                <a:latin typeface="Courier" pitchFamily="2" charset="0"/>
              </a:rPr>
              <a:t>GroupId</a:t>
            </a:r>
            <a:r>
              <a:rPr lang="en-AU" sz="2400" dirty="0">
                <a:latin typeface="Courier" pitchFamily="2" charset="0"/>
              </a:rPr>
              <a:t>": "sg-b018ced5" } </a:t>
            </a:r>
          </a:p>
          <a:p>
            <a:pPr marL="0" indent="0">
              <a:buNone/>
            </a:pPr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authorize-security-group-ingress --group-name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-sg --protocol </a:t>
            </a:r>
            <a:r>
              <a:rPr lang="en-AU" sz="2400" dirty="0" err="1">
                <a:latin typeface="Courier" pitchFamily="2" charset="0"/>
              </a:rPr>
              <a:t>tcp</a:t>
            </a:r>
            <a:r>
              <a:rPr lang="en-AU" sz="2400" dirty="0">
                <a:latin typeface="Courier" pitchFamily="2" charset="0"/>
              </a:rPr>
              <a:t> --port 22 --</a:t>
            </a:r>
            <a:r>
              <a:rPr lang="en-AU" sz="2400" dirty="0" err="1">
                <a:latin typeface="Courier" pitchFamily="2" charset="0"/>
              </a:rPr>
              <a:t>cidr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i="1" dirty="0">
                <a:latin typeface="Courier" pitchFamily="2" charset="0"/>
              </a:rPr>
              <a:t>0.0.0.0/0</a:t>
            </a:r>
            <a:endParaRPr lang="en-AU" sz="2400" dirty="0">
              <a:latin typeface="Courier" pitchFamily="2" charset="0"/>
            </a:endParaRPr>
          </a:p>
          <a:p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aws</a:t>
            </a:r>
            <a:r>
              <a:rPr lang="en-AU" sz="2400" dirty="0">
                <a:latin typeface="Courier" pitchFamily="2" charset="0"/>
              </a:rPr>
              <a:t> ec2 create-key-pair --key-name </a:t>
            </a:r>
            <a:r>
              <a:rPr lang="en-AU" sz="2400" dirty="0" err="1">
                <a:latin typeface="Courier" pitchFamily="2" charset="0"/>
              </a:rPr>
              <a:t>devenv</a:t>
            </a:r>
            <a:r>
              <a:rPr lang="en-AU" sz="2400" dirty="0">
                <a:latin typeface="Courier" pitchFamily="2" charset="0"/>
              </a:rPr>
              <a:t>-key --query '</a:t>
            </a:r>
            <a:r>
              <a:rPr lang="en-AU" sz="2400" dirty="0" err="1">
                <a:latin typeface="Courier" pitchFamily="2" charset="0"/>
              </a:rPr>
              <a:t>KeyMaterial</a:t>
            </a:r>
            <a:r>
              <a:rPr lang="en-AU" sz="2400" dirty="0">
                <a:latin typeface="Courier" pitchFamily="2" charset="0"/>
              </a:rPr>
              <a:t>' --output text &gt; </a:t>
            </a:r>
            <a:r>
              <a:rPr lang="en-AU" sz="2400" dirty="0" err="1">
                <a:latin typeface="Courier" pitchFamily="2" charset="0"/>
              </a:rPr>
              <a:t>devenv-key.pem</a:t>
            </a:r>
            <a:endParaRPr lang="en-AU" sz="2400" dirty="0">
              <a:latin typeface="Courier" pitchFamily="2" charset="0"/>
            </a:endParaRPr>
          </a:p>
          <a:p>
            <a:endParaRPr lang="en-AU" sz="2400" dirty="0">
              <a:latin typeface="Courier" pitchFamily="2" charset="0"/>
            </a:endParaRPr>
          </a:p>
          <a:p>
            <a:r>
              <a:rPr lang="en-AU" sz="2400" dirty="0">
                <a:latin typeface="Courier" pitchFamily="2" charset="0"/>
              </a:rPr>
              <a:t>$ </a:t>
            </a:r>
            <a:r>
              <a:rPr lang="en-AU" sz="2400" dirty="0" err="1">
                <a:latin typeface="Courier" pitchFamily="2" charset="0"/>
              </a:rPr>
              <a:t>chmod</a:t>
            </a:r>
            <a:r>
              <a:rPr lang="en-AU" sz="2400" dirty="0">
                <a:latin typeface="Courier" pitchFamily="2" charset="0"/>
              </a:rPr>
              <a:t> 400 </a:t>
            </a:r>
            <a:r>
              <a:rPr lang="en-AU" sz="2400" dirty="0" err="1">
                <a:latin typeface="Courier" pitchFamily="2" charset="0"/>
              </a:rPr>
              <a:t>devenv-key.pem</a:t>
            </a:r>
            <a:br>
              <a:rPr lang="en-A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56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an instance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 err="1">
                <a:latin typeface="Courier" pitchFamily="2" charset="0"/>
              </a:rPr>
              <a:t>aws</a:t>
            </a:r>
            <a:r>
              <a:rPr lang="en-AU" sz="2200" dirty="0">
                <a:latin typeface="Courier" pitchFamily="2" charset="0"/>
              </a:rPr>
              <a:t> ec2 run-instances --image-id </a:t>
            </a:r>
            <a:r>
              <a:rPr lang="en-AU" sz="2200" i="1" dirty="0">
                <a:latin typeface="Courier" pitchFamily="2" charset="0"/>
              </a:rPr>
              <a:t>ami-6e1a0117</a:t>
            </a:r>
            <a:r>
              <a:rPr lang="en-AU" sz="2200" dirty="0">
                <a:latin typeface="Courier" pitchFamily="2" charset="0"/>
              </a:rPr>
              <a:t> --security-group-ids </a:t>
            </a:r>
            <a:r>
              <a:rPr lang="en-AU" sz="2200" i="1" dirty="0">
                <a:latin typeface="Courier" pitchFamily="2" charset="0"/>
              </a:rPr>
              <a:t>sg-b018ced5</a:t>
            </a:r>
            <a:r>
              <a:rPr lang="en-AU" sz="2200" dirty="0">
                <a:latin typeface="Courier" pitchFamily="2" charset="0"/>
              </a:rPr>
              <a:t> --count 1 --instance-type </a:t>
            </a:r>
            <a:r>
              <a:rPr lang="en-AU" sz="2200" i="1" dirty="0">
                <a:latin typeface="Courier" pitchFamily="2" charset="0"/>
              </a:rPr>
              <a:t>t2.micro</a:t>
            </a:r>
            <a:r>
              <a:rPr lang="en-AU" sz="2200" dirty="0">
                <a:latin typeface="Courier" pitchFamily="2" charset="0"/>
              </a:rPr>
              <a:t> --key-name </a:t>
            </a:r>
            <a:r>
              <a:rPr lang="en-AU" sz="2200" dirty="0" err="1">
                <a:latin typeface="Courier" pitchFamily="2" charset="0"/>
              </a:rPr>
              <a:t>devenv</a:t>
            </a:r>
            <a:r>
              <a:rPr lang="en-AU" sz="2200" dirty="0">
                <a:latin typeface="Courier" pitchFamily="2" charset="0"/>
              </a:rPr>
              <a:t>-key --query 'Instances[0].</a:t>
            </a:r>
            <a:r>
              <a:rPr lang="en-AU" sz="2200" dirty="0" err="1">
                <a:latin typeface="Courier" pitchFamily="2" charset="0"/>
              </a:rPr>
              <a:t>InstanceId</a:t>
            </a:r>
            <a:r>
              <a:rPr lang="en-AU" sz="2200" dirty="0">
                <a:latin typeface="Courier" pitchFamily="2" charset="0"/>
              </a:rPr>
              <a:t>’ </a:t>
            </a:r>
          </a:p>
          <a:p>
            <a:pPr lvl="1"/>
            <a:endParaRPr lang="en-AU" sz="1800" dirty="0">
              <a:latin typeface="Courier" pitchFamily="2" charset="0"/>
            </a:endParaRPr>
          </a:p>
          <a:p>
            <a:pPr lvl="1"/>
            <a:r>
              <a:rPr lang="en-AU" sz="1800" dirty="0">
                <a:latin typeface="Courier" pitchFamily="2" charset="0"/>
              </a:rPr>
              <a:t>"i-0787e4282810ef9cf"</a:t>
            </a:r>
            <a:br>
              <a:rPr lang="en-AU" dirty="0"/>
            </a:br>
            <a:endParaRPr lang="en-AU" dirty="0"/>
          </a:p>
          <a:p>
            <a:r>
              <a:rPr lang="en-AU" sz="2200" dirty="0" err="1">
                <a:latin typeface="Courier" pitchFamily="2" charset="0"/>
              </a:rPr>
              <a:t>aws</a:t>
            </a:r>
            <a:r>
              <a:rPr lang="en-AU" sz="2200" dirty="0">
                <a:latin typeface="Courier" pitchFamily="2" charset="0"/>
              </a:rPr>
              <a:t> ec2 describe-instances --instance-ids </a:t>
            </a:r>
            <a:r>
              <a:rPr lang="en-AU" sz="2200" i="1" dirty="0">
                <a:latin typeface="Courier" pitchFamily="2" charset="0"/>
              </a:rPr>
              <a:t>"i-0787e4282810ef9cf"</a:t>
            </a:r>
            <a:r>
              <a:rPr lang="en-AU" sz="2200" dirty="0">
                <a:latin typeface="Courier" pitchFamily="2" charset="0"/>
              </a:rPr>
              <a:t> --query 'Reservations[0].Instances[0].</a:t>
            </a:r>
            <a:r>
              <a:rPr lang="en-AU" sz="2200" dirty="0" err="1">
                <a:latin typeface="Courier" pitchFamily="2" charset="0"/>
              </a:rPr>
              <a:t>PublicIpAddress</a:t>
            </a:r>
            <a:r>
              <a:rPr lang="en-AU" sz="2200" dirty="0">
                <a:latin typeface="Courier" pitchFamily="2" charset="0"/>
              </a:rPr>
              <a:t>’</a:t>
            </a:r>
          </a:p>
          <a:p>
            <a:pPr lvl="1"/>
            <a:r>
              <a:rPr lang="en-AU" dirty="0"/>
              <a:t>"54.183.22.255”	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sz="2200" dirty="0" err="1">
                <a:latin typeface="Courier" pitchFamily="2" charset="0"/>
              </a:rPr>
              <a:t>ssh</a:t>
            </a:r>
            <a:r>
              <a:rPr lang="en-AU" sz="2200" dirty="0">
                <a:latin typeface="Courier" pitchFamily="2" charset="0"/>
              </a:rPr>
              <a:t> -</a:t>
            </a:r>
            <a:r>
              <a:rPr lang="en-AU" sz="2200" dirty="0" err="1">
                <a:latin typeface="Courier" pitchFamily="2" charset="0"/>
              </a:rPr>
              <a:t>i</a:t>
            </a:r>
            <a:r>
              <a:rPr lang="en-AU" sz="2200" dirty="0">
                <a:latin typeface="Courier" pitchFamily="2" charset="0"/>
              </a:rPr>
              <a:t> </a:t>
            </a:r>
            <a:r>
              <a:rPr lang="en-AU" sz="2200" dirty="0" err="1">
                <a:latin typeface="Courier" pitchFamily="2" charset="0"/>
              </a:rPr>
              <a:t>devenv-key.pem</a:t>
            </a:r>
            <a:r>
              <a:rPr lang="en-AU" sz="2200" dirty="0">
                <a:latin typeface="Courier" pitchFamily="2" charset="0"/>
              </a:rPr>
              <a:t> ubuntu@</a:t>
            </a:r>
            <a:r>
              <a:rPr lang="en-AU" sz="2200" i="1" dirty="0">
                <a:latin typeface="Courier" pitchFamily="2" charset="0"/>
              </a:rPr>
              <a:t>54.183.22.255</a:t>
            </a: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40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https://</a:t>
            </a:r>
            <a:r>
              <a:rPr lang="en-AU" sz="2200" dirty="0" err="1">
                <a:latin typeface="Courier" pitchFamily="2" charset="0"/>
              </a:rPr>
              <a:t>docs.aws.amazon.com</a:t>
            </a:r>
            <a:r>
              <a:rPr lang="en-AU" sz="2200" dirty="0">
                <a:latin typeface="Courier" pitchFamily="2" charset="0"/>
              </a:rPr>
              <a:t>/cli/latest/reference/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52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Boto3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200" dirty="0">
                <a:latin typeface="Courier" pitchFamily="2" charset="0"/>
              </a:rPr>
              <a:t>Uses same credentials and configuration files in ~/.</a:t>
            </a:r>
            <a:r>
              <a:rPr lang="en-AU" sz="2200" dirty="0" err="1">
                <a:latin typeface="Courier" pitchFamily="2" charset="0"/>
              </a:rPr>
              <a:t>aws</a:t>
            </a:r>
            <a:endParaRPr lang="en-AU" sz="22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Boto3 connects to AWS Rest API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s3 = boto3.resource(‘s3’)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for bucket in s3.buckets.all():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   print(</a:t>
            </a:r>
            <a:r>
              <a:rPr lang="en-AU" sz="2200" dirty="0" err="1">
                <a:latin typeface="Courier" pitchFamily="2" charset="0"/>
              </a:rPr>
              <a:t>bucket.name</a:t>
            </a:r>
            <a:r>
              <a:rPr lang="en-AU" sz="22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data = open(‘</a:t>
            </a:r>
            <a:r>
              <a:rPr lang="en-AU" sz="2200" dirty="0" err="1">
                <a:latin typeface="Courier" pitchFamily="2" charset="0"/>
              </a:rPr>
              <a:t>test.jpg</a:t>
            </a:r>
            <a:r>
              <a:rPr lang="en-AU" sz="2200" dirty="0">
                <a:latin typeface="Courier" pitchFamily="2" charset="0"/>
              </a:rPr>
              <a:t>’, ‘</a:t>
            </a:r>
            <a:r>
              <a:rPr lang="en-AU" sz="2200" dirty="0" err="1">
                <a:latin typeface="Courier" pitchFamily="2" charset="0"/>
              </a:rPr>
              <a:t>rb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AU" sz="2400" dirty="0">
                <a:effectLst/>
                <a:latin typeface="Courier" pitchFamily="2" charset="0"/>
              </a:rPr>
              <a:t>s3</a:t>
            </a:r>
            <a:r>
              <a:rPr lang="en-AU" sz="2400" b="1" dirty="0">
                <a:latin typeface="Courier" pitchFamily="2" charset="0"/>
              </a:rPr>
              <a:t>.</a:t>
            </a:r>
            <a:r>
              <a:rPr lang="en-AU" sz="2400" dirty="0">
                <a:effectLst/>
                <a:latin typeface="Courier" pitchFamily="2" charset="0"/>
              </a:rPr>
              <a:t>Bucket(</a:t>
            </a:r>
            <a:r>
              <a:rPr lang="en-AU" sz="2400" dirty="0">
                <a:latin typeface="Courier" pitchFamily="2" charset="0"/>
              </a:rPr>
              <a:t>'my-bucket'</a:t>
            </a:r>
            <a:r>
              <a:rPr lang="en-AU" sz="2400" dirty="0">
                <a:effectLst/>
                <a:latin typeface="Courier" pitchFamily="2" charset="0"/>
              </a:rPr>
              <a:t>)</a:t>
            </a:r>
            <a:r>
              <a:rPr lang="en-AU" sz="2400" b="1" dirty="0">
                <a:latin typeface="Courier" pitchFamily="2" charset="0"/>
              </a:rPr>
              <a:t>.</a:t>
            </a:r>
            <a:r>
              <a:rPr lang="en-AU" sz="2400" dirty="0" err="1">
                <a:effectLst/>
                <a:latin typeface="Courier" pitchFamily="2" charset="0"/>
              </a:rPr>
              <a:t>put_object</a:t>
            </a:r>
            <a:r>
              <a:rPr lang="en-AU" sz="2400" dirty="0">
                <a:effectLst/>
                <a:latin typeface="Courier" pitchFamily="2" charset="0"/>
              </a:rPr>
              <a:t>(Key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latin typeface="Courier" pitchFamily="2" charset="0"/>
              </a:rPr>
              <a:t>'</a:t>
            </a:r>
            <a:r>
              <a:rPr lang="en-AU" sz="2400" dirty="0" err="1">
                <a:latin typeface="Courier" pitchFamily="2" charset="0"/>
              </a:rPr>
              <a:t>test.jpg</a:t>
            </a:r>
            <a:r>
              <a:rPr lang="en-AU" sz="2400" dirty="0">
                <a:latin typeface="Courier" pitchFamily="2" charset="0"/>
              </a:rPr>
              <a:t>'</a:t>
            </a:r>
            <a:r>
              <a:rPr lang="en-AU" sz="2400" dirty="0">
                <a:effectLst/>
                <a:latin typeface="Courier" pitchFamily="2" charset="0"/>
              </a:rPr>
              <a:t>,</a:t>
            </a:r>
            <a:r>
              <a:rPr lang="en-AU" sz="2400" dirty="0">
                <a:latin typeface="Courier" pitchFamily="2" charset="0"/>
              </a:rPr>
              <a:t> </a:t>
            </a:r>
            <a:r>
              <a:rPr lang="en-AU" sz="2400" dirty="0">
                <a:effectLst/>
                <a:latin typeface="Courier" pitchFamily="2" charset="0"/>
              </a:rPr>
              <a:t>Body</a:t>
            </a:r>
            <a:r>
              <a:rPr lang="en-AU" sz="2400" b="1" dirty="0">
                <a:latin typeface="Courier" pitchFamily="2" charset="0"/>
              </a:rPr>
              <a:t>=</a:t>
            </a:r>
            <a:r>
              <a:rPr lang="en-AU" sz="2400" dirty="0">
                <a:effectLst/>
                <a:latin typeface="Courier" pitchFamily="2" charset="0"/>
              </a:rPr>
              <a:t>data)</a:t>
            </a:r>
            <a:endParaRPr lang="en-AU" sz="24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8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200" dirty="0">
                <a:latin typeface="Courier" pitchFamily="2" charset="0"/>
              </a:rPr>
              <a:t>Some result sets are too large to return in one go, uses pagination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client = boto3.client(‘s3’)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paginator</a:t>
            </a:r>
            <a:r>
              <a:rPr lang="en-AU" sz="2200" dirty="0">
                <a:latin typeface="Courier" pitchFamily="2" charset="0"/>
              </a:rPr>
              <a:t> = </a:t>
            </a:r>
            <a:r>
              <a:rPr lang="en-AU" sz="2200" dirty="0" err="1">
                <a:latin typeface="Courier" pitchFamily="2" charset="0"/>
              </a:rPr>
              <a:t>client.get_paginator</a:t>
            </a:r>
            <a:r>
              <a:rPr lang="en-AU" sz="2200" dirty="0">
                <a:latin typeface="Courier" pitchFamily="2" charset="0"/>
              </a:rPr>
              <a:t>(‘</a:t>
            </a:r>
            <a:r>
              <a:rPr lang="en-AU" sz="2200" dirty="0" err="1">
                <a:latin typeface="Courier" pitchFamily="2" charset="0"/>
              </a:rPr>
              <a:t>list_objects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page_iterator</a:t>
            </a:r>
            <a:r>
              <a:rPr lang="en-AU" sz="2200" dirty="0">
                <a:latin typeface="Courier" pitchFamily="2" charset="0"/>
              </a:rPr>
              <a:t> = </a:t>
            </a:r>
            <a:r>
              <a:rPr lang="en-AU" sz="2200" dirty="0" err="1">
                <a:latin typeface="Courier" pitchFamily="2" charset="0"/>
              </a:rPr>
              <a:t>paginator.paginate</a:t>
            </a:r>
            <a:r>
              <a:rPr lang="en-AU" sz="2200" dirty="0">
                <a:latin typeface="Courier" pitchFamily="2" charset="0"/>
              </a:rPr>
              <a:t>(Bucket=‘my-bucket’)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for page in </a:t>
            </a:r>
            <a:r>
              <a:rPr lang="en-AU" sz="2200" dirty="0" err="1">
                <a:latin typeface="Courier" pitchFamily="2" charset="0"/>
              </a:rPr>
              <a:t>page_iterator</a:t>
            </a:r>
            <a:r>
              <a:rPr lang="en-AU" sz="2200" dirty="0">
                <a:latin typeface="Courier" pitchFamily="2" charset="0"/>
              </a:rPr>
              <a:t>:</a:t>
            </a:r>
          </a:p>
          <a:p>
            <a:pPr marL="0" indent="0">
              <a:buNone/>
            </a:pPr>
            <a:r>
              <a:rPr lang="en-AU" sz="2400" dirty="0">
                <a:latin typeface="Courier" pitchFamily="2" charset="0"/>
              </a:rPr>
              <a:t>    print(page[‘Contents’])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 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81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BF9FE-82C5-4B42-A995-48646758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200" dirty="0">
                <a:latin typeface="Courier" pitchFamily="2" charset="0"/>
              </a:rPr>
              <a:t>Resources are high level object-oriented (abstraction) view of AWS objects</a:t>
            </a:r>
          </a:p>
          <a:p>
            <a:pPr lvl="1"/>
            <a:r>
              <a:rPr lang="en-AU" sz="1800" dirty="0">
                <a:latin typeface="Courier" pitchFamily="2" charset="0"/>
              </a:rPr>
              <a:t>e.g. S3, SQS</a:t>
            </a: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import boto3</a:t>
            </a:r>
          </a:p>
          <a:p>
            <a:pPr marL="0" indent="0">
              <a:buNone/>
            </a:pPr>
            <a:r>
              <a:rPr lang="en-AU" sz="2200" dirty="0">
                <a:latin typeface="Courier" pitchFamily="2" charset="0"/>
              </a:rPr>
              <a:t>s3 = boto3.resource(‘s3’)</a:t>
            </a:r>
          </a:p>
          <a:p>
            <a:pPr marL="0" indent="0">
              <a:buNone/>
            </a:pPr>
            <a:r>
              <a:rPr lang="en-AU" sz="2200" dirty="0" err="1">
                <a:latin typeface="Courier" pitchFamily="2" charset="0"/>
              </a:rPr>
              <a:t>obj</a:t>
            </a:r>
            <a:r>
              <a:rPr lang="en-AU" sz="2200" dirty="0">
                <a:latin typeface="Courier" pitchFamily="2" charset="0"/>
              </a:rPr>
              <a:t> = s3.Object(</a:t>
            </a:r>
            <a:r>
              <a:rPr lang="en-AU" sz="2200" dirty="0" err="1">
                <a:latin typeface="Courier" pitchFamily="2" charset="0"/>
              </a:rPr>
              <a:t>bucket_name</a:t>
            </a:r>
            <a:r>
              <a:rPr lang="en-AU" sz="2200" dirty="0">
                <a:latin typeface="Courier" pitchFamily="2" charset="0"/>
              </a:rPr>
              <a:t>=‘</a:t>
            </a:r>
            <a:r>
              <a:rPr lang="en-AU" sz="2200" dirty="0" err="1">
                <a:latin typeface="Courier" pitchFamily="2" charset="0"/>
              </a:rPr>
              <a:t>abucket</a:t>
            </a:r>
            <a:r>
              <a:rPr lang="en-AU" sz="2200" dirty="0">
                <a:latin typeface="Courier" pitchFamily="2" charset="0"/>
              </a:rPr>
              <a:t>’, key=‘</a:t>
            </a:r>
            <a:r>
              <a:rPr lang="en-AU" sz="2200" dirty="0" err="1">
                <a:latin typeface="Courier" pitchFamily="2" charset="0"/>
              </a:rPr>
              <a:t>afile.txt</a:t>
            </a:r>
            <a:r>
              <a:rPr lang="en-AU" sz="2200" dirty="0">
                <a:latin typeface="Courier" pitchFamily="2" charset="0"/>
              </a:rPr>
              <a:t>’)</a:t>
            </a:r>
          </a:p>
          <a:p>
            <a:pPr marL="0" indent="0">
              <a:buNone/>
            </a:pPr>
            <a:endParaRPr lang="en-AU" sz="2200" dirty="0">
              <a:latin typeface="Courier" pitchFamily="2" charset="0"/>
            </a:endParaRPr>
          </a:p>
          <a:p>
            <a:r>
              <a:rPr lang="en-AU" sz="2200" dirty="0">
                <a:latin typeface="Courier" pitchFamily="2" charset="0"/>
              </a:rPr>
              <a:t> Actions are methods of the objects </a:t>
            </a:r>
          </a:p>
          <a:p>
            <a:pPr lvl="1"/>
            <a:r>
              <a:rPr lang="en-AU" sz="1800" dirty="0">
                <a:latin typeface="Courier" pitchFamily="2" charset="0"/>
              </a:rPr>
              <a:t>e.g. </a:t>
            </a:r>
            <a:r>
              <a:rPr lang="en-AU" sz="1800" dirty="0" err="1">
                <a:latin typeface="Courier" pitchFamily="2" charset="0"/>
              </a:rPr>
              <a:t>message.delete</a:t>
            </a:r>
            <a:r>
              <a:rPr lang="en-AU" sz="1800" dirty="0">
                <a:latin typeface="Courier" pitchFamily="2" charset="0"/>
              </a:rPr>
              <a:t>() # deletes an SQS message</a:t>
            </a:r>
            <a:endParaRPr lang="en-US" sz="2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38504</TotalTime>
  <Words>561</Words>
  <Application>Microsoft Office PowerPoint</Application>
  <PresentationFormat>Widescreen</PresentationFormat>
  <Paragraphs>101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Tahoma</vt:lpstr>
      <vt:lpstr>Times New Roman</vt:lpstr>
      <vt:lpstr>Wingdings</vt:lpstr>
      <vt:lpstr>Office Theme</vt:lpstr>
      <vt:lpstr>AWS CLI and Boto</vt:lpstr>
      <vt:lpstr>AWS Command Line Interface CLI</vt:lpstr>
      <vt:lpstr>Using CLI</vt:lpstr>
      <vt:lpstr>Create a security group, key pair and role</vt:lpstr>
      <vt:lpstr>Launch an instance</vt:lpstr>
      <vt:lpstr>Reference</vt:lpstr>
      <vt:lpstr>Boto3</vt:lpstr>
      <vt:lpstr>Pagination</vt:lpstr>
      <vt:lpstr>Resources</vt:lpstr>
      <vt:lpstr>Resources continued</vt:lpstr>
      <vt:lpstr>Other SDKs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Anwarul Patwary</cp:lastModifiedBy>
  <cp:revision>4048</cp:revision>
  <dcterms:created xsi:type="dcterms:W3CDTF">1999-05-23T11:18:07Z</dcterms:created>
  <dcterms:modified xsi:type="dcterms:W3CDTF">2022-08-01T02:31:53Z</dcterms:modified>
  <cp:category>Lecture</cp:category>
</cp:coreProperties>
</file>