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6"/>
  </p:notesMasterIdLst>
  <p:handoutMasterIdLst>
    <p:handoutMasterId r:id="rId43"/>
  </p:handoutMasterIdLst>
  <p:sldIdLst>
    <p:sldId id="1357" r:id="rId3"/>
    <p:sldId id="1367" r:id="rId4"/>
    <p:sldId id="1292" r:id="rId5"/>
    <p:sldId id="1324" r:id="rId7"/>
    <p:sldId id="1334" r:id="rId8"/>
    <p:sldId id="1341" r:id="rId9"/>
    <p:sldId id="1343" r:id="rId10"/>
    <p:sldId id="1344" r:id="rId11"/>
    <p:sldId id="1345" r:id="rId12"/>
    <p:sldId id="1346" r:id="rId13"/>
    <p:sldId id="1347" r:id="rId14"/>
    <p:sldId id="1348" r:id="rId15"/>
    <p:sldId id="1349" r:id="rId16"/>
    <p:sldId id="1350" r:id="rId17"/>
    <p:sldId id="1351" r:id="rId18"/>
    <p:sldId id="1352" r:id="rId19"/>
    <p:sldId id="1353" r:id="rId20"/>
    <p:sldId id="1354" r:id="rId21"/>
    <p:sldId id="1355" r:id="rId22"/>
    <p:sldId id="1356" r:id="rId23"/>
    <p:sldId id="1332" r:id="rId24"/>
    <p:sldId id="1333" r:id="rId25"/>
    <p:sldId id="1368" r:id="rId26"/>
    <p:sldId id="1326" r:id="rId27"/>
    <p:sldId id="1358" r:id="rId28"/>
    <p:sldId id="1327" r:id="rId29"/>
    <p:sldId id="1361" r:id="rId30"/>
    <p:sldId id="1360" r:id="rId31"/>
    <p:sldId id="1362" r:id="rId32"/>
    <p:sldId id="1330" r:id="rId33"/>
    <p:sldId id="1364" r:id="rId34"/>
    <p:sldId id="1369" r:id="rId35"/>
    <p:sldId id="1370" r:id="rId36"/>
    <p:sldId id="1371" r:id="rId37"/>
    <p:sldId id="1365" r:id="rId38"/>
    <p:sldId id="1363" r:id="rId39"/>
    <p:sldId id="1366" r:id="rId40"/>
    <p:sldId id="1329" r:id="rId41"/>
    <p:sldId id="1331" r:id="rId42"/>
  </p:sldIdLst>
  <p:sldSz cx="12192000" cy="6858000"/>
  <p:notesSz cx="9601200" cy="7315200"/>
  <p:custDataLst>
    <p:tags r:id="rId48"/>
  </p:custDataLst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7" autoAdjust="0"/>
    <p:restoredTop sz="93690" autoAdjust="0"/>
  </p:normalViewPr>
  <p:slideViewPr>
    <p:cSldViewPr snapToGrid="0">
      <p:cViewPr varScale="1">
        <p:scale>
          <a:sx n="122" d="100"/>
          <a:sy n="122" d="100"/>
        </p:scale>
        <p:origin x="576" y="114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8" Type="http://schemas.openxmlformats.org/officeDocument/2006/relationships/tags" Target="tags/tag1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D37F8DB4-A4FF-4A8B-9A85-9B1874A58FC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tif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tiff"/><Relationship Id="rId1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moserware.com/2009/09/stick-figure-guide-to-advanced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/>
          <p:cNvGrpSpPr>
            <a:grpSpLocks noGrp="1" noRot="1" noChangeAspect="1" noMove="1" noResize="1" noUngrp="1"/>
          </p:cNvGrpSpPr>
          <p:nvPr/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AWS Identity Access Management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1428262"/>
          </a:xfrm>
        </p:spPr>
        <p:txBody>
          <a:bodyPr>
            <a:normAutofit/>
          </a:bodyPr>
          <a:lstStyle/>
          <a:p>
            <a:r>
              <a:rPr lang="en-US" sz="1800" dirty="0"/>
              <a:t>CITS5503</a:t>
            </a:r>
            <a:endParaRPr lang="en-US" sz="1800" dirty="0"/>
          </a:p>
          <a:p>
            <a:r>
              <a:rPr lang="en-US" sz="1800" dirty="0"/>
              <a:t>Week 5</a:t>
            </a:r>
            <a:endParaRPr lang="en-US" sz="1800" dirty="0"/>
          </a:p>
          <a:p>
            <a:r>
              <a:rPr lang="en-US" sz="1800" dirty="0"/>
              <a:t>Dr Anwarul Patwary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</a:fld>
            <a:endParaRPr lang="en-GB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02" y="524947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DH Key Exchange Worked Example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17" y="1552241"/>
            <a:ext cx="10308019" cy="49866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712" y="36807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Public Key Cryptography</a:t>
            </a:r>
            <a:endParaRPr lang="en-US" sz="28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712" y="1388962"/>
            <a:ext cx="10936224" cy="5139160"/>
          </a:xfrm>
        </p:spPr>
        <p:txBody>
          <a:bodyPr>
            <a:normAutofit/>
          </a:bodyPr>
          <a:lstStyle/>
          <a:p>
            <a:r>
              <a:rPr lang="en-US" dirty="0"/>
              <a:t>1874 William Stanley Jevons wrote in The Principles of Science: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“Can the reader say what two numbers multiplied together will produce the number 8616460799? I think it unlikely that anyone but myself will ever know.”</a:t>
            </a:r>
            <a:endParaRPr lang="en-US" dirty="0"/>
          </a:p>
          <a:p>
            <a:r>
              <a:rPr lang="en-US" dirty="0"/>
              <a:t>illustrates a principle that </a:t>
            </a:r>
            <a:r>
              <a:rPr lang="en-US" dirty="0" err="1"/>
              <a:t>factorisation</a:t>
            </a:r>
            <a:r>
              <a:rPr lang="en-US" dirty="0"/>
              <a:t> is hard</a:t>
            </a:r>
            <a:endParaRPr lang="en-US" dirty="0"/>
          </a:p>
          <a:p>
            <a:r>
              <a:rPr lang="en-US" dirty="0"/>
              <a:t>In 1977,  MIT researchers Ron Rivest, Adi Shamir and Leonard </a:t>
            </a:r>
            <a:r>
              <a:rPr lang="en-US" dirty="0" err="1"/>
              <a:t>Adleman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came up with RSA</a:t>
            </a:r>
            <a:endParaRPr lang="en-US" dirty="0"/>
          </a:p>
          <a:p>
            <a:r>
              <a:rPr lang="en-US" b="1" dirty="0"/>
              <a:t>Key Generation:</a:t>
            </a:r>
            <a:r>
              <a:rPr lang="en-US" dirty="0"/>
              <a:t> Create a public and private key. Public key is shared, private key is kept secret</a:t>
            </a:r>
            <a:endParaRPr lang="en-US" dirty="0"/>
          </a:p>
          <a:p>
            <a:r>
              <a:rPr lang="en-US" b="1" dirty="0"/>
              <a:t>Encryption:</a:t>
            </a:r>
            <a:r>
              <a:rPr lang="en-US" dirty="0"/>
              <a:t> Encrypt a message to someone with their public key</a:t>
            </a:r>
            <a:endParaRPr lang="en-US" dirty="0"/>
          </a:p>
          <a:p>
            <a:r>
              <a:rPr lang="en-US" b="1" dirty="0"/>
              <a:t>Decryption:</a:t>
            </a:r>
            <a:r>
              <a:rPr lang="en-US" dirty="0"/>
              <a:t> Decrypt a message with the private key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355886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RSA</a:t>
            </a:r>
            <a:endParaRPr lang="en-US" sz="2800" dirty="0">
              <a:highlight>
                <a:srgbClr val="FFFF00"/>
              </a:highlight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28" y="1388962"/>
            <a:ext cx="10936224" cy="5139160"/>
          </a:xfrm>
        </p:spPr>
        <p:txBody>
          <a:bodyPr>
            <a:normAutofit/>
          </a:bodyPr>
          <a:lstStyle/>
          <a:p>
            <a:r>
              <a:rPr lang="en-US" dirty="0"/>
              <a:t>Public Key generation</a:t>
            </a:r>
            <a:endParaRPr lang="en-US" dirty="0"/>
          </a:p>
          <a:p>
            <a:pPr lvl="1"/>
            <a:r>
              <a:rPr lang="en-US" dirty="0"/>
              <a:t>Choose 2 prime numbers p and q</a:t>
            </a:r>
            <a:endParaRPr lang="en-US" dirty="0"/>
          </a:p>
          <a:p>
            <a:pPr lvl="1"/>
            <a:r>
              <a:rPr lang="en-US" dirty="0"/>
              <a:t>n = p * q</a:t>
            </a:r>
            <a:endParaRPr lang="en-US" dirty="0"/>
          </a:p>
          <a:p>
            <a:pPr lvl="1"/>
            <a:r>
              <a:rPr lang="en-US" dirty="0"/>
              <a:t>z = (p -1).(q </a:t>
            </a:r>
            <a:r>
              <a:rPr lang="en-US" dirty="0"/>
              <a:t>–</a:t>
            </a:r>
            <a:r>
              <a:rPr lang="en-US" dirty="0"/>
              <a:t> 1)</a:t>
            </a:r>
            <a:endParaRPr lang="en-US" dirty="0"/>
          </a:p>
          <a:p>
            <a:pPr lvl="1"/>
            <a:r>
              <a:rPr lang="en-US" dirty="0"/>
              <a:t>k = prime number that is co-prime to z (z not </a:t>
            </a:r>
            <a:r>
              <a:rPr lang="en-US" dirty="0" err="1"/>
              <a:t>divisable</a:t>
            </a:r>
            <a:r>
              <a:rPr lang="en-US" dirty="0"/>
              <a:t> by k)</a:t>
            </a:r>
            <a:endParaRPr lang="en-US" dirty="0"/>
          </a:p>
          <a:p>
            <a:pPr lvl="1"/>
            <a:r>
              <a:rPr lang="en-US" dirty="0"/>
              <a:t>k, n are the public key</a:t>
            </a:r>
            <a:endParaRPr lang="en-US" dirty="0"/>
          </a:p>
          <a:p>
            <a:r>
              <a:rPr lang="en-US" dirty="0"/>
              <a:t>Private Key generation</a:t>
            </a:r>
            <a:endParaRPr lang="en-US" dirty="0"/>
          </a:p>
          <a:p>
            <a:pPr lvl="1"/>
            <a:r>
              <a:rPr lang="en-US" dirty="0"/>
              <a:t>k * j = 1(mod z)</a:t>
            </a:r>
            <a:endParaRPr lang="en-US" dirty="0"/>
          </a:p>
          <a:p>
            <a:pPr lvl="1"/>
            <a:r>
              <a:rPr lang="en-US" dirty="0"/>
              <a:t>j, n are the private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52" y="33150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RSA Encryption/Decryption</a:t>
            </a:r>
            <a:endParaRPr lang="en-US" sz="28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52" y="1399752"/>
            <a:ext cx="10994136" cy="5139160"/>
          </a:xfrm>
        </p:spPr>
        <p:txBody>
          <a:bodyPr>
            <a:normAutofit/>
          </a:bodyPr>
          <a:lstStyle/>
          <a:p>
            <a:r>
              <a:rPr lang="en-US" dirty="0"/>
              <a:t>Encryption</a:t>
            </a:r>
            <a:endParaRPr lang="en-US" dirty="0"/>
          </a:p>
          <a:p>
            <a:pPr lvl="1"/>
            <a:r>
              <a:rPr lang="en-US" dirty="0"/>
              <a:t>Plaintext ^ k = </a:t>
            </a:r>
            <a:r>
              <a:rPr lang="en-US" dirty="0" err="1"/>
              <a:t>Encryptedtext</a:t>
            </a:r>
            <a:r>
              <a:rPr lang="en-US" dirty="0"/>
              <a:t>(mod n)</a:t>
            </a:r>
            <a:endParaRPr lang="en-US" dirty="0"/>
          </a:p>
          <a:p>
            <a:r>
              <a:rPr lang="en-US" dirty="0"/>
              <a:t>Decryption</a:t>
            </a:r>
            <a:endParaRPr lang="en-US" dirty="0"/>
          </a:p>
          <a:p>
            <a:pPr lvl="1"/>
            <a:r>
              <a:rPr lang="en-US" dirty="0"/>
              <a:t> </a:t>
            </a:r>
            <a:r>
              <a:rPr lang="en-US" dirty="0" err="1"/>
              <a:t>E</a:t>
            </a:r>
            <a:r>
              <a:rPr lang="en-US" dirty="0" err="1"/>
              <a:t>ncryptedtext</a:t>
            </a:r>
            <a:r>
              <a:rPr lang="en-US" dirty="0"/>
              <a:t> </a:t>
            </a:r>
            <a:r>
              <a:rPr lang="en-US" dirty="0"/>
              <a:t>^</a:t>
            </a:r>
            <a:r>
              <a:rPr lang="en-US" dirty="0"/>
              <a:t> </a:t>
            </a:r>
            <a:r>
              <a:rPr lang="en-US" dirty="0" err="1"/>
              <a:t>j</a:t>
            </a:r>
            <a:r>
              <a:rPr lang="en-US" dirty="0"/>
              <a:t> = </a:t>
            </a:r>
            <a:r>
              <a:rPr lang="en-US" dirty="0" err="1"/>
              <a:t>P</a:t>
            </a:r>
            <a:r>
              <a:rPr lang="en-US" dirty="0" err="1"/>
              <a:t>laintext</a:t>
            </a:r>
            <a:r>
              <a:rPr lang="en-US" dirty="0"/>
              <a:t>(</a:t>
            </a:r>
            <a:r>
              <a:rPr lang="en-US" dirty="0"/>
              <a:t>mod </a:t>
            </a:r>
            <a:r>
              <a:rPr lang="en-US" dirty="0" err="1"/>
              <a:t>n</a:t>
            </a:r>
            <a:r>
              <a:rPr lang="en-US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22177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Cryptographic Hash Functions</a:t>
            </a:r>
            <a:endParaRPr lang="en-US" sz="2800" dirty="0">
              <a:highlight>
                <a:srgbClr val="FFFF00"/>
              </a:highlight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136" y="1388962"/>
            <a:ext cx="10814304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Algorithm that </a:t>
            </a:r>
            <a:r>
              <a:rPr lang="en-US" dirty="0">
                <a:highlight>
                  <a:srgbClr val="FFFF00"/>
                </a:highlight>
              </a:rPr>
              <a:t>maps data of arbitrary size to a bit string of a fixed size</a:t>
            </a:r>
            <a:endParaRPr lang="en-US" dirty="0"/>
          </a:p>
          <a:p>
            <a:r>
              <a:rPr lang="en-US" dirty="0"/>
              <a:t>Designed to </a:t>
            </a:r>
            <a:r>
              <a:rPr lang="en-US" dirty="0">
                <a:highlight>
                  <a:srgbClr val="FFFF00"/>
                </a:highlight>
              </a:rPr>
              <a:t>operate only one way</a:t>
            </a:r>
            <a:r>
              <a:rPr lang="en-US" dirty="0"/>
              <a:t> (can’t be inverted)</a:t>
            </a:r>
            <a:endParaRPr lang="en-US" dirty="0"/>
          </a:p>
          <a:p>
            <a:r>
              <a:rPr lang="en-US" dirty="0"/>
              <a:t>Properties:</a:t>
            </a:r>
            <a:endParaRPr lang="en-US" dirty="0"/>
          </a:p>
          <a:p>
            <a:pPr lvl="1"/>
            <a:r>
              <a:rPr lang="en-US" dirty="0"/>
              <a:t>deterministic - the </a:t>
            </a:r>
            <a:r>
              <a:rPr lang="en-US" dirty="0">
                <a:highlight>
                  <a:srgbClr val="FFFF00"/>
                </a:highlight>
              </a:rPr>
              <a:t>same message results in the same hash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fast</a:t>
            </a:r>
            <a:r>
              <a:rPr lang="en-US" dirty="0"/>
              <a:t> to compute</a:t>
            </a:r>
            <a:endParaRPr lang="en-US" dirty="0"/>
          </a:p>
          <a:p>
            <a:pPr lvl="1"/>
            <a:r>
              <a:rPr lang="en-US" dirty="0"/>
              <a:t>very </a:t>
            </a:r>
            <a:r>
              <a:rPr lang="en-US" dirty="0">
                <a:highlight>
                  <a:srgbClr val="FFFF00"/>
                </a:highlight>
              </a:rPr>
              <a:t>difficult to generate a message from its hash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small changes</a:t>
            </a:r>
            <a:r>
              <a:rPr lang="en-US" dirty="0"/>
              <a:t> to message result in </a:t>
            </a:r>
            <a:r>
              <a:rPr lang="en-US" dirty="0">
                <a:highlight>
                  <a:srgbClr val="FFFF00"/>
                </a:highlight>
              </a:rPr>
              <a:t>large changes to hash</a:t>
            </a:r>
            <a:endParaRPr lang="en-US" dirty="0"/>
          </a:p>
          <a:p>
            <a:pPr lvl="1"/>
            <a:r>
              <a:rPr lang="en-US" dirty="0"/>
              <a:t>two </a:t>
            </a:r>
            <a:r>
              <a:rPr lang="en-US" dirty="0">
                <a:highlight>
                  <a:srgbClr val="FFFF00"/>
                </a:highlight>
              </a:rPr>
              <a:t>different messages are very unlikely</a:t>
            </a:r>
            <a:r>
              <a:rPr lang="en-US" dirty="0"/>
              <a:t> to generate the </a:t>
            </a:r>
            <a:r>
              <a:rPr lang="en-US" dirty="0">
                <a:highlight>
                  <a:srgbClr val="FFFF00"/>
                </a:highlight>
              </a:rPr>
              <a:t>same</a:t>
            </a:r>
            <a:r>
              <a:rPr lang="en-US" dirty="0"/>
              <a:t> hash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MD5 </a:t>
            </a:r>
            <a:r>
              <a:rPr lang="en-US" dirty="0"/>
              <a:t>was invented by Ron </a:t>
            </a:r>
            <a:r>
              <a:rPr lang="en-US" dirty="0" err="1"/>
              <a:t>Rivest</a:t>
            </a:r>
            <a:r>
              <a:rPr lang="en-US" dirty="0"/>
              <a:t> in 1992 and very common but proved </a:t>
            </a:r>
            <a:r>
              <a:rPr lang="en-US" dirty="0">
                <a:highlight>
                  <a:srgbClr val="FFFF00"/>
                </a:highlight>
              </a:rPr>
              <a:t>flawed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SHA-2</a:t>
            </a:r>
            <a:r>
              <a:rPr lang="en-US" dirty="0"/>
              <a:t> recommended now although it comes from the NSA </a:t>
            </a:r>
            <a:r>
              <a:rPr lang="en-US" dirty="0"/>
              <a:t>–</a:t>
            </a:r>
            <a:r>
              <a:rPr lang="en-US" dirty="0"/>
              <a:t> can output various sizes of hash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34" y="19739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Other types of hashing functions</a:t>
            </a:r>
            <a:endParaRPr lang="en-US" sz="28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388962"/>
            <a:ext cx="10863072" cy="5139160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Message Authentication Codes (MAC)</a:t>
            </a:r>
            <a:r>
              <a:rPr lang="en-US" dirty="0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: message is combined with key and hashed </a:t>
            </a:r>
            <a:r>
              <a:rPr lang="zh-CN" altLang="en-US" dirty="0">
                <a:latin typeface="Calibri Light" panose="020F0302020204030204" charset="0"/>
                <a:ea typeface="宋体" panose="02010600030101010101" pitchFamily="2" charset="-122"/>
                <a:cs typeface="Calibri Light" panose="020F0302020204030204" charset="0"/>
              </a:rPr>
              <a:t>确认消息未被修改，提供完整性和真实性</a:t>
            </a:r>
            <a:endParaRPr lang="en-US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  <a:p>
            <a:pPr lvl="1"/>
            <a:r>
              <a:rPr lang="en-US" dirty="0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confirms that a message has not been changed</a:t>
            </a:r>
            <a:endParaRPr lang="en-US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  <a:p>
            <a:pPr lvl="1"/>
            <a:r>
              <a:rPr lang="en-US" dirty="0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provides data integrity and authenticity</a:t>
            </a:r>
            <a:endParaRPr lang="en-US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Digital signature</a:t>
            </a:r>
            <a:endParaRPr lang="en-US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  <a:p>
            <a:pPr lvl="1"/>
            <a:r>
              <a:rPr lang="en-US" dirty="0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proposed by </a:t>
            </a:r>
            <a:r>
              <a:rPr lang="en-US" dirty="0" err="1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Diffie</a:t>
            </a:r>
            <a:r>
              <a:rPr lang="en-US" dirty="0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 and Hellman in 1976</a:t>
            </a:r>
            <a:endParaRPr lang="en-US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  <a:p>
            <a:pPr lvl="1"/>
            <a:r>
              <a:rPr lang="en-US" dirty="0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Digital Signature Algorithm (DSA) part of NIST’s Digital Signature Standard (DSS)</a:t>
            </a:r>
            <a:endParaRPr lang="en-US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Message is hashed and then processed using the private key to produce a signature</a:t>
            </a:r>
            <a:r>
              <a:rPr lang="en-US" dirty="0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 </a:t>
            </a:r>
            <a:r>
              <a:rPr lang="zh-CN" altLang="en-US" dirty="0">
                <a:latin typeface="Calibri Light" panose="020F0302020204030204" charset="0"/>
                <a:ea typeface="宋体" panose="02010600030101010101" pitchFamily="2" charset="-122"/>
                <a:cs typeface="Calibri Light" panose="020F0302020204030204" charset="0"/>
              </a:rPr>
              <a:t>私钥加密</a:t>
            </a:r>
            <a:endParaRPr lang="en-US" dirty="0">
              <a:highlight>
                <a:srgbClr val="FFFF00"/>
              </a:highlight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Checking the signature involves taking the hash of the message and the signature and using the public key to verify the signature. </a:t>
            </a:r>
            <a:r>
              <a:rPr lang="zh-CN" altLang="en-US" dirty="0">
                <a:latin typeface="Calibri Light" panose="020F0302020204030204" charset="0"/>
                <a:ea typeface="宋体" panose="02010600030101010101" pitchFamily="2" charset="-122"/>
                <a:cs typeface="Calibri Light" panose="020F0302020204030204" charset="0"/>
              </a:rPr>
              <a:t>公钥验证</a:t>
            </a:r>
            <a:endParaRPr lang="en-US" dirty="0">
              <a:highlight>
                <a:srgbClr val="FFFF00"/>
              </a:highlight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  <a:p>
            <a:pPr lvl="1"/>
            <a:r>
              <a:rPr lang="en-US" dirty="0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https://</a:t>
            </a:r>
            <a:r>
              <a:rPr lang="en-US" dirty="0" err="1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oag.ca.gov</a:t>
            </a:r>
            <a:r>
              <a:rPr lang="en-US" dirty="0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/sites/all/files/</a:t>
            </a:r>
            <a:r>
              <a:rPr lang="en-US" dirty="0" err="1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agweb</a:t>
            </a:r>
            <a:r>
              <a:rPr lang="en-US" dirty="0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/pdfs/erds1/fips_pub_07_2013.pdf</a:t>
            </a:r>
            <a:endParaRPr lang="en-US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33150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Digital Certificates</a:t>
            </a:r>
            <a:endParaRPr lang="en-US" sz="28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4" y="1388962"/>
            <a:ext cx="10997184" cy="5139160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Digital certificate or public key certificate</a:t>
            </a:r>
            <a:r>
              <a:rPr lang="en-US" dirty="0"/>
              <a:t> is an electronic document that proves ownership of a public key</a:t>
            </a:r>
            <a:endParaRPr lang="en-US" dirty="0"/>
          </a:p>
          <a:p>
            <a:r>
              <a:rPr lang="en-US" dirty="0"/>
              <a:t>The certificate contains: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The public key of the owner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The identity of the owner (the subject)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Certificate authority’s digital signature</a:t>
            </a:r>
            <a:endParaRPr lang="en-US" dirty="0"/>
          </a:p>
          <a:p>
            <a:r>
              <a:rPr lang="en-US" dirty="0"/>
              <a:t>Certificates are defined by the ISO X.509 format</a:t>
            </a:r>
            <a:endParaRPr lang="en-US" dirty="0"/>
          </a:p>
          <a:p>
            <a:pPr lvl="1"/>
            <a:r>
              <a:rPr lang="en-US" dirty="0"/>
              <a:t>Data is encoded using Abstract Syntax Notation (ASN.1)</a:t>
            </a:r>
            <a:endParaRPr lang="en-US" dirty="0"/>
          </a:p>
          <a:p>
            <a:pPr lvl="1"/>
            <a:r>
              <a:rPr lang="en-US" dirty="0"/>
              <a:t>Can be encoded in different formats including DER (binary) and PEM (base64 encoding of 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30711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X.509 Format</a:t>
            </a:r>
            <a:endParaRPr lang="en-US" sz="28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388962"/>
            <a:ext cx="11131296" cy="5139160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>
                <a:highlight>
                  <a:srgbClr val="FFFF00"/>
                </a:highlight>
              </a:rPr>
              <a:t>X.509 certificate</a:t>
            </a:r>
            <a:r>
              <a:rPr lang="en-US" dirty="0"/>
              <a:t> has the following fields</a:t>
            </a:r>
            <a:endParaRPr lang="en-US" dirty="0"/>
          </a:p>
          <a:p>
            <a:pPr lvl="1"/>
            <a:r>
              <a:rPr lang="en-US" dirty="0"/>
              <a:t>Version (1,2 or 3)</a:t>
            </a:r>
            <a:endParaRPr lang="en-US" dirty="0"/>
          </a:p>
          <a:p>
            <a:pPr lvl="1"/>
            <a:r>
              <a:rPr lang="en-US" dirty="0"/>
              <a:t>Certificate’s serial number (unique from signer)</a:t>
            </a:r>
            <a:endParaRPr lang="en-US" dirty="0"/>
          </a:p>
          <a:p>
            <a:pPr lvl="1"/>
            <a:r>
              <a:rPr lang="en-US" dirty="0"/>
              <a:t>Signature algorithm</a:t>
            </a:r>
            <a:endParaRPr lang="en-US" dirty="0"/>
          </a:p>
          <a:p>
            <a:pPr lvl="1"/>
            <a:r>
              <a:rPr lang="en-US" dirty="0"/>
              <a:t>Certification Authority Issuer Name</a:t>
            </a:r>
            <a:endParaRPr lang="en-US" dirty="0"/>
          </a:p>
          <a:p>
            <a:pPr lvl="1"/>
            <a:r>
              <a:rPr lang="en-US" dirty="0"/>
              <a:t>Period of validity (Start and expiration dates)</a:t>
            </a:r>
            <a:endParaRPr lang="en-US" dirty="0"/>
          </a:p>
          <a:p>
            <a:pPr lvl="1"/>
            <a:r>
              <a:rPr lang="en-US" dirty="0"/>
              <a:t>Subject’s Name (X.500 format </a:t>
            </a:r>
            <a:r>
              <a:rPr lang="en-US" dirty="0" err="1"/>
              <a:t>cn</a:t>
            </a:r>
            <a:r>
              <a:rPr lang="en-US" dirty="0"/>
              <a:t>=</a:t>
            </a:r>
            <a:r>
              <a:rPr lang="en-US" dirty="0" err="1"/>
              <a:t>www.ws.co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=CSP, o=UWA)</a:t>
            </a:r>
            <a:endParaRPr lang="en-US" dirty="0"/>
          </a:p>
          <a:p>
            <a:pPr lvl="1"/>
            <a:r>
              <a:rPr lang="en-US" dirty="0"/>
              <a:t>Subject’s Public Key Info (Algorithm ID and Public Key Value)</a:t>
            </a:r>
            <a:endParaRPr lang="en-US" dirty="0"/>
          </a:p>
          <a:p>
            <a:pPr lvl="1"/>
            <a:r>
              <a:rPr lang="en-US" dirty="0"/>
              <a:t>Issuer unique ID</a:t>
            </a:r>
            <a:endParaRPr lang="en-US" dirty="0"/>
          </a:p>
          <a:p>
            <a:pPr lvl="1"/>
            <a:r>
              <a:rPr lang="en-US" dirty="0"/>
              <a:t>Subject unique ID</a:t>
            </a:r>
            <a:endParaRPr lang="en-US" dirty="0"/>
          </a:p>
          <a:p>
            <a:pPr lvl="1"/>
            <a:r>
              <a:rPr lang="en-US" dirty="0"/>
              <a:t>Extension</a:t>
            </a:r>
            <a:endParaRPr lang="en-US" dirty="0"/>
          </a:p>
          <a:p>
            <a:pPr lvl="1"/>
            <a:r>
              <a:rPr lang="en-US" dirty="0"/>
              <a:t>CA digital signature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04" y="34369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Certificate Path Validation</a:t>
            </a:r>
            <a:endParaRPr lang="en-US" sz="28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4" y="1388962"/>
            <a:ext cx="11143488" cy="5139160"/>
          </a:xfrm>
        </p:spPr>
        <p:txBody>
          <a:bodyPr>
            <a:normAutofit/>
          </a:bodyPr>
          <a:lstStyle/>
          <a:p>
            <a:r>
              <a:rPr lang="en-US" dirty="0"/>
              <a:t>As part of a </a:t>
            </a:r>
            <a:r>
              <a:rPr lang="en-US" dirty="0">
                <a:highlight>
                  <a:srgbClr val="FFFF00"/>
                </a:highlight>
              </a:rPr>
              <a:t>public key infrastructure (PKI)</a:t>
            </a:r>
            <a:r>
              <a:rPr lang="en-US" dirty="0"/>
              <a:t>, verified that a certificate path is valid from the subject’s certificate up to a trusted root certificate issued by a trusted </a:t>
            </a:r>
            <a:r>
              <a:rPr lang="en-US" dirty="0">
                <a:highlight>
                  <a:srgbClr val="FFFF00"/>
                </a:highlight>
              </a:rPr>
              <a:t>certificate authority (CA)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The algorithm used to validate path</a:t>
            </a:r>
            <a:r>
              <a:rPr lang="en-US" dirty="0"/>
              <a:t> is defined in </a:t>
            </a:r>
            <a:r>
              <a:rPr lang="sk-SK" dirty="0">
                <a:highlight>
                  <a:srgbClr val="FFFF00"/>
                </a:highlight>
              </a:rPr>
              <a:t>RFC 5280</a:t>
            </a:r>
            <a:endParaRPr lang="sk-SK" dirty="0"/>
          </a:p>
          <a:p>
            <a:pPr lvl="1"/>
            <a:r>
              <a:rPr lang="sk-SK" dirty="0" err="1"/>
              <a:t>Public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</a:t>
            </a:r>
            <a:r>
              <a:rPr lang="sk-SK" dirty="0" err="1"/>
              <a:t>algorithm</a:t>
            </a:r>
            <a:r>
              <a:rPr lang="sk-SK" dirty="0"/>
              <a:t> and </a:t>
            </a:r>
            <a:r>
              <a:rPr lang="sk-SK" dirty="0" err="1"/>
              <a:t>paramaters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cert</a:t>
            </a:r>
            <a:r>
              <a:rPr lang="sk-SK" dirty="0"/>
              <a:t> </a:t>
            </a:r>
            <a:r>
              <a:rPr lang="sk-SK" dirty="0" err="1"/>
              <a:t>hasn‘t</a:t>
            </a:r>
            <a:r>
              <a:rPr lang="sk-SK" dirty="0"/>
              <a:t> </a:t>
            </a:r>
            <a:r>
              <a:rPr lang="sk-SK" dirty="0" err="1"/>
              <a:t>expired</a:t>
            </a:r>
            <a:endParaRPr lang="sk-SK" dirty="0"/>
          </a:p>
          <a:p>
            <a:pPr lvl="1"/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hasn‘t</a:t>
            </a:r>
            <a:r>
              <a:rPr lang="sk-SK" dirty="0"/>
              <a:t> </a:t>
            </a:r>
            <a:r>
              <a:rPr lang="sk-SK" dirty="0" err="1"/>
              <a:t>been</a:t>
            </a:r>
            <a:r>
              <a:rPr lang="sk-SK" dirty="0"/>
              <a:t> </a:t>
            </a:r>
            <a:r>
              <a:rPr lang="sk-SK" dirty="0" err="1"/>
              <a:t>revoked</a:t>
            </a:r>
            <a:endParaRPr lang="sk-SK" dirty="0"/>
          </a:p>
          <a:p>
            <a:pPr lvl="1"/>
            <a:r>
              <a:rPr lang="sk-SK" dirty="0" err="1"/>
              <a:t>Issuer</a:t>
            </a:r>
            <a:r>
              <a:rPr lang="sk-SK" dirty="0"/>
              <a:t> </a:t>
            </a:r>
            <a:r>
              <a:rPr lang="sk-SK" dirty="0" err="1"/>
              <a:t>name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r>
              <a:rPr lang="sk-SK" dirty="0"/>
              <a:t> == </a:t>
            </a:r>
            <a:r>
              <a:rPr lang="sk-SK" dirty="0" err="1"/>
              <a:t>subject</a:t>
            </a:r>
            <a:r>
              <a:rPr lang="sk-SK" dirty="0"/>
              <a:t> </a:t>
            </a:r>
            <a:r>
              <a:rPr lang="sk-SK" dirty="0" err="1"/>
              <a:t>name</a:t>
            </a:r>
            <a:r>
              <a:rPr lang="sk-SK" dirty="0"/>
              <a:t> in </a:t>
            </a:r>
            <a:r>
              <a:rPr lang="sk-SK" dirty="0" err="1"/>
              <a:t>previous</a:t>
            </a:r>
            <a:r>
              <a:rPr lang="sk-SK" dirty="0"/>
              <a:t> </a:t>
            </a:r>
            <a:r>
              <a:rPr lang="sk-SK" dirty="0" err="1"/>
              <a:t>cert</a:t>
            </a:r>
            <a:endParaRPr lang="sk-SK" dirty="0"/>
          </a:p>
          <a:p>
            <a:pPr lvl="1"/>
            <a:r>
              <a:rPr lang="sk-SK" dirty="0" err="1"/>
              <a:t>path</a:t>
            </a:r>
            <a:r>
              <a:rPr lang="sk-SK" dirty="0"/>
              <a:t> </a:t>
            </a:r>
            <a:r>
              <a:rPr lang="sk-SK" dirty="0" err="1"/>
              <a:t>length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key</a:t>
            </a:r>
            <a:r>
              <a:rPr lang="sk-SK" dirty="0"/>
              <a:t> </a:t>
            </a:r>
            <a:r>
              <a:rPr lang="sk-SK" dirty="0" err="1"/>
              <a:t>usage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policy</a:t>
            </a:r>
            <a:r>
              <a:rPr lang="sk-SK" dirty="0"/>
              <a:t> </a:t>
            </a:r>
            <a:r>
              <a:rPr lang="sk-SK" dirty="0" err="1"/>
              <a:t>constraints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extensions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016" y="24615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Trusting a certificate</a:t>
            </a:r>
            <a:endParaRPr lang="en-US" sz="2800" dirty="0"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6" y="1388962"/>
            <a:ext cx="10704576" cy="5139160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Root Certification Authorities</a:t>
            </a:r>
            <a:r>
              <a:rPr lang="en-US" dirty="0"/>
              <a:t> are explicitly trusted (Google, </a:t>
            </a:r>
            <a:r>
              <a:rPr lang="en-US" dirty="0" err="1"/>
              <a:t>Comodo</a:t>
            </a:r>
            <a:r>
              <a:rPr lang="en-US" dirty="0"/>
              <a:t>, Symantec, </a:t>
            </a:r>
            <a:r>
              <a:rPr lang="en-US" dirty="0" err="1"/>
              <a:t>QuoVadis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iOS list https://</a:t>
            </a:r>
            <a:r>
              <a:rPr lang="en-US" dirty="0" err="1"/>
              <a:t>support.apple.com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-au/HT207177</a:t>
            </a:r>
            <a:endParaRPr lang="en-US" dirty="0"/>
          </a:p>
          <a:p>
            <a:r>
              <a:rPr lang="en-US" dirty="0"/>
              <a:t>Subjects are identified by a range of different means:</a:t>
            </a:r>
            <a:endParaRPr lang="en-US" dirty="0"/>
          </a:p>
          <a:p>
            <a:pPr lvl="1"/>
            <a:r>
              <a:rPr lang="en-US" dirty="0"/>
              <a:t>Web sites commonly by proving access to the site or the domain name</a:t>
            </a:r>
            <a:endParaRPr lang="en-US" dirty="0"/>
          </a:p>
          <a:p>
            <a:pPr lvl="1"/>
            <a:r>
              <a:rPr lang="en-US" dirty="0"/>
              <a:t>Extended Validation require written applications and vetting</a:t>
            </a:r>
            <a:endParaRPr lang="en-US" dirty="0"/>
          </a:p>
          <a:p>
            <a:r>
              <a:rPr lang="en-US" dirty="0"/>
              <a:t>Still possible for rogue SSL certificates to be issued</a:t>
            </a:r>
            <a:endParaRPr lang="en-US" dirty="0"/>
          </a:p>
          <a:p>
            <a:r>
              <a:rPr lang="en-US" dirty="0"/>
              <a:t>Certificate Transparency</a:t>
            </a:r>
            <a:endParaRPr lang="en-US" dirty="0"/>
          </a:p>
          <a:p>
            <a:pPr lvl="1"/>
            <a:r>
              <a:rPr lang="en-US" dirty="0"/>
              <a:t>public log of certificates</a:t>
            </a:r>
            <a:endParaRPr lang="en-US" dirty="0"/>
          </a:p>
          <a:p>
            <a:pPr lvl="1"/>
            <a:r>
              <a:rPr lang="en-US" dirty="0"/>
              <a:t>public logs (like a </a:t>
            </a:r>
            <a:r>
              <a:rPr lang="en-US" dirty="0" err="1"/>
              <a:t>blockchain</a:t>
            </a:r>
            <a:r>
              <a:rPr lang="en-US" dirty="0"/>
              <a:t>) are monitored and audited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5661" y="1027091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400" dirty="0">
                <a:solidFill>
                  <a:srgbClr val="000000"/>
                </a:solidFill>
              </a:rPr>
              <a:t>Identify, Authentication, </a:t>
            </a:r>
            <a:r>
              <a:rPr lang="en-US" sz="3400" dirty="0" err="1">
                <a:solidFill>
                  <a:srgbClr val="000000"/>
                </a:solidFill>
              </a:rPr>
              <a:t>Authorisation</a:t>
            </a:r>
            <a:r>
              <a:rPr lang="en-US" sz="3400" dirty="0">
                <a:solidFill>
                  <a:srgbClr val="000000"/>
                </a:solidFill>
              </a:rPr>
              <a:t> and Security</a:t>
            </a:r>
            <a:endParaRPr lang="en-US" sz="3400" dirty="0">
              <a:solidFill>
                <a:srgbClr val="000000"/>
              </a:solidFill>
            </a:endParaRPr>
          </a:p>
        </p:txBody>
      </p:sp>
      <p:sp>
        <p:nvSpPr>
          <p:cNvPr id="18" name="Freeform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 descr="Loc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>
            <a:normAutofit/>
          </a:bodyPr>
          <a:lstStyle/>
          <a:p>
            <a:pPr algn="l"/>
            <a:endParaRPr lang="en-GB" sz="110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100">
                <a:solidFill>
                  <a:srgbClr val="898989"/>
                </a:solidFill>
              </a:rPr>
            </a:fld>
            <a:endParaRPr lang="en-GB" sz="11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28273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Calibri Light" panose="020F0302020204030204" charset="0"/>
                <a:ea typeface="Calibri Light" panose="020F0302020204030204" charset="0"/>
                <a:cs typeface="Calibri Light" panose="020F0302020204030204" charset="0"/>
              </a:rPr>
              <a:t>Certificate Revocation Lists</a:t>
            </a:r>
            <a:endParaRPr lang="en-US" sz="2800" dirty="0">
              <a:highlight>
                <a:srgbClr val="FFFF00"/>
              </a:highlight>
              <a:latin typeface="Calibri Light" panose="020F0302020204030204" charset="0"/>
              <a:ea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4" y="1388962"/>
            <a:ext cx="10972800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Certificates can be revoked: </a:t>
            </a:r>
            <a:r>
              <a:rPr lang="zh-CN" altLang="en-US" dirty="0"/>
              <a:t>证书可以被撤销</a:t>
            </a:r>
            <a:endParaRPr lang="en-US" dirty="0"/>
          </a:p>
          <a:p>
            <a:pPr lvl="1"/>
            <a:r>
              <a:rPr lang="en-US" dirty="0"/>
              <a:t>Subject’s private key is compromised </a:t>
            </a:r>
            <a:r>
              <a:rPr lang="zh-CN" altLang="en-US" dirty="0"/>
              <a:t>主机私钥泄漏</a:t>
            </a:r>
            <a:endParaRPr lang="en-US" dirty="0"/>
          </a:p>
          <a:p>
            <a:pPr lvl="1"/>
            <a:r>
              <a:rPr lang="en-US" dirty="0"/>
              <a:t>CA is compromised  CA</a:t>
            </a:r>
            <a:r>
              <a:rPr lang="zh-CN" altLang="en-US" dirty="0"/>
              <a:t>泄漏</a:t>
            </a:r>
            <a:endParaRPr lang="en-US" dirty="0"/>
          </a:p>
          <a:p>
            <a:pPr lvl="1"/>
            <a:r>
              <a:rPr lang="en-US" dirty="0"/>
              <a:t>Affiliation is changed</a:t>
            </a:r>
            <a:endParaRPr lang="en-US" dirty="0"/>
          </a:p>
          <a:p>
            <a:pPr lvl="1"/>
            <a:r>
              <a:rPr lang="en-US" dirty="0"/>
              <a:t>Superseded (replaced)</a:t>
            </a:r>
            <a:endParaRPr lang="en-US" dirty="0"/>
          </a:p>
          <a:p>
            <a:pPr lvl="1"/>
            <a:r>
              <a:rPr lang="en-US" dirty="0"/>
              <a:t>Subject has ceased to operate</a:t>
            </a:r>
            <a:endParaRPr lang="en-US" dirty="0"/>
          </a:p>
          <a:p>
            <a:pPr lvl="1"/>
            <a:r>
              <a:rPr lang="en-US" dirty="0"/>
              <a:t>Others</a:t>
            </a:r>
            <a:endParaRPr lang="en-US" dirty="0"/>
          </a:p>
          <a:p>
            <a:r>
              <a:rPr lang="en-US" dirty="0"/>
              <a:t>CRLs are published as soon as a cert is revoked </a:t>
            </a:r>
            <a:r>
              <a:rPr lang="zh-CN" altLang="en-US" dirty="0"/>
              <a:t>一经撤销</a:t>
            </a:r>
            <a:r>
              <a:rPr lang="en-US" dirty="0"/>
              <a:t>CRL</a:t>
            </a:r>
            <a:r>
              <a:rPr lang="zh-CN" altLang="en-US" dirty="0"/>
              <a:t>立刻发布</a:t>
            </a:r>
            <a:endParaRPr lang="en-US" dirty="0"/>
          </a:p>
          <a:p>
            <a:r>
              <a:rPr lang="en-US" dirty="0"/>
              <a:t>Problems</a:t>
            </a:r>
            <a:endParaRPr lang="en-US" dirty="0"/>
          </a:p>
          <a:p>
            <a:pPr lvl="1"/>
            <a:r>
              <a:rPr lang="en-US" dirty="0"/>
              <a:t>CRLs impose overhead in downloading and processing</a:t>
            </a:r>
            <a:endParaRPr lang="en-US" dirty="0"/>
          </a:p>
          <a:p>
            <a:pPr lvl="1"/>
            <a:r>
              <a:rPr lang="en-US" dirty="0"/>
              <a:t>Subject to denial-of-service attacks</a:t>
            </a:r>
            <a:endParaRPr lang="en-US" dirty="0"/>
          </a:p>
          <a:p>
            <a:r>
              <a:rPr lang="en-US" dirty="0"/>
              <a:t>Alternative to CRL is </a:t>
            </a:r>
            <a:r>
              <a:rPr lang="en-US" dirty="0">
                <a:highlight>
                  <a:srgbClr val="FFFF00"/>
                </a:highlight>
              </a:rPr>
              <a:t>Online Certificate Status Protocol (OCSP)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FFFF00"/>
                </a:highlight>
              </a:rPr>
              <a:t>Authentication</a:t>
            </a:r>
            <a:r>
              <a:rPr lang="en-US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000"/>
              <a:t>Secure Hash</a:t>
            </a:r>
            <a:endParaRPr lang="en-AU" sz="2000"/>
          </a:p>
          <a:p>
            <a:pPr lvl="1">
              <a:defRPr/>
            </a:pPr>
            <a:r>
              <a:rPr lang="en-AU" sz="2000"/>
              <a:t>User enters a password and it gets sent to a server that uses routine to hash the password + salt (random characters) and then checked against stored hash value</a:t>
            </a:r>
            <a:endParaRPr lang="en-AU" sz="2000"/>
          </a:p>
          <a:p>
            <a:pPr>
              <a:defRPr/>
            </a:pPr>
            <a:r>
              <a:rPr lang="en-AU" sz="2000"/>
              <a:t>OAUTH2</a:t>
            </a:r>
            <a:endParaRPr lang="en-AU" sz="2000"/>
          </a:p>
          <a:p>
            <a:pPr lvl="1">
              <a:defRPr/>
            </a:pPr>
            <a:endParaRPr lang="en-AU" sz="2000"/>
          </a:p>
          <a:p>
            <a:pPr>
              <a:defRPr/>
            </a:pPr>
            <a:endParaRPr lang="en-AU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9634" y="1690688"/>
            <a:ext cx="6667536" cy="42177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SAML</a:t>
            </a:r>
            <a:br>
              <a:rPr lang="en-US" dirty="0"/>
            </a:br>
            <a:r>
              <a:rPr lang="en-US" dirty="0"/>
              <a:t>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lvl="1">
              <a:defRPr/>
            </a:pPr>
            <a:endParaRPr lang="en-AU" sz="2000" dirty="0"/>
          </a:p>
          <a:p>
            <a:pPr>
              <a:defRPr/>
            </a:pPr>
            <a:endParaRPr lang="en-A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7103" y="362869"/>
            <a:ext cx="9191223" cy="649513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100" dirty="0">
                <a:solidFill>
                  <a:srgbClr val="FFFFFF"/>
                </a:solidFill>
              </a:rPr>
              <a:t>AWS Identity and Access Management</a:t>
            </a:r>
            <a:endParaRPr lang="en-US" sz="6100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15395" y="6223702"/>
            <a:ext cx="3961211" cy="314067"/>
          </a:xfrm>
        </p:spPr>
        <p:txBody>
          <a:bodyPr>
            <a:normAutofit/>
          </a:bodyPr>
          <a:lstStyle/>
          <a:p>
            <a:endParaRPr lang="en-GB" sz="100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00">
                <a:solidFill>
                  <a:srgbClr val="898989"/>
                </a:solidFill>
              </a:rPr>
            </a:fld>
            <a:endParaRPr lang="en-GB" sz="10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IAM Identity and Access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Managing users and keys in an organisation</a:t>
            </a:r>
            <a:endParaRPr lang="en-AU" dirty="0"/>
          </a:p>
          <a:p>
            <a:pPr>
              <a:defRPr/>
            </a:pPr>
            <a:r>
              <a:rPr lang="en-AU" dirty="0"/>
              <a:t>Create users and give them roles and permissions</a:t>
            </a:r>
            <a:endParaRPr lang="en-AU" dirty="0"/>
          </a:p>
          <a:p>
            <a:pPr>
              <a:defRPr/>
            </a:pPr>
            <a:r>
              <a:rPr lang="en-AU" dirty="0"/>
              <a:t>Multi-factor authentication</a:t>
            </a:r>
            <a:endParaRPr lang="en-AU" dirty="0"/>
          </a:p>
          <a:p>
            <a:pPr>
              <a:defRPr/>
            </a:pPr>
            <a:r>
              <a:rPr lang="en-AU" dirty="0"/>
              <a:t>Identity federation</a:t>
            </a:r>
            <a:endParaRPr lang="en-AU" dirty="0"/>
          </a:p>
          <a:p>
            <a:pPr lvl="1">
              <a:defRPr/>
            </a:pPr>
            <a:r>
              <a:rPr lang="en-AU" dirty="0"/>
              <a:t>Like </a:t>
            </a:r>
            <a:r>
              <a:rPr lang="en-AU" dirty="0" err="1"/>
              <a:t>Eduroam</a:t>
            </a:r>
            <a:endParaRPr lang="en-AU" dirty="0"/>
          </a:p>
          <a:p>
            <a:pPr>
              <a:defRPr/>
            </a:pPr>
            <a:r>
              <a:rPr lang="en-AU" dirty="0"/>
              <a:t>Eventually consistent</a:t>
            </a:r>
            <a:endParaRPr lang="en-AU" dirty="0"/>
          </a:p>
          <a:p>
            <a:pPr>
              <a:defRPr/>
            </a:pPr>
            <a:r>
              <a:rPr lang="en-AU" dirty="0"/>
              <a:t>User may have developer keys associated with them</a:t>
            </a:r>
            <a:endParaRPr lang="en-AU" dirty="0"/>
          </a:p>
          <a:p>
            <a:pPr>
              <a:defRPr/>
            </a:pPr>
            <a:endParaRPr lang="en-A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of a </a:t>
            </a:r>
            <a:r>
              <a:rPr lang="en-US" dirty="0">
                <a:highlight>
                  <a:srgbClr val="FFFF00"/>
                </a:highlight>
              </a:rPr>
              <a:t>root user </a:t>
            </a:r>
            <a:r>
              <a:rPr lang="en-US" dirty="0"/>
              <a:t>which set up account and has access to console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IAM users</a:t>
            </a:r>
            <a:r>
              <a:rPr lang="en-US" dirty="0"/>
              <a:t> represent a person or service and have:</a:t>
            </a:r>
            <a:endParaRPr lang="en-US" dirty="0"/>
          </a:p>
          <a:p>
            <a:pPr lvl="1"/>
            <a:r>
              <a:rPr lang="en-US" dirty="0"/>
              <a:t>User name</a:t>
            </a:r>
            <a:endParaRPr lang="en-US" dirty="0"/>
          </a:p>
          <a:p>
            <a:pPr lvl="2"/>
            <a:r>
              <a:rPr lang="en-US" dirty="0"/>
              <a:t>Also have a User ARN: </a:t>
            </a:r>
            <a:r>
              <a:rPr lang="en-US" dirty="0" err="1"/>
              <a:t>arn:aws:iam</a:t>
            </a:r>
            <a:r>
              <a:rPr lang="en-US" dirty="0"/>
              <a:t>::032428437601:user/CITS5503/11428548@student.uwa.edu.au</a:t>
            </a:r>
            <a:endParaRPr lang="en-US" dirty="0"/>
          </a:p>
          <a:p>
            <a:pPr lvl="1"/>
            <a:r>
              <a:rPr lang="en-US" dirty="0"/>
              <a:t>Permissions</a:t>
            </a:r>
            <a:endParaRPr lang="en-US" dirty="0"/>
          </a:p>
          <a:p>
            <a:pPr lvl="1"/>
            <a:r>
              <a:rPr lang="en-US" dirty="0"/>
              <a:t>Group membership</a:t>
            </a:r>
            <a:endParaRPr lang="en-US" dirty="0"/>
          </a:p>
          <a:p>
            <a:pPr lvl="1"/>
            <a:r>
              <a:rPr lang="en-US" dirty="0"/>
              <a:t>Security credentials</a:t>
            </a:r>
            <a:endParaRPr lang="en-US" dirty="0"/>
          </a:p>
          <a:p>
            <a:pPr lvl="1"/>
            <a:r>
              <a:rPr lang="en-US" dirty="0"/>
              <a:t>May have MFA and/or a Signing Certificate (for AMI and other things)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Collection of users</a:t>
            </a:r>
            <a:endParaRPr lang="en-AU" dirty="0"/>
          </a:p>
          <a:p>
            <a:pPr>
              <a:defRPr/>
            </a:pPr>
            <a:r>
              <a:rPr lang="en-AU" dirty="0"/>
              <a:t>User may belong to </a:t>
            </a:r>
            <a:r>
              <a:rPr lang="en-AU" dirty="0">
                <a:highlight>
                  <a:srgbClr val="FFFF00"/>
                </a:highlight>
              </a:rPr>
              <a:t>one or more</a:t>
            </a:r>
            <a:r>
              <a:rPr lang="en-AU" dirty="0"/>
              <a:t> groups</a:t>
            </a:r>
            <a:endParaRPr lang="en-AU" dirty="0"/>
          </a:p>
          <a:p>
            <a:pPr>
              <a:defRPr/>
            </a:pPr>
            <a:r>
              <a:rPr lang="en-AU" dirty="0"/>
              <a:t>Groups – like users - will have </a:t>
            </a:r>
            <a:r>
              <a:rPr lang="en-AU" dirty="0">
                <a:highlight>
                  <a:srgbClr val="FFFF00"/>
                </a:highlight>
              </a:rPr>
              <a:t>permissions and policies</a:t>
            </a:r>
            <a:r>
              <a:rPr lang="en-AU" dirty="0"/>
              <a:t> associated with it (can’t be a principal in a policy)</a:t>
            </a:r>
            <a:endParaRPr lang="en-AU" dirty="0"/>
          </a:p>
          <a:p>
            <a:pPr>
              <a:defRPr/>
            </a:pPr>
            <a:r>
              <a:rPr lang="en-AU" dirty="0"/>
              <a:t>Group has an ARN:</a:t>
            </a:r>
            <a:endParaRPr lang="en-AU" dirty="0"/>
          </a:p>
          <a:p>
            <a:pPr lvl="1">
              <a:defRPr/>
            </a:pPr>
            <a:r>
              <a:rPr lang="en-AU" dirty="0" err="1"/>
              <a:t>arn:aws:iam</a:t>
            </a:r>
            <a:r>
              <a:rPr lang="en-AU" dirty="0"/>
              <a:t>::</a:t>
            </a:r>
            <a:r>
              <a:rPr lang="en-US" dirty="0"/>
              <a:t> 032428437601</a:t>
            </a:r>
            <a:r>
              <a:rPr lang="en-AU" dirty="0"/>
              <a:t>:group/</a:t>
            </a:r>
            <a:r>
              <a:rPr lang="en-AU" dirty="0" err="1"/>
              <a:t>CloudComputing</a:t>
            </a:r>
            <a:endParaRPr lang="en-A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Similar to a user but </a:t>
            </a:r>
            <a:r>
              <a:rPr lang="en-AU" dirty="0">
                <a:highlight>
                  <a:srgbClr val="FFFF00"/>
                </a:highlight>
              </a:rPr>
              <a:t>without credentials</a:t>
            </a:r>
            <a:endParaRPr lang="en-AU" dirty="0"/>
          </a:p>
          <a:p>
            <a:pPr>
              <a:defRPr/>
            </a:pPr>
            <a:r>
              <a:rPr lang="en-AU" dirty="0"/>
              <a:t>Designed to allow any user to assume a role when </a:t>
            </a:r>
            <a:r>
              <a:rPr lang="en-AU" dirty="0" err="1"/>
              <a:t>nececssary</a:t>
            </a:r>
            <a:endParaRPr lang="en-AU" dirty="0"/>
          </a:p>
          <a:p>
            <a:pPr lvl="1">
              <a:defRPr/>
            </a:pPr>
            <a:r>
              <a:rPr lang="en-AU" dirty="0"/>
              <a:t>Permissions to complete a specific task for example</a:t>
            </a:r>
            <a:endParaRPr lang="en-AU" dirty="0"/>
          </a:p>
          <a:p>
            <a:pPr>
              <a:defRPr/>
            </a:pPr>
            <a:r>
              <a:rPr lang="en-AU" dirty="0"/>
              <a:t>Way of assigning a set of permissions to a user that signs in by using federated logins </a:t>
            </a:r>
            <a:endParaRPr lang="en-AU" dirty="0"/>
          </a:p>
          <a:p>
            <a:pPr>
              <a:defRPr/>
            </a:pPr>
            <a:r>
              <a:rPr lang="en-AU" dirty="0"/>
              <a:t>Can give roles to applications and EC2 instances and other resources</a:t>
            </a:r>
            <a:endParaRPr lang="en-AU" dirty="0"/>
          </a:p>
          <a:p>
            <a:pPr>
              <a:defRPr/>
            </a:pPr>
            <a:r>
              <a:rPr lang="en-AU" dirty="0"/>
              <a:t>Role has an ARN:</a:t>
            </a:r>
            <a:endParaRPr lang="en-AU" dirty="0"/>
          </a:p>
          <a:p>
            <a:pPr lvl="1">
              <a:defRPr/>
            </a:pPr>
            <a:r>
              <a:rPr lang="en-AU" dirty="0" err="1"/>
              <a:t>arn:aws:iam</a:t>
            </a:r>
            <a:r>
              <a:rPr lang="en-AU" dirty="0"/>
              <a:t>::</a:t>
            </a:r>
            <a:r>
              <a:rPr lang="en-US" dirty="0"/>
              <a:t> 032428437601</a:t>
            </a:r>
            <a:r>
              <a:rPr lang="en-AU" dirty="0"/>
              <a:t>:role/</a:t>
            </a:r>
            <a:r>
              <a:rPr lang="en-AU" dirty="0" err="1"/>
              <a:t>CloudComputingRole</a:t>
            </a:r>
            <a:endParaRPr lang="en-A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 (Authorization)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>
                <a:highlight>
                  <a:srgbClr val="FFFF00"/>
                </a:highlight>
              </a:rPr>
              <a:t>Permissions</a:t>
            </a:r>
            <a:r>
              <a:rPr lang="en-AU" dirty="0"/>
              <a:t> are managed through policies attached to either </a:t>
            </a:r>
            <a:r>
              <a:rPr lang="en-AU" dirty="0">
                <a:highlight>
                  <a:srgbClr val="FFFF00"/>
                </a:highlight>
              </a:rPr>
              <a:t>an IAM identity or AWS resource</a:t>
            </a:r>
            <a:r>
              <a:rPr lang="en-AU" dirty="0"/>
              <a:t>.</a:t>
            </a:r>
            <a:endParaRPr lang="en-AU" dirty="0"/>
          </a:p>
          <a:p>
            <a:pPr>
              <a:defRPr/>
            </a:pPr>
            <a:r>
              <a:rPr lang="en-AU" dirty="0"/>
              <a:t>Permissions give access to specific resources and state the type of access (Read, Write, List, Full)</a:t>
            </a:r>
            <a:endParaRPr lang="en-AU" dirty="0"/>
          </a:p>
          <a:p>
            <a:pPr lvl="1">
              <a:defRPr/>
            </a:pPr>
            <a:r>
              <a:rPr lang="en-AU" dirty="0"/>
              <a:t>Service</a:t>
            </a:r>
            <a:endParaRPr lang="en-AU" dirty="0"/>
          </a:p>
          <a:p>
            <a:pPr lvl="1">
              <a:defRPr/>
            </a:pPr>
            <a:r>
              <a:rPr lang="en-AU" dirty="0"/>
              <a:t>Action (e.g. All, List, Read, Write)</a:t>
            </a:r>
            <a:endParaRPr lang="en-AU" dirty="0"/>
          </a:p>
          <a:p>
            <a:pPr lvl="1">
              <a:defRPr/>
            </a:pPr>
            <a:r>
              <a:rPr lang="en-AU" dirty="0"/>
              <a:t>Resources – specific attributes of the service that need to be controlled</a:t>
            </a:r>
            <a:endParaRPr lang="en-AU" dirty="0"/>
          </a:p>
          <a:p>
            <a:pPr lvl="1">
              <a:defRPr/>
            </a:pPr>
            <a:r>
              <a:rPr lang="en-AU" dirty="0"/>
              <a:t>Request conditions – lock to an IP or use MFA</a:t>
            </a:r>
            <a:endParaRPr lang="en-AU" dirty="0"/>
          </a:p>
          <a:p>
            <a:pPr>
              <a:defRPr/>
            </a:pPr>
            <a:r>
              <a:rPr lang="en-AU" dirty="0"/>
              <a:t>Permission boundaries</a:t>
            </a:r>
            <a:endParaRPr lang="en-AU" dirty="0"/>
          </a:p>
          <a:p>
            <a:pPr lvl="1">
              <a:defRPr/>
            </a:pPr>
            <a:r>
              <a:rPr lang="en-AU" dirty="0"/>
              <a:t>Constraint applied to any permission policy</a:t>
            </a:r>
            <a:endParaRPr lang="en-AU" dirty="0"/>
          </a:p>
          <a:p>
            <a:pPr marL="0" indent="0">
              <a:buNone/>
              <a:defRPr/>
            </a:pPr>
            <a:endParaRPr lang="en-A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Policy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Principals: associate a policy with a specific user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IAM Identities</a:t>
            </a:r>
            <a:r>
              <a:rPr lang="en-US" dirty="0"/>
              <a:t>: controls access to other users (e.g. manage other users in a group)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IAM Policies</a:t>
            </a:r>
            <a:r>
              <a:rPr lang="en-US" dirty="0"/>
              <a:t>: controls access to policies 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AWS Resources</a:t>
            </a:r>
            <a:r>
              <a:rPr lang="en-US" dirty="0"/>
              <a:t>: controls access to resources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AWS Accounts</a:t>
            </a:r>
            <a:r>
              <a:rPr lang="en-US" dirty="0"/>
              <a:t>: limit access to members of a specific account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09" y="281479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ISO/OSI Security Architecture</a:t>
            </a:r>
            <a:r>
              <a:rPr lang="en-US" sz="2800" dirty="0"/>
              <a:t> </a:t>
            </a:r>
            <a:r>
              <a:rPr lang="en-US" sz="2800" dirty="0">
                <a:highlight>
                  <a:srgbClr val="FFFF00"/>
                </a:highlight>
              </a:rPr>
              <a:t>X.800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09" y="1399752"/>
            <a:ext cx="10390632" cy="5139160"/>
          </a:xfrm>
        </p:spPr>
        <p:txBody>
          <a:bodyPr>
            <a:normAutofit/>
          </a:bodyPr>
          <a:lstStyle/>
          <a:p>
            <a:r>
              <a:rPr lang="en-US" b="1" dirty="0"/>
              <a:t>Authentication </a:t>
            </a:r>
            <a:r>
              <a:rPr lang="en-US" dirty="0"/>
              <a:t>- assurance that communicating entity is the one claimed </a:t>
            </a:r>
            <a:r>
              <a:rPr lang="zh-CN" altLang="en-US" dirty="0"/>
              <a:t>身份认证</a:t>
            </a:r>
            <a:endParaRPr lang="en-US" dirty="0">
              <a:latin typeface="Wingdings" panose="05000000000000000000" pitchFamily="2" charset="2"/>
            </a:endParaRPr>
          </a:p>
          <a:p>
            <a:pPr lvl="1"/>
            <a:r>
              <a:rPr lang="en-US" dirty="0"/>
              <a:t>have both peer-entity &amp; data origin authentication </a:t>
            </a:r>
            <a:endParaRPr lang="en-US" dirty="0"/>
          </a:p>
          <a:p>
            <a:r>
              <a:rPr lang="en-US" b="1" dirty="0"/>
              <a:t>Access Control </a:t>
            </a:r>
            <a:r>
              <a:rPr lang="en-US" dirty="0"/>
              <a:t>- prevention of the unauthorized use of a resource </a:t>
            </a:r>
            <a:endParaRPr lang="en-US" dirty="0"/>
          </a:p>
          <a:p>
            <a:r>
              <a:rPr lang="en-US" b="1" dirty="0"/>
              <a:t>Data Confidentiality </a:t>
            </a:r>
            <a:r>
              <a:rPr lang="en-US" dirty="0"/>
              <a:t>–protection of data from unauthorized disclosure </a:t>
            </a:r>
            <a:r>
              <a:rPr lang="zh-CN" altLang="en-US" dirty="0"/>
              <a:t>数据保密性</a:t>
            </a:r>
            <a:endParaRPr lang="en-US" dirty="0"/>
          </a:p>
          <a:p>
            <a:r>
              <a:rPr lang="en-US" b="1" dirty="0"/>
              <a:t>Data Integrity </a:t>
            </a:r>
            <a:r>
              <a:rPr lang="en-US" dirty="0"/>
              <a:t>- assurance that data received is as sent by an authorized entity </a:t>
            </a:r>
            <a:r>
              <a:rPr lang="zh-CN" altLang="en-US" dirty="0"/>
              <a:t>数据完整性</a:t>
            </a:r>
            <a:endParaRPr lang="en-US" dirty="0"/>
          </a:p>
          <a:p>
            <a:r>
              <a:rPr lang="en-US" b="1" dirty="0"/>
              <a:t>Non-Repudiation </a:t>
            </a:r>
            <a:r>
              <a:rPr lang="en-US" dirty="0"/>
              <a:t>- protection against denial by one of the parties in a communication </a:t>
            </a:r>
            <a:r>
              <a:rPr lang="zh-CN" altLang="en-US" dirty="0"/>
              <a:t>不可抵赖性</a:t>
            </a:r>
            <a:endParaRPr lang="en-US" dirty="0"/>
          </a:p>
          <a:p>
            <a:r>
              <a:rPr lang="en-US" b="1" dirty="0"/>
              <a:t>Availability </a:t>
            </a:r>
            <a:r>
              <a:rPr lang="en-US" dirty="0"/>
              <a:t>– resource accessible/usable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Format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734" y="1430281"/>
            <a:ext cx="11254154" cy="520142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530" lvl="2" algn="l"/>
            <a:r>
              <a:rPr lang="en-AU" dirty="0">
                <a:latin typeface="Courier" charset="0"/>
              </a:rPr>
              <a:t>{ 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   "Version": "2012-10-17", 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   "Statement": {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	   “Sid”: “</a:t>
            </a:r>
            <a:r>
              <a:rPr lang="en-AU" dirty="0" err="1">
                <a:latin typeface="Courier" charset="0"/>
              </a:rPr>
              <a:t>ExamplePolicyStatement</a:t>
            </a:r>
            <a:r>
              <a:rPr lang="en-AU" dirty="0">
                <a:latin typeface="Courier" charset="0"/>
              </a:rPr>
              <a:t>”, 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        "Effect": "Allow", 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        "Action": "</a:t>
            </a:r>
            <a:r>
              <a:rPr lang="en-AU" i="1" dirty="0">
                <a:latin typeface="Courier" charset="0"/>
              </a:rPr>
              <a:t>&lt;SERVICE-NAME&gt;</a:t>
            </a:r>
            <a:r>
              <a:rPr lang="en-AU" dirty="0">
                <a:latin typeface="Courier" charset="0"/>
              </a:rPr>
              <a:t>:</a:t>
            </a:r>
            <a:r>
              <a:rPr lang="en-AU" i="1" dirty="0">
                <a:latin typeface="Courier" charset="0"/>
              </a:rPr>
              <a:t>&lt;ACTION-NAME&gt;</a:t>
            </a:r>
            <a:r>
              <a:rPr lang="en-AU" dirty="0">
                <a:latin typeface="Courier" charset="0"/>
              </a:rPr>
              <a:t>", 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        "Resource": "*", 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        "Condition": { 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           "</a:t>
            </a:r>
            <a:r>
              <a:rPr lang="en-AU" dirty="0" err="1">
                <a:latin typeface="Courier" charset="0"/>
              </a:rPr>
              <a:t>DateGreaterThan</a:t>
            </a:r>
            <a:r>
              <a:rPr lang="en-AU" dirty="0">
                <a:latin typeface="Courier" charset="0"/>
              </a:rPr>
              <a:t>": {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                            "</a:t>
            </a:r>
            <a:r>
              <a:rPr lang="en-AU" dirty="0" err="1">
                <a:latin typeface="Courier" charset="0"/>
              </a:rPr>
              <a:t>aws:CurrentTime</a:t>
            </a:r>
            <a:r>
              <a:rPr lang="en-AU" dirty="0">
                <a:latin typeface="Courier" charset="0"/>
              </a:rPr>
              <a:t>": "2017-07-01T00:00:00Z”}, 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           "</a:t>
            </a:r>
            <a:r>
              <a:rPr lang="en-AU" dirty="0" err="1">
                <a:latin typeface="Courier" charset="0"/>
              </a:rPr>
              <a:t>DateLessThan</a:t>
            </a:r>
            <a:r>
              <a:rPr lang="en-AU" dirty="0">
                <a:latin typeface="Courier" charset="0"/>
              </a:rPr>
              <a:t>": {"</a:t>
            </a:r>
            <a:r>
              <a:rPr lang="en-AU" dirty="0" err="1">
                <a:latin typeface="Courier" charset="0"/>
              </a:rPr>
              <a:t>aws:CurrentTime</a:t>
            </a:r>
            <a:r>
              <a:rPr lang="en-AU" dirty="0">
                <a:latin typeface="Courier" charset="0"/>
              </a:rPr>
              <a:t>": "2017-12-31T23:59:59Z”} 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         } 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    } 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}</a:t>
            </a:r>
            <a:endParaRPr lang="en-US" dirty="0">
              <a:latin typeface="Courier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Bucket Policy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393" y="1497516"/>
            <a:ext cx="11254154" cy="520142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530" lvl="2" algn="l"/>
            <a:r>
              <a:rPr lang="en-AU" dirty="0">
                <a:latin typeface="Courier" charset="0"/>
              </a:rPr>
              <a:t>{ 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   "Version": "2012-10-17", 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   "Statement": {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	   ”Sid": ”AllowAllS3ActionsInUserFolderForUserOnly", 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        "Effect": ”DENY", 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        "Action": “s3:*", 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        "Resource": "</a:t>
            </a:r>
            <a:r>
              <a:rPr lang="en-AU" dirty="0"/>
              <a:t> arn:aws:s3:::&lt;</a:t>
            </a:r>
            <a:r>
              <a:rPr lang="en-AU" dirty="0" err="1"/>
              <a:t>studentnumber</a:t>
            </a:r>
            <a:r>
              <a:rPr lang="en-AU" dirty="0"/>
              <a:t>&gt;/folder1/folder2/*</a:t>
            </a:r>
            <a:r>
              <a:rPr lang="en-AU" dirty="0">
                <a:latin typeface="Courier" charset="0"/>
              </a:rPr>
              <a:t>",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        ”Condition”: {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            “</a:t>
            </a:r>
            <a:r>
              <a:rPr lang="en-AU" dirty="0" err="1">
                <a:latin typeface="Courier" charset="0"/>
              </a:rPr>
              <a:t>StringNotLike</a:t>
            </a:r>
            <a:r>
              <a:rPr lang="en-AU" dirty="0">
                <a:latin typeface="Courier" charset="0"/>
              </a:rPr>
              <a:t>”: {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                “</a:t>
            </a:r>
            <a:r>
              <a:rPr lang="en-AU" dirty="0" err="1">
                <a:latin typeface="Courier" charset="0"/>
              </a:rPr>
              <a:t>aws:username</a:t>
            </a:r>
            <a:r>
              <a:rPr lang="en-AU" dirty="0">
                <a:latin typeface="Courier" charset="0"/>
              </a:rPr>
              <a:t>”: “</a:t>
            </a:r>
            <a:r>
              <a:rPr lang="en-AU" dirty="0" err="1">
                <a:latin typeface="Courier" charset="0"/>
              </a:rPr>
              <a:t>nnnn@student.uwa.edu.au</a:t>
            </a:r>
            <a:r>
              <a:rPr lang="en-AU" dirty="0">
                <a:latin typeface="Courier" charset="0"/>
              </a:rPr>
              <a:t>”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             }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        } 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    } </a:t>
            </a:r>
            <a:endParaRPr lang="en-AU" dirty="0">
              <a:latin typeface="Courier" charset="0"/>
            </a:endParaRPr>
          </a:p>
          <a:p>
            <a:pPr marL="49530" lvl="2" algn="l"/>
            <a:r>
              <a:rPr lang="en-AU" dirty="0">
                <a:latin typeface="Courier" charset="0"/>
              </a:rPr>
              <a:t>}</a:t>
            </a:r>
            <a:endParaRPr lang="en-US" dirty="0">
              <a:latin typeface="Courier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manage keys that can be used independently or by other services</a:t>
            </a:r>
            <a:endParaRPr lang="en-US" dirty="0"/>
          </a:p>
          <a:p>
            <a:pPr lvl="1"/>
            <a:r>
              <a:rPr lang="en-US" dirty="0"/>
              <a:t>S3</a:t>
            </a:r>
            <a:endParaRPr lang="en-US" dirty="0"/>
          </a:p>
          <a:p>
            <a:pPr lvl="1"/>
            <a:r>
              <a:rPr lang="en-US" dirty="0"/>
              <a:t>RDS</a:t>
            </a:r>
            <a:endParaRPr lang="en-US" dirty="0"/>
          </a:p>
          <a:p>
            <a:r>
              <a:rPr lang="en-US" dirty="0"/>
              <a:t>Audit key usage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key </a:t>
            </a:r>
            <a:r>
              <a:rPr lang="en-US"/>
              <a:t>(console)  </a:t>
            </a:r>
            <a:r>
              <a:rPr lang="zh-CN" altLang="en-US" sz="1400"/>
              <a:t>在控制台输入</a:t>
            </a:r>
            <a:r>
              <a:rPr lang="en-US" altLang="zh-CN" sz="1400"/>
              <a:t>KMS</a:t>
            </a:r>
            <a:r>
              <a:rPr lang="zh-CN" altLang="en-US" sz="1400"/>
              <a:t>，类型和用途都默认，</a:t>
            </a:r>
            <a:r>
              <a:rPr lang="en-US" altLang="zh-CN" sz="1400"/>
              <a:t>alias sample</a:t>
            </a:r>
            <a:r>
              <a:rPr lang="zh-CN" altLang="en-US" sz="1400"/>
              <a:t>，可以添加一些</a:t>
            </a:r>
            <a:r>
              <a:rPr lang="en-US" altLang="zh-CN" sz="1400"/>
              <a:t>tag</a:t>
            </a:r>
            <a:endParaRPr lang="en-US" altLang="zh-CN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an alias</a:t>
            </a:r>
            <a:endParaRPr lang="en-US" dirty="0"/>
          </a:p>
          <a:p>
            <a:r>
              <a:rPr lang="en-US" dirty="0"/>
              <a:t>Specify whether it is KMS generated or external</a:t>
            </a:r>
            <a:endParaRPr lang="en-US" dirty="0"/>
          </a:p>
          <a:p>
            <a:r>
              <a:rPr lang="en-US" dirty="0"/>
              <a:t>Choose key administrators (users or roles)</a:t>
            </a:r>
            <a:endParaRPr lang="en-US" dirty="0"/>
          </a:p>
          <a:p>
            <a:r>
              <a:rPr lang="en-US" dirty="0"/>
              <a:t>Choose key users (users or roles)</a:t>
            </a:r>
            <a:endParaRPr lang="en-US" dirty="0"/>
          </a:p>
          <a:p>
            <a:r>
              <a:rPr lang="en-US" dirty="0"/>
              <a:t>Ends up creating a key policy</a:t>
            </a:r>
            <a:endParaRPr lang="en-US" dirty="0"/>
          </a:p>
          <a:p>
            <a:r>
              <a:rPr lang="en-US" dirty="0"/>
              <a:t>After creation can specify annual key rotation</a:t>
            </a:r>
            <a:endParaRPr lang="en-US" dirty="0"/>
          </a:p>
          <a:p>
            <a:r>
              <a:rPr lang="en-US" dirty="0"/>
              <a:t>Can use CloudTrail to audit key usage</a:t>
            </a:r>
            <a:endParaRPr lang="en-US" dirty="0"/>
          </a:p>
          <a:p>
            <a:r>
              <a:rPr lang="en-US" dirty="0"/>
              <a:t>Note: KMS use AES in Galois/Counter Mode (GCM) with 256 bit keys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Encryption with KMS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on Bucket or Object</a:t>
            </a:r>
            <a:endParaRPr lang="en-US" dirty="0"/>
          </a:p>
          <a:p>
            <a:r>
              <a:rPr lang="en-US" dirty="0"/>
              <a:t>To upload object and encrypt at the object level, need to specify the key you are using – otherwise transparent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47975" y="3281087"/>
            <a:ext cx="11254154" cy="173586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530" lvl="2" algn="l"/>
            <a:r>
              <a:rPr lang="en-AU" sz="1800" dirty="0">
                <a:latin typeface="Courier" charset="0"/>
                <a:cs typeface="Arial" panose="020B0604020202020204" pitchFamily="34" charset="0"/>
              </a:rPr>
              <a:t>s3_client = boto3.client('s3', config=Config(</a:t>
            </a:r>
            <a:r>
              <a:rPr lang="en-AU" sz="1800" dirty="0" err="1">
                <a:latin typeface="Courier" charset="0"/>
                <a:cs typeface="Arial" panose="020B0604020202020204" pitchFamily="34" charset="0"/>
              </a:rPr>
              <a:t>signature_version</a:t>
            </a:r>
            <a:r>
              <a:rPr lang="en-AU" sz="1800" dirty="0">
                <a:latin typeface="Courier" charset="0"/>
                <a:cs typeface="Arial" panose="020B0604020202020204" pitchFamily="34" charset="0"/>
              </a:rPr>
              <a:t>='s3v4’)) </a:t>
            </a:r>
            <a:endParaRPr lang="en-AU" sz="1800" dirty="0">
              <a:latin typeface="Courier" charset="0"/>
              <a:cs typeface="Arial" panose="020B0604020202020204" pitchFamily="34" charset="0"/>
            </a:endParaRPr>
          </a:p>
          <a:p>
            <a:pPr marL="49530" lvl="2" algn="l"/>
            <a:r>
              <a:rPr lang="en-AU" sz="1800" dirty="0">
                <a:latin typeface="Courier" charset="0"/>
                <a:cs typeface="Arial" panose="020B0604020202020204" pitchFamily="34" charset="0"/>
              </a:rPr>
              <a:t>s3_client.upload_file(filename, </a:t>
            </a:r>
            <a:r>
              <a:rPr lang="en-AU" sz="1800" dirty="0" err="1">
                <a:latin typeface="Courier" charset="0"/>
                <a:cs typeface="Arial" panose="020B0604020202020204" pitchFamily="34" charset="0"/>
              </a:rPr>
              <a:t>bucketname</a:t>
            </a:r>
            <a:r>
              <a:rPr lang="en-AU" sz="1800" dirty="0">
                <a:latin typeface="Courier" charset="0"/>
                <a:cs typeface="Arial" panose="020B0604020202020204" pitchFamily="34" charset="0"/>
              </a:rPr>
              <a:t>, </a:t>
            </a:r>
            <a:r>
              <a:rPr lang="en-AU" sz="1800" dirty="0" err="1">
                <a:latin typeface="Courier" charset="0"/>
                <a:cs typeface="Arial" panose="020B0604020202020204" pitchFamily="34" charset="0"/>
              </a:rPr>
              <a:t>objectkey</a:t>
            </a:r>
            <a:r>
              <a:rPr lang="en-AU" sz="1800" dirty="0">
                <a:latin typeface="Courier" charset="0"/>
                <a:cs typeface="Arial" panose="020B0604020202020204" pitchFamily="34" charset="0"/>
              </a:rPr>
              <a:t>,       </a:t>
            </a:r>
            <a:endParaRPr lang="en-AU" sz="1800" dirty="0">
              <a:latin typeface="Courier" charset="0"/>
              <a:cs typeface="Arial" panose="020B0604020202020204" pitchFamily="34" charset="0"/>
            </a:endParaRPr>
          </a:p>
          <a:p>
            <a:pPr marL="49530" lvl="2" algn="l"/>
            <a:r>
              <a:rPr lang="en-AU" sz="1800" dirty="0">
                <a:latin typeface="Courier" charset="0"/>
                <a:cs typeface="Arial" panose="020B0604020202020204" pitchFamily="34" charset="0"/>
              </a:rPr>
              <a:t>                       </a:t>
            </a:r>
            <a:r>
              <a:rPr lang="en-AU" sz="1800" dirty="0" err="1">
                <a:latin typeface="Courier" charset="0"/>
                <a:cs typeface="Arial" panose="020B0604020202020204" pitchFamily="34" charset="0"/>
              </a:rPr>
              <a:t>ExtraArgs</a:t>
            </a:r>
            <a:r>
              <a:rPr lang="en-AU" sz="1800" dirty="0">
                <a:latin typeface="Courier" charset="0"/>
                <a:cs typeface="Arial" panose="020B0604020202020204" pitchFamily="34" charset="0"/>
              </a:rPr>
              <a:t>={"</a:t>
            </a:r>
            <a:r>
              <a:rPr lang="en-AU" sz="1800" dirty="0" err="1">
                <a:latin typeface="Courier" charset="0"/>
                <a:cs typeface="Arial" panose="020B0604020202020204" pitchFamily="34" charset="0"/>
              </a:rPr>
              <a:t>ServerSideEncryption</a:t>
            </a:r>
            <a:r>
              <a:rPr lang="en-AU" sz="1800" dirty="0">
                <a:latin typeface="Courier" charset="0"/>
                <a:cs typeface="Arial" panose="020B0604020202020204" pitchFamily="34" charset="0"/>
              </a:rPr>
              <a:t>": "</a:t>
            </a:r>
            <a:r>
              <a:rPr lang="en-AU" sz="1800" dirty="0" err="1">
                <a:latin typeface="Courier" charset="0"/>
                <a:cs typeface="Arial" panose="020B0604020202020204" pitchFamily="34" charset="0"/>
              </a:rPr>
              <a:t>aws:kms</a:t>
            </a:r>
            <a:r>
              <a:rPr lang="en-AU" sz="1800" dirty="0">
                <a:latin typeface="Courier" charset="0"/>
                <a:cs typeface="Arial" panose="020B0604020202020204" pitchFamily="34" charset="0"/>
              </a:rPr>
              <a:t>", </a:t>
            </a:r>
            <a:endParaRPr lang="en-AU" sz="1800" dirty="0">
              <a:latin typeface="Courier" charset="0"/>
              <a:cs typeface="Arial" panose="020B0604020202020204" pitchFamily="34" charset="0"/>
            </a:endParaRPr>
          </a:p>
          <a:p>
            <a:pPr marL="49530" lvl="2" algn="l"/>
            <a:r>
              <a:rPr lang="en-AU" sz="1800" dirty="0">
                <a:latin typeface="Courier" charset="0"/>
                <a:cs typeface="Arial" panose="020B0604020202020204" pitchFamily="34" charset="0"/>
              </a:rPr>
              <a:t>                                  "</a:t>
            </a:r>
            <a:r>
              <a:rPr lang="en-AU" sz="1800" dirty="0" err="1">
                <a:latin typeface="Courier" charset="0"/>
                <a:cs typeface="Arial" panose="020B0604020202020204" pitchFamily="34" charset="0"/>
              </a:rPr>
              <a:t>SSEKMSKeyId</a:t>
            </a:r>
            <a:r>
              <a:rPr lang="en-AU" sz="1800" dirty="0">
                <a:latin typeface="Courier" charset="0"/>
                <a:cs typeface="Arial" panose="020B0604020202020204" pitchFamily="34" charset="0"/>
              </a:rPr>
              <a:t>": &lt;</a:t>
            </a:r>
            <a:r>
              <a:rPr lang="en-AU" sz="1800" dirty="0" err="1">
                <a:latin typeface="Courier" charset="0"/>
                <a:cs typeface="Arial" panose="020B0604020202020204" pitchFamily="34" charset="0"/>
              </a:rPr>
              <a:t>somekmskeyid</a:t>
            </a:r>
            <a:r>
              <a:rPr lang="en-AU" sz="1800" dirty="0">
                <a:latin typeface="Courier" charset="0"/>
                <a:cs typeface="Arial" panose="020B0604020202020204" pitchFamily="34" charset="0"/>
              </a:rPr>
              <a:t>&gt;})</a:t>
            </a:r>
            <a:endParaRPr lang="en-US" sz="1800" dirty="0">
              <a:latin typeface="Courier" charset="0"/>
              <a:cs typeface="Arial" panose="020B0604020202020204" pitchFamily="34" charset="0"/>
            </a:endParaRPr>
          </a:p>
          <a:p>
            <a:pPr marL="49530" lvl="2" algn="l"/>
            <a:r>
              <a:rPr lang="en-AU" dirty="0">
                <a:latin typeface="Courier" charset="0"/>
                <a:cs typeface="Arial" panose="020B0604020202020204" pitchFamily="34" charset="0"/>
              </a:rPr>
              <a:t> </a:t>
            </a:r>
            <a:endParaRPr lang="en-US" dirty="0">
              <a:latin typeface="Courier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user</a:t>
            </a:r>
            <a:endParaRPr lang="en-US" dirty="0"/>
          </a:p>
          <a:p>
            <a:r>
              <a:rPr lang="en-US" dirty="0"/>
              <a:t>Add to a group</a:t>
            </a:r>
            <a:endParaRPr lang="en-US" dirty="0"/>
          </a:p>
          <a:p>
            <a:r>
              <a:rPr lang="en-US" dirty="0"/>
              <a:t>Assign permissions</a:t>
            </a:r>
            <a:endParaRPr lang="en-US" dirty="0"/>
          </a:p>
          <a:p>
            <a:r>
              <a:rPr lang="en-US" dirty="0"/>
              <a:t>Create Policy using visual editor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Amazon Cognito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3832203" cy="314067"/>
          </a:xfrm>
        </p:spPr>
        <p:txBody>
          <a:bodyPr>
            <a:normAutofit/>
          </a:bodyPr>
          <a:lstStyle/>
          <a:p>
            <a:pPr algn="l"/>
            <a:endParaRPr lang="en-GB" sz="100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00">
                <a:solidFill>
                  <a:srgbClr val="898989"/>
                </a:solidFill>
              </a:rPr>
            </a:fld>
            <a:endParaRPr lang="en-GB" sz="10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B3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 smtClean="0">
                <a:latin typeface="+mn-lt"/>
              </a:rPr>
            </a:fld>
            <a:endParaRPr lang="en-US">
              <a:latin typeface="+mn-lt"/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930" y="346490"/>
            <a:ext cx="5378824" cy="60098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05942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Amazon Cognito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3374" y="813683"/>
            <a:ext cx="5306084" cy="5230634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Allows user sign-up and sign-in for web and mobile apps</a:t>
            </a:r>
            <a:endParaRPr lang="en-AU" sz="19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Handles workflow of user confirmation of email and phone</a:t>
            </a:r>
            <a:endParaRPr lang="en-AU" sz="19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Supports SSO integration with Google, Facebook, Amazon and SAML (Security Assertion </a:t>
            </a:r>
            <a:r>
              <a:rPr lang="en-AU" sz="1900" dirty="0" err="1">
                <a:solidFill>
                  <a:srgbClr val="000000"/>
                </a:solidFill>
              </a:rPr>
              <a:t>Markup</a:t>
            </a:r>
            <a:r>
              <a:rPr lang="en-AU" sz="1900" dirty="0">
                <a:solidFill>
                  <a:srgbClr val="000000"/>
                </a:solidFill>
              </a:rPr>
              <a:t> Language)</a:t>
            </a:r>
            <a:endParaRPr lang="en-AU" sz="19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User Pools provide a directory for managing user accounts and profiles</a:t>
            </a:r>
            <a:endParaRPr lang="en-AU" sz="19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User accounts can be configured with specific attributes of interest</a:t>
            </a:r>
            <a:endParaRPr lang="en-AU" sz="190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address</a:t>
            </a:r>
            <a:endParaRPr lang="en-AU" sz="190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birthdate</a:t>
            </a:r>
            <a:endParaRPr lang="en-AU" sz="190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email</a:t>
            </a:r>
            <a:endParaRPr lang="en-AU" sz="190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AU" sz="1900" dirty="0" err="1">
                <a:solidFill>
                  <a:srgbClr val="000000"/>
                </a:solidFill>
              </a:rPr>
              <a:t>family_name</a:t>
            </a:r>
            <a:endParaRPr lang="en-AU" sz="190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etc</a:t>
            </a:r>
            <a:endParaRPr lang="en-AU" sz="19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AU" sz="1900" dirty="0">
              <a:solidFill>
                <a:srgbClr val="000000"/>
              </a:solidFill>
            </a:endParaRPr>
          </a:p>
          <a:p>
            <a:pPr>
              <a:defRPr/>
            </a:pPr>
            <a:endParaRPr lang="en-AU" sz="1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Username and Password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000">
                <a:solidFill>
                  <a:srgbClr val="000000"/>
                </a:solidFill>
              </a:rPr>
              <a:t>Can allow a username or use email address</a:t>
            </a:r>
            <a:endParaRPr lang="en-AU" sz="2000">
              <a:solidFill>
                <a:srgbClr val="000000"/>
              </a:solidFill>
            </a:endParaRPr>
          </a:p>
          <a:p>
            <a:pPr>
              <a:defRPr/>
            </a:pPr>
            <a:r>
              <a:rPr lang="en-AU" sz="2000">
                <a:solidFill>
                  <a:srgbClr val="000000"/>
                </a:solidFill>
              </a:rPr>
              <a:t>Phone number used for Multi-Factor Authentication</a:t>
            </a:r>
            <a:endParaRPr lang="en-AU" sz="2000">
              <a:solidFill>
                <a:srgbClr val="000000"/>
              </a:solidFill>
            </a:endParaRPr>
          </a:p>
          <a:p>
            <a:pPr>
              <a:defRPr/>
            </a:pPr>
            <a:r>
              <a:rPr lang="en-AU" sz="2000">
                <a:solidFill>
                  <a:srgbClr val="000000"/>
                </a:solidFill>
              </a:rPr>
              <a:t>Password policies</a:t>
            </a:r>
            <a:endParaRPr lang="en-AU" sz="200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AU" sz="2000">
                <a:solidFill>
                  <a:srgbClr val="000000"/>
                </a:solidFill>
              </a:rPr>
              <a:t>Length, numbers, special characters, uppercase, lowercase etc</a:t>
            </a:r>
            <a:endParaRPr lang="en-AU" sz="200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AU" sz="2000">
                <a:solidFill>
                  <a:srgbClr val="000000"/>
                </a:solidFill>
              </a:rPr>
              <a:t>Note recommendations made by NIST 800-63B which abandons the use of special characters and numbers and upper lowercase restrictions instead uses long pass phrases that are memorable </a:t>
            </a:r>
            <a:endParaRPr lang="en-AU" sz="2000">
              <a:solidFill>
                <a:srgbClr val="000000"/>
              </a:solidFill>
            </a:endParaRPr>
          </a:p>
          <a:p>
            <a:pPr lvl="2">
              <a:defRPr/>
            </a:pPr>
            <a:endParaRPr lang="en-AU">
              <a:solidFill>
                <a:srgbClr val="000000"/>
              </a:solidFill>
            </a:endParaRPr>
          </a:p>
          <a:p>
            <a:pPr lvl="1">
              <a:defRPr/>
            </a:pPr>
            <a:endParaRPr lang="en-AU" sz="2000">
              <a:solidFill>
                <a:srgbClr val="000000"/>
              </a:solidFill>
            </a:endParaRPr>
          </a:p>
          <a:p>
            <a:pPr>
              <a:defRPr/>
            </a:pPr>
            <a:endParaRPr lang="en-AU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0807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Cryptography</a:t>
            </a:r>
            <a:r>
              <a:rPr lang="en-US" sz="2800" dirty="0"/>
              <a:t>’s Role in Networking </a:t>
            </a:r>
            <a:r>
              <a:rPr lang="zh-CN" altLang="en-US" sz="2800" dirty="0"/>
              <a:t>密码学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" y="1388962"/>
            <a:ext cx="10695432" cy="5139160"/>
          </a:xfrm>
        </p:spPr>
        <p:txBody>
          <a:bodyPr>
            <a:normAutofit/>
          </a:bodyPr>
          <a:lstStyle/>
          <a:p>
            <a:r>
              <a:rPr lang="en-US" dirty="0"/>
              <a:t>Problems</a:t>
            </a:r>
            <a:endParaRPr lang="en-US" dirty="0"/>
          </a:p>
          <a:p>
            <a:pPr lvl="1"/>
            <a:r>
              <a:rPr lang="en-US" dirty="0"/>
              <a:t>Copy data from </a:t>
            </a:r>
            <a:r>
              <a:rPr lang="en-US" dirty="0">
                <a:highlight>
                  <a:srgbClr val="FFFF00"/>
                </a:highlight>
              </a:rPr>
              <a:t>disk storage</a:t>
            </a:r>
            <a:r>
              <a:rPr lang="en-US" dirty="0"/>
              <a:t> for remote analysis</a:t>
            </a:r>
            <a:endParaRPr lang="en-US" dirty="0"/>
          </a:p>
          <a:p>
            <a:pPr lvl="1"/>
            <a:r>
              <a:rPr lang="en-US" dirty="0"/>
              <a:t>Passively listen (only) on </a:t>
            </a:r>
            <a:r>
              <a:rPr lang="en-US" dirty="0">
                <a:highlight>
                  <a:srgbClr val="FFFF00"/>
                </a:highlight>
              </a:rPr>
              <a:t>broadcast channels</a:t>
            </a:r>
            <a:r>
              <a:rPr lang="en-US" dirty="0"/>
              <a:t> (such as wired-Ethernet and </a:t>
            </a:r>
            <a:r>
              <a:rPr lang="en-US" dirty="0" err="1"/>
              <a:t>WiFi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Aggressively monitor traffic though </a:t>
            </a:r>
            <a:r>
              <a:rPr lang="en-US" dirty="0">
                <a:highlight>
                  <a:srgbClr val="FFFF00"/>
                </a:highlight>
              </a:rPr>
              <a:t>intermediate routers or workstations</a:t>
            </a:r>
            <a:r>
              <a:rPr lang="en-US" dirty="0"/>
              <a:t> (situated anywhere on a message's path)</a:t>
            </a:r>
            <a:endParaRPr lang="en-US" dirty="0"/>
          </a:p>
          <a:p>
            <a:pPr lvl="1"/>
            <a:r>
              <a:rPr lang="en-US" dirty="0"/>
              <a:t>Actively </a:t>
            </a:r>
            <a:r>
              <a:rPr lang="en-US" dirty="0">
                <a:highlight>
                  <a:srgbClr val="FFFF00"/>
                </a:highlight>
              </a:rPr>
              <a:t>replay, modify or insert their own messages into the message stream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/>
              <a:t>Solutions</a:t>
            </a:r>
            <a:endParaRPr lang="en-US" dirty="0"/>
          </a:p>
          <a:p>
            <a:pPr lvl="1"/>
            <a:r>
              <a:rPr lang="en-US" dirty="0"/>
              <a:t>User </a:t>
            </a:r>
            <a:r>
              <a:rPr lang="en-US" dirty="0">
                <a:highlight>
                  <a:srgbClr val="FFFF00"/>
                </a:highlight>
              </a:rPr>
              <a:t>encryption</a:t>
            </a:r>
            <a:r>
              <a:rPr lang="en-US" dirty="0"/>
              <a:t> of files/System encryption of disk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Datalink and Network layers</a:t>
            </a:r>
            <a:r>
              <a:rPr lang="en-US" dirty="0"/>
              <a:t>: in switches and routers (e.g. VPNs)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Session Layer</a:t>
            </a:r>
            <a:r>
              <a:rPr lang="en-US" dirty="0"/>
              <a:t>: with end-to-end data conversion (e.g. SSL)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Application Layer</a:t>
            </a:r>
            <a:r>
              <a:rPr lang="en-US" dirty="0"/>
              <a:t>: in programs such as email agents (e.g. PGP).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807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Cryptographic Terminology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168" y="1388962"/>
            <a:ext cx="10485120" cy="5139160"/>
          </a:xfrm>
        </p:spPr>
        <p:txBody>
          <a:bodyPr>
            <a:normAutofit fontScale="75000" lnSpcReduction="2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Encryption</a:t>
            </a:r>
            <a:r>
              <a:rPr lang="en-US" dirty="0"/>
              <a:t> takes plaintext and converts into </a:t>
            </a:r>
            <a:r>
              <a:rPr lang="en-US" dirty="0" err="1"/>
              <a:t>ciphertext </a:t>
            </a:r>
            <a:r>
              <a:rPr lang="zh-CN" altLang="en-US" dirty="0" err="1"/>
              <a:t>加密的定义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Decryption</a:t>
            </a:r>
            <a:r>
              <a:rPr lang="en-US" dirty="0"/>
              <a:t> reverses this process </a:t>
            </a:r>
            <a:r>
              <a:rPr lang="zh-CN" altLang="en-US" dirty="0"/>
              <a:t>解密的定义</a:t>
            </a:r>
            <a:endParaRPr lang="en-US" dirty="0"/>
          </a:p>
          <a:p>
            <a:r>
              <a:rPr lang="en-US" dirty="0"/>
              <a:t>Encryption usually </a:t>
            </a:r>
            <a:r>
              <a:rPr lang="en-US" dirty="0">
                <a:highlight>
                  <a:srgbClr val="FFFF00"/>
                </a:highlight>
              </a:rPr>
              <a:t>involves a key of a specific bit length</a:t>
            </a:r>
            <a:endParaRPr lang="en-US" dirty="0"/>
          </a:p>
          <a:p>
            <a:pPr lvl="1"/>
            <a:r>
              <a:rPr lang="en-US" dirty="0"/>
              <a:t>ATM Pin 4 digits = 14 bits (10,000 options) </a:t>
            </a:r>
            <a:r>
              <a:rPr lang="zh-CN" altLang="en-US" dirty="0"/>
              <a:t>（</a:t>
            </a:r>
            <a:r>
              <a:rPr lang="en-US" altLang="zh-CN" dirty="0"/>
              <a:t>0000</a:t>
            </a:r>
            <a:r>
              <a:rPr lang="zh-CN" altLang="en-US" dirty="0"/>
              <a:t>到</a:t>
            </a:r>
            <a:r>
              <a:rPr lang="en-US" altLang="zh-CN" dirty="0"/>
              <a:t>9999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en-US" dirty="0"/>
              <a:t>8 char password = 56 bits (2</a:t>
            </a:r>
            <a:r>
              <a:rPr lang="en-US" baseline="30000" dirty="0"/>
              <a:t>56 </a:t>
            </a:r>
            <a:r>
              <a:rPr lang="en-US" dirty="0"/>
              <a:t>options if binary, otherwise depends on combinations of characters allowed)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MD5 hashed</a:t>
            </a:r>
            <a:r>
              <a:rPr lang="en-US" dirty="0"/>
              <a:t> password = </a:t>
            </a:r>
            <a:r>
              <a:rPr lang="en-US" dirty="0">
                <a:highlight>
                  <a:srgbClr val="FFFF00"/>
                </a:highlight>
              </a:rPr>
              <a:t>128</a:t>
            </a:r>
            <a:r>
              <a:rPr lang="en-US" dirty="0"/>
              <a:t> bits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Symmetric encryption</a:t>
            </a:r>
            <a:r>
              <a:rPr lang="en-US" dirty="0"/>
              <a:t>: encryption where the </a:t>
            </a:r>
            <a:r>
              <a:rPr lang="en-US" dirty="0">
                <a:highlight>
                  <a:srgbClr val="FFFF00"/>
                </a:highlight>
              </a:rPr>
              <a:t>same key</a:t>
            </a:r>
            <a:r>
              <a:rPr lang="en-US" dirty="0"/>
              <a:t> is used for encryption and decryption (</a:t>
            </a:r>
            <a:r>
              <a:rPr lang="en-US" dirty="0">
                <a:highlight>
                  <a:srgbClr val="FFFF00"/>
                </a:highlight>
              </a:rPr>
              <a:t>e.g. AES</a:t>
            </a:r>
            <a:r>
              <a:rPr lang="en-US" dirty="0"/>
              <a:t>)  </a:t>
            </a:r>
            <a:r>
              <a:rPr lang="zh-CN" altLang="en-US" dirty="0"/>
              <a:t>对称加密的定义</a:t>
            </a:r>
            <a:endParaRPr lang="en-US" dirty="0"/>
          </a:p>
          <a:p>
            <a:r>
              <a:rPr lang="en-US" dirty="0"/>
              <a:t>Public key cryptography: </a:t>
            </a:r>
            <a:r>
              <a:rPr lang="en-US" dirty="0" err="1">
                <a:highlight>
                  <a:srgbClr val="FFFF00"/>
                </a:highlight>
              </a:rPr>
              <a:t>Assymmetric</a:t>
            </a:r>
            <a:r>
              <a:rPr lang="en-US" dirty="0">
                <a:highlight>
                  <a:srgbClr val="FFFF00"/>
                </a:highlight>
              </a:rPr>
              <a:t> cryptography (e.g. PGP)</a:t>
            </a:r>
            <a:r>
              <a:rPr lang="en-US" dirty="0"/>
              <a:t> </a:t>
            </a:r>
            <a:r>
              <a:rPr lang="zh-CN" altLang="en-US" dirty="0"/>
              <a:t>公钥密码学</a:t>
            </a:r>
            <a:r>
              <a:rPr lang="en-US" altLang="zh-CN" dirty="0"/>
              <a:t> </a:t>
            </a:r>
            <a:r>
              <a:rPr lang="zh-CN" altLang="en-US" dirty="0"/>
              <a:t>非对称加密</a:t>
            </a:r>
            <a:endParaRPr lang="en-US" dirty="0"/>
          </a:p>
          <a:p>
            <a:pPr lvl="1"/>
            <a:r>
              <a:rPr lang="en-US" dirty="0"/>
              <a:t>public key can be used to encrypt and check signatures </a:t>
            </a:r>
            <a:r>
              <a:rPr lang="zh-CN" altLang="en-US" dirty="0"/>
              <a:t>公钥对签名进行加密和检查</a:t>
            </a:r>
            <a:endParaRPr lang="en-US" dirty="0"/>
          </a:p>
          <a:p>
            <a:pPr lvl="1"/>
            <a:r>
              <a:rPr lang="en-US" dirty="0"/>
              <a:t>private key is used to decrypt and sign  </a:t>
            </a:r>
            <a:r>
              <a:rPr lang="zh-CN" altLang="en-US" dirty="0"/>
              <a:t>私钥用来解密和签名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Hash</a:t>
            </a:r>
            <a:r>
              <a:rPr lang="en-US" dirty="0"/>
              <a:t>: </a:t>
            </a:r>
            <a:r>
              <a:rPr lang="en-US" dirty="0">
                <a:highlight>
                  <a:srgbClr val="FFFF00"/>
                </a:highlight>
              </a:rPr>
              <a:t>a ”fingerprint”</a:t>
            </a:r>
            <a:r>
              <a:rPr lang="en-US" dirty="0"/>
              <a:t> of a piece of text that will show if it has been altered</a:t>
            </a:r>
            <a:endParaRPr lang="en-US" dirty="0"/>
          </a:p>
          <a:p>
            <a:r>
              <a:rPr lang="en-US" dirty="0"/>
              <a:t>HMAC: aka ”keyed hash”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Digital Signature</a:t>
            </a:r>
            <a:r>
              <a:rPr lang="en-US" dirty="0"/>
              <a:t>: </a:t>
            </a:r>
            <a:r>
              <a:rPr lang="en-US" dirty="0">
                <a:highlight>
                  <a:srgbClr val="FFFF00"/>
                </a:highlight>
              </a:rPr>
              <a:t>a “fingerprint”</a:t>
            </a:r>
            <a:r>
              <a:rPr lang="en-US" dirty="0"/>
              <a:t> that is produced with </a:t>
            </a:r>
            <a:r>
              <a:rPr lang="en-US" dirty="0">
                <a:highlight>
                  <a:srgbClr val="FFFF00"/>
                </a:highlight>
              </a:rPr>
              <a:t>a private key</a:t>
            </a:r>
            <a:r>
              <a:rPr lang="en-US" dirty="0"/>
              <a:t> of a public/private key pair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835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Simple Ciphers </a:t>
            </a:r>
            <a:r>
              <a:rPr lang="zh-CN" altLang="en-US" sz="2800" dirty="0"/>
              <a:t>简单的加密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388962"/>
            <a:ext cx="10512552" cy="5139160"/>
          </a:xfrm>
        </p:spPr>
        <p:txBody>
          <a:bodyPr>
            <a:normAutofit/>
          </a:bodyPr>
          <a:lstStyle/>
          <a:p>
            <a:r>
              <a:rPr lang="en-US" dirty="0"/>
              <a:t>Simple Substitution</a:t>
            </a:r>
            <a:endParaRPr lang="en-US" dirty="0"/>
          </a:p>
          <a:p>
            <a:pPr lvl="1"/>
            <a:r>
              <a:rPr lang="en-US" dirty="0"/>
              <a:t>Caesar Cipher (shift cipher or ROT3)</a:t>
            </a:r>
            <a:endParaRPr lang="en-US" dirty="0"/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PT 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abcdefghijklmnopqrstuvwxyz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CT : DEFGHIJKLMNOPQRSTUVWXYZABC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/>
              <a:t>Monoalphabetic</a:t>
            </a:r>
            <a:r>
              <a:rPr lang="en-US" dirty="0"/>
              <a:t> Substitution </a:t>
            </a:r>
            <a:r>
              <a:rPr lang="zh-CN" altLang="en-US" dirty="0"/>
              <a:t>单码代替</a:t>
            </a:r>
            <a:endParaRPr lang="en-US" dirty="0"/>
          </a:p>
          <a:p>
            <a:pPr lvl="1"/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PT :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abcdefghijklmnopqrstuvwxyz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CT : QWERTYUIOPASDFGHJKLZXCVBNM 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/>
              <a:t>26! = 4x1026 possible keys.</a:t>
            </a:r>
            <a:endParaRPr lang="en-US" dirty="0"/>
          </a:p>
          <a:p>
            <a:r>
              <a:rPr lang="en-US" dirty="0"/>
              <a:t>One-time pad</a:t>
            </a:r>
            <a:endParaRPr lang="en-US" dirty="0"/>
          </a:p>
          <a:p>
            <a:pPr lvl="1"/>
            <a:r>
              <a:rPr lang="en-US" dirty="0"/>
              <a:t>Theoretically unbreakable if the pad is generated randomly</a:t>
            </a:r>
            <a:endParaRPr lang="en-US" dirty="0"/>
          </a:p>
          <a:p>
            <a:pPr lvl="1"/>
            <a:r>
              <a:rPr lang="en-US" dirty="0"/>
              <a:t>substitution of each letter of plaintext with a letter from the one-time pad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93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Symmetric Cryptography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88962"/>
            <a:ext cx="10216896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Symmetric ciphers use the same key for encryption and decryption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Data Encryption Standard (DES)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dirty="0"/>
              <a:t>developed in early 1970s by IBM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56 bit</a:t>
            </a:r>
            <a:r>
              <a:rPr lang="en-US" dirty="0"/>
              <a:t> key size</a:t>
            </a:r>
            <a:endParaRPr lang="en-US" dirty="0"/>
          </a:p>
          <a:p>
            <a:pPr lvl="1"/>
            <a:r>
              <a:rPr lang="en-US" dirty="0"/>
              <a:t>Block cipher</a:t>
            </a:r>
            <a:endParaRPr lang="en-US" dirty="0"/>
          </a:p>
          <a:p>
            <a:pPr lvl="1"/>
            <a:r>
              <a:rPr lang="en-US" dirty="0"/>
              <a:t>Can be </a:t>
            </a:r>
            <a:r>
              <a:rPr lang="en-US" dirty="0">
                <a:highlight>
                  <a:srgbClr val="FFFF00"/>
                </a:highlight>
              </a:rPr>
              <a:t>broken easily</a:t>
            </a:r>
            <a:endParaRPr lang="en-US" dirty="0"/>
          </a:p>
          <a:p>
            <a:pPr lvl="1"/>
            <a:r>
              <a:rPr lang="en-US" dirty="0"/>
              <a:t>Suspicion that the NSA interfered with the design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Triple DES (3DES)</a:t>
            </a:r>
            <a:endParaRPr lang="en-US" dirty="0"/>
          </a:p>
          <a:p>
            <a:pPr lvl="1"/>
            <a:r>
              <a:rPr lang="en-US" dirty="0"/>
              <a:t>Repeats DES 3 times on each block</a:t>
            </a:r>
            <a:endParaRPr lang="en-US" dirty="0"/>
          </a:p>
          <a:p>
            <a:pPr lvl="1"/>
            <a:r>
              <a:rPr lang="en-US" dirty="0"/>
              <a:t>3 keys so total key length </a:t>
            </a:r>
            <a:r>
              <a:rPr lang="en-US" dirty="0">
                <a:highlight>
                  <a:srgbClr val="FFFF00"/>
                </a:highlight>
              </a:rPr>
              <a:t>168 bits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Advanced Encryption Standard</a:t>
            </a:r>
            <a:r>
              <a:rPr lang="zh-CN" altLang="en-US" dirty="0">
                <a:highlight>
                  <a:srgbClr val="FFFF00"/>
                </a:highlight>
              </a:rPr>
              <a:t>（</a:t>
            </a:r>
            <a:r>
              <a:rPr lang="en-US" altLang="zh-CN" dirty="0">
                <a:highlight>
                  <a:srgbClr val="FFFF00"/>
                </a:highlight>
              </a:rPr>
              <a:t>AES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endParaRPr lang="en-US" dirty="0"/>
          </a:p>
          <a:p>
            <a:pPr lvl="1"/>
            <a:r>
              <a:rPr lang="en-US" dirty="0"/>
              <a:t>Current standard for symmetric encryption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3193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AES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28" y="1388962"/>
            <a:ext cx="10814304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keys are </a:t>
            </a:r>
            <a:r>
              <a:rPr lang="en-US" dirty="0">
                <a:highlight>
                  <a:srgbClr val="FFFF00"/>
                </a:highlight>
              </a:rPr>
              <a:t>128, 192 or 256</a:t>
            </a:r>
            <a:r>
              <a:rPr lang="en-US" dirty="0"/>
              <a:t> bits</a:t>
            </a:r>
            <a:endParaRPr lang="en-US" dirty="0"/>
          </a:p>
          <a:p>
            <a:r>
              <a:rPr lang="en-US" dirty="0"/>
              <a:t>Operates on a substitution-permutation network</a:t>
            </a:r>
            <a:endParaRPr lang="en-US" dirty="0"/>
          </a:p>
          <a:p>
            <a:r>
              <a:rPr lang="en-US" dirty="0"/>
              <a:t>Data is operated on in 4 x 4 matrix known as the ”state”</a:t>
            </a:r>
            <a:endParaRPr lang="en-US" dirty="0"/>
          </a:p>
          <a:p>
            <a:r>
              <a:rPr lang="en-US" dirty="0" err="1"/>
              <a:t>KeyExpansions</a:t>
            </a:r>
            <a:r>
              <a:rPr lang="en-US" dirty="0"/>
              <a:t>: round keys are derived from the primary key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Rounds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 err="1"/>
              <a:t>SubBytes</a:t>
            </a:r>
            <a:r>
              <a:rPr lang="en-US" dirty="0"/>
              <a:t>: each byte is replaced with another from a lookup table</a:t>
            </a:r>
            <a:endParaRPr lang="en-US" dirty="0"/>
          </a:p>
          <a:p>
            <a:pPr lvl="1"/>
            <a:r>
              <a:rPr lang="en-US" dirty="0" err="1"/>
              <a:t>ShiftRows</a:t>
            </a:r>
            <a:r>
              <a:rPr lang="en-US" dirty="0"/>
              <a:t>: last 3 rows of state are shifted a number of steps</a:t>
            </a:r>
            <a:endParaRPr lang="en-US" dirty="0"/>
          </a:p>
          <a:p>
            <a:pPr lvl="1"/>
            <a:r>
              <a:rPr lang="en-US" dirty="0" err="1"/>
              <a:t>MixColumns</a:t>
            </a:r>
            <a:r>
              <a:rPr lang="en-US" dirty="0"/>
              <a:t>: combining of 4 bytes in each column</a:t>
            </a:r>
            <a:endParaRPr lang="en-US" dirty="0"/>
          </a:p>
          <a:p>
            <a:pPr lvl="1"/>
            <a:r>
              <a:rPr lang="en-US" dirty="0" err="1"/>
              <a:t>AddRoundKey</a:t>
            </a:r>
            <a:endParaRPr lang="en-US" dirty="0"/>
          </a:p>
          <a:p>
            <a:pPr lvl="1"/>
            <a:r>
              <a:rPr lang="en-US" dirty="0"/>
              <a:t>(Final round drops the </a:t>
            </a:r>
            <a:r>
              <a:rPr lang="en-US" dirty="0" err="1"/>
              <a:t>MixColumns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Best explanation of AES: </a:t>
            </a:r>
            <a:r>
              <a:rPr lang="en-US" dirty="0">
                <a:hlinkClick r:id="rId1"/>
              </a:rPr>
              <a:t>http://www.moserware.com/2009/09/stick-figure-guide-to-advanced.html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5835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Key Exchange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388962"/>
            <a:ext cx="10728960" cy="5139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Exchanging symmetric keys is still a problem today in software especially</a:t>
            </a:r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Diffie</a:t>
            </a:r>
            <a:r>
              <a:rPr lang="en-US" dirty="0">
                <a:highlight>
                  <a:srgbClr val="FFFF00"/>
                </a:highlight>
              </a:rPr>
              <a:t>-Hellman Key Exchange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Alice chooses 2 prime numbers </a:t>
            </a:r>
            <a:r>
              <a:rPr lang="en-US" b="1" dirty="0"/>
              <a:t>g</a:t>
            </a:r>
            <a:r>
              <a:rPr lang="en-US" dirty="0"/>
              <a:t> and </a:t>
            </a:r>
            <a:r>
              <a:rPr lang="en-US" b="1" dirty="0"/>
              <a:t>p</a:t>
            </a:r>
            <a:r>
              <a:rPr lang="en-US" dirty="0"/>
              <a:t> and tells Bob what they are.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Bob picks a secret number (</a:t>
            </a:r>
            <a:r>
              <a:rPr lang="en-US" b="1" dirty="0"/>
              <a:t>a</a:t>
            </a:r>
            <a:r>
              <a:rPr lang="en-US" dirty="0"/>
              <a:t>), and computes </a:t>
            </a:r>
            <a:r>
              <a:rPr lang="en-US" b="1" dirty="0" err="1"/>
              <a:t>g</a:t>
            </a:r>
            <a:r>
              <a:rPr lang="en-US" b="1" baseline="30000" dirty="0" err="1"/>
              <a:t>a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 </a:t>
            </a:r>
            <a:r>
              <a:rPr lang="en-US" dirty="0"/>
              <a:t>and sends that result (</a:t>
            </a:r>
            <a:r>
              <a:rPr lang="en-US" b="1" dirty="0"/>
              <a:t>A</a:t>
            </a:r>
            <a:r>
              <a:rPr lang="en-US" dirty="0"/>
              <a:t>) back to Alice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Alice picks a secret number (</a:t>
            </a:r>
            <a:r>
              <a:rPr lang="en-US" b="1" dirty="0"/>
              <a:t>b</a:t>
            </a:r>
            <a:r>
              <a:rPr lang="en-US" dirty="0"/>
              <a:t>), and computes </a:t>
            </a:r>
            <a:r>
              <a:rPr lang="en-US" b="1" dirty="0" err="1"/>
              <a:t>g</a:t>
            </a:r>
            <a:r>
              <a:rPr lang="en-US" b="1" baseline="30000" dirty="0" err="1"/>
              <a:t>b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 </a:t>
            </a:r>
            <a:r>
              <a:rPr lang="en-US" dirty="0"/>
              <a:t>and sends that result (</a:t>
            </a:r>
            <a:r>
              <a:rPr lang="en-US" b="1" dirty="0"/>
              <a:t>B</a:t>
            </a:r>
            <a:r>
              <a:rPr lang="en-US" dirty="0"/>
              <a:t>) back to Bob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Bob takes B and does same operation with </a:t>
            </a:r>
            <a:r>
              <a:rPr lang="en-US" i="1" dirty="0"/>
              <a:t>it</a:t>
            </a:r>
            <a:r>
              <a:rPr lang="en-US" dirty="0"/>
              <a:t>.  </a:t>
            </a:r>
            <a:r>
              <a:rPr lang="en-US" b="1" dirty="0"/>
              <a:t>B</a:t>
            </a:r>
            <a:r>
              <a:rPr lang="en-US" b="1" baseline="30000" dirty="0"/>
              <a:t>a</a:t>
            </a:r>
            <a:r>
              <a:rPr lang="en-US" dirty="0"/>
              <a:t> </a:t>
            </a:r>
            <a:r>
              <a:rPr lang="en-US" i="1" dirty="0"/>
              <a:t>mod </a:t>
            </a:r>
            <a:r>
              <a:rPr lang="en-US" b="1" dirty="0"/>
              <a:t>p</a:t>
            </a:r>
            <a:r>
              <a:rPr lang="en-US" dirty="0"/>
              <a:t>. 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Alice takes A and does the same operation with it.  </a:t>
            </a:r>
            <a:r>
              <a:rPr lang="en-US" b="1" dirty="0"/>
              <a:t>A</a:t>
            </a:r>
            <a:r>
              <a:rPr lang="en-US" b="1" baseline="30000" dirty="0"/>
              <a:t>b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numbers resulting from 4 and 5 are the same</a:t>
            </a:r>
            <a:r>
              <a:rPr lang="en-US" dirty="0"/>
              <a:t>!</a:t>
            </a:r>
            <a:endParaRPr lang="en-US" dirty="0"/>
          </a:p>
          <a:p>
            <a:r>
              <a:rPr lang="en-US" dirty="0"/>
              <a:t>This </a:t>
            </a:r>
            <a:r>
              <a:rPr lang="en-US" dirty="0">
                <a:highlight>
                  <a:srgbClr val="FFFF00"/>
                </a:highlight>
              </a:rPr>
              <a:t>session key can be used to encrypt private key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YjkxMDUxYjc2ZDgzYTc5NWJlNTgzMjgwZGExMTM2OT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13319</Words>
  <Application>WPS 演示</Application>
  <PresentationFormat>Widescreen</PresentationFormat>
  <Paragraphs>462</Paragraphs>
  <Slides>39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</vt:lpstr>
      <vt:lpstr>宋体</vt:lpstr>
      <vt:lpstr>Wingdings</vt:lpstr>
      <vt:lpstr>Tahoma</vt:lpstr>
      <vt:lpstr>Times New Roman</vt:lpstr>
      <vt:lpstr>Courier</vt:lpstr>
      <vt:lpstr>Courier New</vt:lpstr>
      <vt:lpstr>Calibri Light</vt:lpstr>
      <vt:lpstr>Calibri</vt:lpstr>
      <vt:lpstr>等线</vt:lpstr>
      <vt:lpstr>微软雅黑</vt:lpstr>
      <vt:lpstr>Arial Unicode MS</vt:lpstr>
      <vt:lpstr>等线 Light</vt:lpstr>
      <vt:lpstr>Office Theme</vt:lpstr>
      <vt:lpstr>AWS Identity Access Management</vt:lpstr>
      <vt:lpstr>Identify, Authentication, Authorisation and Security</vt:lpstr>
      <vt:lpstr>ISO/OSI Security Architecture X.800</vt:lpstr>
      <vt:lpstr>Cryptography’s Role in Networking</vt:lpstr>
      <vt:lpstr>Cryptographic Terminology</vt:lpstr>
      <vt:lpstr>Simple Ciphers</vt:lpstr>
      <vt:lpstr>Symmetric Cryptography</vt:lpstr>
      <vt:lpstr>AES</vt:lpstr>
      <vt:lpstr>Key Exchange</vt:lpstr>
      <vt:lpstr>DH Key Exchange Worked Example</vt:lpstr>
      <vt:lpstr>Public Key Cryptography</vt:lpstr>
      <vt:lpstr>RSA</vt:lpstr>
      <vt:lpstr>RSA Encryption/Decryption</vt:lpstr>
      <vt:lpstr>Cryptographic Hash Functions</vt:lpstr>
      <vt:lpstr>Other types of hashing functions</vt:lpstr>
      <vt:lpstr>Digital Certificates</vt:lpstr>
      <vt:lpstr>X.509 Format</vt:lpstr>
      <vt:lpstr>Certificate Path Validation</vt:lpstr>
      <vt:lpstr>Trusting a certificate</vt:lpstr>
      <vt:lpstr>Certificate Revocation Lists</vt:lpstr>
      <vt:lpstr>Authentication Types</vt:lpstr>
      <vt:lpstr>SAML SSO</vt:lpstr>
      <vt:lpstr>AWS Identity and Access Management</vt:lpstr>
      <vt:lpstr>AWS IAM Identity and Access Management</vt:lpstr>
      <vt:lpstr>What is a user</vt:lpstr>
      <vt:lpstr>Groups</vt:lpstr>
      <vt:lpstr>Role</vt:lpstr>
      <vt:lpstr>Permissions (Authorization)</vt:lpstr>
      <vt:lpstr>IAM Policy Types</vt:lpstr>
      <vt:lpstr>Policies Format</vt:lpstr>
      <vt:lpstr>Example Bucket Policy</vt:lpstr>
      <vt:lpstr>Key Management Service</vt:lpstr>
      <vt:lpstr>Create a key (console)</vt:lpstr>
      <vt:lpstr>S3 Encryption with KMS</vt:lpstr>
      <vt:lpstr>AWS Console</vt:lpstr>
      <vt:lpstr>Amazon Cognito</vt:lpstr>
      <vt:lpstr>PowerPoint 演示文稿</vt:lpstr>
      <vt:lpstr>Amazon Cognito</vt:lpstr>
      <vt:lpstr>Username and Password</vt:lpstr>
    </vt:vector>
  </TitlesOfParts>
  <Company>Rice University / Max Planck Institute for Software Systems</Company>
  <LinksUpToDate>false</LinksUpToDate>
  <SharedDoc>false</SharedDoc>
  <HyperlinksChanged>false</HyperlinksChanged>
  <AppVersion>14.0000</AppVersion>
  <Manager>Peter Druschel</Manager>
  <HyperlinkBase>http://www.cs.rice.edu/~ahae/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creator>Andreas Haeberlen</dc:creator>
  <cp:keywords>NETS 212</cp:keywords>
  <dc:description>http://www.cis.upenn.edu/~nets212/</dc:description>
  <dc:subject>Scalable and Cloud Computing</dc:subject>
  <cp:category>Lecture</cp:category>
  <cp:lastModifiedBy>源</cp:lastModifiedBy>
  <cp:revision>4112</cp:revision>
  <dcterms:created xsi:type="dcterms:W3CDTF">1999-05-23T11:18:00Z</dcterms:created>
  <dcterms:modified xsi:type="dcterms:W3CDTF">2022-08-22T08:06:43Z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5EEF0AACA1CC4DC6B873BE4571350B68</vt:lpwstr>
  </property>
  <property fmtid="{D5CDD505-2E9C-101B-9397-08002B2CF9AE}" pid="3" name="KSOProductBuildVer">
    <vt:lpwstr>2052-11.1.0.12302</vt:lpwstr>
  </property>
</Properties>
</file>