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32"/>
  </p:notesMasterIdLst>
  <p:handoutMasterIdLst>
    <p:handoutMasterId r:id="rId33"/>
  </p:handoutMasterIdLst>
  <p:sldIdLst>
    <p:sldId id="1359" r:id="rId2"/>
    <p:sldId id="1330" r:id="rId3"/>
    <p:sldId id="1333" r:id="rId4"/>
    <p:sldId id="1360" r:id="rId5"/>
    <p:sldId id="1361" r:id="rId6"/>
    <p:sldId id="1335" r:id="rId7"/>
    <p:sldId id="1362" r:id="rId8"/>
    <p:sldId id="1363" r:id="rId9"/>
    <p:sldId id="1332" r:id="rId10"/>
    <p:sldId id="1334" r:id="rId11"/>
    <p:sldId id="1364" r:id="rId12"/>
    <p:sldId id="1336" r:id="rId13"/>
    <p:sldId id="1337" r:id="rId14"/>
    <p:sldId id="1345" r:id="rId15"/>
    <p:sldId id="1346" r:id="rId16"/>
    <p:sldId id="1347" r:id="rId17"/>
    <p:sldId id="1348" r:id="rId18"/>
    <p:sldId id="1349" r:id="rId19"/>
    <p:sldId id="1350" r:id="rId20"/>
    <p:sldId id="1351" r:id="rId21"/>
    <p:sldId id="1352" r:id="rId22"/>
    <p:sldId id="1354" r:id="rId23"/>
    <p:sldId id="1365" r:id="rId24"/>
    <p:sldId id="1366" r:id="rId25"/>
    <p:sldId id="1367" r:id="rId26"/>
    <p:sldId id="1369" r:id="rId27"/>
    <p:sldId id="1368" r:id="rId28"/>
    <p:sldId id="1371" r:id="rId29"/>
    <p:sldId id="1372" r:id="rId30"/>
    <p:sldId id="1370" r:id="rId31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9900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1"/>
    <p:restoredTop sz="94671"/>
  </p:normalViewPr>
  <p:slideViewPr>
    <p:cSldViewPr snapToGrid="0">
      <p:cViewPr varScale="1">
        <p:scale>
          <a:sx n="93" d="100"/>
          <a:sy n="93" d="100"/>
        </p:scale>
        <p:origin x="96" y="84"/>
      </p:cViewPr>
      <p:guideLst>
        <p:guide orient="horz" pos="3888"/>
        <p:guide pos="73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warul Patwary" userId="e9f82bcb-ad83-4f66-80e6-a524eca623fa" providerId="ADAL" clId="{00B0F9FD-9E81-4292-88F1-ECB91AB52839}"/>
    <pc:docChg chg="modSld">
      <pc:chgData name="Anwarul Patwary" userId="e9f82bcb-ad83-4f66-80e6-a524eca623fa" providerId="ADAL" clId="{00B0F9FD-9E81-4292-88F1-ECB91AB52839}" dt="2022-09-19T07:41:19.017" v="2" actId="20577"/>
      <pc:docMkLst>
        <pc:docMk/>
      </pc:docMkLst>
      <pc:sldChg chg="modSp mod">
        <pc:chgData name="Anwarul Patwary" userId="e9f82bcb-ad83-4f66-80e6-a524eca623fa" providerId="ADAL" clId="{00B0F9FD-9E81-4292-88F1-ECB91AB52839}" dt="2022-09-19T07:38:34.541" v="1" actId="20577"/>
        <pc:sldMkLst>
          <pc:docMk/>
          <pc:sldMk cId="4108792637" sldId="1348"/>
        </pc:sldMkLst>
        <pc:spChg chg="mod">
          <ac:chgData name="Anwarul Patwary" userId="e9f82bcb-ad83-4f66-80e6-a524eca623fa" providerId="ADAL" clId="{00B0F9FD-9E81-4292-88F1-ECB91AB52839}" dt="2022-09-19T07:38:34.541" v="1" actId="20577"/>
          <ac:spMkLst>
            <pc:docMk/>
            <pc:sldMk cId="4108792637" sldId="1348"/>
            <ac:spMk id="2" creationId="{00000000-0000-0000-0000-000000000000}"/>
          </ac:spMkLst>
        </pc:spChg>
      </pc:sldChg>
      <pc:sldChg chg="modSp mod">
        <pc:chgData name="Anwarul Patwary" userId="e9f82bcb-ad83-4f66-80e6-a524eca623fa" providerId="ADAL" clId="{00B0F9FD-9E81-4292-88F1-ECB91AB52839}" dt="2022-09-19T07:41:19.017" v="2" actId="20577"/>
        <pc:sldMkLst>
          <pc:docMk/>
          <pc:sldMk cId="1538195104" sldId="1351"/>
        </pc:sldMkLst>
        <pc:spChg chg="mod">
          <ac:chgData name="Anwarul Patwary" userId="e9f82bcb-ad83-4f66-80e6-a524eca623fa" providerId="ADAL" clId="{00B0F9FD-9E81-4292-88F1-ECB91AB52839}" dt="2022-09-19T07:41:19.017" v="2" actId="20577"/>
          <ac:spMkLst>
            <pc:docMk/>
            <pc:sldMk cId="1538195104" sldId="1351"/>
            <ac:spMk id="3" creationId="{00000000-0000-0000-0000-000000000000}"/>
          </ac:spMkLst>
        </pc:spChg>
      </pc:sldChg>
      <pc:sldChg chg="modSp mod">
        <pc:chgData name="Anwarul Patwary" userId="e9f82bcb-ad83-4f66-80e6-a524eca623fa" providerId="ADAL" clId="{00B0F9FD-9E81-4292-88F1-ECB91AB52839}" dt="2022-09-07T05:05:08.575" v="0" actId="20577"/>
        <pc:sldMkLst>
          <pc:docMk/>
          <pc:sldMk cId="1150282072" sldId="1359"/>
        </pc:sldMkLst>
        <pc:spChg chg="mod">
          <ac:chgData name="Anwarul Patwary" userId="e9f82bcb-ad83-4f66-80e6-a524eca623fa" providerId="ADAL" clId="{00B0F9FD-9E81-4292-88F1-ECB91AB52839}" dt="2022-09-07T05:05:08.575" v="0" actId="20577"/>
          <ac:spMkLst>
            <pc:docMk/>
            <pc:sldMk cId="1150282072" sldId="1359"/>
            <ac:spMk id="3" creationId="{D95559A8-75BD-AB44-A64A-932A553B2A2E}"/>
          </ac:spMkLst>
        </pc:spChg>
      </pc:sldChg>
    </pc:docChg>
  </pc:docChgLst>
  <pc:docChgLst>
    <pc:chgData name="Anwarul Patwary" userId="e9f82bcb-ad83-4f66-80e6-a524eca623fa" providerId="ADAL" clId="{B2AB0163-4D13-3245-96F1-564F635D120F}"/>
    <pc:docChg chg="custSel modSld">
      <pc:chgData name="Anwarul Patwary" userId="e9f82bcb-ad83-4f66-80e6-a524eca623fa" providerId="ADAL" clId="{B2AB0163-4D13-3245-96F1-564F635D120F}" dt="2022-09-17T13:37:25.130" v="21" actId="313"/>
      <pc:docMkLst>
        <pc:docMk/>
      </pc:docMkLst>
      <pc:sldChg chg="modSp mod">
        <pc:chgData name="Anwarul Patwary" userId="e9f82bcb-ad83-4f66-80e6-a524eca623fa" providerId="ADAL" clId="{B2AB0163-4D13-3245-96F1-564F635D120F}" dt="2022-09-17T13:36:14.361" v="20" actId="20577"/>
        <pc:sldMkLst>
          <pc:docMk/>
          <pc:sldMk cId="1150282072" sldId="1359"/>
        </pc:sldMkLst>
        <pc:spChg chg="mod">
          <ac:chgData name="Anwarul Patwary" userId="e9f82bcb-ad83-4f66-80e6-a524eca623fa" providerId="ADAL" clId="{B2AB0163-4D13-3245-96F1-564F635D120F}" dt="2022-09-17T13:36:14.361" v="20" actId="20577"/>
          <ac:spMkLst>
            <pc:docMk/>
            <pc:sldMk cId="1150282072" sldId="1359"/>
            <ac:spMk id="3" creationId="{D95559A8-75BD-AB44-A64A-932A553B2A2E}"/>
          </ac:spMkLst>
        </pc:spChg>
      </pc:sldChg>
      <pc:sldChg chg="modSp mod">
        <pc:chgData name="Anwarul Patwary" userId="e9f82bcb-ad83-4f66-80e6-a524eca623fa" providerId="ADAL" clId="{B2AB0163-4D13-3245-96F1-564F635D120F}" dt="2022-09-17T13:37:25.130" v="21" actId="313"/>
        <pc:sldMkLst>
          <pc:docMk/>
          <pc:sldMk cId="1337505191" sldId="1360"/>
        </pc:sldMkLst>
        <pc:spChg chg="mod">
          <ac:chgData name="Anwarul Patwary" userId="e9f82bcb-ad83-4f66-80e6-a524eca623fa" providerId="ADAL" clId="{B2AB0163-4D13-3245-96F1-564F635D120F}" dt="2022-09-17T13:37:25.130" v="21" actId="313"/>
          <ac:spMkLst>
            <pc:docMk/>
            <pc:sldMk cId="1337505191" sldId="1360"/>
            <ac:spMk id="3" creationId="{6878F813-FBA7-D146-B844-F290AFBF077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75AA36-80CD-4FAD-9D8C-91A55BEDBB5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BEE74B1-C966-4B6E-AFCE-B809080E55CD}">
      <dgm:prSet/>
      <dgm:spPr/>
      <dgm:t>
        <a:bodyPr/>
        <a:lstStyle/>
        <a:p>
          <a:r>
            <a:rPr lang="en-AU"/>
            <a:t>Back End Frameworks</a:t>
          </a:r>
          <a:endParaRPr lang="en-US"/>
        </a:p>
      </dgm:t>
    </dgm:pt>
    <dgm:pt modelId="{095B98CF-1641-47EB-83B7-07A6BC9EB29A}" type="parTrans" cxnId="{15829D43-84D6-4A51-B805-D333114EACFD}">
      <dgm:prSet/>
      <dgm:spPr/>
      <dgm:t>
        <a:bodyPr/>
        <a:lstStyle/>
        <a:p>
          <a:endParaRPr lang="en-US"/>
        </a:p>
      </dgm:t>
    </dgm:pt>
    <dgm:pt modelId="{7F9ECC1A-F052-47F6-9D3D-9CBB019EEB67}" type="sibTrans" cxnId="{15829D43-84D6-4A51-B805-D333114EACFD}">
      <dgm:prSet/>
      <dgm:spPr/>
      <dgm:t>
        <a:bodyPr/>
        <a:lstStyle/>
        <a:p>
          <a:endParaRPr lang="en-US"/>
        </a:p>
      </dgm:t>
    </dgm:pt>
    <dgm:pt modelId="{B96FD969-F66F-4A47-9A4E-5A5B00E78E58}">
      <dgm:prSet/>
      <dgm:spPr/>
      <dgm:t>
        <a:bodyPr/>
        <a:lstStyle/>
        <a:p>
          <a:r>
            <a:rPr lang="en-AU"/>
            <a:t>Django</a:t>
          </a:r>
          <a:endParaRPr lang="en-US"/>
        </a:p>
      </dgm:t>
    </dgm:pt>
    <dgm:pt modelId="{D785C6D8-65B5-429E-B410-18589BACCC3A}" type="parTrans" cxnId="{4788A85E-79F4-4AE5-AB4E-B602E9C9A5D3}">
      <dgm:prSet/>
      <dgm:spPr/>
      <dgm:t>
        <a:bodyPr/>
        <a:lstStyle/>
        <a:p>
          <a:endParaRPr lang="en-US"/>
        </a:p>
      </dgm:t>
    </dgm:pt>
    <dgm:pt modelId="{26F05618-094E-416A-B634-732B67B786D2}" type="sibTrans" cxnId="{4788A85E-79F4-4AE5-AB4E-B602E9C9A5D3}">
      <dgm:prSet/>
      <dgm:spPr/>
      <dgm:t>
        <a:bodyPr/>
        <a:lstStyle/>
        <a:p>
          <a:endParaRPr lang="en-US"/>
        </a:p>
      </dgm:t>
    </dgm:pt>
    <dgm:pt modelId="{2BD313FA-3D3A-407F-9D8B-EED001B1FC1A}">
      <dgm:prSet/>
      <dgm:spPr/>
      <dgm:t>
        <a:bodyPr/>
        <a:lstStyle/>
        <a:p>
          <a:r>
            <a:rPr lang="en-AU"/>
            <a:t>Ruby on Rails</a:t>
          </a:r>
          <a:endParaRPr lang="en-US"/>
        </a:p>
      </dgm:t>
    </dgm:pt>
    <dgm:pt modelId="{2F84CFCA-F184-47E2-A543-D0DF24B6C64D}" type="parTrans" cxnId="{D6091FB5-C107-4321-9C81-80008FF56E77}">
      <dgm:prSet/>
      <dgm:spPr/>
      <dgm:t>
        <a:bodyPr/>
        <a:lstStyle/>
        <a:p>
          <a:endParaRPr lang="en-US"/>
        </a:p>
      </dgm:t>
    </dgm:pt>
    <dgm:pt modelId="{635229CB-09C0-46D1-A55B-AA692CACB022}" type="sibTrans" cxnId="{D6091FB5-C107-4321-9C81-80008FF56E77}">
      <dgm:prSet/>
      <dgm:spPr/>
      <dgm:t>
        <a:bodyPr/>
        <a:lstStyle/>
        <a:p>
          <a:endParaRPr lang="en-US"/>
        </a:p>
      </dgm:t>
    </dgm:pt>
    <dgm:pt modelId="{847D162A-4559-473B-8C42-65117E4A2AD6}">
      <dgm:prSet/>
      <dgm:spPr/>
      <dgm:t>
        <a:bodyPr/>
        <a:lstStyle/>
        <a:p>
          <a:r>
            <a:rPr lang="en-AU"/>
            <a:t>Express.js (Node.js)</a:t>
          </a:r>
          <a:endParaRPr lang="en-US"/>
        </a:p>
      </dgm:t>
    </dgm:pt>
    <dgm:pt modelId="{5AAE44A1-7490-4845-ADD4-6EB65A015E74}" type="parTrans" cxnId="{0EC577BE-00AD-483A-833B-44716FB8EA14}">
      <dgm:prSet/>
      <dgm:spPr/>
      <dgm:t>
        <a:bodyPr/>
        <a:lstStyle/>
        <a:p>
          <a:endParaRPr lang="en-US"/>
        </a:p>
      </dgm:t>
    </dgm:pt>
    <dgm:pt modelId="{D42FF164-0351-4CD9-9DAD-5816E8323D43}" type="sibTrans" cxnId="{0EC577BE-00AD-483A-833B-44716FB8EA14}">
      <dgm:prSet/>
      <dgm:spPr/>
      <dgm:t>
        <a:bodyPr/>
        <a:lstStyle/>
        <a:p>
          <a:endParaRPr lang="en-US"/>
        </a:p>
      </dgm:t>
    </dgm:pt>
    <dgm:pt modelId="{3C5FBEEE-1692-4589-A087-AEE91186BE2F}">
      <dgm:prSet/>
      <dgm:spPr/>
      <dgm:t>
        <a:bodyPr/>
        <a:lstStyle/>
        <a:p>
          <a:r>
            <a:rPr lang="en-AU"/>
            <a:t>Front End Frameworks</a:t>
          </a:r>
          <a:endParaRPr lang="en-US"/>
        </a:p>
      </dgm:t>
    </dgm:pt>
    <dgm:pt modelId="{491DF34F-667F-49F4-81D4-EE33C9BE92D7}" type="parTrans" cxnId="{3D8BA007-6524-4F3D-AB56-989A1DD95951}">
      <dgm:prSet/>
      <dgm:spPr/>
      <dgm:t>
        <a:bodyPr/>
        <a:lstStyle/>
        <a:p>
          <a:endParaRPr lang="en-US"/>
        </a:p>
      </dgm:t>
    </dgm:pt>
    <dgm:pt modelId="{F28479F1-AB28-4399-8D7B-B5F3D03D0D3A}" type="sibTrans" cxnId="{3D8BA007-6524-4F3D-AB56-989A1DD95951}">
      <dgm:prSet/>
      <dgm:spPr/>
      <dgm:t>
        <a:bodyPr/>
        <a:lstStyle/>
        <a:p>
          <a:endParaRPr lang="en-US"/>
        </a:p>
      </dgm:t>
    </dgm:pt>
    <dgm:pt modelId="{C2B054C2-2473-447F-920B-EDB4E3DC1DB7}">
      <dgm:prSet/>
      <dgm:spPr/>
      <dgm:t>
        <a:bodyPr/>
        <a:lstStyle/>
        <a:p>
          <a:r>
            <a:rPr lang="en-AU"/>
            <a:t>React</a:t>
          </a:r>
          <a:endParaRPr lang="en-US"/>
        </a:p>
      </dgm:t>
    </dgm:pt>
    <dgm:pt modelId="{FE2D92B6-F599-473A-ACF2-D6077B3C6DB5}" type="parTrans" cxnId="{9E47BDD3-588E-4074-AA16-BAE9D02412C1}">
      <dgm:prSet/>
      <dgm:spPr/>
      <dgm:t>
        <a:bodyPr/>
        <a:lstStyle/>
        <a:p>
          <a:endParaRPr lang="en-US"/>
        </a:p>
      </dgm:t>
    </dgm:pt>
    <dgm:pt modelId="{BBE5954B-0627-4F11-97B8-7FBF2492CF3F}" type="sibTrans" cxnId="{9E47BDD3-588E-4074-AA16-BAE9D02412C1}">
      <dgm:prSet/>
      <dgm:spPr/>
      <dgm:t>
        <a:bodyPr/>
        <a:lstStyle/>
        <a:p>
          <a:endParaRPr lang="en-US"/>
        </a:p>
      </dgm:t>
    </dgm:pt>
    <dgm:pt modelId="{A911E96F-C5A1-4DBB-AEAC-ACD60879D626}">
      <dgm:prSet/>
      <dgm:spPr/>
      <dgm:t>
        <a:bodyPr/>
        <a:lstStyle/>
        <a:p>
          <a:r>
            <a:rPr lang="en-AU"/>
            <a:t>Vue</a:t>
          </a:r>
          <a:endParaRPr lang="en-US"/>
        </a:p>
      </dgm:t>
    </dgm:pt>
    <dgm:pt modelId="{59A17DAC-A584-44F5-BA40-16D8CE367A71}" type="parTrans" cxnId="{8FAF0263-8C1F-4F01-8BC1-2F4182E8C4CC}">
      <dgm:prSet/>
      <dgm:spPr/>
      <dgm:t>
        <a:bodyPr/>
        <a:lstStyle/>
        <a:p>
          <a:endParaRPr lang="en-US"/>
        </a:p>
      </dgm:t>
    </dgm:pt>
    <dgm:pt modelId="{85870BC8-0B65-4FD2-871C-35E395ABC40B}" type="sibTrans" cxnId="{8FAF0263-8C1F-4F01-8BC1-2F4182E8C4CC}">
      <dgm:prSet/>
      <dgm:spPr/>
      <dgm:t>
        <a:bodyPr/>
        <a:lstStyle/>
        <a:p>
          <a:endParaRPr lang="en-US"/>
        </a:p>
      </dgm:t>
    </dgm:pt>
    <dgm:pt modelId="{653802D4-9627-4DB6-A545-61C422712A6C}">
      <dgm:prSet/>
      <dgm:spPr/>
      <dgm:t>
        <a:bodyPr/>
        <a:lstStyle/>
        <a:p>
          <a:r>
            <a:rPr lang="en-AU"/>
            <a:t>Meteor</a:t>
          </a:r>
          <a:endParaRPr lang="en-US"/>
        </a:p>
      </dgm:t>
    </dgm:pt>
    <dgm:pt modelId="{B0AE4EED-1401-4C3F-889A-9A8D6A4CB8D4}" type="parTrans" cxnId="{DDA178A8-69C2-4497-A518-6B1BFAF494A0}">
      <dgm:prSet/>
      <dgm:spPr/>
      <dgm:t>
        <a:bodyPr/>
        <a:lstStyle/>
        <a:p>
          <a:endParaRPr lang="en-US"/>
        </a:p>
      </dgm:t>
    </dgm:pt>
    <dgm:pt modelId="{12F890DB-2646-4E0C-AA2F-4146B28E2B48}" type="sibTrans" cxnId="{DDA178A8-69C2-4497-A518-6B1BFAF494A0}">
      <dgm:prSet/>
      <dgm:spPr/>
      <dgm:t>
        <a:bodyPr/>
        <a:lstStyle/>
        <a:p>
          <a:endParaRPr lang="en-US"/>
        </a:p>
      </dgm:t>
    </dgm:pt>
    <dgm:pt modelId="{B782D6F8-F29D-6D40-9F47-A1C5A02DBBCC}">
      <dgm:prSet/>
      <dgm:spPr/>
      <dgm:t>
        <a:bodyPr/>
        <a:lstStyle/>
        <a:p>
          <a:r>
            <a:rPr lang="en-US"/>
            <a:t>HTML 5, CSS3, </a:t>
          </a:r>
          <a:r>
            <a:rPr lang="en-US" err="1"/>
            <a:t>JQuery</a:t>
          </a:r>
          <a:r>
            <a:rPr lang="en-US"/>
            <a:t>/Ajax</a:t>
          </a:r>
        </a:p>
      </dgm:t>
    </dgm:pt>
    <dgm:pt modelId="{75E5D6E2-852B-974D-B47E-5EF41436B887}" type="parTrans" cxnId="{72DAB997-2556-EB41-9E0A-1E6535D2264F}">
      <dgm:prSet/>
      <dgm:spPr/>
      <dgm:t>
        <a:bodyPr/>
        <a:lstStyle/>
        <a:p>
          <a:endParaRPr lang="en-US"/>
        </a:p>
      </dgm:t>
    </dgm:pt>
    <dgm:pt modelId="{642299AB-3389-E643-9620-203539FFAEC0}" type="sibTrans" cxnId="{72DAB997-2556-EB41-9E0A-1E6535D2264F}">
      <dgm:prSet/>
      <dgm:spPr/>
      <dgm:t>
        <a:bodyPr/>
        <a:lstStyle/>
        <a:p>
          <a:endParaRPr lang="en-US"/>
        </a:p>
      </dgm:t>
    </dgm:pt>
    <dgm:pt modelId="{E5B34CBE-0138-5A4A-BEC3-DFEED12E3F51}" type="pres">
      <dgm:prSet presAssocID="{C475AA36-80CD-4FAD-9D8C-91A55BEDBB58}" presName="linear" presStyleCnt="0">
        <dgm:presLayoutVars>
          <dgm:dir/>
          <dgm:animLvl val="lvl"/>
          <dgm:resizeHandles val="exact"/>
        </dgm:presLayoutVars>
      </dgm:prSet>
      <dgm:spPr/>
    </dgm:pt>
    <dgm:pt modelId="{CD993949-4F1D-F447-9A47-4051518617CC}" type="pres">
      <dgm:prSet presAssocID="{CBEE74B1-C966-4B6E-AFCE-B809080E55CD}" presName="parentLin" presStyleCnt="0"/>
      <dgm:spPr/>
    </dgm:pt>
    <dgm:pt modelId="{CBFFD825-05D8-044A-8072-3B8DB45D94C4}" type="pres">
      <dgm:prSet presAssocID="{CBEE74B1-C966-4B6E-AFCE-B809080E55CD}" presName="parentLeftMargin" presStyleLbl="node1" presStyleIdx="0" presStyleCnt="2"/>
      <dgm:spPr/>
    </dgm:pt>
    <dgm:pt modelId="{B48E4403-0F1F-A54A-BBC3-1ADB1B85B425}" type="pres">
      <dgm:prSet presAssocID="{CBEE74B1-C966-4B6E-AFCE-B809080E55C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3D8356-EBC1-754D-B2A9-D74D0F75D0C5}" type="pres">
      <dgm:prSet presAssocID="{CBEE74B1-C966-4B6E-AFCE-B809080E55CD}" presName="negativeSpace" presStyleCnt="0"/>
      <dgm:spPr/>
    </dgm:pt>
    <dgm:pt modelId="{0ADF7208-937C-7F4A-9E95-AF44C333190E}" type="pres">
      <dgm:prSet presAssocID="{CBEE74B1-C966-4B6E-AFCE-B809080E55CD}" presName="childText" presStyleLbl="conFgAcc1" presStyleIdx="0" presStyleCnt="2">
        <dgm:presLayoutVars>
          <dgm:bulletEnabled val="1"/>
        </dgm:presLayoutVars>
      </dgm:prSet>
      <dgm:spPr/>
    </dgm:pt>
    <dgm:pt modelId="{8129464E-96CD-9141-B592-C1271B987B1D}" type="pres">
      <dgm:prSet presAssocID="{7F9ECC1A-F052-47F6-9D3D-9CBB019EEB67}" presName="spaceBetweenRectangles" presStyleCnt="0"/>
      <dgm:spPr/>
    </dgm:pt>
    <dgm:pt modelId="{064EDC3D-63E9-CB49-AE92-690996F322DE}" type="pres">
      <dgm:prSet presAssocID="{3C5FBEEE-1692-4589-A087-AEE91186BE2F}" presName="parentLin" presStyleCnt="0"/>
      <dgm:spPr/>
    </dgm:pt>
    <dgm:pt modelId="{AD2EC05E-DBC7-E64D-8850-D0907288BCC0}" type="pres">
      <dgm:prSet presAssocID="{3C5FBEEE-1692-4589-A087-AEE91186BE2F}" presName="parentLeftMargin" presStyleLbl="node1" presStyleIdx="0" presStyleCnt="2"/>
      <dgm:spPr/>
    </dgm:pt>
    <dgm:pt modelId="{AB1F6914-627F-D640-B7EE-E0A508475DEB}" type="pres">
      <dgm:prSet presAssocID="{3C5FBEEE-1692-4589-A087-AEE91186BE2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00FF83A-9B13-8F49-B14B-054E693B12B4}" type="pres">
      <dgm:prSet presAssocID="{3C5FBEEE-1692-4589-A087-AEE91186BE2F}" presName="negativeSpace" presStyleCnt="0"/>
      <dgm:spPr/>
    </dgm:pt>
    <dgm:pt modelId="{3F420FE0-23C5-3049-9BE4-3E5C7FB881B7}" type="pres">
      <dgm:prSet presAssocID="{3C5FBEEE-1692-4589-A087-AEE91186BE2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D8BA007-6524-4F3D-AB56-989A1DD95951}" srcId="{C475AA36-80CD-4FAD-9D8C-91A55BEDBB58}" destId="{3C5FBEEE-1692-4589-A087-AEE91186BE2F}" srcOrd="1" destOrd="0" parTransId="{491DF34F-667F-49F4-81D4-EE33C9BE92D7}" sibTransId="{F28479F1-AB28-4399-8D7B-B5F3D03D0D3A}"/>
    <dgm:cxn modelId="{1321512F-179B-E14E-9EA6-830F44C7884F}" type="presOf" srcId="{2BD313FA-3D3A-407F-9D8B-EED001B1FC1A}" destId="{0ADF7208-937C-7F4A-9E95-AF44C333190E}" srcOrd="0" destOrd="1" presId="urn:microsoft.com/office/officeart/2005/8/layout/list1"/>
    <dgm:cxn modelId="{F051C334-D737-7A4D-8446-D3A92281637A}" type="presOf" srcId="{C475AA36-80CD-4FAD-9D8C-91A55BEDBB58}" destId="{E5B34CBE-0138-5A4A-BEC3-DFEED12E3F51}" srcOrd="0" destOrd="0" presId="urn:microsoft.com/office/officeart/2005/8/layout/list1"/>
    <dgm:cxn modelId="{4788A85E-79F4-4AE5-AB4E-B602E9C9A5D3}" srcId="{CBEE74B1-C966-4B6E-AFCE-B809080E55CD}" destId="{B96FD969-F66F-4A47-9A4E-5A5B00E78E58}" srcOrd="0" destOrd="0" parTransId="{D785C6D8-65B5-429E-B410-18589BACCC3A}" sibTransId="{26F05618-094E-416A-B634-732B67B786D2}"/>
    <dgm:cxn modelId="{8FAF0263-8C1F-4F01-8BC1-2F4182E8C4CC}" srcId="{3C5FBEEE-1692-4589-A087-AEE91186BE2F}" destId="{A911E96F-C5A1-4DBB-AEAC-ACD60879D626}" srcOrd="1" destOrd="0" parTransId="{59A17DAC-A584-44F5-BA40-16D8CE367A71}" sibTransId="{85870BC8-0B65-4FD2-871C-35E395ABC40B}"/>
    <dgm:cxn modelId="{15829D43-84D6-4A51-B805-D333114EACFD}" srcId="{C475AA36-80CD-4FAD-9D8C-91A55BEDBB58}" destId="{CBEE74B1-C966-4B6E-AFCE-B809080E55CD}" srcOrd="0" destOrd="0" parTransId="{095B98CF-1641-47EB-83B7-07A6BC9EB29A}" sibTransId="{7F9ECC1A-F052-47F6-9D3D-9CBB019EEB67}"/>
    <dgm:cxn modelId="{E371E044-27C9-2843-BEFC-B96857F086E5}" type="presOf" srcId="{847D162A-4559-473B-8C42-65117E4A2AD6}" destId="{0ADF7208-937C-7F4A-9E95-AF44C333190E}" srcOrd="0" destOrd="2" presId="urn:microsoft.com/office/officeart/2005/8/layout/list1"/>
    <dgm:cxn modelId="{321D2D46-8C54-DF44-B474-0F1F6B4C279D}" type="presOf" srcId="{CBEE74B1-C966-4B6E-AFCE-B809080E55CD}" destId="{B48E4403-0F1F-A54A-BBC3-1ADB1B85B425}" srcOrd="1" destOrd="0" presId="urn:microsoft.com/office/officeart/2005/8/layout/list1"/>
    <dgm:cxn modelId="{3BF6174D-6A59-F54B-AC69-C42831CD9D7B}" type="presOf" srcId="{CBEE74B1-C966-4B6E-AFCE-B809080E55CD}" destId="{CBFFD825-05D8-044A-8072-3B8DB45D94C4}" srcOrd="0" destOrd="0" presId="urn:microsoft.com/office/officeart/2005/8/layout/list1"/>
    <dgm:cxn modelId="{B2570878-754E-D245-99E4-424087E8D1E6}" type="presOf" srcId="{3C5FBEEE-1692-4589-A087-AEE91186BE2F}" destId="{AD2EC05E-DBC7-E64D-8850-D0907288BCC0}" srcOrd="0" destOrd="0" presId="urn:microsoft.com/office/officeart/2005/8/layout/list1"/>
    <dgm:cxn modelId="{0309CF7C-C048-DC42-BE0A-19278EAE3848}" type="presOf" srcId="{A911E96F-C5A1-4DBB-AEAC-ACD60879D626}" destId="{3F420FE0-23C5-3049-9BE4-3E5C7FB881B7}" srcOrd="0" destOrd="1" presId="urn:microsoft.com/office/officeart/2005/8/layout/list1"/>
    <dgm:cxn modelId="{72DAB997-2556-EB41-9E0A-1E6535D2264F}" srcId="{3C5FBEEE-1692-4589-A087-AEE91186BE2F}" destId="{B782D6F8-F29D-6D40-9F47-A1C5A02DBBCC}" srcOrd="3" destOrd="0" parTransId="{75E5D6E2-852B-974D-B47E-5EF41436B887}" sibTransId="{642299AB-3389-E643-9620-203539FFAEC0}"/>
    <dgm:cxn modelId="{E914E99C-3D58-014E-A675-8E878E0E98DA}" type="presOf" srcId="{653802D4-9627-4DB6-A545-61C422712A6C}" destId="{3F420FE0-23C5-3049-9BE4-3E5C7FB881B7}" srcOrd="0" destOrd="2" presId="urn:microsoft.com/office/officeart/2005/8/layout/list1"/>
    <dgm:cxn modelId="{DDA178A8-69C2-4497-A518-6B1BFAF494A0}" srcId="{3C5FBEEE-1692-4589-A087-AEE91186BE2F}" destId="{653802D4-9627-4DB6-A545-61C422712A6C}" srcOrd="2" destOrd="0" parTransId="{B0AE4EED-1401-4C3F-889A-9A8D6A4CB8D4}" sibTransId="{12F890DB-2646-4E0C-AA2F-4146B28E2B48}"/>
    <dgm:cxn modelId="{815548B4-6CC1-DB4C-94BF-E0BD2245CA8E}" type="presOf" srcId="{C2B054C2-2473-447F-920B-EDB4E3DC1DB7}" destId="{3F420FE0-23C5-3049-9BE4-3E5C7FB881B7}" srcOrd="0" destOrd="0" presId="urn:microsoft.com/office/officeart/2005/8/layout/list1"/>
    <dgm:cxn modelId="{D6091FB5-C107-4321-9C81-80008FF56E77}" srcId="{CBEE74B1-C966-4B6E-AFCE-B809080E55CD}" destId="{2BD313FA-3D3A-407F-9D8B-EED001B1FC1A}" srcOrd="1" destOrd="0" parTransId="{2F84CFCA-F184-47E2-A543-D0DF24B6C64D}" sibTransId="{635229CB-09C0-46D1-A55B-AA692CACB022}"/>
    <dgm:cxn modelId="{0EC577BE-00AD-483A-833B-44716FB8EA14}" srcId="{CBEE74B1-C966-4B6E-AFCE-B809080E55CD}" destId="{847D162A-4559-473B-8C42-65117E4A2AD6}" srcOrd="2" destOrd="0" parTransId="{5AAE44A1-7490-4845-ADD4-6EB65A015E74}" sibTransId="{D42FF164-0351-4CD9-9DAD-5816E8323D43}"/>
    <dgm:cxn modelId="{53EFA7C3-109C-E040-A7BF-0380DDDA2706}" type="presOf" srcId="{B782D6F8-F29D-6D40-9F47-A1C5A02DBBCC}" destId="{3F420FE0-23C5-3049-9BE4-3E5C7FB881B7}" srcOrd="0" destOrd="3" presId="urn:microsoft.com/office/officeart/2005/8/layout/list1"/>
    <dgm:cxn modelId="{9E47BDD3-588E-4074-AA16-BAE9D02412C1}" srcId="{3C5FBEEE-1692-4589-A087-AEE91186BE2F}" destId="{C2B054C2-2473-447F-920B-EDB4E3DC1DB7}" srcOrd="0" destOrd="0" parTransId="{FE2D92B6-F599-473A-ACF2-D6077B3C6DB5}" sibTransId="{BBE5954B-0627-4F11-97B8-7FBF2492CF3F}"/>
    <dgm:cxn modelId="{566105E1-095B-D442-89F1-890F5A15FC32}" type="presOf" srcId="{3C5FBEEE-1692-4589-A087-AEE91186BE2F}" destId="{AB1F6914-627F-D640-B7EE-E0A508475DEB}" srcOrd="1" destOrd="0" presId="urn:microsoft.com/office/officeart/2005/8/layout/list1"/>
    <dgm:cxn modelId="{0DDAF2FD-7F42-AA49-B51C-257EBD0DA436}" type="presOf" srcId="{B96FD969-F66F-4A47-9A4E-5A5B00E78E58}" destId="{0ADF7208-937C-7F4A-9E95-AF44C333190E}" srcOrd="0" destOrd="0" presId="urn:microsoft.com/office/officeart/2005/8/layout/list1"/>
    <dgm:cxn modelId="{230DA8A6-AEF5-0048-B69D-6F759FF9BB8A}" type="presParOf" srcId="{E5B34CBE-0138-5A4A-BEC3-DFEED12E3F51}" destId="{CD993949-4F1D-F447-9A47-4051518617CC}" srcOrd="0" destOrd="0" presId="urn:microsoft.com/office/officeart/2005/8/layout/list1"/>
    <dgm:cxn modelId="{4AFCE0E1-3060-2A45-B37D-86D4F346CCC9}" type="presParOf" srcId="{CD993949-4F1D-F447-9A47-4051518617CC}" destId="{CBFFD825-05D8-044A-8072-3B8DB45D94C4}" srcOrd="0" destOrd="0" presId="urn:microsoft.com/office/officeart/2005/8/layout/list1"/>
    <dgm:cxn modelId="{AB6FAFE1-5453-1A4F-8A27-9AE35A122A19}" type="presParOf" srcId="{CD993949-4F1D-F447-9A47-4051518617CC}" destId="{B48E4403-0F1F-A54A-BBC3-1ADB1B85B425}" srcOrd="1" destOrd="0" presId="urn:microsoft.com/office/officeart/2005/8/layout/list1"/>
    <dgm:cxn modelId="{DEDF8674-906C-264A-BC5C-B47ECD85B6D7}" type="presParOf" srcId="{E5B34CBE-0138-5A4A-BEC3-DFEED12E3F51}" destId="{383D8356-EBC1-754D-B2A9-D74D0F75D0C5}" srcOrd="1" destOrd="0" presId="urn:microsoft.com/office/officeart/2005/8/layout/list1"/>
    <dgm:cxn modelId="{A6CA793F-F14B-D740-8538-D59D37617AD1}" type="presParOf" srcId="{E5B34CBE-0138-5A4A-BEC3-DFEED12E3F51}" destId="{0ADF7208-937C-7F4A-9E95-AF44C333190E}" srcOrd="2" destOrd="0" presId="urn:microsoft.com/office/officeart/2005/8/layout/list1"/>
    <dgm:cxn modelId="{DABFA1A3-126D-6C40-B361-13EECB03447B}" type="presParOf" srcId="{E5B34CBE-0138-5A4A-BEC3-DFEED12E3F51}" destId="{8129464E-96CD-9141-B592-C1271B987B1D}" srcOrd="3" destOrd="0" presId="urn:microsoft.com/office/officeart/2005/8/layout/list1"/>
    <dgm:cxn modelId="{2AFF4755-F156-F243-BF98-A95AA1EE587F}" type="presParOf" srcId="{E5B34CBE-0138-5A4A-BEC3-DFEED12E3F51}" destId="{064EDC3D-63E9-CB49-AE92-690996F322DE}" srcOrd="4" destOrd="0" presId="urn:microsoft.com/office/officeart/2005/8/layout/list1"/>
    <dgm:cxn modelId="{FA06149E-9F4E-EF46-9768-C08FB5E10109}" type="presParOf" srcId="{064EDC3D-63E9-CB49-AE92-690996F322DE}" destId="{AD2EC05E-DBC7-E64D-8850-D0907288BCC0}" srcOrd="0" destOrd="0" presId="urn:microsoft.com/office/officeart/2005/8/layout/list1"/>
    <dgm:cxn modelId="{9DBD0B2E-C910-F749-9337-5343A7D662B4}" type="presParOf" srcId="{064EDC3D-63E9-CB49-AE92-690996F322DE}" destId="{AB1F6914-627F-D640-B7EE-E0A508475DEB}" srcOrd="1" destOrd="0" presId="urn:microsoft.com/office/officeart/2005/8/layout/list1"/>
    <dgm:cxn modelId="{794F2319-A431-894F-8D15-55B0AD02D142}" type="presParOf" srcId="{E5B34CBE-0138-5A4A-BEC3-DFEED12E3F51}" destId="{600FF83A-9B13-8F49-B14B-054E693B12B4}" srcOrd="5" destOrd="0" presId="urn:microsoft.com/office/officeart/2005/8/layout/list1"/>
    <dgm:cxn modelId="{276ECB24-9C9D-514B-A92D-F4B424A026FF}" type="presParOf" srcId="{E5B34CBE-0138-5A4A-BEC3-DFEED12E3F51}" destId="{3F420FE0-23C5-3049-9BE4-3E5C7FB881B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F7208-937C-7F4A-9E95-AF44C333190E}">
      <dsp:nvSpPr>
        <dsp:cNvPr id="0" name=""/>
        <dsp:cNvSpPr/>
      </dsp:nvSpPr>
      <dsp:spPr>
        <a:xfrm>
          <a:off x="0" y="459337"/>
          <a:ext cx="6269038" cy="2041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562356" rIns="486547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/>
            <a:t>Django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/>
            <a:t>Ruby on Rails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/>
            <a:t>Express.js (Node.js)</a:t>
          </a:r>
          <a:endParaRPr lang="en-US" sz="2700" kern="1200"/>
        </a:p>
      </dsp:txBody>
      <dsp:txXfrm>
        <a:off x="0" y="459337"/>
        <a:ext cx="6269038" cy="2041200"/>
      </dsp:txXfrm>
    </dsp:sp>
    <dsp:sp modelId="{B48E4403-0F1F-A54A-BBC3-1ADB1B85B425}">
      <dsp:nvSpPr>
        <dsp:cNvPr id="0" name=""/>
        <dsp:cNvSpPr/>
      </dsp:nvSpPr>
      <dsp:spPr>
        <a:xfrm>
          <a:off x="313451" y="60817"/>
          <a:ext cx="4388326" cy="79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/>
            <a:t>Back End Frameworks</a:t>
          </a:r>
          <a:endParaRPr lang="en-US" sz="2700" kern="1200"/>
        </a:p>
      </dsp:txBody>
      <dsp:txXfrm>
        <a:off x="352359" y="99725"/>
        <a:ext cx="4310510" cy="719224"/>
      </dsp:txXfrm>
    </dsp:sp>
    <dsp:sp modelId="{3F420FE0-23C5-3049-9BE4-3E5C7FB881B7}">
      <dsp:nvSpPr>
        <dsp:cNvPr id="0" name=""/>
        <dsp:cNvSpPr/>
      </dsp:nvSpPr>
      <dsp:spPr>
        <a:xfrm>
          <a:off x="0" y="3044857"/>
          <a:ext cx="6269038" cy="24664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562356" rIns="486547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/>
            <a:t>React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/>
            <a:t>Vue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/>
            <a:t>Meteor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HTML 5, CSS3, </a:t>
          </a:r>
          <a:r>
            <a:rPr lang="en-US" sz="2700" kern="1200" err="1"/>
            <a:t>JQuery</a:t>
          </a:r>
          <a:r>
            <a:rPr lang="en-US" sz="2700" kern="1200"/>
            <a:t>/Ajax</a:t>
          </a:r>
        </a:p>
      </dsp:txBody>
      <dsp:txXfrm>
        <a:off x="0" y="3044857"/>
        <a:ext cx="6269038" cy="2466450"/>
      </dsp:txXfrm>
    </dsp:sp>
    <dsp:sp modelId="{AB1F6914-627F-D640-B7EE-E0A508475DEB}">
      <dsp:nvSpPr>
        <dsp:cNvPr id="0" name=""/>
        <dsp:cNvSpPr/>
      </dsp:nvSpPr>
      <dsp:spPr>
        <a:xfrm>
          <a:off x="313451" y="2646337"/>
          <a:ext cx="4388326" cy="79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/>
            <a:t>Front End Frameworks</a:t>
          </a:r>
          <a:endParaRPr lang="en-US" sz="2700" kern="1200"/>
        </a:p>
      </dsp:txBody>
      <dsp:txXfrm>
        <a:off x="352359" y="2685245"/>
        <a:ext cx="4310510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60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29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50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94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59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45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77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76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53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00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32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59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9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5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83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50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672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155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90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954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330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4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678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09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35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21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80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88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66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7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171C-A923-514B-9570-0D6FC448A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Web Architectures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559A8-75BD-AB44-A64A-932A553B2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CITS5503</a:t>
            </a:r>
          </a:p>
          <a:p>
            <a:r>
              <a:rPr lang="en-US" sz="1800" dirty="0"/>
              <a:t>Dr </a:t>
            </a:r>
            <a:r>
              <a:rPr lang="en-US" sz="1800" dirty="0" err="1"/>
              <a:t>Anwarul</a:t>
            </a:r>
            <a:r>
              <a:rPr lang="en-US" sz="1800" dirty="0"/>
              <a:t> </a:t>
            </a:r>
            <a:r>
              <a:rPr lang="en-US" sz="1800" dirty="0" err="1"/>
              <a:t>Patwary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BCE82-D90C-7340-B63E-C0265101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9D29D-9FD5-3A45-BB96-FA56B2FF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/>
                </a:solidFill>
              </a:rPr>
              <a:pPr/>
              <a:t>1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282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 starts with an HTTP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1332" y="1690688"/>
            <a:ext cx="7432468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Browser sends an </a:t>
            </a:r>
            <a:r>
              <a:rPr lang="en-AU" dirty="0">
                <a:highlight>
                  <a:srgbClr val="FFFF00"/>
                </a:highlight>
              </a:rPr>
              <a:t>HTTP request that is mapped to a view.py file</a:t>
            </a:r>
          </a:p>
          <a:p>
            <a:pPr>
              <a:defRPr/>
            </a:pPr>
            <a:r>
              <a:rPr lang="en-AU" dirty="0"/>
              <a:t>The request may contain form data which is processed using a model to save data in a database</a:t>
            </a:r>
          </a:p>
          <a:p>
            <a:pPr>
              <a:defRPr/>
            </a:pPr>
            <a:r>
              <a:rPr lang="en-AU" dirty="0"/>
              <a:t>A </a:t>
            </a:r>
            <a:r>
              <a:rPr lang="en-AU" dirty="0">
                <a:highlight>
                  <a:srgbClr val="FFFF00"/>
                </a:highlight>
              </a:rPr>
              <a:t>template</a:t>
            </a:r>
            <a:r>
              <a:rPr lang="en-AU" dirty="0"/>
              <a:t> is used to </a:t>
            </a:r>
            <a:r>
              <a:rPr lang="en-AU" dirty="0">
                <a:highlight>
                  <a:srgbClr val="FFFF00"/>
                </a:highlight>
              </a:rPr>
              <a:t>render a response </a:t>
            </a:r>
            <a:r>
              <a:rPr lang="en-AU" dirty="0"/>
              <a:t>in HTML with CSS and JS back to the web browser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220F733-4161-2647-863F-FC7D343E602D}"/>
              </a:ext>
            </a:extLst>
          </p:cNvPr>
          <p:cNvSpPr/>
          <p:nvPr/>
        </p:nvSpPr>
        <p:spPr>
          <a:xfrm>
            <a:off x="800099" y="1515011"/>
            <a:ext cx="2420587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 Browser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8BF295-A47A-8D4C-80DD-B3D7AAA9DBE1}"/>
              </a:ext>
            </a:extLst>
          </p:cNvPr>
          <p:cNvSpPr/>
          <p:nvPr/>
        </p:nvSpPr>
        <p:spPr>
          <a:xfrm>
            <a:off x="800099" y="2393960"/>
            <a:ext cx="1263733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Template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DEBADC0-01A2-D247-8696-FF5764117655}"/>
              </a:ext>
            </a:extLst>
          </p:cNvPr>
          <p:cNvSpPr/>
          <p:nvPr/>
        </p:nvSpPr>
        <p:spPr>
          <a:xfrm>
            <a:off x="2251856" y="2393959"/>
            <a:ext cx="968830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URL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2C700C9-EC34-9741-8883-6A00204FB33B}"/>
              </a:ext>
            </a:extLst>
          </p:cNvPr>
          <p:cNvSpPr/>
          <p:nvPr/>
        </p:nvSpPr>
        <p:spPr>
          <a:xfrm>
            <a:off x="784759" y="3287229"/>
            <a:ext cx="2451266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View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D22F07-D167-574F-A77F-222EACB0CED5}"/>
              </a:ext>
            </a:extLst>
          </p:cNvPr>
          <p:cNvSpPr/>
          <p:nvPr/>
        </p:nvSpPr>
        <p:spPr>
          <a:xfrm>
            <a:off x="2063832" y="4180498"/>
            <a:ext cx="1156854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02D29AB-4374-B342-B591-3196230DDE2C}"/>
              </a:ext>
            </a:extLst>
          </p:cNvPr>
          <p:cNvSpPr/>
          <p:nvPr/>
        </p:nvSpPr>
        <p:spPr>
          <a:xfrm>
            <a:off x="784759" y="5073767"/>
            <a:ext cx="2451266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8782878-F5F3-6B42-9B79-B3785D7D02E8}"/>
              </a:ext>
            </a:extLst>
          </p:cNvPr>
          <p:cNvSpPr/>
          <p:nvPr/>
        </p:nvSpPr>
        <p:spPr>
          <a:xfrm>
            <a:off x="784759" y="5967036"/>
            <a:ext cx="2417621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Database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80D810-4DB2-C64C-84D0-E1280663D8D3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1431965" y="2118206"/>
            <a:ext cx="1" cy="275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629E7C-B696-F146-877C-F2FCCDDE8FA8}"/>
              </a:ext>
            </a:extLst>
          </p:cNvPr>
          <p:cNvCxnSpPr>
            <a:endCxn id="5" idx="2"/>
          </p:cNvCxnSpPr>
          <p:nvPr/>
        </p:nvCxnSpPr>
        <p:spPr>
          <a:xfrm flipV="1">
            <a:off x="1431965" y="3011477"/>
            <a:ext cx="1" cy="290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273F63-8CF8-3D40-9B3B-2758A5F41073}"/>
              </a:ext>
            </a:extLst>
          </p:cNvPr>
          <p:cNvCxnSpPr>
            <a:cxnSpLocks/>
          </p:cNvCxnSpPr>
          <p:nvPr/>
        </p:nvCxnSpPr>
        <p:spPr>
          <a:xfrm flipV="1">
            <a:off x="1431965" y="3904746"/>
            <a:ext cx="0" cy="11690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49CFC8-0C26-4440-AFD2-C8819D0AD4F8}"/>
              </a:ext>
            </a:extLst>
          </p:cNvPr>
          <p:cNvCxnSpPr>
            <a:cxnSpLocks/>
          </p:cNvCxnSpPr>
          <p:nvPr/>
        </p:nvCxnSpPr>
        <p:spPr>
          <a:xfrm flipV="1">
            <a:off x="1431965" y="5688980"/>
            <a:ext cx="0" cy="278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E9B792-BC3A-B74A-A6FB-E0F848C3F3FC}"/>
              </a:ext>
            </a:extLst>
          </p:cNvPr>
          <p:cNvCxnSpPr>
            <a:cxnSpLocks/>
          </p:cNvCxnSpPr>
          <p:nvPr/>
        </p:nvCxnSpPr>
        <p:spPr>
          <a:xfrm flipV="1">
            <a:off x="1431965" y="2855416"/>
            <a:ext cx="0" cy="446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96DC10-0FE6-C242-AFD8-F267237908B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736271" y="2132528"/>
            <a:ext cx="0" cy="261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0879E9-FE9A-924C-A724-831F2049DEE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36271" y="3011476"/>
            <a:ext cx="0" cy="275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18DB5B-941B-6142-8CC5-2BD5526F46E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642259" y="3904746"/>
            <a:ext cx="0" cy="275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02D7A1-CB5F-154D-A11B-F4CE065DD5A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642259" y="4798015"/>
            <a:ext cx="0" cy="275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B4C99B-2A7E-5B46-BC4B-74E2000264D3}"/>
              </a:ext>
            </a:extLst>
          </p:cNvPr>
          <p:cNvCxnSpPr>
            <a:cxnSpLocks/>
          </p:cNvCxnSpPr>
          <p:nvPr/>
        </p:nvCxnSpPr>
        <p:spPr>
          <a:xfrm>
            <a:off x="2642259" y="5688980"/>
            <a:ext cx="0" cy="278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950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0609A-5CC5-EB4B-8A61-194D6328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Django application architecture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4945F35-C577-BB44-9B14-5BD4A05C243F}"/>
              </a:ext>
            </a:extLst>
          </p:cNvPr>
          <p:cNvSpPr txBox="1">
            <a:spLocks/>
          </p:cNvSpPr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US" sz="2400" dirty="0">
                <a:solidFill>
                  <a:schemeClr val="bg1"/>
                </a:solidFill>
              </a:rPr>
              <a:t>Nginx is used to handle HTTP requests either for:</a:t>
            </a:r>
          </a:p>
          <a:p>
            <a:pPr lvl="1" fontAlgn="auto">
              <a:spcAft>
                <a:spcPts val="0"/>
              </a:spcAft>
              <a:buClrTx/>
              <a:buSzTx/>
              <a:defRPr/>
            </a:pPr>
            <a:r>
              <a:rPr lang="en-US" sz="2000" dirty="0">
                <a:solidFill>
                  <a:schemeClr val="bg1"/>
                </a:solidFill>
              </a:rPr>
              <a:t> Django app through </a:t>
            </a:r>
            <a:r>
              <a:rPr lang="en-US" sz="2000" dirty="0" err="1">
                <a:solidFill>
                  <a:schemeClr val="bg1"/>
                </a:solidFill>
              </a:rPr>
              <a:t>Gunicorn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lvl="1" fontAlgn="auto">
              <a:spcAft>
                <a:spcPts val="0"/>
              </a:spcAft>
              <a:buClrTx/>
              <a:buSzTx/>
              <a:defRPr/>
            </a:pPr>
            <a:r>
              <a:rPr lang="en-US" sz="2000" dirty="0">
                <a:solidFill>
                  <a:schemeClr val="bg1"/>
                </a:solidFill>
              </a:rPr>
              <a:t>Directly for static files</a:t>
            </a:r>
          </a:p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US" sz="2400" dirty="0" err="1">
                <a:solidFill>
                  <a:schemeClr val="bg1"/>
                </a:solidFill>
              </a:rPr>
              <a:t>Gunicorn</a:t>
            </a:r>
            <a:r>
              <a:rPr lang="en-US" sz="2400" dirty="0">
                <a:solidFill>
                  <a:schemeClr val="bg1"/>
                </a:solidFill>
              </a:rPr>
              <a:t> handles the invocation of methods in Django is run by Supervisor daemon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AC0E9-3294-6149-B6A9-B5B53290E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731057"/>
            <a:ext cx="6250769" cy="52350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CB539-C4C0-F741-A9B8-E36C85B1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>
                <a:solidFill>
                  <a:schemeClr val="tx1">
                    <a:alpha val="80000"/>
                  </a:schemeClr>
                </a:solidFill>
                <a:latin typeface="+mn-lt"/>
              </a:rPr>
              <a:pPr/>
              <a:t>11</a:t>
            </a:fld>
            <a:endParaRPr lang="en-US">
              <a:solidFill>
                <a:schemeClr val="tx1">
                  <a:alpha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4202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nginx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90688"/>
            <a:ext cx="10515600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/>
              <a:t>Web server that is more closely adapted to running </a:t>
            </a:r>
            <a:r>
              <a:rPr lang="en-AU" err="1"/>
              <a:t>django</a:t>
            </a:r>
            <a:r>
              <a:rPr lang="en-AU"/>
              <a:t> applications</a:t>
            </a:r>
          </a:p>
          <a:p>
            <a:pPr>
              <a:defRPr/>
            </a:pPr>
            <a:r>
              <a:rPr lang="en-AU" err="1"/>
              <a:t>config</a:t>
            </a:r>
            <a:r>
              <a:rPr lang="en-AU"/>
              <a:t> put in /</a:t>
            </a:r>
            <a:r>
              <a:rPr lang="en-AU" err="1"/>
              <a:t>etc</a:t>
            </a:r>
            <a:r>
              <a:rPr lang="en-AU"/>
              <a:t>/</a:t>
            </a:r>
            <a:r>
              <a:rPr lang="en-AU" err="1"/>
              <a:t>nginx</a:t>
            </a:r>
            <a:r>
              <a:rPr lang="en-AU"/>
              <a:t>/sites-available and then linked to in /</a:t>
            </a:r>
            <a:r>
              <a:rPr lang="en-AU" err="1"/>
              <a:t>etc</a:t>
            </a:r>
            <a:r>
              <a:rPr lang="en-AU"/>
              <a:t>/</a:t>
            </a:r>
            <a:r>
              <a:rPr lang="en-AU" err="1"/>
              <a:t>nginx</a:t>
            </a:r>
            <a:r>
              <a:rPr lang="en-AU"/>
              <a:t>/sites-enabled</a:t>
            </a:r>
          </a:p>
          <a:p>
            <a:pPr>
              <a:defRPr/>
            </a:pPr>
            <a:r>
              <a:rPr lang="en-AU"/>
              <a:t>Acts as a proxy for </a:t>
            </a:r>
            <a:r>
              <a:rPr lang="en-AU" err="1"/>
              <a:t>django</a:t>
            </a:r>
            <a:r>
              <a:rPr lang="en-AU"/>
              <a:t> app - can terminate SSL but on AWS usually use ELB for this</a:t>
            </a:r>
          </a:p>
          <a:p>
            <a:pPr lvl="1">
              <a:defRPr/>
            </a:pPr>
            <a:r>
              <a:rPr lang="en-AU"/>
              <a:t>Django app only deals with HTTP</a:t>
            </a:r>
          </a:p>
          <a:p>
            <a:pPr>
              <a:defRPr/>
            </a:pPr>
            <a:r>
              <a:rPr lang="en-AU"/>
              <a:t>Serves static files</a:t>
            </a:r>
          </a:p>
          <a:p>
            <a:pPr lvl="1">
              <a:defRPr/>
            </a:pPr>
            <a:r>
              <a:rPr lang="en-AU"/>
              <a:t>static files an be local to machine or on AWS put in S3</a:t>
            </a:r>
          </a:p>
          <a:p>
            <a:pPr>
              <a:defRPr/>
            </a:pPr>
            <a:r>
              <a:rPr lang="en-AU"/>
              <a:t>Install apt install </a:t>
            </a:r>
            <a:r>
              <a:rPr lang="en-AU" err="1"/>
              <a:t>nginx</a:t>
            </a:r>
            <a:r>
              <a:rPr lang="en-AU"/>
              <a:t>  ; service </a:t>
            </a:r>
            <a:r>
              <a:rPr lang="en-AU" err="1"/>
              <a:t>nginx</a:t>
            </a:r>
            <a:r>
              <a:rPr lang="en-AU"/>
              <a:t> restart</a:t>
            </a:r>
          </a:p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100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64" y="963877"/>
            <a:ext cx="3320538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nginx</a:t>
            </a:r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99E32-E6A4-6246-B8C8-98BEDB107B86}"/>
              </a:ext>
            </a:extLst>
          </p:cNvPr>
          <p:cNvSpPr txBox="1"/>
          <p:nvPr/>
        </p:nvSpPr>
        <p:spPr>
          <a:xfrm>
            <a:off x="4773478" y="963877"/>
            <a:ext cx="6943241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>
                <a:latin typeface="Courier" pitchFamily="2" charset="0"/>
              </a:rPr>
              <a:t>server {</a:t>
            </a:r>
          </a:p>
          <a:p>
            <a:pPr algn="l">
              <a:lnSpc>
                <a:spcPct val="90000"/>
              </a:lnSpc>
            </a:pPr>
            <a:r>
              <a:rPr lang="en-US">
                <a:latin typeface="Courier" pitchFamily="2" charset="0"/>
              </a:rPr>
              <a:t>  listen 80;</a:t>
            </a:r>
          </a:p>
          <a:p>
            <a:pPr algn="l">
              <a:lnSpc>
                <a:spcPct val="90000"/>
              </a:lnSpc>
            </a:pPr>
            <a:r>
              <a:rPr lang="en-US">
                <a:latin typeface="Courier" pitchFamily="2" charset="0"/>
              </a:rPr>
              <a:t>  location / {</a:t>
            </a:r>
          </a:p>
          <a:p>
            <a:pPr algn="l">
              <a:lnSpc>
                <a:spcPct val="90000"/>
              </a:lnSpc>
            </a:pPr>
            <a:r>
              <a:rPr lang="en-US">
                <a:latin typeface="Courier" pitchFamily="2" charset="0"/>
              </a:rPr>
              <a:t>    </a:t>
            </a:r>
            <a:r>
              <a:rPr lang="en-US" err="1">
                <a:latin typeface="Courier" pitchFamily="2" charset="0"/>
              </a:rPr>
              <a:t>proxy_set_header</a:t>
            </a:r>
            <a:r>
              <a:rPr lang="en-US">
                <a:latin typeface="Courier" pitchFamily="2" charset="0"/>
              </a:rPr>
              <a:t> X-Forwarded-Host $host;</a:t>
            </a:r>
          </a:p>
          <a:p>
            <a:pPr algn="l">
              <a:lnSpc>
                <a:spcPct val="90000"/>
              </a:lnSpc>
            </a:pPr>
            <a:r>
              <a:rPr lang="en-US">
                <a:latin typeface="Courier" pitchFamily="2" charset="0"/>
              </a:rPr>
              <a:t>    </a:t>
            </a:r>
            <a:r>
              <a:rPr lang="en-US" err="1">
                <a:latin typeface="Courier" pitchFamily="2" charset="0"/>
              </a:rPr>
              <a:t>proxy_set_header</a:t>
            </a:r>
            <a:r>
              <a:rPr lang="en-US">
                <a:latin typeface="Courier" pitchFamily="2" charset="0"/>
              </a:rPr>
              <a:t> X-Real-IP $</a:t>
            </a:r>
            <a:r>
              <a:rPr lang="en-US" err="1">
                <a:latin typeface="Courier" pitchFamily="2" charset="0"/>
              </a:rPr>
              <a:t>remote_addr</a:t>
            </a:r>
            <a:r>
              <a:rPr lang="en-US">
                <a:latin typeface="Courier" pitchFamily="2" charset="0"/>
              </a:rPr>
              <a:t>;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>
              <a:latin typeface="Courier" pitchFamily="2" charset="0"/>
            </a:endParaRPr>
          </a:p>
          <a:p>
            <a:pPr algn="l">
              <a:lnSpc>
                <a:spcPct val="90000"/>
              </a:lnSpc>
            </a:pPr>
            <a:r>
              <a:rPr lang="en-US">
                <a:latin typeface="Courier" pitchFamily="2" charset="0"/>
              </a:rPr>
              <a:t>    </a:t>
            </a:r>
            <a:r>
              <a:rPr lang="en-US" err="1">
                <a:latin typeface="Courier" pitchFamily="2" charset="0"/>
              </a:rPr>
              <a:t>proxy_pass</a:t>
            </a:r>
            <a:r>
              <a:rPr lang="en-US">
                <a:latin typeface="Courier" pitchFamily="2" charset="0"/>
              </a:rPr>
              <a:t> http://127.0.0.1:8009;</a:t>
            </a:r>
          </a:p>
          <a:p>
            <a:pPr algn="l">
              <a:lnSpc>
                <a:spcPct val="90000"/>
              </a:lnSpc>
            </a:pPr>
            <a:r>
              <a:rPr lang="en-US">
                <a:latin typeface="Courier" pitchFamily="2" charset="0"/>
              </a:rPr>
              <a:t>  }</a:t>
            </a:r>
          </a:p>
          <a:p>
            <a:pPr algn="l">
              <a:lnSpc>
                <a:spcPct val="90000"/>
              </a:lnSpc>
            </a:pPr>
            <a:r>
              <a:rPr lang="en-US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8167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 World in </a:t>
            </a:r>
            <a:r>
              <a:rPr lang="en-US" err="1"/>
              <a:t>django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/>
              <a:t>Create a virtual environment first</a:t>
            </a:r>
          </a:p>
          <a:p>
            <a:pPr lvl="1">
              <a:defRPr/>
            </a:pPr>
            <a:r>
              <a:rPr lang="en-AU" err="1"/>
              <a:t>sudo</a:t>
            </a:r>
            <a:r>
              <a:rPr lang="en-AU"/>
              <a:t> apt install python3-venv</a:t>
            </a:r>
          </a:p>
          <a:p>
            <a:pPr lvl="1">
              <a:defRPr/>
            </a:pPr>
            <a:r>
              <a:rPr lang="en-AU"/>
              <a:t>create virtual environment: python3 –m </a:t>
            </a:r>
            <a:r>
              <a:rPr lang="en-AU" err="1"/>
              <a:t>venv</a:t>
            </a:r>
            <a:r>
              <a:rPr lang="en-AU"/>
              <a:t> </a:t>
            </a:r>
            <a:r>
              <a:rPr lang="en-AU" err="1"/>
              <a:t>my_venv</a:t>
            </a:r>
            <a:endParaRPr lang="en-AU"/>
          </a:p>
          <a:p>
            <a:pPr lvl="1">
              <a:defRPr/>
            </a:pPr>
            <a:r>
              <a:rPr lang="en-AU"/>
              <a:t>activate it: source </a:t>
            </a:r>
            <a:r>
              <a:rPr lang="en-AU" err="1"/>
              <a:t>my_venv</a:t>
            </a:r>
            <a:r>
              <a:rPr lang="en-AU"/>
              <a:t>/bin/activate</a:t>
            </a:r>
          </a:p>
          <a:p>
            <a:pPr>
              <a:defRPr/>
            </a:pPr>
            <a:r>
              <a:rPr lang="en-AU"/>
              <a:t>pip install </a:t>
            </a:r>
            <a:r>
              <a:rPr lang="en-AU" err="1"/>
              <a:t>django</a:t>
            </a:r>
            <a:endParaRPr lang="en-AU"/>
          </a:p>
          <a:p>
            <a:pPr>
              <a:defRPr/>
            </a:pPr>
            <a:r>
              <a:rPr lang="en-AU" err="1"/>
              <a:t>django</a:t>
            </a:r>
            <a:r>
              <a:rPr lang="en-AU"/>
              <a:t>-admin </a:t>
            </a:r>
            <a:r>
              <a:rPr lang="en-AU" err="1"/>
              <a:t>startproject</a:t>
            </a:r>
            <a:r>
              <a:rPr lang="en-AU"/>
              <a:t> </a:t>
            </a:r>
            <a:r>
              <a:rPr lang="en-AU" err="1"/>
              <a:t>mysite</a:t>
            </a:r>
            <a:endParaRPr lang="en-AU"/>
          </a:p>
          <a:p>
            <a:pPr>
              <a:defRPr/>
            </a:pPr>
            <a:r>
              <a:rPr lang="en-AU"/>
              <a:t>python </a:t>
            </a:r>
            <a:r>
              <a:rPr lang="en-AU" err="1"/>
              <a:t>manage.py</a:t>
            </a:r>
            <a:r>
              <a:rPr lang="en-AU"/>
              <a:t> </a:t>
            </a:r>
            <a:r>
              <a:rPr lang="en-AU" err="1"/>
              <a:t>startapp</a:t>
            </a:r>
            <a:r>
              <a:rPr lang="en-AU"/>
              <a:t> polls</a:t>
            </a:r>
          </a:p>
        </p:txBody>
      </p:sp>
    </p:spTree>
    <p:extLst>
      <p:ext uri="{BB962C8B-B14F-4D97-AF65-F5344CB8AC3E}">
        <p14:creationId xmlns:p14="http://schemas.microsoft.com/office/powerpoint/2010/main" val="19857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</a:t>
            </a:r>
            <a:r>
              <a:rPr lang="en-US" err="1"/>
              <a:t>views.py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/>
              <a:t>edit (</a:t>
            </a:r>
            <a:r>
              <a:rPr lang="en-AU" err="1"/>
              <a:t>emacs</a:t>
            </a:r>
            <a:r>
              <a:rPr lang="en-AU"/>
              <a:t> or vi) polls/</a:t>
            </a:r>
            <a:r>
              <a:rPr lang="en-AU" err="1"/>
              <a:t>views.py</a:t>
            </a:r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7FA701-15A5-784D-869C-0F24B3B40610}"/>
              </a:ext>
            </a:extLst>
          </p:cNvPr>
          <p:cNvSpPr/>
          <p:nvPr/>
        </p:nvSpPr>
        <p:spPr>
          <a:xfrm>
            <a:off x="838200" y="2497057"/>
            <a:ext cx="10515600" cy="3268312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b="1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err="1">
                <a:solidFill>
                  <a:schemeClr val="tx1"/>
                </a:solidFill>
                <a:latin typeface="Courier" pitchFamily="2" charset="0"/>
              </a:rPr>
              <a:t>django.http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err="1">
                <a:solidFill>
                  <a:schemeClr val="tx1"/>
                </a:solidFill>
                <a:latin typeface="Courier" pitchFamily="2" charset="0"/>
              </a:rPr>
              <a:t>HttpResponse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endParaRPr lang="en-AU" b="1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b="1" err="1">
                <a:solidFill>
                  <a:schemeClr val="tx1"/>
                </a:solidFill>
                <a:latin typeface="Courier" pitchFamily="2" charset="0"/>
              </a:rPr>
              <a:t>def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index(request): </a:t>
            </a:r>
          </a:p>
          <a:p>
            <a:pPr algn="l"/>
            <a:r>
              <a:rPr lang="en-AU" b="1">
                <a:solidFill>
                  <a:schemeClr val="tx1"/>
                </a:solidFill>
                <a:latin typeface="Courier" pitchFamily="2" charset="0"/>
              </a:rPr>
              <a:t>    return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err="1">
                <a:solidFill>
                  <a:schemeClr val="tx1"/>
                </a:solidFill>
                <a:latin typeface="Courier" pitchFamily="2" charset="0"/>
              </a:rPr>
              <a:t>HttpResponse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("Hello, world.”)</a:t>
            </a:r>
            <a:endParaRPr lang="en-US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9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</a:t>
            </a:r>
            <a:r>
              <a:rPr lang="en-US" err="1"/>
              <a:t>urls.py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/>
              <a:t>edit (</a:t>
            </a:r>
            <a:r>
              <a:rPr lang="en-AU" err="1"/>
              <a:t>emacs</a:t>
            </a:r>
            <a:r>
              <a:rPr lang="en-AU"/>
              <a:t> or vi) polls/</a:t>
            </a:r>
            <a:r>
              <a:rPr lang="en-AU" err="1"/>
              <a:t>urls.py</a:t>
            </a:r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7FA701-15A5-784D-869C-0F24B3B40610}"/>
              </a:ext>
            </a:extLst>
          </p:cNvPr>
          <p:cNvSpPr/>
          <p:nvPr/>
        </p:nvSpPr>
        <p:spPr>
          <a:xfrm>
            <a:off x="838200" y="2497057"/>
            <a:ext cx="10515600" cy="3268312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b="1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err="1">
                <a:solidFill>
                  <a:schemeClr val="tx1"/>
                </a:solidFill>
                <a:latin typeface="Courier" pitchFamily="2" charset="0"/>
              </a:rPr>
              <a:t>django.urls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path </a:t>
            </a:r>
          </a:p>
          <a:p>
            <a:pPr algn="l"/>
            <a:endParaRPr lang="en-AU" b="1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b="1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>
                <a:solidFill>
                  <a:schemeClr val="tx1"/>
                </a:solidFill>
                <a:latin typeface="Courier" pitchFamily="2" charset="0"/>
              </a:rPr>
              <a:t>.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views </a:t>
            </a:r>
          </a:p>
          <a:p>
            <a:pPr algn="l"/>
            <a:endParaRPr lang="en-AU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err="1">
                <a:solidFill>
                  <a:schemeClr val="tx1"/>
                </a:solidFill>
                <a:latin typeface="Courier" pitchFamily="2" charset="0"/>
              </a:rPr>
              <a:t>urlpatterns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= [ </a:t>
            </a:r>
          </a:p>
          <a:p>
            <a:pPr algn="l"/>
            <a:r>
              <a:rPr lang="en-AU">
                <a:solidFill>
                  <a:schemeClr val="tx1"/>
                </a:solidFill>
                <a:latin typeface="Courier" pitchFamily="2" charset="0"/>
              </a:rPr>
              <a:t>    path('', </a:t>
            </a:r>
            <a:r>
              <a:rPr lang="en-AU" err="1">
                <a:solidFill>
                  <a:schemeClr val="tx1"/>
                </a:solidFill>
                <a:latin typeface="Courier" pitchFamily="2" charset="0"/>
              </a:rPr>
              <a:t>views.index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, name='index’), </a:t>
            </a:r>
          </a:p>
          <a:p>
            <a:pPr algn="l"/>
            <a:r>
              <a:rPr lang="en-AU">
                <a:solidFill>
                  <a:schemeClr val="tx1"/>
                </a:solidFill>
                <a:latin typeface="Courier" pitchFamily="2" charset="0"/>
              </a:rPr>
              <a:t>]</a:t>
            </a:r>
            <a:endParaRPr lang="en-US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44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mysite/urls.py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/>
              <a:t>edit (</a:t>
            </a:r>
            <a:r>
              <a:rPr lang="en-AU" err="1"/>
              <a:t>emacs</a:t>
            </a:r>
            <a:r>
              <a:rPr lang="en-AU"/>
              <a:t> or vi) </a:t>
            </a:r>
            <a:r>
              <a:rPr lang="en-AU" err="1"/>
              <a:t>mysite</a:t>
            </a:r>
            <a:r>
              <a:rPr lang="en-AU"/>
              <a:t>/</a:t>
            </a:r>
            <a:r>
              <a:rPr lang="en-AU" err="1"/>
              <a:t>urls.py</a:t>
            </a:r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7FA701-15A5-784D-869C-0F24B3B40610}"/>
              </a:ext>
            </a:extLst>
          </p:cNvPr>
          <p:cNvSpPr/>
          <p:nvPr/>
        </p:nvSpPr>
        <p:spPr>
          <a:xfrm>
            <a:off x="838200" y="2497057"/>
            <a:ext cx="10515600" cy="3268312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b="1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err="1">
                <a:solidFill>
                  <a:schemeClr val="tx1"/>
                </a:solidFill>
                <a:latin typeface="Courier" pitchFamily="2" charset="0"/>
              </a:rPr>
              <a:t>django.urls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include, path</a:t>
            </a:r>
          </a:p>
          <a:p>
            <a:pPr algn="l"/>
            <a:r>
              <a:rPr lang="en-AU">
                <a:solidFill>
                  <a:schemeClr val="tx1"/>
                </a:solidFill>
                <a:latin typeface="Courier" pitchFamily="2" charset="0"/>
              </a:rPr>
              <a:t>from </a:t>
            </a:r>
            <a:r>
              <a:rPr lang="en-AU" err="1">
                <a:solidFill>
                  <a:schemeClr val="tx1"/>
                </a:solidFill>
                <a:latin typeface="Courier" pitchFamily="2" charset="0"/>
              </a:rPr>
              <a:t>django.contrib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import admin </a:t>
            </a:r>
          </a:p>
          <a:p>
            <a:pPr algn="l"/>
            <a:endParaRPr lang="en-AU" b="1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err="1">
                <a:solidFill>
                  <a:schemeClr val="tx1"/>
                </a:solidFill>
                <a:latin typeface="Courier" pitchFamily="2" charset="0"/>
              </a:rPr>
              <a:t>urlpatterns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 = [ </a:t>
            </a:r>
          </a:p>
          <a:p>
            <a:pPr algn="l"/>
            <a:r>
              <a:rPr lang="en-AU">
                <a:solidFill>
                  <a:schemeClr val="tx1"/>
                </a:solidFill>
                <a:latin typeface="Courier" pitchFamily="2" charset="0"/>
              </a:rPr>
              <a:t>    path(‘polls/’, include(‘</a:t>
            </a:r>
            <a:r>
              <a:rPr lang="en-AU" err="1">
                <a:solidFill>
                  <a:schemeClr val="tx1"/>
                </a:solidFill>
                <a:latin typeface="Courier" pitchFamily="2" charset="0"/>
              </a:rPr>
              <a:t>polls.urls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’)),</a:t>
            </a:r>
          </a:p>
          <a:p>
            <a:pPr algn="l"/>
            <a:r>
              <a:rPr lang="en-AU">
                <a:solidFill>
                  <a:schemeClr val="tx1"/>
                </a:solidFill>
                <a:latin typeface="Courier" pitchFamily="2" charset="0"/>
              </a:rPr>
              <a:t>    path(‘admin/’, </a:t>
            </a:r>
            <a:r>
              <a:rPr lang="en-AU" err="1">
                <a:solidFill>
                  <a:schemeClr val="tx1"/>
                </a:solidFill>
                <a:latin typeface="Courier" pitchFamily="2" charset="0"/>
              </a:rPr>
              <a:t>admin.site.urls</a:t>
            </a:r>
            <a:r>
              <a:rPr lang="en-AU">
                <a:solidFill>
                  <a:schemeClr val="tx1"/>
                </a:solidFill>
                <a:latin typeface="Courier" pitchFamily="2" charset="0"/>
              </a:rPr>
              <a:t>), </a:t>
            </a:r>
          </a:p>
          <a:p>
            <a:pPr algn="l"/>
            <a:r>
              <a:rPr lang="en-AU">
                <a:solidFill>
                  <a:schemeClr val="tx1"/>
                </a:solidFill>
                <a:latin typeface="Courier" pitchFamily="2" charset="0"/>
              </a:rPr>
              <a:t>]</a:t>
            </a:r>
            <a:endParaRPr lang="en-US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92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/>
              <a:t>python </a:t>
            </a:r>
            <a:r>
              <a:rPr lang="en-AU" err="1"/>
              <a:t>manage.py</a:t>
            </a:r>
            <a:r>
              <a:rPr lang="en-AU"/>
              <a:t> </a:t>
            </a:r>
            <a:r>
              <a:rPr lang="en-AU" err="1"/>
              <a:t>runserver</a:t>
            </a:r>
            <a:r>
              <a:rPr lang="en-AU"/>
              <a:t> 8000</a:t>
            </a:r>
          </a:p>
          <a:p>
            <a:pPr>
              <a:defRPr/>
            </a:pPr>
            <a:r>
              <a:rPr lang="en-AU"/>
              <a:t>now configure ELB </a:t>
            </a:r>
            <a:r>
              <a:rPr lang="en-AU" err="1"/>
              <a:t>healthcheck</a:t>
            </a:r>
            <a:r>
              <a:rPr lang="en-AU"/>
              <a:t> to point to http://&lt;</a:t>
            </a:r>
            <a:r>
              <a:rPr lang="en-AU" err="1"/>
              <a:t>elb</a:t>
            </a:r>
            <a:r>
              <a:rPr lang="en-AU"/>
              <a:t> address&gt;/polls/</a:t>
            </a:r>
          </a:p>
          <a:p>
            <a:pPr>
              <a:defRPr/>
            </a:pPr>
            <a:r>
              <a:rPr lang="en-AU"/>
              <a:t>should see health indicator change</a:t>
            </a:r>
          </a:p>
        </p:txBody>
      </p:sp>
    </p:spTree>
    <p:extLst>
      <p:ext uri="{BB962C8B-B14F-4D97-AF65-F5344CB8AC3E}">
        <p14:creationId xmlns:p14="http://schemas.microsoft.com/office/powerpoint/2010/main" val="1158604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data from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Many options for storing data (we have seen S3 and DynamoDB)</a:t>
            </a:r>
          </a:p>
          <a:p>
            <a:pPr>
              <a:defRPr/>
            </a:pPr>
            <a:r>
              <a:rPr lang="en-AU" dirty="0"/>
              <a:t>Most common platform is a relational database</a:t>
            </a:r>
          </a:p>
          <a:p>
            <a:pPr>
              <a:defRPr/>
            </a:pPr>
            <a:r>
              <a:rPr lang="en-AU" dirty="0"/>
              <a:t>AWS provides Relational Database Service (RDS) as a platform to run:</a:t>
            </a:r>
          </a:p>
          <a:p>
            <a:pPr lvl="1">
              <a:defRPr/>
            </a:pPr>
            <a:r>
              <a:rPr lang="en-AU" dirty="0"/>
              <a:t>MySQL</a:t>
            </a:r>
          </a:p>
          <a:p>
            <a:pPr lvl="1">
              <a:defRPr/>
            </a:pPr>
            <a:r>
              <a:rPr lang="en-AU" dirty="0"/>
              <a:t>PostgreSQL</a:t>
            </a:r>
          </a:p>
          <a:p>
            <a:pPr lvl="1">
              <a:defRPr/>
            </a:pPr>
            <a:r>
              <a:rPr lang="en-AU" dirty="0"/>
              <a:t>MariaDB</a:t>
            </a:r>
          </a:p>
          <a:p>
            <a:pPr lvl="1">
              <a:defRPr/>
            </a:pPr>
            <a:r>
              <a:rPr lang="en-AU" dirty="0"/>
              <a:t>Oracle</a:t>
            </a:r>
          </a:p>
          <a:p>
            <a:pPr lvl="1">
              <a:defRPr/>
            </a:pPr>
            <a:r>
              <a:rPr lang="en-AU" dirty="0"/>
              <a:t>Aurora</a:t>
            </a:r>
          </a:p>
          <a:p>
            <a:pPr lvl="1">
              <a:defRPr/>
            </a:pPr>
            <a:r>
              <a:rPr lang="en-AU" dirty="0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369985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Modern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AU" sz="2200">
                <a:solidFill>
                  <a:srgbClr val="000000"/>
                </a:solidFill>
              </a:rPr>
              <a:t>Most applications today are either web or mobile</a:t>
            </a:r>
          </a:p>
          <a:p>
            <a:pPr>
              <a:defRPr/>
            </a:pPr>
            <a:r>
              <a:rPr lang="en-AU" sz="2200">
                <a:solidFill>
                  <a:srgbClr val="000000"/>
                </a:solidFill>
              </a:rPr>
              <a:t>Even desktop apps will use common architectural elements of web/mobile design</a:t>
            </a:r>
          </a:p>
          <a:p>
            <a:pPr>
              <a:defRPr/>
            </a:pPr>
            <a:r>
              <a:rPr lang="en-AU" sz="2200">
                <a:solidFill>
                  <a:srgbClr val="000000"/>
                </a:solidFill>
              </a:rPr>
              <a:t>Multitude of:</a:t>
            </a:r>
          </a:p>
          <a:p>
            <a:pPr lvl="1">
              <a:defRPr/>
            </a:pPr>
            <a:r>
              <a:rPr lang="en-AU" sz="2200">
                <a:solidFill>
                  <a:srgbClr val="000000"/>
                </a:solidFill>
              </a:rPr>
              <a:t>Front and back end languages and frameworks</a:t>
            </a:r>
          </a:p>
          <a:p>
            <a:pPr lvl="1">
              <a:defRPr/>
            </a:pPr>
            <a:r>
              <a:rPr lang="en-AU" sz="2200">
                <a:solidFill>
                  <a:srgbClr val="000000"/>
                </a:solidFill>
              </a:rPr>
              <a:t>Network communication protocols</a:t>
            </a:r>
          </a:p>
          <a:p>
            <a:pPr lvl="1">
              <a:defRPr/>
            </a:pPr>
            <a:r>
              <a:rPr lang="en-AU" sz="2200">
                <a:solidFill>
                  <a:srgbClr val="000000"/>
                </a:solidFill>
              </a:rPr>
              <a:t>Database and storage technologies</a:t>
            </a:r>
          </a:p>
          <a:p>
            <a:pPr>
              <a:defRPr/>
            </a:pPr>
            <a:r>
              <a:rPr lang="en-AU" sz="2200">
                <a:solidFill>
                  <a:srgbClr val="000000"/>
                </a:solidFill>
              </a:rPr>
              <a:t>In many cases, it comes down to personal preference and availability of skills</a:t>
            </a:r>
          </a:p>
          <a:p>
            <a:pPr>
              <a:defRPr/>
            </a:pPr>
            <a:r>
              <a:rPr lang="en-AU" sz="2200">
                <a:solidFill>
                  <a:srgbClr val="000000"/>
                </a:solidFill>
              </a:rPr>
              <a:t>Frameworks highlight how to use many features of the cloud</a:t>
            </a:r>
          </a:p>
        </p:txBody>
      </p:sp>
    </p:spTree>
    <p:extLst>
      <p:ext uri="{BB962C8B-B14F-4D97-AF65-F5344CB8AC3E}">
        <p14:creationId xmlns:p14="http://schemas.microsoft.com/office/powerpoint/2010/main" val="2536694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RDS abstracts some of the platform issues from the database</a:t>
            </a:r>
          </a:p>
          <a:p>
            <a:pPr>
              <a:defRPr/>
            </a:pPr>
            <a:r>
              <a:rPr lang="en-AU" dirty="0"/>
              <a:t>Choose database type and version</a:t>
            </a:r>
          </a:p>
          <a:p>
            <a:pPr lvl="1">
              <a:defRPr/>
            </a:pPr>
            <a:r>
              <a:rPr lang="en-AU" dirty="0"/>
              <a:t>Aurora is AWS’ own database with compatibility with MySQL or PostgreSQL</a:t>
            </a:r>
          </a:p>
          <a:p>
            <a:pPr>
              <a:defRPr/>
            </a:pPr>
            <a:r>
              <a:rPr lang="en-AU" dirty="0"/>
              <a:t>Choose instance size</a:t>
            </a:r>
          </a:p>
          <a:p>
            <a:pPr>
              <a:defRPr/>
            </a:pPr>
            <a:r>
              <a:rPr lang="en-AU"/>
              <a:t>Choose if Multi-AZ deployment</a:t>
            </a:r>
          </a:p>
          <a:p>
            <a:pPr lvl="1">
              <a:defRPr/>
            </a:pPr>
            <a:r>
              <a:rPr lang="en-AU" dirty="0"/>
              <a:t>Provides redundancy in case of failure of database within one availability zone</a:t>
            </a:r>
          </a:p>
          <a:p>
            <a:pPr lvl="1">
              <a:defRPr/>
            </a:pPr>
            <a:r>
              <a:rPr lang="en-AU" dirty="0"/>
              <a:t>Provides some load balancing</a:t>
            </a:r>
          </a:p>
          <a:p>
            <a:pPr>
              <a:defRPr/>
            </a:pPr>
            <a:r>
              <a:rPr lang="en-AU" dirty="0"/>
              <a:t>Choose disk type and size</a:t>
            </a:r>
          </a:p>
        </p:txBody>
      </p:sp>
    </p:spTree>
    <p:extLst>
      <p:ext uri="{BB962C8B-B14F-4D97-AF65-F5344CB8AC3E}">
        <p14:creationId xmlns:p14="http://schemas.microsoft.com/office/powerpoint/2010/main" val="1538195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data from DynamoDB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/>
              <a:t>Process similar to using DynamoDB from the command line</a:t>
            </a:r>
          </a:p>
          <a:p>
            <a:pPr lvl="1">
              <a:defRPr/>
            </a:pPr>
            <a:r>
              <a:rPr lang="en-AU"/>
              <a:t>Use Boto3</a:t>
            </a:r>
          </a:p>
          <a:p>
            <a:pPr>
              <a:defRPr/>
            </a:pPr>
            <a:r>
              <a:rPr lang="en-AU"/>
              <a:t>We are going to fetch data from a Table and display it in a web page using Django Templates</a:t>
            </a:r>
          </a:p>
        </p:txBody>
      </p:sp>
    </p:spTree>
    <p:extLst>
      <p:ext uri="{BB962C8B-B14F-4D97-AF65-F5344CB8AC3E}">
        <p14:creationId xmlns:p14="http://schemas.microsoft.com/office/powerpoint/2010/main" val="4068720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data to </a:t>
            </a:r>
            <a:r>
              <a:rPr lang="en-US" err="1"/>
              <a:t>django</a:t>
            </a:r>
            <a:r>
              <a:rPr lang="en-US"/>
              <a:t>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/>
              <a:t>edit </a:t>
            </a:r>
            <a:r>
              <a:rPr lang="en-AU" err="1"/>
              <a:t>mysite</a:t>
            </a:r>
            <a:r>
              <a:rPr lang="en-AU"/>
              <a:t>/</a:t>
            </a:r>
            <a:r>
              <a:rPr lang="en-AU" err="1"/>
              <a:t>settings.py</a:t>
            </a:r>
            <a:r>
              <a:rPr lang="en-AU"/>
              <a:t> and add polls to the templates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739D45-A726-6D44-B5DD-D2825DD9060B}"/>
              </a:ext>
            </a:extLst>
          </p:cNvPr>
          <p:cNvSpPr/>
          <p:nvPr/>
        </p:nvSpPr>
        <p:spPr>
          <a:xfrm>
            <a:off x="838200" y="2479729"/>
            <a:ext cx="10515600" cy="3743271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>
                <a:solidFill>
                  <a:schemeClr val="tx1"/>
                </a:solidFill>
              </a:rPr>
              <a:t>TEMPLATES = [</a:t>
            </a:r>
          </a:p>
          <a:p>
            <a:pPr algn="l"/>
            <a:r>
              <a:rPr lang="en-AU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AU">
                <a:solidFill>
                  <a:schemeClr val="tx1"/>
                </a:solidFill>
              </a:rPr>
              <a:t>        'BACKEND': '</a:t>
            </a:r>
            <a:r>
              <a:rPr lang="en-AU" err="1">
                <a:solidFill>
                  <a:schemeClr val="tx1"/>
                </a:solidFill>
              </a:rPr>
              <a:t>django.template.backends.django.DjangoTemplates</a:t>
            </a:r>
            <a:r>
              <a:rPr lang="en-AU">
                <a:solidFill>
                  <a:schemeClr val="tx1"/>
                </a:solidFill>
              </a:rPr>
              <a:t>',</a:t>
            </a:r>
          </a:p>
          <a:p>
            <a:pPr algn="l"/>
            <a:r>
              <a:rPr lang="en-AU">
                <a:solidFill>
                  <a:schemeClr val="tx1"/>
                </a:solidFill>
              </a:rPr>
              <a:t>        'DIRS': [</a:t>
            </a:r>
          </a:p>
          <a:p>
            <a:pPr algn="l"/>
            <a:r>
              <a:rPr lang="en-AU">
                <a:solidFill>
                  <a:schemeClr val="tx1"/>
                </a:solidFill>
              </a:rPr>
              <a:t>            'polls/templates/'</a:t>
            </a:r>
          </a:p>
          <a:p>
            <a:pPr algn="l"/>
            <a:r>
              <a:rPr lang="en-AU">
                <a:solidFill>
                  <a:schemeClr val="tx1"/>
                </a:solidFill>
              </a:rPr>
              <a:t>        ],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449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10" y="1690688"/>
            <a:ext cx="5770212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/>
              <a:t>Create the templates directory and add a file </a:t>
            </a:r>
            <a:r>
              <a:rPr lang="en-AU" err="1"/>
              <a:t>files.html</a:t>
            </a:r>
            <a:endParaRPr lang="en-AU"/>
          </a:p>
          <a:p>
            <a:pPr>
              <a:defRPr/>
            </a:pPr>
            <a:r>
              <a:rPr lang="en-AU"/>
              <a:t>Note the declarative statements to iterate through “items” and add to a list on the page </a:t>
            </a:r>
          </a:p>
          <a:p>
            <a:pPr>
              <a:defRPr/>
            </a:pPr>
            <a:r>
              <a:rPr lang="en-AU"/>
              <a:t>Items is passed in through the context to the template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B37092-DAB9-A540-AC86-8CD2D9ACD695}"/>
              </a:ext>
            </a:extLst>
          </p:cNvPr>
          <p:cNvSpPr/>
          <p:nvPr/>
        </p:nvSpPr>
        <p:spPr>
          <a:xfrm>
            <a:off x="6761408" y="811369"/>
            <a:ext cx="4994468" cy="5306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>
                <a:solidFill>
                  <a:schemeClr val="tx1"/>
                </a:solidFill>
              </a:rPr>
              <a:t>&lt;html&gt;</a:t>
            </a:r>
          </a:p>
          <a:p>
            <a:pPr algn="l"/>
            <a:r>
              <a:rPr lang="en-AU">
                <a:solidFill>
                  <a:schemeClr val="tx1"/>
                </a:solidFill>
              </a:rPr>
              <a:t>&lt;head&gt;</a:t>
            </a:r>
          </a:p>
          <a:p>
            <a:pPr algn="l"/>
            <a:r>
              <a:rPr lang="en-AU">
                <a:solidFill>
                  <a:schemeClr val="tx1"/>
                </a:solidFill>
              </a:rPr>
              <a:t>    &lt;title&gt;Files&lt;/title&gt;</a:t>
            </a:r>
          </a:p>
          <a:p>
            <a:pPr algn="l"/>
            <a:r>
              <a:rPr lang="en-AU">
                <a:solidFill>
                  <a:schemeClr val="tx1"/>
                </a:solidFill>
              </a:rPr>
              <a:t>&lt;/head&gt;</a:t>
            </a:r>
          </a:p>
          <a:p>
            <a:pPr algn="l"/>
            <a:r>
              <a:rPr lang="en-AU">
                <a:solidFill>
                  <a:schemeClr val="tx1"/>
                </a:solidFill>
              </a:rPr>
              <a:t>&lt;body&gt;</a:t>
            </a:r>
          </a:p>
          <a:p>
            <a:pPr algn="l"/>
            <a:r>
              <a:rPr lang="en-AU">
                <a:solidFill>
                  <a:schemeClr val="tx1"/>
                </a:solidFill>
              </a:rPr>
              <a:t>    &lt;h1&gt;Files &lt;/h1&gt;</a:t>
            </a:r>
          </a:p>
          <a:p>
            <a:pPr algn="l"/>
            <a:r>
              <a:rPr lang="en-AU">
                <a:solidFill>
                  <a:schemeClr val="tx1"/>
                </a:solidFill>
              </a:rPr>
              <a:t>    &lt;</a:t>
            </a:r>
            <a:r>
              <a:rPr lang="en-AU" err="1">
                <a:solidFill>
                  <a:schemeClr val="tx1"/>
                </a:solidFill>
              </a:rPr>
              <a:t>ul</a:t>
            </a:r>
            <a:r>
              <a:rPr lang="en-AU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AU">
                <a:solidFill>
                  <a:schemeClr val="tx1"/>
                </a:solidFill>
              </a:rPr>
              <a:t>        {% for item in items %}</a:t>
            </a:r>
          </a:p>
          <a:p>
            <a:pPr algn="l"/>
            <a:r>
              <a:rPr lang="en-AU">
                <a:solidFill>
                  <a:schemeClr val="tx1"/>
                </a:solidFill>
              </a:rPr>
              <a:t>          &lt;li&gt;{{ </a:t>
            </a:r>
            <a:r>
              <a:rPr lang="en-AU" err="1">
                <a:solidFill>
                  <a:schemeClr val="tx1"/>
                </a:solidFill>
              </a:rPr>
              <a:t>item.fileName</a:t>
            </a:r>
            <a:r>
              <a:rPr lang="en-AU">
                <a:solidFill>
                  <a:schemeClr val="tx1"/>
                </a:solidFill>
              </a:rPr>
              <a:t> }}&lt;/li&gt;</a:t>
            </a:r>
          </a:p>
          <a:p>
            <a:pPr algn="l"/>
            <a:r>
              <a:rPr lang="en-AU">
                <a:solidFill>
                  <a:schemeClr val="tx1"/>
                </a:solidFill>
              </a:rPr>
              <a:t>	{% </a:t>
            </a:r>
            <a:r>
              <a:rPr lang="en-AU" err="1">
                <a:solidFill>
                  <a:schemeClr val="tx1"/>
                </a:solidFill>
              </a:rPr>
              <a:t>endfor</a:t>
            </a:r>
            <a:r>
              <a:rPr lang="en-AU">
                <a:solidFill>
                  <a:schemeClr val="tx1"/>
                </a:solidFill>
              </a:rPr>
              <a:t> %}</a:t>
            </a:r>
          </a:p>
          <a:p>
            <a:pPr algn="l"/>
            <a:r>
              <a:rPr lang="en-AU">
                <a:solidFill>
                  <a:schemeClr val="tx1"/>
                </a:solidFill>
              </a:rPr>
              <a:t>    &lt;/</a:t>
            </a:r>
            <a:r>
              <a:rPr lang="en-AU" err="1">
                <a:solidFill>
                  <a:schemeClr val="tx1"/>
                </a:solidFill>
              </a:rPr>
              <a:t>ul</a:t>
            </a:r>
            <a:r>
              <a:rPr lang="en-AU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AU">
                <a:solidFill>
                  <a:schemeClr val="tx1"/>
                </a:solidFill>
              </a:rPr>
              <a:t>&lt;/body&gt;</a:t>
            </a:r>
          </a:p>
          <a:p>
            <a:pPr algn="l"/>
            <a:r>
              <a:rPr lang="en-AU">
                <a:solidFill>
                  <a:schemeClr val="tx1"/>
                </a:solidFill>
              </a:rPr>
              <a:t>&lt;/html&gt;</a:t>
            </a:r>
            <a:endParaRPr lang="en-US">
              <a:solidFill>
                <a:schemeClr val="tx1"/>
              </a:solidFill>
            </a:endParaRP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1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 </a:t>
            </a:r>
            <a:r>
              <a:rPr lang="en-US" err="1"/>
              <a:t>view.py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B37092-DAB9-A540-AC86-8CD2D9ACD695}"/>
              </a:ext>
            </a:extLst>
          </p:cNvPr>
          <p:cNvSpPr/>
          <p:nvPr/>
        </p:nvSpPr>
        <p:spPr>
          <a:xfrm>
            <a:off x="4919730" y="12880"/>
            <a:ext cx="7272270" cy="6857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1800">
                <a:solidFill>
                  <a:schemeClr val="tx1"/>
                </a:solidFill>
              </a:rPr>
              <a:t># imports omitted</a:t>
            </a:r>
          </a:p>
          <a:p>
            <a:pPr algn="l"/>
            <a:endParaRPr lang="en-AU" sz="1800">
              <a:solidFill>
                <a:schemeClr val="tx1"/>
              </a:solidFill>
            </a:endParaRPr>
          </a:p>
          <a:p>
            <a:pPr algn="l"/>
            <a:r>
              <a:rPr lang="en-AU" sz="1800">
                <a:solidFill>
                  <a:schemeClr val="tx1"/>
                </a:solidFill>
              </a:rPr>
              <a:t>def index(request): </a:t>
            </a:r>
          </a:p>
          <a:p>
            <a:pPr algn="l"/>
            <a:r>
              <a:rPr lang="en-AU" sz="1800">
                <a:solidFill>
                  <a:schemeClr val="tx1"/>
                </a:solidFill>
              </a:rPr>
              <a:t>    template = </a:t>
            </a:r>
            <a:r>
              <a:rPr lang="en-AU" sz="1800" err="1">
                <a:solidFill>
                  <a:schemeClr val="tx1"/>
                </a:solidFill>
              </a:rPr>
              <a:t>loader.get_template</a:t>
            </a:r>
            <a:r>
              <a:rPr lang="en-AU" sz="1800">
                <a:solidFill>
                  <a:schemeClr val="tx1"/>
                </a:solidFill>
              </a:rPr>
              <a:t>('</a:t>
            </a:r>
            <a:r>
              <a:rPr lang="en-AU" sz="1800" err="1">
                <a:solidFill>
                  <a:schemeClr val="tx1"/>
                </a:solidFill>
              </a:rPr>
              <a:t>files.html</a:t>
            </a:r>
            <a:r>
              <a:rPr lang="en-AU" sz="1800">
                <a:solidFill>
                  <a:schemeClr val="tx1"/>
                </a:solidFill>
              </a:rPr>
              <a:t>’)</a:t>
            </a:r>
          </a:p>
          <a:p>
            <a:pPr algn="l"/>
            <a:r>
              <a:rPr lang="en-AU" sz="1800">
                <a:solidFill>
                  <a:schemeClr val="tx1"/>
                </a:solidFill>
              </a:rPr>
              <a:t>   </a:t>
            </a:r>
            <a:r>
              <a:rPr lang="en-AU" sz="1800" err="1">
                <a:solidFill>
                  <a:schemeClr val="tx1"/>
                </a:solidFill>
              </a:rPr>
              <a:t>dynamodb</a:t>
            </a:r>
            <a:r>
              <a:rPr lang="en-AU" sz="1800">
                <a:solidFill>
                  <a:schemeClr val="tx1"/>
                </a:solidFill>
              </a:rPr>
              <a:t> = boto3.resource('</a:t>
            </a:r>
            <a:r>
              <a:rPr lang="en-AU" sz="1800" err="1">
                <a:solidFill>
                  <a:schemeClr val="tx1"/>
                </a:solidFill>
              </a:rPr>
              <a:t>dynamodb</a:t>
            </a:r>
            <a:r>
              <a:rPr lang="en-AU" sz="1800">
                <a:solidFill>
                  <a:schemeClr val="tx1"/>
                </a:solidFill>
              </a:rPr>
              <a:t>', </a:t>
            </a:r>
            <a:r>
              <a:rPr lang="en-AU" sz="1800" err="1">
                <a:solidFill>
                  <a:schemeClr val="tx1"/>
                </a:solidFill>
              </a:rPr>
              <a:t>region_name</a:t>
            </a:r>
            <a:r>
              <a:rPr lang="en-AU" sz="1800">
                <a:solidFill>
                  <a:schemeClr val="tx1"/>
                </a:solidFill>
              </a:rPr>
              <a:t>='ap-southeast-2’, </a:t>
            </a:r>
          </a:p>
          <a:p>
            <a:pPr algn="l"/>
            <a:r>
              <a:rPr lang="en-AU" sz="1800">
                <a:solidFill>
                  <a:schemeClr val="tx1"/>
                </a:solidFill>
              </a:rPr>
              <a:t>                              </a:t>
            </a:r>
            <a:r>
              <a:rPr lang="en-AU" sz="1800" err="1">
                <a:solidFill>
                  <a:schemeClr val="tx1"/>
                </a:solidFill>
              </a:rPr>
              <a:t>aws_access_key_id</a:t>
            </a:r>
            <a:r>
              <a:rPr lang="en-AU" sz="1800">
                <a:solidFill>
                  <a:schemeClr val="tx1"/>
                </a:solidFill>
              </a:rPr>
              <a:t>='Your Access Key',</a:t>
            </a:r>
          </a:p>
          <a:p>
            <a:pPr algn="l"/>
            <a:r>
              <a:rPr lang="en-AU" sz="1800">
                <a:solidFill>
                  <a:schemeClr val="tx1"/>
                </a:solidFill>
              </a:rPr>
              <a:t>                              </a:t>
            </a:r>
            <a:r>
              <a:rPr lang="en-AU" sz="1800" err="1">
                <a:solidFill>
                  <a:schemeClr val="tx1"/>
                </a:solidFill>
              </a:rPr>
              <a:t>aws_secret_access_key</a:t>
            </a:r>
            <a:r>
              <a:rPr lang="en-AU" sz="1800">
                <a:solidFill>
                  <a:schemeClr val="tx1"/>
                </a:solidFill>
              </a:rPr>
              <a:t>=’Your Secret’)</a:t>
            </a:r>
          </a:p>
          <a:p>
            <a:pPr algn="l"/>
            <a:r>
              <a:rPr lang="en-AU" sz="1800">
                <a:solidFill>
                  <a:schemeClr val="tx1"/>
                </a:solidFill>
              </a:rPr>
              <a:t>   table = </a:t>
            </a:r>
            <a:r>
              <a:rPr lang="en-AU" sz="1800" err="1">
                <a:solidFill>
                  <a:schemeClr val="tx1"/>
                </a:solidFill>
              </a:rPr>
              <a:t>dynamodb.Table</a:t>
            </a:r>
            <a:r>
              <a:rPr lang="en-AU" sz="1800">
                <a:solidFill>
                  <a:schemeClr val="tx1"/>
                </a:solidFill>
              </a:rPr>
              <a:t>("</a:t>
            </a:r>
            <a:r>
              <a:rPr lang="en-AU" sz="1800" err="1">
                <a:solidFill>
                  <a:schemeClr val="tx1"/>
                </a:solidFill>
              </a:rPr>
              <a:t>UserFiles</a:t>
            </a:r>
            <a:r>
              <a:rPr lang="en-AU" sz="1800">
                <a:solidFill>
                  <a:schemeClr val="tx1"/>
                </a:solidFill>
              </a:rPr>
              <a:t>")</a:t>
            </a:r>
          </a:p>
          <a:p>
            <a:pPr algn="l"/>
            <a:r>
              <a:rPr lang="en-AU" sz="1800">
                <a:solidFill>
                  <a:schemeClr val="tx1"/>
                </a:solidFill>
              </a:rPr>
              <a:t>   items = []</a:t>
            </a:r>
          </a:p>
          <a:p>
            <a:pPr algn="l"/>
            <a:r>
              <a:rPr lang="en-AU" sz="1800">
                <a:solidFill>
                  <a:schemeClr val="tx1"/>
                </a:solidFill>
              </a:rPr>
              <a:t>    try:</a:t>
            </a:r>
          </a:p>
          <a:p>
            <a:pPr algn="l"/>
            <a:r>
              <a:rPr lang="en-AU" sz="1800">
                <a:solidFill>
                  <a:schemeClr val="tx1"/>
                </a:solidFill>
              </a:rPr>
              <a:t>        response = </a:t>
            </a:r>
            <a:r>
              <a:rPr lang="en-AU" sz="1800" err="1">
                <a:solidFill>
                  <a:schemeClr val="tx1"/>
                </a:solidFill>
              </a:rPr>
              <a:t>table.scan</a:t>
            </a:r>
            <a:r>
              <a:rPr lang="en-AU" sz="180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AU" sz="1800">
                <a:solidFill>
                  <a:schemeClr val="tx1"/>
                </a:solidFill>
              </a:rPr>
              <a:t>    except </a:t>
            </a:r>
            <a:r>
              <a:rPr lang="en-AU" sz="1800" err="1">
                <a:solidFill>
                  <a:schemeClr val="tx1"/>
                </a:solidFill>
              </a:rPr>
              <a:t>ClientError</a:t>
            </a:r>
            <a:r>
              <a:rPr lang="en-AU" sz="1800">
                <a:solidFill>
                  <a:schemeClr val="tx1"/>
                </a:solidFill>
              </a:rPr>
              <a:t> as e:</a:t>
            </a:r>
          </a:p>
          <a:p>
            <a:pPr algn="l"/>
            <a:r>
              <a:rPr lang="en-AU" sz="1800">
                <a:solidFill>
                  <a:schemeClr val="tx1"/>
                </a:solidFill>
              </a:rPr>
              <a:t>        print(</a:t>
            </a:r>
            <a:r>
              <a:rPr lang="en-AU" sz="1800" err="1">
                <a:solidFill>
                  <a:schemeClr val="tx1"/>
                </a:solidFill>
              </a:rPr>
              <a:t>e.response</a:t>
            </a:r>
            <a:r>
              <a:rPr lang="en-AU" sz="1800">
                <a:solidFill>
                  <a:schemeClr val="tx1"/>
                </a:solidFill>
              </a:rPr>
              <a:t>['Error']['Message’])</a:t>
            </a:r>
          </a:p>
          <a:p>
            <a:pPr algn="l"/>
            <a:r>
              <a:rPr lang="en-AU" sz="1800">
                <a:solidFill>
                  <a:schemeClr val="tx1"/>
                </a:solidFill>
              </a:rPr>
              <a:t>        return </a:t>
            </a:r>
            <a:r>
              <a:rPr lang="en-AU" sz="1800" err="1">
                <a:solidFill>
                  <a:schemeClr val="tx1"/>
                </a:solidFill>
              </a:rPr>
              <a:t>HttpResponseServerError</a:t>
            </a:r>
            <a:r>
              <a:rPr lang="en-AU" sz="180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AU" sz="1800">
                <a:solidFill>
                  <a:schemeClr val="tx1"/>
                </a:solidFill>
              </a:rPr>
              <a:t>    else:    </a:t>
            </a:r>
          </a:p>
          <a:p>
            <a:pPr algn="l"/>
            <a:r>
              <a:rPr lang="en-AU" sz="1800">
                <a:solidFill>
                  <a:schemeClr val="tx1"/>
                </a:solidFill>
              </a:rPr>
              <a:t>        context = {'items': response['Items'] }</a:t>
            </a:r>
          </a:p>
          <a:p>
            <a:pPr algn="l"/>
            <a:r>
              <a:rPr lang="en-AU" sz="1800">
                <a:solidFill>
                  <a:schemeClr val="tx1"/>
                </a:solidFill>
              </a:rPr>
              <a:t>    </a:t>
            </a:r>
          </a:p>
          <a:p>
            <a:pPr algn="l"/>
            <a:r>
              <a:rPr lang="en-AU" sz="1800">
                <a:solidFill>
                  <a:schemeClr val="tx1"/>
                </a:solidFill>
              </a:rPr>
              <a:t>   return </a:t>
            </a:r>
            <a:r>
              <a:rPr lang="en-AU" sz="1800" err="1">
                <a:solidFill>
                  <a:schemeClr val="tx1"/>
                </a:solidFill>
              </a:rPr>
              <a:t>HttpResponse</a:t>
            </a:r>
            <a:r>
              <a:rPr lang="en-AU" sz="1800">
                <a:solidFill>
                  <a:schemeClr val="tx1"/>
                </a:solidFill>
              </a:rPr>
              <a:t>(</a:t>
            </a:r>
            <a:r>
              <a:rPr lang="en-AU" sz="1800" err="1">
                <a:solidFill>
                  <a:schemeClr val="tx1"/>
                </a:solidFill>
              </a:rPr>
              <a:t>template.render</a:t>
            </a:r>
            <a:r>
              <a:rPr lang="en-AU" sz="1800">
                <a:solidFill>
                  <a:schemeClr val="tx1"/>
                </a:solidFill>
              </a:rPr>
              <a:t>(context, request))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87215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EB7B0-94FB-2048-AC8F-BE0FAF40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Using SQS to implement queues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34533-DA3A-D448-9EB5-135E2A03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 sz="1000">
                <a:solidFill>
                  <a:srgbClr val="898989"/>
                </a:solidFill>
                <a:latin typeface="+mn-lt"/>
              </a:rPr>
              <a:pPr/>
              <a:t>25</a:t>
            </a:fld>
            <a:endParaRPr lang="en-US" sz="1000">
              <a:solidFill>
                <a:srgbClr val="89898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9950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3067-D732-9E43-AAFF-4AD60BD1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E870B-6DC5-4F4D-925C-975F6803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Queues are used to provide asynchronous processing of messages between applications</a:t>
            </a:r>
          </a:p>
          <a:p>
            <a:r>
              <a:rPr lang="en-US"/>
              <a:t>Can be long-running e.g. for reports or simply transactions that expected to run for longer than 10s of seconds where requests could be dropped or pile up</a:t>
            </a:r>
          </a:p>
          <a:p>
            <a:r>
              <a:rPr lang="en-US"/>
              <a:t>Can be of two types:</a:t>
            </a:r>
          </a:p>
          <a:p>
            <a:pPr lvl="1"/>
            <a:r>
              <a:rPr lang="en-US"/>
              <a:t>Standard queue for maximum throughput with best-effort ordering and at least once delivery</a:t>
            </a:r>
          </a:p>
          <a:p>
            <a:pPr lvl="1"/>
            <a:r>
              <a:rPr lang="en-US"/>
              <a:t>FIFO queues which offer strict ordering and exactly once delivery semantics</a:t>
            </a:r>
          </a:p>
          <a:p>
            <a:r>
              <a:rPr lang="en-US"/>
              <a:t>AWS SQS doesn’t provide transaction guarantees whereas other message queue services do (e.g. MSMQ, IBM MQ)</a:t>
            </a:r>
          </a:p>
          <a:p>
            <a:r>
              <a:rPr lang="en-US"/>
              <a:t>Can encrypt messages on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D1A28-4595-134B-83AF-1244B1A1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E2B7A-5B5A-F440-B916-7B245C23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4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93067-D732-9E43-AAFF-4AD60BD1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Using SQS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E870B-6DC5-4F4D-925C-975F68035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Create a queue in a region</a:t>
            </a:r>
          </a:p>
          <a:p>
            <a:r>
              <a:rPr lang="en-US" sz="2000">
                <a:solidFill>
                  <a:schemeClr val="bg1"/>
                </a:solidFill>
              </a:rPr>
              <a:t>Various settings can be  set</a:t>
            </a:r>
          </a:p>
          <a:p>
            <a:r>
              <a:rPr lang="en-US" sz="2000">
                <a:solidFill>
                  <a:schemeClr val="bg1"/>
                </a:solidFill>
              </a:rPr>
              <a:t>Messages can be sent with attributes and a message body</a:t>
            </a:r>
          </a:p>
          <a:p>
            <a:r>
              <a:rPr lang="en-US" sz="2000">
                <a:solidFill>
                  <a:schemeClr val="bg1"/>
                </a:solidFill>
              </a:rPr>
              <a:t>Messages then read and deleted explicitly from the queue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1E91F-490A-AA4F-B927-1F14CBC13C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642" y="643467"/>
            <a:ext cx="5045010" cy="54101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D1A28-4595-134B-83AF-1244B1A1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>
            <a:normAutofit/>
          </a:bodyPr>
          <a:lstStyle/>
          <a:p>
            <a:pPr algn="l"/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E2B7A-5B5A-F440-B916-7B245C23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>
                    <a:alpha val="80000"/>
                  </a:schemeClr>
                </a:solidFill>
              </a:rPr>
              <a:pPr/>
              <a:t>27</a:t>
            </a:fld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39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E11F-784E-1C45-B10C-E0CF9F7D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 a message boto3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42EC-A1E1-4D4B-BCDD-63E2C8BF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F3219-CEEF-CA4A-8C1B-398D99FC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0F879-C4ED-7D4A-919B-8C4F68A0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2D4787-716D-7748-AE57-30F37E22370C}"/>
              </a:ext>
            </a:extLst>
          </p:cNvPr>
          <p:cNvSpPr/>
          <p:nvPr/>
        </p:nvSpPr>
        <p:spPr>
          <a:xfrm>
            <a:off x="0" y="1541284"/>
            <a:ext cx="12192000" cy="53167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import boto3</a:t>
            </a: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    </a:t>
            </a:r>
          </a:p>
          <a:p>
            <a:pPr algn="l"/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sqs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 = boto3.client('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sqs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', 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region_name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='ap-southeast-1’)</a:t>
            </a:r>
          </a:p>
          <a:p>
            <a:pPr algn="l"/>
            <a:endParaRPr lang="en-AU" sz="160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queue_url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 = 'https://sqs.ap-southeast-1.amazonaws.com/032418238795/CITS5503Queue'</a:t>
            </a:r>
          </a:p>
          <a:p>
            <a:pPr algn="l"/>
            <a:endParaRPr lang="en-AU" sz="160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# Send message to SQS queue</a:t>
            </a: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             </a:t>
            </a: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response = 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sqs.send_message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QueueUrl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=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queue_url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DelaySeconds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=10,  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MessageAttributes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={</a:t>
            </a: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        'Title': {'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DataType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': 'String', '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StringValue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': 'The Whistler'},</a:t>
            </a: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        'Author': {'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DataType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': 'String','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StringValue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': 'John Grisham'},</a:t>
            </a: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        '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WeeksOn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': {'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DataType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': 'Number','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StringValue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': '6'</a:t>
            </a: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        }},</a:t>
            </a: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    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MessageBody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=(</a:t>
            </a: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        'Information about current NY Times fiction bestseller for week of 12/11/2016.' )</a:t>
            </a: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pPr algn="l"/>
            <a:endParaRPr lang="en-AU" sz="160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print(response['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MessageId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'])</a:t>
            </a:r>
          </a:p>
          <a:p>
            <a:pPr algn="l"/>
            <a:endParaRPr lang="en-US" sz="140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829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E11F-784E-1C45-B10C-E0CF9F7D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a message boto3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42EC-A1E1-4D4B-BCDD-63E2C8BF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F3219-CEEF-CA4A-8C1B-398D99FC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0F879-C4ED-7D4A-919B-8C4F68A0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2D4787-716D-7748-AE57-30F37E22370C}"/>
              </a:ext>
            </a:extLst>
          </p:cNvPr>
          <p:cNvSpPr/>
          <p:nvPr/>
        </p:nvSpPr>
        <p:spPr>
          <a:xfrm>
            <a:off x="1" y="1690688"/>
            <a:ext cx="12192000" cy="51801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import boto3</a:t>
            </a:r>
          </a:p>
          <a:p>
            <a:pPr algn="l"/>
            <a:endParaRPr lang="en-AU" sz="160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sqs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 = boto3.client('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sqs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', 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region_name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='ap-southeast-1’)</a:t>
            </a:r>
          </a:p>
          <a:p>
            <a:pPr algn="l"/>
            <a:endParaRPr lang="en-AU" sz="160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queue_url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 = 'https://sqs.ap-southeast-1.amazonaws.com/032418238795/CITS5503Queue'</a:t>
            </a:r>
          </a:p>
          <a:p>
            <a:pPr algn="l"/>
            <a:endParaRPr lang="en-AU" sz="160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# Receive message from SQS queue</a:t>
            </a:r>
          </a:p>
          <a:p>
            <a:pPr algn="l"/>
            <a:endParaRPr lang="en-AU" sz="160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response = 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sqs.receive_message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QueueUrl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=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queue_url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,</a:t>
            </a: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    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AttributeNames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=['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SentTimestamp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’], 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MaxNumberOfMessages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=1,  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MessageAttributeNames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=['All'],</a:t>
            </a: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    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VisibilityTimeout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=0, 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WaitTimeSeconds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=0)</a:t>
            </a:r>
          </a:p>
          <a:p>
            <a:pPr algn="l"/>
            <a:endParaRPr lang="en-AU" sz="160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message = response['Messages'][0]</a:t>
            </a:r>
          </a:p>
          <a:p>
            <a:pPr algn="l"/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receipt_handle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 = message['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ReceiptHandle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']</a:t>
            </a:r>
          </a:p>
          <a:p>
            <a:pPr algn="l"/>
            <a:endParaRPr lang="en-AU" sz="160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sqs.delete_message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QueueUrl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=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queue_url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ReceiptHandle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=</a:t>
            </a:r>
            <a:r>
              <a:rPr lang="en-AU" sz="1600" err="1">
                <a:solidFill>
                  <a:schemeClr val="tx1"/>
                </a:solidFill>
                <a:latin typeface="Courier" pitchFamily="2" charset="0"/>
              </a:rPr>
              <a:t>receipt_handle</a:t>
            </a:r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pPr algn="l"/>
            <a:r>
              <a:rPr lang="en-AU" sz="1600">
                <a:solidFill>
                  <a:schemeClr val="tx1"/>
                </a:solidFill>
                <a:latin typeface="Courier" pitchFamily="2" charset="0"/>
              </a:rPr>
              <a:t>print('Received and deleted message: %s' % message)</a:t>
            </a:r>
          </a:p>
          <a:p>
            <a:pPr algn="l"/>
            <a:endParaRPr lang="en-US" sz="140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2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Popular web frameworks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4947CA-CCEC-4D98-B585-B28C2E5EA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22926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9305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0619-7AEA-7047-8A5A-6CB8E45B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Celery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93CB2-1F2F-2542-B867-5ABDE6948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Celery is a </a:t>
            </a:r>
            <a:r>
              <a:rPr lang="en-US" err="1"/>
              <a:t>Pythonesque</a:t>
            </a:r>
            <a:r>
              <a:rPr lang="en-US"/>
              <a:t> wrapper for message queues that maps queues to tasks in Python (a bit like AWS Lambda) </a:t>
            </a:r>
          </a:p>
          <a:p>
            <a:r>
              <a:rPr lang="en-US"/>
              <a:t>Maps a message from a queue to a method using the decorator @</a:t>
            </a:r>
            <a:r>
              <a:rPr lang="en-US" err="1"/>
              <a:t>app.task</a:t>
            </a:r>
            <a:endParaRPr lang="en-US"/>
          </a:p>
          <a:p>
            <a:r>
              <a:rPr lang="en-US"/>
              <a:t>Will call the task on receipt of a message using Celery worker servers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A0624-B8B4-8D43-B6F8-8DEB463B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A848C-51BA-AE44-A84F-EA4E556A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6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0493-CA5D-F343-AEAB-5703D4A2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8F813-FBA7-D146-B844-F290AFBF0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Monolithic (Mainframe)</a:t>
            </a:r>
          </a:p>
          <a:p>
            <a:pPr lvl="1"/>
            <a:r>
              <a:rPr lang="en-US" dirty="0"/>
              <a:t>Even here there was some compartmentalization of code into UI, Business Logic and Database</a:t>
            </a:r>
          </a:p>
          <a:p>
            <a:r>
              <a:rPr lang="en-US" dirty="0">
                <a:highlight>
                  <a:srgbClr val="FFFF00"/>
                </a:highlight>
              </a:rPr>
              <a:t>Two Tier</a:t>
            </a:r>
          </a:p>
          <a:p>
            <a:pPr lvl="1"/>
            <a:r>
              <a:rPr lang="en-US" dirty="0"/>
              <a:t>UI &amp; Business Logic and Database</a:t>
            </a:r>
          </a:p>
          <a:p>
            <a:r>
              <a:rPr lang="en-US" dirty="0">
                <a:highlight>
                  <a:srgbClr val="FFFF00"/>
                </a:highlight>
              </a:rPr>
              <a:t>Three Tier</a:t>
            </a:r>
          </a:p>
          <a:p>
            <a:pPr lvl="1"/>
            <a:r>
              <a:rPr lang="en-US" dirty="0"/>
              <a:t>UI, Business Logic, Data</a:t>
            </a:r>
          </a:p>
          <a:p>
            <a:r>
              <a:rPr lang="en-US" dirty="0">
                <a:highlight>
                  <a:srgbClr val="FFFF00"/>
                </a:highlight>
              </a:rPr>
              <a:t>Distributed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Services became available through communication</a:t>
            </a:r>
          </a:p>
          <a:p>
            <a:pPr lvl="1"/>
            <a:r>
              <a:rPr lang="en-US" dirty="0"/>
              <a:t>Object models used middleware like CORBA or RMI (Remote Method Invocation)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E9CBC-44AF-E34D-BE96-03330908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068EF-E85E-4645-BB4B-C5030D11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50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3724-DF9B-444F-AF0D-DFED9D37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Fundamental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30BFF-9503-1044-9285-18A7501D2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architectures became dominant</a:t>
            </a:r>
          </a:p>
          <a:p>
            <a:pPr lvl="1"/>
            <a:r>
              <a:rPr lang="en-US" dirty="0"/>
              <a:t>Multi-platform – although still issues with different browsers</a:t>
            </a:r>
          </a:p>
          <a:p>
            <a:pPr lvl="1"/>
            <a:r>
              <a:rPr lang="en-US" dirty="0"/>
              <a:t>Fast to develop and scale</a:t>
            </a:r>
          </a:p>
          <a:p>
            <a:r>
              <a:rPr lang="en-US" dirty="0"/>
              <a:t>Mobile applications ascending</a:t>
            </a:r>
          </a:p>
          <a:p>
            <a:r>
              <a:rPr lang="en-US" dirty="0"/>
              <a:t>Architectures moving to service Web and Mobile</a:t>
            </a:r>
          </a:p>
          <a:p>
            <a:pPr lvl="1"/>
            <a:r>
              <a:rPr lang="en-US" dirty="0"/>
              <a:t>Architect services as “Micro-Services” in serverless or container infrastructure</a:t>
            </a:r>
          </a:p>
          <a:p>
            <a:pPr lvl="1"/>
            <a:r>
              <a:rPr lang="en-US" dirty="0"/>
              <a:t>Loosely coupled services with limited functionality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0F6F8-8FD3-3945-9832-0387CEED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FD02D-791B-654C-8404-149DC82E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6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Web application on AWS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4129D74-C857-D040-89DD-E961CF899620}"/>
              </a:ext>
            </a:extLst>
          </p:cNvPr>
          <p:cNvSpPr/>
          <p:nvPr/>
        </p:nvSpPr>
        <p:spPr>
          <a:xfrm>
            <a:off x="838200" y="2967054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Browser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D257E8-1169-EF4A-896B-49F11BBDB8B2}"/>
              </a:ext>
            </a:extLst>
          </p:cNvPr>
          <p:cNvSpPr/>
          <p:nvPr/>
        </p:nvSpPr>
        <p:spPr>
          <a:xfrm>
            <a:off x="3395162" y="2967053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ELB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D0121D0-8B59-924E-AD14-2A90E38BD2C2}"/>
              </a:ext>
            </a:extLst>
          </p:cNvPr>
          <p:cNvSpPr/>
          <p:nvPr/>
        </p:nvSpPr>
        <p:spPr>
          <a:xfrm>
            <a:off x="5883583" y="2998259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EC2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E5A167-36AE-0D4A-99D7-BDD6D52409F5}"/>
              </a:ext>
            </a:extLst>
          </p:cNvPr>
          <p:cNvSpPr/>
          <p:nvPr/>
        </p:nvSpPr>
        <p:spPr>
          <a:xfrm>
            <a:off x="8477841" y="3638885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RDS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2B4F815-3BFF-944C-B980-CAB204F5B1D0}"/>
              </a:ext>
            </a:extLst>
          </p:cNvPr>
          <p:cNvSpPr/>
          <p:nvPr/>
        </p:nvSpPr>
        <p:spPr>
          <a:xfrm>
            <a:off x="5906343" y="4069401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EC2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5C7D54-8DE8-2C46-AC9C-003F8D4AAA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978231" y="3347064"/>
            <a:ext cx="1416931" cy="1"/>
          </a:xfrm>
          <a:prstGeom prst="straightConnector1">
            <a:avLst/>
          </a:prstGeom>
          <a:ln w="508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8BBE1-03E8-4244-891E-A86CEF7FEFC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535193" y="3347064"/>
            <a:ext cx="1348390" cy="31206"/>
          </a:xfrm>
          <a:prstGeom prst="straightConnector1">
            <a:avLst/>
          </a:prstGeom>
          <a:ln w="508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AAA980-BCBC-D94C-8BB6-9512383A03E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161114" y="3496383"/>
            <a:ext cx="1316727" cy="522513"/>
          </a:xfrm>
          <a:prstGeom prst="straightConnector1">
            <a:avLst/>
          </a:prstGeom>
          <a:ln w="508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BEF0D5A-0320-894E-885F-47ED9A1723E9}"/>
              </a:ext>
            </a:extLst>
          </p:cNvPr>
          <p:cNvSpPr/>
          <p:nvPr/>
        </p:nvSpPr>
        <p:spPr>
          <a:xfrm>
            <a:off x="5851920" y="2505353"/>
            <a:ext cx="1266198" cy="2650722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77B3CE-0A2B-B04F-A80A-4D08D34B1E7D}"/>
              </a:ext>
            </a:extLst>
          </p:cNvPr>
          <p:cNvCxnSpPr>
            <a:cxnSpLocks/>
          </p:cNvCxnSpPr>
          <p:nvPr/>
        </p:nvCxnSpPr>
        <p:spPr>
          <a:xfrm flipV="1">
            <a:off x="7023614" y="575419"/>
            <a:ext cx="1800506" cy="239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919FC57-BD07-4649-BAE0-92D76946E4D4}"/>
              </a:ext>
            </a:extLst>
          </p:cNvPr>
          <p:cNvCxnSpPr>
            <a:cxnSpLocks/>
          </p:cNvCxnSpPr>
          <p:nvPr/>
        </p:nvCxnSpPr>
        <p:spPr>
          <a:xfrm flipV="1">
            <a:off x="7055277" y="2505353"/>
            <a:ext cx="1674339" cy="1133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3C30601D-BED5-534B-9311-EACCB53E001B}"/>
              </a:ext>
            </a:extLst>
          </p:cNvPr>
          <p:cNvSpPr/>
          <p:nvPr/>
        </p:nvSpPr>
        <p:spPr>
          <a:xfrm>
            <a:off x="8824120" y="575419"/>
            <a:ext cx="86416" cy="19299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DF07AA-E612-FF42-9563-EF808F0334B9}"/>
              </a:ext>
            </a:extLst>
          </p:cNvPr>
          <p:cNvSpPr txBox="1"/>
          <p:nvPr/>
        </p:nvSpPr>
        <p:spPr>
          <a:xfrm>
            <a:off x="8988166" y="627796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Apache or </a:t>
            </a:r>
            <a:r>
              <a:rPr lang="en-US" err="1"/>
              <a:t>nginx</a:t>
            </a:r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3DADBC-580E-BA43-B8D0-5E58B29DA329}"/>
              </a:ext>
            </a:extLst>
          </p:cNvPr>
          <p:cNvSpPr txBox="1"/>
          <p:nvPr/>
        </p:nvSpPr>
        <p:spPr>
          <a:xfrm>
            <a:off x="8988166" y="1299627"/>
            <a:ext cx="2156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Gunicorn</a:t>
            </a:r>
            <a:r>
              <a:rPr lang="en-US"/>
              <a:t>/Unicorn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0885EF-8A24-EC4B-839A-E283807A7E6C}"/>
              </a:ext>
            </a:extLst>
          </p:cNvPr>
          <p:cNvSpPr txBox="1"/>
          <p:nvPr/>
        </p:nvSpPr>
        <p:spPr>
          <a:xfrm>
            <a:off x="8988166" y="1971458"/>
            <a:ext cx="2622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Django/Ruby on Rails</a:t>
            </a:r>
          </a:p>
        </p:txBody>
      </p:sp>
    </p:spTree>
    <p:extLst>
      <p:ext uri="{BB962C8B-B14F-4D97-AF65-F5344CB8AC3E}">
        <p14:creationId xmlns:p14="http://schemas.microsoft.com/office/powerpoint/2010/main" val="140680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6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Microservice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7B8B4-2728-594A-B24B-53D2325A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527" y="961812"/>
            <a:ext cx="717234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4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5554-ECAA-264A-9B07-F12B389F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Microservice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406C-778E-2646-9736-0F80B9BDA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Microservices can </a:t>
            </a:r>
            <a:r>
              <a:rPr lang="en-US" dirty="0">
                <a:highlight>
                  <a:srgbClr val="FFFF00"/>
                </a:highlight>
              </a:rPr>
              <a:t>be hosted on Lambda (Serverless), Containers, or can be other Django/Ruby/NodeJS apps</a:t>
            </a:r>
          </a:p>
          <a:p>
            <a:r>
              <a:rPr lang="en-US" dirty="0"/>
              <a:t>Front end is via an </a:t>
            </a:r>
            <a:r>
              <a:rPr lang="en-US" dirty="0">
                <a:highlight>
                  <a:srgbClr val="FFFF00"/>
                </a:highlight>
              </a:rPr>
              <a:t>API Gateway</a:t>
            </a:r>
            <a:r>
              <a:rPr lang="en-US" dirty="0"/>
              <a:t> that defines a programmatic interface to the services</a:t>
            </a:r>
          </a:p>
          <a:p>
            <a:r>
              <a:rPr lang="en-US" dirty="0"/>
              <a:t>Benefits of Rest API based API Gateway are:</a:t>
            </a:r>
          </a:p>
          <a:p>
            <a:pPr lvl="1"/>
            <a:r>
              <a:rPr lang="en-US" dirty="0"/>
              <a:t>Language agnostic</a:t>
            </a:r>
          </a:p>
          <a:p>
            <a:pPr lvl="1"/>
            <a:r>
              <a:rPr lang="en-US" dirty="0"/>
              <a:t>Maintains an interface that encapsulates implementation</a:t>
            </a:r>
          </a:p>
          <a:p>
            <a:pPr lvl="1"/>
            <a:r>
              <a:rPr lang="en-US" dirty="0"/>
              <a:t>Can use SQS to allow queues to invoke APIs</a:t>
            </a:r>
          </a:p>
          <a:p>
            <a:r>
              <a:rPr lang="en-US" dirty="0"/>
              <a:t>Need to handle authentication and </a:t>
            </a:r>
            <a:r>
              <a:rPr lang="en-US" dirty="0" err="1"/>
              <a:t>authorisation</a:t>
            </a:r>
            <a:r>
              <a:rPr lang="en-US" dirty="0"/>
              <a:t> for the API</a:t>
            </a:r>
          </a:p>
          <a:p>
            <a:pPr lvl="1"/>
            <a:r>
              <a:rPr lang="en-US" dirty="0"/>
              <a:t>Use IAM either directly or through API Gateway Resource Policies</a:t>
            </a:r>
          </a:p>
          <a:p>
            <a:pPr lvl="1"/>
            <a:r>
              <a:rPr lang="en-US" dirty="0"/>
              <a:t>Use Cognito</a:t>
            </a:r>
          </a:p>
          <a:p>
            <a:pPr lvl="1"/>
            <a:r>
              <a:rPr lang="en-US" dirty="0"/>
              <a:t>Use API keys</a:t>
            </a:r>
          </a:p>
          <a:p>
            <a:pPr lvl="1"/>
            <a:r>
              <a:rPr lang="en-US" dirty="0"/>
              <a:t>Use an external service through Lambda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3595B-2D40-FB42-82B6-B58FD32B0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0A83-0CCD-2743-A4C0-2F6E0F48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39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application using Python 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Django is a web application framework built on a </a:t>
            </a:r>
            <a:r>
              <a:rPr lang="en-AU" dirty="0">
                <a:highlight>
                  <a:srgbClr val="FFFF00"/>
                </a:highlight>
              </a:rPr>
              <a:t>Model View Controller architectural pattern</a:t>
            </a:r>
          </a:p>
          <a:p>
            <a:pPr lvl="1">
              <a:defRPr/>
            </a:pPr>
            <a:r>
              <a:rPr lang="en-AU" b="1" dirty="0"/>
              <a:t>Model</a:t>
            </a:r>
            <a:r>
              <a:rPr lang="en-AU" dirty="0"/>
              <a:t> represents an object representation of data used by the application:</a:t>
            </a:r>
          </a:p>
          <a:p>
            <a:pPr lvl="2">
              <a:defRPr/>
            </a:pPr>
            <a:r>
              <a:rPr lang="en-AU" dirty="0"/>
              <a:t>Configuration can determine what the actual data store is: MySQL, </a:t>
            </a:r>
            <a:r>
              <a:rPr lang="en-AU" dirty="0" err="1"/>
              <a:t>Postgresql</a:t>
            </a:r>
            <a:r>
              <a:rPr lang="en-AU" dirty="0"/>
              <a:t>, etc</a:t>
            </a:r>
          </a:p>
          <a:p>
            <a:pPr lvl="2">
              <a:defRPr/>
            </a:pPr>
            <a:r>
              <a:rPr lang="en-AU" dirty="0"/>
              <a:t>Queries hide the specifics of SQL and other query or access languages</a:t>
            </a:r>
          </a:p>
          <a:p>
            <a:pPr lvl="1">
              <a:defRPr/>
            </a:pPr>
            <a:r>
              <a:rPr lang="en-AU" b="1" dirty="0"/>
              <a:t>View</a:t>
            </a:r>
            <a:r>
              <a:rPr lang="en-AU" dirty="0"/>
              <a:t> is the visual representation of the model – how the data gets shown to the user via the web. In Django, this is represented by Templates</a:t>
            </a:r>
          </a:p>
          <a:p>
            <a:pPr lvl="1">
              <a:defRPr/>
            </a:pPr>
            <a:r>
              <a:rPr lang="en-AU" b="1" dirty="0"/>
              <a:t>Controller</a:t>
            </a:r>
            <a:r>
              <a:rPr lang="en-AU" dirty="0"/>
              <a:t> controls the business logic and the flow of data between the model and the controller (in practice, the controller and view code are usually mixed)</a:t>
            </a:r>
          </a:p>
        </p:txBody>
      </p:sp>
    </p:spTree>
    <p:extLst>
      <p:ext uri="{BB962C8B-B14F-4D97-AF65-F5344CB8AC3E}">
        <p14:creationId xmlns:p14="http://schemas.microsoft.com/office/powerpoint/2010/main" val="356969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1779</Words>
  <Application>Microsoft Office PowerPoint</Application>
  <PresentationFormat>宽屏</PresentationFormat>
  <Paragraphs>302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Courier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Web Architectures</vt:lpstr>
      <vt:lpstr>Modern Applications</vt:lpstr>
      <vt:lpstr>Popular web frameworks</vt:lpstr>
      <vt:lpstr>Traditional Architectures</vt:lpstr>
      <vt:lpstr>Fundamental Changes</vt:lpstr>
      <vt:lpstr>Web application on AWS</vt:lpstr>
      <vt:lpstr>Microservice Architecture</vt:lpstr>
      <vt:lpstr>Microservice Architecture</vt:lpstr>
      <vt:lpstr>Web application using Python Django</vt:lpstr>
      <vt:lpstr>It starts with an HTTP Request</vt:lpstr>
      <vt:lpstr>Django application architecture</vt:lpstr>
      <vt:lpstr>nginx</vt:lpstr>
      <vt:lpstr>nginx configuration</vt:lpstr>
      <vt:lpstr>Hello World in django</vt:lpstr>
      <vt:lpstr>Edit views.py</vt:lpstr>
      <vt:lpstr>Edit urls.py</vt:lpstr>
      <vt:lpstr>Edit mysite/urls.py</vt:lpstr>
      <vt:lpstr>Run the app</vt:lpstr>
      <vt:lpstr>Adding data from a Database</vt:lpstr>
      <vt:lpstr>Adding a Database</vt:lpstr>
      <vt:lpstr>Adding data from DynamoDB</vt:lpstr>
      <vt:lpstr>Adding data to django app</vt:lpstr>
      <vt:lpstr>Create a template</vt:lpstr>
      <vt:lpstr>Update view.py</vt:lpstr>
      <vt:lpstr>Using SQS to implement queues</vt:lpstr>
      <vt:lpstr>SQS</vt:lpstr>
      <vt:lpstr>Using SQS</vt:lpstr>
      <vt:lpstr>Send a message boto3</vt:lpstr>
      <vt:lpstr>Read a message boto3</vt:lpstr>
      <vt:lpstr>Celery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Zhang Gerry</cp:lastModifiedBy>
  <cp:revision>2</cp:revision>
  <dcterms:created xsi:type="dcterms:W3CDTF">1999-05-23T11:18:07Z</dcterms:created>
  <dcterms:modified xsi:type="dcterms:W3CDTF">2022-10-27T08:23:49Z</dcterms:modified>
  <cp:category>Lecture</cp:category>
</cp:coreProperties>
</file>