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95" r:id="rId5"/>
    <p:sldId id="279" r:id="rId6"/>
    <p:sldId id="280" r:id="rId7"/>
    <p:sldId id="298" r:id="rId8"/>
    <p:sldId id="297" r:id="rId9"/>
    <p:sldId id="300" r:id="rId10"/>
    <p:sldId id="301" r:id="rId11"/>
    <p:sldId id="302" r:id="rId12"/>
    <p:sldId id="312" r:id="rId13"/>
    <p:sldId id="303" r:id="rId14"/>
    <p:sldId id="304" r:id="rId15"/>
    <p:sldId id="306" r:id="rId16"/>
    <p:sldId id="308" r:id="rId17"/>
    <p:sldId id="309" r:id="rId18"/>
    <p:sldId id="305" r:id="rId19"/>
    <p:sldId id="307" r:id="rId20"/>
    <p:sldId id="310" r:id="rId21"/>
    <p:sldId id="311" r:id="rId22"/>
    <p:sldId id="290" r:id="rId23"/>
    <p:sldId id="282" r:id="rId24"/>
    <p:sldId id="291" r:id="rId25"/>
    <p:sldId id="283" r:id="rId26"/>
    <p:sldId id="278" r:id="rId27"/>
    <p:sldId id="296" r:id="rId28"/>
    <p:sldId id="25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2410FEFD-7E59-4D9E-B0FC-41B423E7D1FA}">
          <p14:sldIdLst>
            <p14:sldId id="256"/>
          </p14:sldIdLst>
        </p14:section>
        <p14:section name="Contents" id="{BE6D01AE-313A-41CA-8C68-2ABF024E84CC}">
          <p14:sldIdLst>
            <p14:sldId id="258"/>
          </p14:sldIdLst>
        </p14:section>
        <p14:section name="Request" id="{51D1E9AA-DA47-401C-AE97-983CF0432376}">
          <p14:sldIdLst>
            <p14:sldId id="259"/>
            <p14:sldId id="295"/>
          </p14:sldIdLst>
        </p14:section>
        <p14:section name="Development" id="{8F97E633-C645-4849-A149-556201A180CC}">
          <p14:sldIdLst>
            <p14:sldId id="279"/>
            <p14:sldId id="280"/>
            <p14:sldId id="298"/>
            <p14:sldId id="297"/>
            <p14:sldId id="300"/>
            <p14:sldId id="301"/>
            <p14:sldId id="302"/>
            <p14:sldId id="312"/>
            <p14:sldId id="303"/>
            <p14:sldId id="304"/>
            <p14:sldId id="306"/>
            <p14:sldId id="308"/>
            <p14:sldId id="309"/>
            <p14:sldId id="305"/>
            <p14:sldId id="307"/>
            <p14:sldId id="310"/>
            <p14:sldId id="311"/>
            <p14:sldId id="290"/>
          </p14:sldIdLst>
        </p14:section>
        <p14:section name="Validation" id="{54E24A36-1040-4672-A42A-13438559902B}">
          <p14:sldIdLst>
            <p14:sldId id="282"/>
            <p14:sldId id="291"/>
          </p14:sldIdLst>
        </p14:section>
        <p14:section name="Introspection" id="{86FBE716-E708-462F-B2FB-4018CFCEFC62}">
          <p14:sldIdLst>
            <p14:sldId id="283"/>
            <p14:sldId id="278"/>
            <p14:sldId id="296"/>
          </p14:sldIdLst>
        </p14:section>
        <p14:section name="The end" id="{604EE82E-178C-47E2-8A24-DF0A864FFE7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iyuanyuan" initials="p" lastIdx="14" clrIdx="0">
    <p:extLst>
      <p:ext uri="{19B8F6BF-5375-455C-9EA6-DF929625EA0E}">
        <p15:presenceInfo xmlns:p15="http://schemas.microsoft.com/office/powerpoint/2012/main" userId="ba11e15510b1b2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5A1"/>
    <a:srgbClr val="FEE0E7"/>
    <a:srgbClr val="5291B5"/>
    <a:srgbClr val="81BECA"/>
    <a:srgbClr val="65A896"/>
    <a:srgbClr val="64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6" autoAdjust="0"/>
    <p:restoredTop sz="95352" autoAdjust="0"/>
  </p:normalViewPr>
  <p:slideViewPr>
    <p:cSldViewPr snapToGrid="0">
      <p:cViewPr varScale="1">
        <p:scale>
          <a:sx n="107" d="100"/>
          <a:sy n="107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86BBA-AB0C-425E-BC39-C0F1FCD916F0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C1F4-E22F-4BA9-87C9-D43A0497B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55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0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98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06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28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22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0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92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06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3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76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7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05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31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51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19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15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19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33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1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4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3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1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9C1F4-E22F-4BA9-87C9-D43A0497B6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8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3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73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7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3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9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2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0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5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79AAA-8926-4F53-B67C-3B820186AB7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B5C7-251B-4975-AFCD-E4237BFC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9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85938" y="2068554"/>
            <a:ext cx="9106302" cy="1015663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STATUS REPORT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6172192" y="3091779"/>
            <a:ext cx="4720048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Pei Yuanyuan</a:t>
            </a:r>
          </a:p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 15, 2022</a:t>
            </a:r>
            <a:endParaRPr lang="en-US" altLang="zh-CN" sz="1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9925" y="1430514"/>
            <a:ext cx="2132315" cy="461665"/>
          </a:xfrm>
          <a:prstGeom prst="rect">
            <a:avLst/>
          </a:prstGeom>
          <a:solidFill>
            <a:srgbClr val="81BECA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 Code for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/>
              <a:t>2.2 M</a:t>
            </a:r>
            <a:r>
              <a:rPr lang="en-US" altLang="zh-CN" dirty="0" smtClean="0"/>
              <a:t>issing page</a:t>
            </a:r>
            <a:r>
              <a:rPr lang="en-US" dirty="0" smtClean="0"/>
              <a:t> Status: page status, subject detail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58469" y="2421434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Merge by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37121"/>
              </p:ext>
            </p:extLst>
          </p:nvPr>
        </p:nvGraphicFramePr>
        <p:xfrm>
          <a:off x="407915" y="2941494"/>
          <a:ext cx="11385175" cy="2686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52">
                  <a:extLst>
                    <a:ext uri="{9D8B030D-6E8A-4147-A177-3AD203B41FA5}">
                      <a16:colId xmlns:a16="http://schemas.microsoft.com/office/drawing/2014/main" val="1712275962"/>
                    </a:ext>
                  </a:extLst>
                </a:gridCol>
                <a:gridCol w="635858">
                  <a:extLst>
                    <a:ext uri="{9D8B030D-6E8A-4147-A177-3AD203B41FA5}">
                      <a16:colId xmlns:a16="http://schemas.microsoft.com/office/drawing/2014/main" val="2685053577"/>
                    </a:ext>
                  </a:extLst>
                </a:gridCol>
                <a:gridCol w="409967">
                  <a:extLst>
                    <a:ext uri="{9D8B030D-6E8A-4147-A177-3AD203B41FA5}">
                      <a16:colId xmlns:a16="http://schemas.microsoft.com/office/drawing/2014/main" val="1666508165"/>
                    </a:ext>
                  </a:extLst>
                </a:gridCol>
                <a:gridCol w="461216">
                  <a:extLst>
                    <a:ext uri="{9D8B030D-6E8A-4147-A177-3AD203B41FA5}">
                      <a16:colId xmlns:a16="http://schemas.microsoft.com/office/drawing/2014/main" val="2161636485"/>
                    </a:ext>
                  </a:extLst>
                </a:gridCol>
                <a:gridCol w="725986">
                  <a:extLst>
                    <a:ext uri="{9D8B030D-6E8A-4147-A177-3AD203B41FA5}">
                      <a16:colId xmlns:a16="http://schemas.microsoft.com/office/drawing/2014/main" val="4095576684"/>
                    </a:ext>
                  </a:extLst>
                </a:gridCol>
                <a:gridCol w="708906">
                  <a:extLst>
                    <a:ext uri="{9D8B030D-6E8A-4147-A177-3AD203B41FA5}">
                      <a16:colId xmlns:a16="http://schemas.microsoft.com/office/drawing/2014/main" val="4280811822"/>
                    </a:ext>
                  </a:extLst>
                </a:gridCol>
                <a:gridCol w="563708">
                  <a:extLst>
                    <a:ext uri="{9D8B030D-6E8A-4147-A177-3AD203B41FA5}">
                      <a16:colId xmlns:a16="http://schemas.microsoft.com/office/drawing/2014/main" val="1560319783"/>
                    </a:ext>
                  </a:extLst>
                </a:gridCol>
                <a:gridCol w="845560">
                  <a:extLst>
                    <a:ext uri="{9D8B030D-6E8A-4147-A177-3AD203B41FA5}">
                      <a16:colId xmlns:a16="http://schemas.microsoft.com/office/drawing/2014/main" val="3777834292"/>
                    </a:ext>
                  </a:extLst>
                </a:gridCol>
                <a:gridCol w="802856">
                  <a:extLst>
                    <a:ext uri="{9D8B030D-6E8A-4147-A177-3AD203B41FA5}">
                      <a16:colId xmlns:a16="http://schemas.microsoft.com/office/drawing/2014/main" val="1369079865"/>
                    </a:ext>
                  </a:extLst>
                </a:gridCol>
                <a:gridCol w="785774">
                  <a:extLst>
                    <a:ext uri="{9D8B030D-6E8A-4147-A177-3AD203B41FA5}">
                      <a16:colId xmlns:a16="http://schemas.microsoft.com/office/drawing/2014/main" val="3818930402"/>
                    </a:ext>
                  </a:extLst>
                </a:gridCol>
                <a:gridCol w="768691">
                  <a:extLst>
                    <a:ext uri="{9D8B030D-6E8A-4147-A177-3AD203B41FA5}">
                      <a16:colId xmlns:a16="http://schemas.microsoft.com/office/drawing/2014/main" val="2878445703"/>
                    </a:ext>
                  </a:extLst>
                </a:gridCol>
                <a:gridCol w="606412">
                  <a:extLst>
                    <a:ext uri="{9D8B030D-6E8A-4147-A177-3AD203B41FA5}">
                      <a16:colId xmlns:a16="http://schemas.microsoft.com/office/drawing/2014/main" val="3779730585"/>
                    </a:ext>
                  </a:extLst>
                </a:gridCol>
                <a:gridCol w="768690">
                  <a:extLst>
                    <a:ext uri="{9D8B030D-6E8A-4147-A177-3AD203B41FA5}">
                      <a16:colId xmlns:a16="http://schemas.microsoft.com/office/drawing/2014/main" val="1257401322"/>
                    </a:ext>
                  </a:extLst>
                </a:gridCol>
                <a:gridCol w="574907">
                  <a:extLst>
                    <a:ext uri="{9D8B030D-6E8A-4147-A177-3AD203B41FA5}">
                      <a16:colId xmlns:a16="http://schemas.microsoft.com/office/drawing/2014/main" val="3972947264"/>
                    </a:ext>
                  </a:extLst>
                </a:gridCol>
                <a:gridCol w="1156865">
                  <a:extLst>
                    <a:ext uri="{9D8B030D-6E8A-4147-A177-3AD203B41FA5}">
                      <a16:colId xmlns:a16="http://schemas.microsoft.com/office/drawing/2014/main" val="3211244564"/>
                    </a:ext>
                  </a:extLst>
                </a:gridCol>
                <a:gridCol w="663627">
                  <a:extLst>
                    <a:ext uri="{9D8B030D-6E8A-4147-A177-3AD203B41FA5}">
                      <a16:colId xmlns:a16="http://schemas.microsoft.com/office/drawing/2014/main" val="3177070929"/>
                    </a:ext>
                  </a:extLst>
                </a:gridCol>
              </a:tblGrid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Site 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Site Number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SubjectID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Subject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Status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ICF_Date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C1D1_Visit_Date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Dose_Phase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Planned_Folder_Name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Planned_Min_Visit_Date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Planned_Max_Visit_Date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Actual_Visit_Date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EOT_Date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Missing_Page_Name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Misiing_Visit</a:t>
                      </a:r>
                      <a:r>
                        <a:rPr lang="en-US" sz="1000" u="none" strike="noStrike" dirty="0" smtClean="0">
                          <a:effectLst/>
                        </a:rPr>
                        <a:t>(YN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Current_Date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Entry_Delay_Aging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93725"/>
                  </a:ext>
                </a:extLst>
              </a:tr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Ruijin</a:t>
                      </a:r>
                      <a:r>
                        <a:rPr lang="en-US" sz="1000" u="none" strike="noStrike" dirty="0">
                          <a:effectLst/>
                        </a:rPr>
                        <a:t> Hospital Affiliated to Medical College of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Shanghai </a:t>
                      </a:r>
                      <a:r>
                        <a:rPr lang="en-US" sz="1000" u="none" strike="noStrike" dirty="0" err="1">
                          <a:effectLst/>
                        </a:rPr>
                        <a:t>Jiaotong</a:t>
                      </a:r>
                      <a:r>
                        <a:rPr lang="en-US" sz="1000" u="none" strike="noStrike" dirty="0">
                          <a:effectLst/>
                        </a:rPr>
                        <a:t> University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Enrolled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28/Dec/2021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7/Jan/2022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Dose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Escalation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Cycle 3 Day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07-Mar-2022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extLst>
                  <a:ext uri="{0D108BD9-81ED-4DB2-BD59-A6C34878D82A}">
                    <a16:rowId xmlns:a16="http://schemas.microsoft.com/office/drawing/2014/main" val="540059884"/>
                  </a:ext>
                </a:extLst>
              </a:tr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Union hospital tongji medical college huazhong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university of science and technology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03001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Enrolled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14/FEB/2022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5/MAR/2022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Dose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Escalation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Screening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14/FEB/2022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Diagnosis of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Lymphoma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28-Mar-2022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extLst>
                  <a:ext uri="{0D108BD9-81ED-4DB2-BD59-A6C34878D82A}">
                    <a16:rowId xmlns:a16="http://schemas.microsoft.com/office/drawing/2014/main" val="302443014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04247" y="243249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Customized planned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info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2267" y="1802048"/>
            <a:ext cx="190468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page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41757" y="1802048"/>
            <a:ext cx="271260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subject status detail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01332" y="2432496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B85A1"/>
                </a:solidFill>
              </a:rPr>
              <a:t>Program Judged </a:t>
            </a:r>
            <a:endParaRPr lang="en-US" dirty="0">
              <a:solidFill>
                <a:srgbClr val="FB85A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671" y="104887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/>
              <a:t>（</a:t>
            </a:r>
            <a:r>
              <a:rPr lang="en-US" altLang="zh-CN" u="sng" dirty="0" smtClean="0"/>
              <a:t>1</a:t>
            </a:r>
            <a:r>
              <a:rPr lang="zh-CN" altLang="en-US" u="sng" dirty="0" smtClean="0"/>
              <a:t>）</a:t>
            </a:r>
            <a:r>
              <a:rPr lang="en-US" altLang="zh-CN" u="sng" dirty="0" smtClean="0"/>
              <a:t>. Common missing pages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07915" y="2171380"/>
            <a:ext cx="3733842" cy="7701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4359" y="2171380"/>
            <a:ext cx="1742794" cy="7701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0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2.2 M</a:t>
            </a:r>
            <a:r>
              <a:rPr lang="en-US" altLang="zh-CN" dirty="0" smtClean="0"/>
              <a:t>issing page</a:t>
            </a:r>
            <a:r>
              <a:rPr lang="en-US" dirty="0" smtClean="0"/>
              <a:t> Status: page status subject detail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1048871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/>
              <a:t>（</a:t>
            </a:r>
            <a:r>
              <a:rPr lang="en-US" altLang="zh-CN" u="sng" dirty="0" smtClean="0"/>
              <a:t>2</a:t>
            </a:r>
            <a:r>
              <a:rPr lang="zh-CN" altLang="en-US" u="sng" dirty="0" smtClean="0"/>
              <a:t>）</a:t>
            </a:r>
            <a:r>
              <a:rPr lang="en-US" altLang="zh-CN" u="sng" dirty="0" smtClean="0"/>
              <a:t>. Tumor Assessment missing pages</a:t>
            </a:r>
            <a:endParaRPr lang="en-US" u="sn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59192"/>
              </p:ext>
            </p:extLst>
          </p:nvPr>
        </p:nvGraphicFramePr>
        <p:xfrm>
          <a:off x="379866" y="2986668"/>
          <a:ext cx="11247357" cy="2686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250">
                  <a:extLst>
                    <a:ext uri="{9D8B030D-6E8A-4147-A177-3AD203B41FA5}">
                      <a16:colId xmlns:a16="http://schemas.microsoft.com/office/drawing/2014/main" val="1712275962"/>
                    </a:ext>
                  </a:extLst>
                </a:gridCol>
                <a:gridCol w="637330">
                  <a:extLst>
                    <a:ext uri="{9D8B030D-6E8A-4147-A177-3AD203B41FA5}">
                      <a16:colId xmlns:a16="http://schemas.microsoft.com/office/drawing/2014/main" val="2685053577"/>
                    </a:ext>
                  </a:extLst>
                </a:gridCol>
                <a:gridCol w="410916">
                  <a:extLst>
                    <a:ext uri="{9D8B030D-6E8A-4147-A177-3AD203B41FA5}">
                      <a16:colId xmlns:a16="http://schemas.microsoft.com/office/drawing/2014/main" val="1666508165"/>
                    </a:ext>
                  </a:extLst>
                </a:gridCol>
                <a:gridCol w="462283">
                  <a:extLst>
                    <a:ext uri="{9D8B030D-6E8A-4147-A177-3AD203B41FA5}">
                      <a16:colId xmlns:a16="http://schemas.microsoft.com/office/drawing/2014/main" val="2161636485"/>
                    </a:ext>
                  </a:extLst>
                </a:gridCol>
                <a:gridCol w="727667">
                  <a:extLst>
                    <a:ext uri="{9D8B030D-6E8A-4147-A177-3AD203B41FA5}">
                      <a16:colId xmlns:a16="http://schemas.microsoft.com/office/drawing/2014/main" val="4095576684"/>
                    </a:ext>
                  </a:extLst>
                </a:gridCol>
                <a:gridCol w="710547">
                  <a:extLst>
                    <a:ext uri="{9D8B030D-6E8A-4147-A177-3AD203B41FA5}">
                      <a16:colId xmlns:a16="http://schemas.microsoft.com/office/drawing/2014/main" val="4280811822"/>
                    </a:ext>
                  </a:extLst>
                </a:gridCol>
                <a:gridCol w="565014">
                  <a:extLst>
                    <a:ext uri="{9D8B030D-6E8A-4147-A177-3AD203B41FA5}">
                      <a16:colId xmlns:a16="http://schemas.microsoft.com/office/drawing/2014/main" val="1560319783"/>
                    </a:ext>
                  </a:extLst>
                </a:gridCol>
                <a:gridCol w="847518">
                  <a:extLst>
                    <a:ext uri="{9D8B030D-6E8A-4147-A177-3AD203B41FA5}">
                      <a16:colId xmlns:a16="http://schemas.microsoft.com/office/drawing/2014/main" val="3777834292"/>
                    </a:ext>
                  </a:extLst>
                </a:gridCol>
                <a:gridCol w="639551">
                  <a:extLst>
                    <a:ext uri="{9D8B030D-6E8A-4147-A177-3AD203B41FA5}">
                      <a16:colId xmlns:a16="http://schemas.microsoft.com/office/drawing/2014/main" val="1369079865"/>
                    </a:ext>
                  </a:extLst>
                </a:gridCol>
                <a:gridCol w="952757">
                  <a:extLst>
                    <a:ext uri="{9D8B030D-6E8A-4147-A177-3AD203B41FA5}">
                      <a16:colId xmlns:a16="http://schemas.microsoft.com/office/drawing/2014/main" val="3818930402"/>
                    </a:ext>
                  </a:extLst>
                </a:gridCol>
                <a:gridCol w="770471">
                  <a:extLst>
                    <a:ext uri="{9D8B030D-6E8A-4147-A177-3AD203B41FA5}">
                      <a16:colId xmlns:a16="http://schemas.microsoft.com/office/drawing/2014/main" val="2878445703"/>
                    </a:ext>
                  </a:extLst>
                </a:gridCol>
                <a:gridCol w="770470">
                  <a:extLst>
                    <a:ext uri="{9D8B030D-6E8A-4147-A177-3AD203B41FA5}">
                      <a16:colId xmlns:a16="http://schemas.microsoft.com/office/drawing/2014/main" val="1257401322"/>
                    </a:ext>
                  </a:extLst>
                </a:gridCol>
                <a:gridCol w="944184">
                  <a:extLst>
                    <a:ext uri="{9D8B030D-6E8A-4147-A177-3AD203B41FA5}">
                      <a16:colId xmlns:a16="http://schemas.microsoft.com/office/drawing/2014/main" val="1001678652"/>
                    </a:ext>
                  </a:extLst>
                </a:gridCol>
                <a:gridCol w="985830">
                  <a:extLst>
                    <a:ext uri="{9D8B030D-6E8A-4147-A177-3AD203B41FA5}">
                      <a16:colId xmlns:a16="http://schemas.microsoft.com/office/drawing/2014/main" val="3211244564"/>
                    </a:ext>
                  </a:extLst>
                </a:gridCol>
                <a:gridCol w="914569">
                  <a:extLst>
                    <a:ext uri="{9D8B030D-6E8A-4147-A177-3AD203B41FA5}">
                      <a16:colId xmlns:a16="http://schemas.microsoft.com/office/drawing/2014/main" val="3177070929"/>
                    </a:ext>
                  </a:extLst>
                </a:gridCol>
              </a:tblGrid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Site 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Site Number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SubjectID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Subject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Status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C1D1_Visit_Date</a:t>
                      </a:r>
                      <a:endParaRPr lang="en-US" sz="1000" b="1" i="0" u="none" strike="noStrike" dirty="0" smtClean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 smtClean="0">
                          <a:effectLst/>
                        </a:rPr>
                        <a:t>EOT_Date</a:t>
                      </a:r>
                      <a:endParaRPr lang="en-US" sz="1000" b="1" i="0" u="none" strike="noStrike" dirty="0" smtClean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Dose_Phase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Planned_TA_Week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Planned_Min_TA_Date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Planned_Max_TA_Date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Actual_TA_Date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Missing_Page_Name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 week or not</a:t>
                      </a: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Current_Date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Entry_Delay_Aging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93725"/>
                  </a:ext>
                </a:extLst>
              </a:tr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Ruijin</a:t>
                      </a:r>
                      <a:r>
                        <a:rPr lang="en-US" sz="1000" u="none" strike="noStrike" dirty="0">
                          <a:effectLst/>
                        </a:rPr>
                        <a:t> Hospital Affiliated to Medical College of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Shanghai </a:t>
                      </a:r>
                      <a:r>
                        <a:rPr lang="en-US" sz="1000" u="none" strike="noStrike" dirty="0" err="1">
                          <a:effectLst/>
                        </a:rPr>
                        <a:t>Jiaotong</a:t>
                      </a:r>
                      <a:r>
                        <a:rPr lang="en-US" sz="1000" u="none" strike="noStrike" dirty="0">
                          <a:effectLst/>
                        </a:rPr>
                        <a:t> University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Enrolled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28/Dec/2021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7/Jan/2022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Dose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Escalation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Cycle 3 Day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07-Mar-2022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ingHei_18030_C-Medium" panose="020A0304000101010101" pitchFamily="18" charset="-122"/>
                          <a:ea typeface="MYingHei_18030_C-Medium" panose="020A0304000101010101" pitchFamily="18" charset="-122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extLst>
                  <a:ext uri="{0D108BD9-81ED-4DB2-BD59-A6C34878D82A}">
                    <a16:rowId xmlns:a16="http://schemas.microsoft.com/office/drawing/2014/main" val="540059884"/>
                  </a:ext>
                </a:extLst>
              </a:tr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Union hospital tongji medical college huazhong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university of science and technology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03001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Enrolled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14/FEB/2022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5/MAR/2022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Dose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Escalation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Screening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14/FEB/2022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Diagnosis of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Lymphoma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YingHei_18030_C-Medium" panose="020A0304000101010101" pitchFamily="18" charset="-122"/>
                          <a:ea typeface="MYingHei_18030_C-Medium" panose="020A0304000101010101" pitchFamily="18" charset="-122"/>
                        </a:rPr>
                        <a:t>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28-Mar-2022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extLst>
                  <a:ext uri="{0D108BD9-81ED-4DB2-BD59-A6C34878D82A}">
                    <a16:rowId xmlns:a16="http://schemas.microsoft.com/office/drawing/2014/main" val="302443014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658469" y="2421434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Merge by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4247" y="243249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Customized planned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info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4600" y="1802048"/>
            <a:ext cx="190468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page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19781" y="1802048"/>
            <a:ext cx="271260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subject status detail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79289" y="2421434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B85A1"/>
                </a:solidFill>
              </a:rPr>
              <a:t>Program Judged </a:t>
            </a:r>
            <a:endParaRPr lang="en-US" dirty="0">
              <a:solidFill>
                <a:srgbClr val="FB85A1"/>
              </a:solidFill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79866" y="2171380"/>
            <a:ext cx="2739915" cy="8152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32383" y="2171380"/>
            <a:ext cx="2164135" cy="8152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2.2 M</a:t>
            </a:r>
            <a:r>
              <a:rPr lang="en-US" altLang="zh-CN" dirty="0" smtClean="0"/>
              <a:t>issing page</a:t>
            </a:r>
            <a:r>
              <a:rPr lang="en-US" dirty="0" smtClean="0"/>
              <a:t> Status: page status subject detail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1048871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/>
              <a:t>（</a:t>
            </a:r>
            <a:r>
              <a:rPr lang="en-US" altLang="zh-CN" u="sng" dirty="0" smtClean="0"/>
              <a:t>2</a:t>
            </a:r>
            <a:r>
              <a:rPr lang="zh-CN" altLang="en-US" u="sng" dirty="0" smtClean="0"/>
              <a:t>）</a:t>
            </a:r>
            <a:r>
              <a:rPr lang="en-US" altLang="zh-CN" u="sng" dirty="0" smtClean="0"/>
              <a:t>. Tumor Assessment missing pages</a:t>
            </a:r>
            <a:endParaRPr lang="en-US" u="sn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19972"/>
              </p:ext>
            </p:extLst>
          </p:nvPr>
        </p:nvGraphicFramePr>
        <p:xfrm>
          <a:off x="379867" y="2986668"/>
          <a:ext cx="10492096" cy="2686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261">
                  <a:extLst>
                    <a:ext uri="{9D8B030D-6E8A-4147-A177-3AD203B41FA5}">
                      <a16:colId xmlns:a16="http://schemas.microsoft.com/office/drawing/2014/main" val="1712275962"/>
                    </a:ext>
                  </a:extLst>
                </a:gridCol>
                <a:gridCol w="594533">
                  <a:extLst>
                    <a:ext uri="{9D8B030D-6E8A-4147-A177-3AD203B41FA5}">
                      <a16:colId xmlns:a16="http://schemas.microsoft.com/office/drawing/2014/main" val="2685053577"/>
                    </a:ext>
                  </a:extLst>
                </a:gridCol>
                <a:gridCol w="383323">
                  <a:extLst>
                    <a:ext uri="{9D8B030D-6E8A-4147-A177-3AD203B41FA5}">
                      <a16:colId xmlns:a16="http://schemas.microsoft.com/office/drawing/2014/main" val="1666508165"/>
                    </a:ext>
                  </a:extLst>
                </a:gridCol>
                <a:gridCol w="431241">
                  <a:extLst>
                    <a:ext uri="{9D8B030D-6E8A-4147-A177-3AD203B41FA5}">
                      <a16:colId xmlns:a16="http://schemas.microsoft.com/office/drawing/2014/main" val="2161636485"/>
                    </a:ext>
                  </a:extLst>
                </a:gridCol>
                <a:gridCol w="678804">
                  <a:extLst>
                    <a:ext uri="{9D8B030D-6E8A-4147-A177-3AD203B41FA5}">
                      <a16:colId xmlns:a16="http://schemas.microsoft.com/office/drawing/2014/main" val="4095576684"/>
                    </a:ext>
                  </a:extLst>
                </a:gridCol>
                <a:gridCol w="662834">
                  <a:extLst>
                    <a:ext uri="{9D8B030D-6E8A-4147-A177-3AD203B41FA5}">
                      <a16:colId xmlns:a16="http://schemas.microsoft.com/office/drawing/2014/main" val="4280811822"/>
                    </a:ext>
                  </a:extLst>
                </a:gridCol>
                <a:gridCol w="527073">
                  <a:extLst>
                    <a:ext uri="{9D8B030D-6E8A-4147-A177-3AD203B41FA5}">
                      <a16:colId xmlns:a16="http://schemas.microsoft.com/office/drawing/2014/main" val="1560319783"/>
                    </a:ext>
                  </a:extLst>
                </a:gridCol>
                <a:gridCol w="790607">
                  <a:extLst>
                    <a:ext uri="{9D8B030D-6E8A-4147-A177-3AD203B41FA5}">
                      <a16:colId xmlns:a16="http://schemas.microsoft.com/office/drawing/2014/main" val="3777834292"/>
                    </a:ext>
                  </a:extLst>
                </a:gridCol>
                <a:gridCol w="596605">
                  <a:extLst>
                    <a:ext uri="{9D8B030D-6E8A-4147-A177-3AD203B41FA5}">
                      <a16:colId xmlns:a16="http://schemas.microsoft.com/office/drawing/2014/main" val="1369079865"/>
                    </a:ext>
                  </a:extLst>
                </a:gridCol>
                <a:gridCol w="888779">
                  <a:extLst>
                    <a:ext uri="{9D8B030D-6E8A-4147-A177-3AD203B41FA5}">
                      <a16:colId xmlns:a16="http://schemas.microsoft.com/office/drawing/2014/main" val="3818930402"/>
                    </a:ext>
                  </a:extLst>
                </a:gridCol>
                <a:gridCol w="718734">
                  <a:extLst>
                    <a:ext uri="{9D8B030D-6E8A-4147-A177-3AD203B41FA5}">
                      <a16:colId xmlns:a16="http://schemas.microsoft.com/office/drawing/2014/main" val="2878445703"/>
                    </a:ext>
                  </a:extLst>
                </a:gridCol>
                <a:gridCol w="718733">
                  <a:extLst>
                    <a:ext uri="{9D8B030D-6E8A-4147-A177-3AD203B41FA5}">
                      <a16:colId xmlns:a16="http://schemas.microsoft.com/office/drawing/2014/main" val="1257401322"/>
                    </a:ext>
                  </a:extLst>
                </a:gridCol>
                <a:gridCol w="880782">
                  <a:extLst>
                    <a:ext uri="{9D8B030D-6E8A-4147-A177-3AD203B41FA5}">
                      <a16:colId xmlns:a16="http://schemas.microsoft.com/office/drawing/2014/main" val="1001678652"/>
                    </a:ext>
                  </a:extLst>
                </a:gridCol>
                <a:gridCol w="919631">
                  <a:extLst>
                    <a:ext uri="{9D8B030D-6E8A-4147-A177-3AD203B41FA5}">
                      <a16:colId xmlns:a16="http://schemas.microsoft.com/office/drawing/2014/main" val="3211244564"/>
                    </a:ext>
                  </a:extLst>
                </a:gridCol>
                <a:gridCol w="853156">
                  <a:extLst>
                    <a:ext uri="{9D8B030D-6E8A-4147-A177-3AD203B41FA5}">
                      <a16:colId xmlns:a16="http://schemas.microsoft.com/office/drawing/2014/main" val="3177070929"/>
                    </a:ext>
                  </a:extLst>
                </a:gridCol>
              </a:tblGrid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Site 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Site Number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SubjectID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Subject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</a:rPr>
                        <a:t>Status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C1D1_Visit_Date</a:t>
                      </a:r>
                      <a:endParaRPr lang="en-US" sz="1000" b="1" i="0" u="none" strike="noStrike" dirty="0" smtClean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 smtClean="0">
                          <a:effectLst/>
                        </a:rPr>
                        <a:t>EOT_Date</a:t>
                      </a:r>
                      <a:endParaRPr lang="en-US" sz="1000" b="1" i="0" u="none" strike="noStrike" dirty="0" smtClean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Dose_Phase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Planned_TA_Week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Planned_Min_TA_Date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Planned_Max_TA_Date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 smtClean="0">
                          <a:effectLst/>
                        </a:rPr>
                        <a:t>Actual_TA_Date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Missing_Page_Name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 week or not</a:t>
                      </a: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Current_Date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Entry_Delay_Aging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>
                    <a:solidFill>
                      <a:srgbClr val="FB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93725"/>
                  </a:ext>
                </a:extLst>
              </a:tr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Ruijin</a:t>
                      </a:r>
                      <a:r>
                        <a:rPr lang="en-US" sz="1000" u="none" strike="noStrike" dirty="0">
                          <a:effectLst/>
                        </a:rPr>
                        <a:t> Hospital Affiliated to Medical College of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Shanghai </a:t>
                      </a:r>
                      <a:r>
                        <a:rPr lang="en-US" sz="1000" u="none" strike="noStrike" dirty="0" err="1">
                          <a:effectLst/>
                        </a:rPr>
                        <a:t>Jiaotong</a:t>
                      </a:r>
                      <a:r>
                        <a:rPr lang="en-US" sz="1000" u="none" strike="noStrike" dirty="0">
                          <a:effectLst/>
                        </a:rPr>
                        <a:t> University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Enrolled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28/Dec/2021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7/Jan/2022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Dose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Escalation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Cycle 3 Day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07-Mar-2022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28-Mar-2022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extLst>
                  <a:ext uri="{0D108BD9-81ED-4DB2-BD59-A6C34878D82A}">
                    <a16:rowId xmlns:a16="http://schemas.microsoft.com/office/drawing/2014/main" val="540059884"/>
                  </a:ext>
                </a:extLst>
              </a:tr>
              <a:tr h="54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Union hospital tongji medical college huazhong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university of science and technology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03001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Enrolled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14/FEB/2022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5/MAR/2022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Dose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Escalation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Screening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14/FEB/2022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Diagnosis of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Lymphoma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28-Mar-2022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609" marR="4609" marT="4609" marB="0" anchor="b"/>
                </a:tc>
                <a:extLst>
                  <a:ext uri="{0D108BD9-81ED-4DB2-BD59-A6C34878D82A}">
                    <a16:rowId xmlns:a16="http://schemas.microsoft.com/office/drawing/2014/main" val="302443014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495570" y="276126"/>
            <a:ext cx="4285130" cy="5847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pweek11;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infile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datalines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code </a:t>
            </a:r>
            <a:r>
              <a:rPr lang="en-US" sz="1100" b="1" dirty="0">
                <a:solidFill>
                  <a:srgbClr val="008080"/>
                </a:solidFill>
                <a:latin typeface="Courier New" panose="02070309020205020404" pitchFamily="49" charset="0"/>
              </a:rPr>
              <a:t>2.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pweek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</a:rPr>
              <a:t>$24.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 Tumor Assessment Week8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2 Tumor Assessment Week16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3 Tumor Assessment Week24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4 Tumor Assessment Week36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5 Tumor Assessment Week48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6 Tumor Assessment Week60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7 Tumor Assessment Week72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pform9;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infile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datalines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pform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</a:rPr>
              <a:t>$59.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Tumor Assessment Visit	             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Target Lesion Assessment             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Non-Target Lesion Assessment         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New Lesion Assessment	             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Spleen and Liver Assessment          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PET-CT Evaluation                    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Overall Response Evaluation-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Cheson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2014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Overall Response Evaluation-IWCLL2008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Overall Response Evaluation-IWWM-7   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sql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plan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</a:rPr>
              <a:t>pweek11.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*,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</a:rPr>
              <a:t>pform9.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pweek11,pform9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Quit;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759388" y="285981"/>
            <a:ext cx="736182" cy="2700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9388" y="3556487"/>
            <a:ext cx="736182" cy="2567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92858" y="2332427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Customized planned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info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3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/>
              <a:t>2.2 M</a:t>
            </a:r>
            <a:r>
              <a:rPr lang="en-US" altLang="zh-CN" dirty="0" smtClean="0"/>
              <a:t>issing page</a:t>
            </a:r>
            <a:r>
              <a:rPr lang="en-US" dirty="0" smtClean="0"/>
              <a:t> Status: page status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671" y="104887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/>
              <a:t>（</a:t>
            </a:r>
            <a:r>
              <a:rPr lang="en-US" altLang="zh-CN" u="sng" dirty="0" smtClean="0"/>
              <a:t>3</a:t>
            </a:r>
            <a:r>
              <a:rPr lang="zh-CN" altLang="en-US" u="sng" dirty="0" smtClean="0"/>
              <a:t>）</a:t>
            </a:r>
            <a:r>
              <a:rPr lang="en-US" altLang="zh-CN" u="sng" dirty="0" smtClean="0"/>
              <a:t>. Summary of missing pages 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36587"/>
              </p:ext>
            </p:extLst>
          </p:nvPr>
        </p:nvGraphicFramePr>
        <p:xfrm>
          <a:off x="484094" y="2048790"/>
          <a:ext cx="11134165" cy="18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9990">
                  <a:extLst>
                    <a:ext uri="{9D8B030D-6E8A-4147-A177-3AD203B41FA5}">
                      <a16:colId xmlns:a16="http://schemas.microsoft.com/office/drawing/2014/main" val="2259138734"/>
                    </a:ext>
                  </a:extLst>
                </a:gridCol>
                <a:gridCol w="742757">
                  <a:extLst>
                    <a:ext uri="{9D8B030D-6E8A-4147-A177-3AD203B41FA5}">
                      <a16:colId xmlns:a16="http://schemas.microsoft.com/office/drawing/2014/main" val="2500193971"/>
                    </a:ext>
                  </a:extLst>
                </a:gridCol>
                <a:gridCol w="677259">
                  <a:extLst>
                    <a:ext uri="{9D8B030D-6E8A-4147-A177-3AD203B41FA5}">
                      <a16:colId xmlns:a16="http://schemas.microsoft.com/office/drawing/2014/main" val="63979971"/>
                    </a:ext>
                  </a:extLst>
                </a:gridCol>
                <a:gridCol w="793358">
                  <a:extLst>
                    <a:ext uri="{9D8B030D-6E8A-4147-A177-3AD203B41FA5}">
                      <a16:colId xmlns:a16="http://schemas.microsoft.com/office/drawing/2014/main" val="2607478126"/>
                    </a:ext>
                  </a:extLst>
                </a:gridCol>
                <a:gridCol w="1070006">
                  <a:extLst>
                    <a:ext uri="{9D8B030D-6E8A-4147-A177-3AD203B41FA5}">
                      <a16:colId xmlns:a16="http://schemas.microsoft.com/office/drawing/2014/main" val="1877617495"/>
                    </a:ext>
                  </a:extLst>
                </a:gridCol>
                <a:gridCol w="1081189">
                  <a:extLst>
                    <a:ext uri="{9D8B030D-6E8A-4147-A177-3AD203B41FA5}">
                      <a16:colId xmlns:a16="http://schemas.microsoft.com/office/drawing/2014/main" val="3852709876"/>
                    </a:ext>
                  </a:extLst>
                </a:gridCol>
                <a:gridCol w="1070792">
                  <a:extLst>
                    <a:ext uri="{9D8B030D-6E8A-4147-A177-3AD203B41FA5}">
                      <a16:colId xmlns:a16="http://schemas.microsoft.com/office/drawing/2014/main" val="2830905485"/>
                    </a:ext>
                  </a:extLst>
                </a:gridCol>
                <a:gridCol w="1216338">
                  <a:extLst>
                    <a:ext uri="{9D8B030D-6E8A-4147-A177-3AD203B41FA5}">
                      <a16:colId xmlns:a16="http://schemas.microsoft.com/office/drawing/2014/main" val="1236117548"/>
                    </a:ext>
                  </a:extLst>
                </a:gridCol>
                <a:gridCol w="1507426">
                  <a:extLst>
                    <a:ext uri="{9D8B030D-6E8A-4147-A177-3AD203B41FA5}">
                      <a16:colId xmlns:a16="http://schemas.microsoft.com/office/drawing/2014/main" val="318128852"/>
                    </a:ext>
                  </a:extLst>
                </a:gridCol>
                <a:gridCol w="1445050">
                  <a:extLst>
                    <a:ext uri="{9D8B030D-6E8A-4147-A177-3AD203B41FA5}">
                      <a16:colId xmlns:a16="http://schemas.microsoft.com/office/drawing/2014/main" val="1158456692"/>
                    </a:ext>
                  </a:extLst>
                </a:gridCol>
              </a:tblGrid>
              <a:tr h="397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Site 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Site Number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Of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Subjects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of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Missing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Pages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Of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  <a:latin typeface="+mn-lt"/>
                        </a:rPr>
                        <a:t>EntryDelayAging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(&lt;5)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Of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  <a:latin typeface="+mn-lt"/>
                        </a:rPr>
                        <a:t>EntryDelayAging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(5-10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Of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  <a:latin typeface="+mn-lt"/>
                        </a:rPr>
                        <a:t>EntryDelayAging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(&gt;10)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Of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Missing </a:t>
                      </a:r>
                      <a:r>
                        <a:rPr lang="en-US" sz="1000" u="none" strike="noStrike" dirty="0" err="1" smtClean="0">
                          <a:effectLst/>
                          <a:latin typeface="+mn-lt"/>
                        </a:rPr>
                        <a:t>TumorAssessment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 Pages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Of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  <a:latin typeface="+mn-lt"/>
                        </a:rPr>
                        <a:t>TumorEntryDelayAging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(&lt;5)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Of</a:t>
                      </a:r>
                      <a:r>
                        <a:rPr lang="en-US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000" u="none" strike="noStrike" baseline="0" dirty="0" err="1" smtClean="0">
                          <a:effectLst/>
                          <a:latin typeface="+mn-lt"/>
                        </a:rPr>
                        <a:t>t</a:t>
                      </a:r>
                      <a:r>
                        <a:rPr lang="en-US" sz="1000" u="none" strike="noStrike" dirty="0" err="1" smtClean="0">
                          <a:effectLst/>
                          <a:latin typeface="+mn-lt"/>
                        </a:rPr>
                        <a:t>umorEntryDelayAging</a:t>
                      </a:r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(5-10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+mn-lt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64075"/>
                  </a:ext>
                </a:extLst>
              </a:tr>
              <a:tr h="636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Ruijin</a:t>
                      </a:r>
                      <a:r>
                        <a:rPr lang="en-US" sz="1000" u="none" strike="noStrike" dirty="0">
                          <a:effectLst/>
                        </a:rPr>
                        <a:t> Hospital Affiliated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to Medical College of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Shanghai </a:t>
                      </a:r>
                      <a:r>
                        <a:rPr lang="en-US" sz="1000" u="none" strike="noStrike" dirty="0" err="1">
                          <a:effectLst/>
                        </a:rPr>
                        <a:t>Jiaotong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University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extLst>
                  <a:ext uri="{0D108BD9-81ED-4DB2-BD59-A6C34878D82A}">
                    <a16:rowId xmlns:a16="http://schemas.microsoft.com/office/drawing/2014/main" val="205394402"/>
                  </a:ext>
                </a:extLst>
              </a:tr>
              <a:tr h="6360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Union hospital </a:t>
                      </a:r>
                      <a:r>
                        <a:rPr lang="en-US" sz="1000" u="none" strike="noStrike" dirty="0" err="1">
                          <a:effectLst/>
                        </a:rPr>
                        <a:t>tongji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medical college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huazhong</a:t>
                      </a:r>
                      <a:r>
                        <a:rPr lang="en-US" sz="1000" u="none" strike="noStrike" dirty="0">
                          <a:effectLst/>
                        </a:rPr>
                        <a:t> university of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science and technology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ctr"/>
                </a:tc>
                <a:extLst>
                  <a:ext uri="{0D108BD9-81ED-4DB2-BD59-A6C34878D82A}">
                    <a16:rowId xmlns:a16="http://schemas.microsoft.com/office/drawing/2014/main" val="247232528"/>
                  </a:ext>
                </a:extLst>
              </a:tr>
              <a:tr h="154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5151" marR="5151" marT="5151" marB="0" anchor="b"/>
                </a:tc>
                <a:extLst>
                  <a:ext uri="{0D108BD9-81ED-4DB2-BD59-A6C34878D82A}">
                    <a16:rowId xmlns:a16="http://schemas.microsoft.com/office/drawing/2014/main" val="197090761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64327" y="1469509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Group by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1192" y="1469509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Sum from Common Missing Page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3089" y="1469509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Sum from TA Missing Page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094" y="3988488"/>
            <a:ext cx="9907613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sql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*missing page</a:t>
            </a:r>
            <a:r>
              <a:rPr lang="zh-CN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总数</a:t>
            </a:r>
            <a:r>
              <a:rPr lang="en-US" altLang="zh-CN" sz="1200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ms3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site,sitenumber,count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subject)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nsub,count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nall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mispg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sitenumber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*插入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total</a:t>
            </a:r>
            <a:r>
              <a:rPr lang="zh-CN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行</a:t>
            </a:r>
            <a:r>
              <a:rPr lang="en-US" altLang="zh-CN" sz="1200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zh-CN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ms3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site,sitenumber,nsub,nall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site,</a:t>
            </a:r>
            <a:r>
              <a:rPr lang="en-US" sz="1200" dirty="0" err="1">
                <a:solidFill>
                  <a:srgbClr val="800080"/>
                </a:solidFill>
                <a:latin typeface="Courier New" panose="02070309020205020404" pitchFamily="49" charset="0"/>
              </a:rPr>
              <a:t>'Total</a:t>
            </a:r>
            <a:r>
              <a:rPr lang="en-US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sitenumber,count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subject)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nsub,count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nall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mispg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061882" y="3765176"/>
            <a:ext cx="645459" cy="182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17811" y="3948144"/>
            <a:ext cx="968188" cy="1197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799" y="5135079"/>
            <a:ext cx="4016188" cy="369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2.2 SDV Status: page status, </a:t>
            </a:r>
            <a:r>
              <a:rPr lang="en-US" dirty="0"/>
              <a:t>subject </a:t>
            </a:r>
            <a:r>
              <a:rPr lang="en-US" dirty="0" smtClean="0"/>
              <a:t>detail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72836"/>
              </p:ext>
            </p:extLst>
          </p:nvPr>
        </p:nvGraphicFramePr>
        <p:xfrm>
          <a:off x="762000" y="2461311"/>
          <a:ext cx="10094259" cy="3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318">
                  <a:extLst>
                    <a:ext uri="{9D8B030D-6E8A-4147-A177-3AD203B41FA5}">
                      <a16:colId xmlns:a16="http://schemas.microsoft.com/office/drawing/2014/main" val="3251733456"/>
                    </a:ext>
                  </a:extLst>
                </a:gridCol>
                <a:gridCol w="1138876">
                  <a:extLst>
                    <a:ext uri="{9D8B030D-6E8A-4147-A177-3AD203B41FA5}">
                      <a16:colId xmlns:a16="http://schemas.microsoft.com/office/drawing/2014/main" val="4051394282"/>
                    </a:ext>
                  </a:extLst>
                </a:gridCol>
                <a:gridCol w="918282">
                  <a:extLst>
                    <a:ext uri="{9D8B030D-6E8A-4147-A177-3AD203B41FA5}">
                      <a16:colId xmlns:a16="http://schemas.microsoft.com/office/drawing/2014/main" val="1085634596"/>
                    </a:ext>
                  </a:extLst>
                </a:gridCol>
                <a:gridCol w="1591478">
                  <a:extLst>
                    <a:ext uri="{9D8B030D-6E8A-4147-A177-3AD203B41FA5}">
                      <a16:colId xmlns:a16="http://schemas.microsoft.com/office/drawing/2014/main" val="1622630523"/>
                    </a:ext>
                  </a:extLst>
                </a:gridCol>
                <a:gridCol w="1756143">
                  <a:extLst>
                    <a:ext uri="{9D8B030D-6E8A-4147-A177-3AD203B41FA5}">
                      <a16:colId xmlns:a16="http://schemas.microsoft.com/office/drawing/2014/main" val="34441452"/>
                    </a:ext>
                  </a:extLst>
                </a:gridCol>
                <a:gridCol w="1058768">
                  <a:extLst>
                    <a:ext uri="{9D8B030D-6E8A-4147-A177-3AD203B41FA5}">
                      <a16:colId xmlns:a16="http://schemas.microsoft.com/office/drawing/2014/main" val="1241779129"/>
                    </a:ext>
                  </a:extLst>
                </a:gridCol>
                <a:gridCol w="1425394">
                  <a:extLst>
                    <a:ext uri="{9D8B030D-6E8A-4147-A177-3AD203B41FA5}">
                      <a16:colId xmlns:a16="http://schemas.microsoft.com/office/drawing/2014/main" val="4001014079"/>
                    </a:ext>
                  </a:extLst>
                </a:gridCol>
              </a:tblGrid>
              <a:tr h="11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SiteName</a:t>
                      </a:r>
                      <a:endParaRPr lang="en-US" sz="105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SiteNumber</a:t>
                      </a:r>
                      <a:endParaRPr lang="en-US" sz="105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Subject_ID</a:t>
                      </a:r>
                      <a:endParaRPr lang="en-US" sz="105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Folder_Name</a:t>
                      </a:r>
                      <a:endParaRPr lang="en-US" sz="105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Pages_Not_SDV</a:t>
                      </a:r>
                      <a:endParaRPr lang="en-US" sz="105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Visit_Date</a:t>
                      </a:r>
                      <a:endParaRPr lang="en-US" sz="105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SDV_Delay_Aging</a:t>
                      </a:r>
                      <a:endParaRPr lang="en-US" sz="105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>
                    <a:solidFill>
                      <a:srgbClr val="FB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70386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Ruijin</a:t>
                      </a:r>
                      <a:r>
                        <a:rPr lang="en-US" sz="1050" u="none" strike="noStrike" dirty="0">
                          <a:effectLst/>
                        </a:rPr>
                        <a:t> Hospital Affiliated to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Medical College of Shanghai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 err="1">
                          <a:effectLst/>
                        </a:rPr>
                        <a:t>Jiaotong</a:t>
                      </a:r>
                      <a:r>
                        <a:rPr lang="en-US" sz="1050" u="none" strike="noStrike" dirty="0">
                          <a:effectLst/>
                        </a:rPr>
                        <a:t> University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Common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Pages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Adverse Event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extLst>
                  <a:ext uri="{0D108BD9-81ED-4DB2-BD59-A6C34878D82A}">
                    <a16:rowId xmlns:a16="http://schemas.microsoft.com/office/drawing/2014/main" val="1863390036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Ruijin Hospital Affiliated to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Medical College of Shanghai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Jiaotong University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Common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Pages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Prior and Concomitant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Medication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extLst>
                  <a:ext uri="{0D108BD9-81ED-4DB2-BD59-A6C34878D82A}">
                    <a16:rowId xmlns:a16="http://schemas.microsoft.com/office/drawing/2014/main" val="3318302573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Ruijin Hospital Affiliated to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Medical College of Shanghai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Jiaotong University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smtClean="0">
                          <a:effectLst/>
                        </a:rPr>
                        <a:t>Common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Pages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Prior and Concomitant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Procedure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extLst>
                  <a:ext uri="{0D108BD9-81ED-4DB2-BD59-A6C34878D82A}">
                    <a16:rowId xmlns:a16="http://schemas.microsoft.com/office/drawing/2014/main" val="859484845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Ruijin Hospital Affiliated to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Medical College of Shanghai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Jiaotong University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Cycle 0 Day -3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Weight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4/Jan/2022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extLst>
                  <a:ext uri="{0D108BD9-81ED-4DB2-BD59-A6C34878D82A}">
                    <a16:rowId xmlns:a16="http://schemas.microsoft.com/office/drawing/2014/main" val="877568132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 err="1">
                          <a:effectLst/>
                        </a:rPr>
                        <a:t>Ruijin</a:t>
                      </a:r>
                      <a:r>
                        <a:rPr lang="en-US" sz="1050" u="none" strike="noStrike" dirty="0">
                          <a:effectLst/>
                        </a:rPr>
                        <a:t> Hospital Affiliated to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Medical College of Shanghai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 err="1">
                          <a:effectLst/>
                        </a:rPr>
                        <a:t>Jiaotong</a:t>
                      </a:r>
                      <a:r>
                        <a:rPr lang="en-US" sz="1050" u="none" strike="noStrike" dirty="0">
                          <a:effectLst/>
                        </a:rPr>
                        <a:t> University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Cycle 1 </a:t>
                      </a:r>
                      <a:r>
                        <a:rPr lang="en-US" sz="1050" u="none" strike="noStrike" dirty="0" smtClean="0">
                          <a:effectLst/>
                        </a:rPr>
                        <a:t>Day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Physical Examination_Brief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20/Jan/2022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extLst>
                  <a:ext uri="{0D108BD9-81ED-4DB2-BD59-A6C34878D82A}">
                    <a16:rowId xmlns:a16="http://schemas.microsoft.com/office/drawing/2014/main" val="892219481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Ruijin Hospital Affiliated to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Medical College of Shanghai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Jiaotong University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Cycle 1 </a:t>
                      </a:r>
                      <a:r>
                        <a:rPr lang="en-US" sz="1050" u="none" strike="noStrike" dirty="0" smtClean="0">
                          <a:effectLst/>
                        </a:rPr>
                        <a:t>Day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Urinalysis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20/Jan/2022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extLst>
                  <a:ext uri="{0D108BD9-81ED-4DB2-BD59-A6C34878D82A}">
                    <a16:rowId xmlns:a16="http://schemas.microsoft.com/office/drawing/2014/main" val="3386823722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Ruijin Hospital Affiliated to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Medical College of Shanghai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Jiaotong University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01001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Cycle 1 </a:t>
                      </a:r>
                      <a:r>
                        <a:rPr lang="en-US" sz="1050" u="none" strike="noStrike" dirty="0" smtClean="0">
                          <a:effectLst/>
                        </a:rPr>
                        <a:t>Day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Blood Chemistry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20/Jan/2022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6953" marR="6953" marT="6953" marB="0" anchor="b"/>
                </a:tc>
                <a:extLst>
                  <a:ext uri="{0D108BD9-81ED-4DB2-BD59-A6C34878D82A}">
                    <a16:rowId xmlns:a16="http://schemas.microsoft.com/office/drawing/2014/main" val="263371084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63843" y="1319026"/>
            <a:ext cx="190468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page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77780" y="1319026"/>
            <a:ext cx="271260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subject status detail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16188" y="1946144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Merge by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61360" y="1928079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B85A1"/>
                </a:solidFill>
              </a:rPr>
              <a:t>Program Judged </a:t>
            </a:r>
            <a:endParaRPr lang="en-US" dirty="0">
              <a:solidFill>
                <a:srgbClr val="FB85A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62000" y="1688358"/>
            <a:ext cx="2301843" cy="7729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68532" y="1688358"/>
            <a:ext cx="3377610" cy="7729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3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2.2 Query Status: query detail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5475"/>
              </p:ext>
            </p:extLst>
          </p:nvPr>
        </p:nvGraphicFramePr>
        <p:xfrm>
          <a:off x="255122" y="2463569"/>
          <a:ext cx="11650010" cy="317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690">
                  <a:extLst>
                    <a:ext uri="{9D8B030D-6E8A-4147-A177-3AD203B41FA5}">
                      <a16:colId xmlns:a16="http://schemas.microsoft.com/office/drawing/2014/main" val="2066940550"/>
                    </a:ext>
                  </a:extLst>
                </a:gridCol>
                <a:gridCol w="623714">
                  <a:extLst>
                    <a:ext uri="{9D8B030D-6E8A-4147-A177-3AD203B41FA5}">
                      <a16:colId xmlns:a16="http://schemas.microsoft.com/office/drawing/2014/main" val="3329815847"/>
                    </a:ext>
                  </a:extLst>
                </a:gridCol>
                <a:gridCol w="731202">
                  <a:extLst>
                    <a:ext uri="{9D8B030D-6E8A-4147-A177-3AD203B41FA5}">
                      <a16:colId xmlns:a16="http://schemas.microsoft.com/office/drawing/2014/main" val="198954975"/>
                    </a:ext>
                  </a:extLst>
                </a:gridCol>
                <a:gridCol w="379830">
                  <a:extLst>
                    <a:ext uri="{9D8B030D-6E8A-4147-A177-3AD203B41FA5}">
                      <a16:colId xmlns:a16="http://schemas.microsoft.com/office/drawing/2014/main" val="818046680"/>
                    </a:ext>
                  </a:extLst>
                </a:gridCol>
                <a:gridCol w="765329">
                  <a:extLst>
                    <a:ext uri="{9D8B030D-6E8A-4147-A177-3AD203B41FA5}">
                      <a16:colId xmlns:a16="http://schemas.microsoft.com/office/drawing/2014/main" val="3562675629"/>
                    </a:ext>
                  </a:extLst>
                </a:gridCol>
                <a:gridCol w="437939">
                  <a:extLst>
                    <a:ext uri="{9D8B030D-6E8A-4147-A177-3AD203B41FA5}">
                      <a16:colId xmlns:a16="http://schemas.microsoft.com/office/drawing/2014/main" val="3108817445"/>
                    </a:ext>
                  </a:extLst>
                </a:gridCol>
                <a:gridCol w="736984">
                  <a:extLst>
                    <a:ext uri="{9D8B030D-6E8A-4147-A177-3AD203B41FA5}">
                      <a16:colId xmlns:a16="http://schemas.microsoft.com/office/drawing/2014/main" val="1521150242"/>
                    </a:ext>
                  </a:extLst>
                </a:gridCol>
                <a:gridCol w="379830">
                  <a:extLst>
                    <a:ext uri="{9D8B030D-6E8A-4147-A177-3AD203B41FA5}">
                      <a16:colId xmlns:a16="http://schemas.microsoft.com/office/drawing/2014/main" val="66550642"/>
                    </a:ext>
                  </a:extLst>
                </a:gridCol>
                <a:gridCol w="1479636">
                  <a:extLst>
                    <a:ext uri="{9D8B030D-6E8A-4147-A177-3AD203B41FA5}">
                      <a16:colId xmlns:a16="http://schemas.microsoft.com/office/drawing/2014/main" val="348992617"/>
                    </a:ext>
                  </a:extLst>
                </a:gridCol>
                <a:gridCol w="646278">
                  <a:extLst>
                    <a:ext uri="{9D8B030D-6E8A-4147-A177-3AD203B41FA5}">
                      <a16:colId xmlns:a16="http://schemas.microsoft.com/office/drawing/2014/main" val="1132538476"/>
                    </a:ext>
                  </a:extLst>
                </a:gridCol>
                <a:gridCol w="884379">
                  <a:extLst>
                    <a:ext uri="{9D8B030D-6E8A-4147-A177-3AD203B41FA5}">
                      <a16:colId xmlns:a16="http://schemas.microsoft.com/office/drawing/2014/main" val="3004260277"/>
                    </a:ext>
                  </a:extLst>
                </a:gridCol>
                <a:gridCol w="470536">
                  <a:extLst>
                    <a:ext uri="{9D8B030D-6E8A-4147-A177-3AD203B41FA5}">
                      <a16:colId xmlns:a16="http://schemas.microsoft.com/office/drawing/2014/main" val="340970869"/>
                    </a:ext>
                  </a:extLst>
                </a:gridCol>
                <a:gridCol w="379830">
                  <a:extLst>
                    <a:ext uri="{9D8B030D-6E8A-4147-A177-3AD203B41FA5}">
                      <a16:colId xmlns:a16="http://schemas.microsoft.com/office/drawing/2014/main" val="1605051216"/>
                    </a:ext>
                  </a:extLst>
                </a:gridCol>
                <a:gridCol w="765329">
                  <a:extLst>
                    <a:ext uri="{9D8B030D-6E8A-4147-A177-3AD203B41FA5}">
                      <a16:colId xmlns:a16="http://schemas.microsoft.com/office/drawing/2014/main" val="2869009720"/>
                    </a:ext>
                  </a:extLst>
                </a:gridCol>
                <a:gridCol w="437939">
                  <a:extLst>
                    <a:ext uri="{9D8B030D-6E8A-4147-A177-3AD203B41FA5}">
                      <a16:colId xmlns:a16="http://schemas.microsoft.com/office/drawing/2014/main" val="2799183169"/>
                    </a:ext>
                  </a:extLst>
                </a:gridCol>
                <a:gridCol w="395340">
                  <a:extLst>
                    <a:ext uri="{9D8B030D-6E8A-4147-A177-3AD203B41FA5}">
                      <a16:colId xmlns:a16="http://schemas.microsoft.com/office/drawing/2014/main" val="1563252438"/>
                    </a:ext>
                  </a:extLst>
                </a:gridCol>
                <a:gridCol w="488280">
                  <a:extLst>
                    <a:ext uri="{9D8B030D-6E8A-4147-A177-3AD203B41FA5}">
                      <a16:colId xmlns:a16="http://schemas.microsoft.com/office/drawing/2014/main" val="378885191"/>
                    </a:ext>
                  </a:extLst>
                </a:gridCol>
                <a:gridCol w="819945">
                  <a:extLst>
                    <a:ext uri="{9D8B030D-6E8A-4147-A177-3AD203B41FA5}">
                      <a16:colId xmlns:a16="http://schemas.microsoft.com/office/drawing/2014/main" val="3268053152"/>
                    </a:ext>
                  </a:extLst>
                </a:gridCol>
              </a:tblGrid>
              <a:tr h="99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SiteName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 smtClean="0">
                          <a:effectLst/>
                        </a:rPr>
                        <a:t>SiteNumber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subjectname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Folder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Form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Field</a:t>
                      </a:r>
                      <a:endParaRPr lang="en-US" sz="9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QryOpenDateLocalized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QryOpenBy</a:t>
                      </a:r>
                      <a:endParaRPr lang="en-US" sz="9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QueryText</a:t>
                      </a:r>
                      <a:endParaRPr lang="en-US" sz="9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MarkingGroupName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QryResponseDateLocalized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QryRespndBy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AnswerText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QryClosedDateLocalized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QryClosedBy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Current_Date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solidFill>
                      <a:srgbClr val="FB85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 smtClean="0">
                          <a:effectLst/>
                        </a:rPr>
                        <a:t>O</a:t>
                      </a:r>
                      <a:r>
                        <a:rPr lang="en-US" altLang="zh-CN" sz="900" u="none" strike="noStrike" dirty="0" err="1" smtClean="0">
                          <a:effectLst/>
                        </a:rPr>
                        <a:t>pen</a:t>
                      </a:r>
                      <a:r>
                        <a:rPr lang="en-US" sz="900" u="none" strike="noStrike" dirty="0" err="1" smtClean="0">
                          <a:effectLst/>
                        </a:rPr>
                        <a:t>_Query_Pending_Aging</a:t>
                      </a:r>
                      <a:endParaRPr lang="en-US" sz="9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solidFill>
                      <a:srgbClr val="FB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58186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Union hospital tongji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medical college huazhong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university of science and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technology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03001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Common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Pages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Drug Administration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EXADJ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23Mar2022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System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Data is required. Please complete.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To Site from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System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28Mar2022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extLst>
                  <a:ext uri="{0D108BD9-81ED-4DB2-BD59-A6C34878D82A}">
                    <a16:rowId xmlns:a16="http://schemas.microsoft.com/office/drawing/2014/main" val="1346090326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Union hospital tongji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medical college huazhong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university of science and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technology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03001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Common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Pages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Drug Administration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EXENDAT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23Mar2022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System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Data is required. Please complete.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 Site from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System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28Mar2022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extLst>
                  <a:ext uri="{0D108BD9-81ED-4DB2-BD59-A6C34878D82A}">
                    <a16:rowId xmlns:a16="http://schemas.microsoft.com/office/drawing/2014/main" val="2002255002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Union hospital tongji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medical college huazhong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university of science and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technology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03001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PK Blood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Collection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Pharmacokinetic Blood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Sampling-Dose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Escalation_C1D8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PCSTTIM1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24Mar2022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L.Lu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Please provide relevant AE record in AE page.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To Site from DM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28Mar2022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40" marR="3840" marT="3840" marB="0" anchor="b"/>
                </a:tc>
                <a:extLst>
                  <a:ext uri="{0D108BD9-81ED-4DB2-BD59-A6C34878D82A}">
                    <a16:rowId xmlns:a16="http://schemas.microsoft.com/office/drawing/2014/main" val="92831133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5452" y="9592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 (1). Open query listing: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3924455" y="1485218"/>
            <a:ext cx="2000869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Query Detail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00135" y="1935235"/>
            <a:ext cx="18918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B85A1"/>
                </a:solidFill>
              </a:rPr>
              <a:t>Program Judged </a:t>
            </a:r>
            <a:endParaRPr lang="en-US" dirty="0">
              <a:solidFill>
                <a:srgbClr val="FB85A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5122" y="1854550"/>
            <a:ext cx="3669333" cy="6090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25324" y="1854550"/>
            <a:ext cx="4626135" cy="6090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0566" y="193523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2251" y="193523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altLang="zh-CN" dirty="0" smtClean="0"/>
              <a:t>nswered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36783" y="193523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2.2 Query Status: query detail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452" y="95922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 (2). Answered query listing:</a:t>
            </a:r>
            <a:endParaRPr lang="en-US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87263"/>
              </p:ext>
            </p:extLst>
          </p:nvPr>
        </p:nvGraphicFramePr>
        <p:xfrm>
          <a:off x="273048" y="2501152"/>
          <a:ext cx="11676904" cy="3524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480">
                  <a:extLst>
                    <a:ext uri="{9D8B030D-6E8A-4147-A177-3AD203B41FA5}">
                      <a16:colId xmlns:a16="http://schemas.microsoft.com/office/drawing/2014/main" val="1540841121"/>
                    </a:ext>
                  </a:extLst>
                </a:gridCol>
                <a:gridCol w="974048">
                  <a:extLst>
                    <a:ext uri="{9D8B030D-6E8A-4147-A177-3AD203B41FA5}">
                      <a16:colId xmlns:a16="http://schemas.microsoft.com/office/drawing/2014/main" val="1986751420"/>
                    </a:ext>
                  </a:extLst>
                </a:gridCol>
                <a:gridCol w="419948">
                  <a:extLst>
                    <a:ext uri="{9D8B030D-6E8A-4147-A177-3AD203B41FA5}">
                      <a16:colId xmlns:a16="http://schemas.microsoft.com/office/drawing/2014/main" val="3108951320"/>
                    </a:ext>
                  </a:extLst>
                </a:gridCol>
                <a:gridCol w="390787">
                  <a:extLst>
                    <a:ext uri="{9D8B030D-6E8A-4147-A177-3AD203B41FA5}">
                      <a16:colId xmlns:a16="http://schemas.microsoft.com/office/drawing/2014/main" val="691413991"/>
                    </a:ext>
                  </a:extLst>
                </a:gridCol>
                <a:gridCol w="880727">
                  <a:extLst>
                    <a:ext uri="{9D8B030D-6E8A-4147-A177-3AD203B41FA5}">
                      <a16:colId xmlns:a16="http://schemas.microsoft.com/office/drawing/2014/main" val="2239037788"/>
                    </a:ext>
                  </a:extLst>
                </a:gridCol>
                <a:gridCol w="419948">
                  <a:extLst>
                    <a:ext uri="{9D8B030D-6E8A-4147-A177-3AD203B41FA5}">
                      <a16:colId xmlns:a16="http://schemas.microsoft.com/office/drawing/2014/main" val="537565432"/>
                    </a:ext>
                  </a:extLst>
                </a:gridCol>
                <a:gridCol w="758241">
                  <a:extLst>
                    <a:ext uri="{9D8B030D-6E8A-4147-A177-3AD203B41FA5}">
                      <a16:colId xmlns:a16="http://schemas.microsoft.com/office/drawing/2014/main" val="1366255858"/>
                    </a:ext>
                  </a:extLst>
                </a:gridCol>
                <a:gridCol w="390787">
                  <a:extLst>
                    <a:ext uri="{9D8B030D-6E8A-4147-A177-3AD203B41FA5}">
                      <a16:colId xmlns:a16="http://schemas.microsoft.com/office/drawing/2014/main" val="1942826761"/>
                    </a:ext>
                  </a:extLst>
                </a:gridCol>
                <a:gridCol w="664918">
                  <a:extLst>
                    <a:ext uri="{9D8B030D-6E8A-4147-A177-3AD203B41FA5}">
                      <a16:colId xmlns:a16="http://schemas.microsoft.com/office/drawing/2014/main" val="2924856571"/>
                    </a:ext>
                  </a:extLst>
                </a:gridCol>
                <a:gridCol w="664918">
                  <a:extLst>
                    <a:ext uri="{9D8B030D-6E8A-4147-A177-3AD203B41FA5}">
                      <a16:colId xmlns:a16="http://schemas.microsoft.com/office/drawing/2014/main" val="523870918"/>
                    </a:ext>
                  </a:extLst>
                </a:gridCol>
                <a:gridCol w="909888">
                  <a:extLst>
                    <a:ext uri="{9D8B030D-6E8A-4147-A177-3AD203B41FA5}">
                      <a16:colId xmlns:a16="http://schemas.microsoft.com/office/drawing/2014/main" val="3719342117"/>
                    </a:ext>
                  </a:extLst>
                </a:gridCol>
                <a:gridCol w="484107">
                  <a:extLst>
                    <a:ext uri="{9D8B030D-6E8A-4147-A177-3AD203B41FA5}">
                      <a16:colId xmlns:a16="http://schemas.microsoft.com/office/drawing/2014/main" val="1531843176"/>
                    </a:ext>
                  </a:extLst>
                </a:gridCol>
                <a:gridCol w="419948">
                  <a:extLst>
                    <a:ext uri="{9D8B030D-6E8A-4147-A177-3AD203B41FA5}">
                      <a16:colId xmlns:a16="http://schemas.microsoft.com/office/drawing/2014/main" val="1446707618"/>
                    </a:ext>
                  </a:extLst>
                </a:gridCol>
                <a:gridCol w="787404">
                  <a:extLst>
                    <a:ext uri="{9D8B030D-6E8A-4147-A177-3AD203B41FA5}">
                      <a16:colId xmlns:a16="http://schemas.microsoft.com/office/drawing/2014/main" val="791610284"/>
                    </a:ext>
                  </a:extLst>
                </a:gridCol>
                <a:gridCol w="450570">
                  <a:extLst>
                    <a:ext uri="{9D8B030D-6E8A-4147-A177-3AD203B41FA5}">
                      <a16:colId xmlns:a16="http://schemas.microsoft.com/office/drawing/2014/main" val="1025763936"/>
                    </a:ext>
                  </a:extLst>
                </a:gridCol>
                <a:gridCol w="476692">
                  <a:extLst>
                    <a:ext uri="{9D8B030D-6E8A-4147-A177-3AD203B41FA5}">
                      <a16:colId xmlns:a16="http://schemas.microsoft.com/office/drawing/2014/main" val="3212866047"/>
                    </a:ext>
                  </a:extLst>
                </a:gridCol>
                <a:gridCol w="678678">
                  <a:extLst>
                    <a:ext uri="{9D8B030D-6E8A-4147-A177-3AD203B41FA5}">
                      <a16:colId xmlns:a16="http://schemas.microsoft.com/office/drawing/2014/main" val="2973001639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3223307672"/>
                    </a:ext>
                  </a:extLst>
                </a:gridCol>
              </a:tblGrid>
              <a:tr h="122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SiteName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StudyEnvironmentSiteNumber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subjectname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Folder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Form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Field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QryOpenDateLocalized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QryOpenBy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QueryText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MarkingGroupName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QryResponseDateLocalized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QryRespndBy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AnswerText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QryClosedDateLocalized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QryClosedBy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Current_Date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solidFill>
                      <a:srgbClr val="FB85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Answered_Query_Pending_Aging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solidFill>
                      <a:srgbClr val="FB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092259"/>
                  </a:ext>
                </a:extLst>
              </a:tr>
              <a:tr h="376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Ruijin</a:t>
                      </a:r>
                      <a:r>
                        <a:rPr lang="en-US" sz="1000" u="none" strike="noStrike" dirty="0">
                          <a:effectLst/>
                        </a:rPr>
                        <a:t> Hospital Affiliated to Medical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College of Shanghai </a:t>
                      </a:r>
                      <a:r>
                        <a:rPr lang="en-US" sz="1000" u="none" strike="noStrike" dirty="0" err="1">
                          <a:effectLst/>
                        </a:rPr>
                        <a:t>Jiaotong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University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Cycle 1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Day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12-Lead ECG Twice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EGORRES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16Feb2022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j.cai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please check it is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normal?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 Site from CRA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18Feb2022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芹</a:t>
                      </a:r>
                      <a:r>
                        <a:rPr lang="en-US" altLang="zh-CN" sz="1000" u="none" strike="noStrike" dirty="0">
                          <a:effectLst/>
                        </a:rPr>
                        <a:t>.</a:t>
                      </a:r>
                      <a:r>
                        <a:rPr lang="zh-CN" altLang="en-US" sz="1000" u="none" strike="noStrike" dirty="0">
                          <a:effectLst/>
                        </a:rPr>
                        <a:t>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Sinus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rhythm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Answered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28Mar2022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473660423"/>
                  </a:ext>
                </a:extLst>
              </a:tr>
              <a:tr h="376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Ruijin</a:t>
                      </a:r>
                      <a:r>
                        <a:rPr lang="en-US" sz="1000" u="none" strike="noStrike" dirty="0">
                          <a:effectLst/>
                        </a:rPr>
                        <a:t> Hospital Affiliated to Medical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College of Shanghai </a:t>
                      </a:r>
                      <a:r>
                        <a:rPr lang="en-US" sz="1000" u="none" strike="noStrike" dirty="0" err="1">
                          <a:effectLst/>
                        </a:rPr>
                        <a:t>Jiaotong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University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Cycle 1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Day 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12-Lead 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16Feb2022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j.cai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895?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 Site from CRA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18Feb2022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芹</a:t>
                      </a:r>
                      <a:r>
                        <a:rPr lang="en-US" altLang="zh-CN" sz="1000" u="none" strike="noStrike" dirty="0">
                          <a:effectLst/>
                        </a:rPr>
                        <a:t>.</a:t>
                      </a:r>
                      <a:r>
                        <a:rPr lang="zh-CN" altLang="en-US" sz="1000" u="none" strike="noStrike" dirty="0">
                          <a:effectLst/>
                        </a:rPr>
                        <a:t>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Modified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Answered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28Mar2022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2657767045"/>
                  </a:ext>
                </a:extLst>
              </a:tr>
              <a:tr h="376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Ruijin Hospital Affiliated to Medical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College of Shanghai Jiaotong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University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Cycle 1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Day 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12-Lead 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16Feb2022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j.cai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923?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 Site from CRA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18Feb2022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芹</a:t>
                      </a:r>
                      <a:r>
                        <a:rPr lang="en-US" altLang="zh-CN" sz="1000" u="none" strike="noStrike" dirty="0">
                          <a:effectLst/>
                        </a:rPr>
                        <a:t>.</a:t>
                      </a:r>
                      <a:r>
                        <a:rPr lang="zh-CN" altLang="en-US" sz="1000" u="none" strike="noStrike" dirty="0">
                          <a:effectLst/>
                        </a:rPr>
                        <a:t>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what?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Answered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28Mar2022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971441908"/>
                  </a:ext>
                </a:extLst>
              </a:tr>
              <a:tr h="376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Ruijin</a:t>
                      </a:r>
                      <a:r>
                        <a:rPr lang="en-US" sz="1000" u="none" strike="noStrike" dirty="0">
                          <a:effectLst/>
                        </a:rPr>
                        <a:t> Hospital Affiliated to Medical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College of Shanghai </a:t>
                      </a:r>
                      <a:r>
                        <a:rPr lang="en-US" sz="1000" u="none" strike="noStrike" dirty="0" err="1">
                          <a:effectLst/>
                        </a:rPr>
                        <a:t>Jiaotong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University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Cycle 1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Day 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Blood Chemistry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16Feb2022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j.cai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143?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To Site from CRA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18Feb2022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芹</a:t>
                      </a:r>
                      <a:r>
                        <a:rPr lang="en-US" altLang="zh-CN" sz="1000" u="none" strike="noStrike" dirty="0">
                          <a:effectLst/>
                        </a:rPr>
                        <a:t>.</a:t>
                      </a:r>
                      <a:r>
                        <a:rPr lang="zh-CN" altLang="en-US" sz="1000" u="none" strike="noStrike" dirty="0">
                          <a:effectLst/>
                        </a:rPr>
                        <a:t>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Modified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Answered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28Mar2022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41" marR="3941" marT="3941" marB="0" anchor="b"/>
                </a:tc>
                <a:extLst>
                  <a:ext uri="{0D108BD9-81ED-4DB2-BD59-A6C34878D82A}">
                    <a16:rowId xmlns:a16="http://schemas.microsoft.com/office/drawing/2014/main" val="124377522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24455" y="1485218"/>
            <a:ext cx="2000869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Query Detail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5122" y="1854550"/>
            <a:ext cx="3669333" cy="6090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25324" y="1854550"/>
            <a:ext cx="4626135" cy="6090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09100" y="1918445"/>
            <a:ext cx="18918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B85A1"/>
                </a:solidFill>
              </a:rPr>
              <a:t>Program Judged </a:t>
            </a:r>
            <a:endParaRPr lang="en-US" dirty="0">
              <a:solidFill>
                <a:srgbClr val="FB85A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9863" y="191844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2957" y="191844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altLang="zh-CN" dirty="0" smtClean="0"/>
              <a:t>nswered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20241" y="19184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2.2 Query Status: query detail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452" y="95922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(3). Query summary:</a:t>
            </a:r>
            <a:endParaRPr lang="en-US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89289"/>
              </p:ext>
            </p:extLst>
          </p:nvPr>
        </p:nvGraphicFramePr>
        <p:xfrm>
          <a:off x="425452" y="2453337"/>
          <a:ext cx="11354172" cy="2091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445">
                  <a:extLst>
                    <a:ext uri="{9D8B030D-6E8A-4147-A177-3AD203B41FA5}">
                      <a16:colId xmlns:a16="http://schemas.microsoft.com/office/drawing/2014/main" val="3160761969"/>
                    </a:ext>
                  </a:extLst>
                </a:gridCol>
                <a:gridCol w="432554">
                  <a:extLst>
                    <a:ext uri="{9D8B030D-6E8A-4147-A177-3AD203B41FA5}">
                      <a16:colId xmlns:a16="http://schemas.microsoft.com/office/drawing/2014/main" val="3640765978"/>
                    </a:ext>
                  </a:extLst>
                </a:gridCol>
                <a:gridCol w="464749">
                  <a:extLst>
                    <a:ext uri="{9D8B030D-6E8A-4147-A177-3AD203B41FA5}">
                      <a16:colId xmlns:a16="http://schemas.microsoft.com/office/drawing/2014/main" val="800700221"/>
                    </a:ext>
                  </a:extLst>
                </a:gridCol>
                <a:gridCol w="582337">
                  <a:extLst>
                    <a:ext uri="{9D8B030D-6E8A-4147-A177-3AD203B41FA5}">
                      <a16:colId xmlns:a16="http://schemas.microsoft.com/office/drawing/2014/main" val="2452201713"/>
                    </a:ext>
                  </a:extLst>
                </a:gridCol>
                <a:gridCol w="1198270">
                  <a:extLst>
                    <a:ext uri="{9D8B030D-6E8A-4147-A177-3AD203B41FA5}">
                      <a16:colId xmlns:a16="http://schemas.microsoft.com/office/drawing/2014/main" val="734565737"/>
                    </a:ext>
                  </a:extLst>
                </a:gridCol>
                <a:gridCol w="1255664">
                  <a:extLst>
                    <a:ext uri="{9D8B030D-6E8A-4147-A177-3AD203B41FA5}">
                      <a16:colId xmlns:a16="http://schemas.microsoft.com/office/drawing/2014/main" val="4049036168"/>
                    </a:ext>
                  </a:extLst>
                </a:gridCol>
                <a:gridCol w="1226267">
                  <a:extLst>
                    <a:ext uri="{9D8B030D-6E8A-4147-A177-3AD203B41FA5}">
                      <a16:colId xmlns:a16="http://schemas.microsoft.com/office/drawing/2014/main" val="1011973941"/>
                    </a:ext>
                  </a:extLst>
                </a:gridCol>
                <a:gridCol w="727921">
                  <a:extLst>
                    <a:ext uri="{9D8B030D-6E8A-4147-A177-3AD203B41FA5}">
                      <a16:colId xmlns:a16="http://schemas.microsoft.com/office/drawing/2014/main" val="604349721"/>
                    </a:ext>
                  </a:extLst>
                </a:gridCol>
                <a:gridCol w="1315858">
                  <a:extLst>
                    <a:ext uri="{9D8B030D-6E8A-4147-A177-3AD203B41FA5}">
                      <a16:colId xmlns:a16="http://schemas.microsoft.com/office/drawing/2014/main" val="179300182"/>
                    </a:ext>
                  </a:extLst>
                </a:gridCol>
                <a:gridCol w="1373252">
                  <a:extLst>
                    <a:ext uri="{9D8B030D-6E8A-4147-A177-3AD203B41FA5}">
                      <a16:colId xmlns:a16="http://schemas.microsoft.com/office/drawing/2014/main" val="1280717722"/>
                    </a:ext>
                  </a:extLst>
                </a:gridCol>
                <a:gridCol w="1343855">
                  <a:extLst>
                    <a:ext uri="{9D8B030D-6E8A-4147-A177-3AD203B41FA5}">
                      <a16:colId xmlns:a16="http://schemas.microsoft.com/office/drawing/2014/main" val="188534402"/>
                    </a:ext>
                  </a:extLst>
                </a:gridCol>
              </a:tblGrid>
              <a:tr h="350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SiteName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Site_Number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of_Subjects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of_Open_Query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of_Open_Query_Pending_Aging</a:t>
                      </a:r>
                      <a:r>
                        <a:rPr lang="en-US" sz="1000" u="none" strike="noStrike" dirty="0">
                          <a:effectLst/>
                        </a:rPr>
                        <a:t>(&lt;5)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of_Open_Query_Pending_Aging</a:t>
                      </a:r>
                      <a:r>
                        <a:rPr lang="en-US" sz="1000" u="none" strike="noStrike" dirty="0">
                          <a:effectLst/>
                        </a:rPr>
                        <a:t>(5-10)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of_Open_Query_Pending_Aging</a:t>
                      </a:r>
                      <a:r>
                        <a:rPr lang="en-US" sz="1000" u="none" strike="noStrike" dirty="0">
                          <a:effectLst/>
                        </a:rPr>
                        <a:t>(&gt;10)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of_Answered_Query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of_Answered_Query_Pending_Aging</a:t>
                      </a:r>
                      <a:r>
                        <a:rPr lang="en-US" sz="1000" u="none" strike="noStrike" dirty="0">
                          <a:effectLst/>
                        </a:rPr>
                        <a:t>(&lt;5)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of_Answered_Query_Pending_Aging</a:t>
                      </a:r>
                      <a:r>
                        <a:rPr lang="en-US" sz="1000" u="none" strike="noStrike" dirty="0">
                          <a:effectLst/>
                        </a:rPr>
                        <a:t>(5-10)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of_Answered_Query_Pending_Aging</a:t>
                      </a:r>
                      <a:r>
                        <a:rPr lang="en-US" sz="1000" u="none" strike="noStrike" dirty="0">
                          <a:effectLst/>
                        </a:rPr>
                        <a:t>(&gt;10)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69113"/>
                  </a:ext>
                </a:extLst>
              </a:tr>
              <a:tr h="695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Ruijin Hospital Affiliated to Medical College of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Shanghai Jiaotong University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extLst>
                  <a:ext uri="{0D108BD9-81ED-4DB2-BD59-A6C34878D82A}">
                    <a16:rowId xmlns:a16="http://schemas.microsoft.com/office/drawing/2014/main" val="360249975"/>
                  </a:ext>
                </a:extLst>
              </a:tr>
              <a:tr h="8686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Union hospital </a:t>
                      </a:r>
                      <a:r>
                        <a:rPr lang="en-US" sz="1000" u="none" strike="noStrike" dirty="0" err="1">
                          <a:effectLst/>
                        </a:rPr>
                        <a:t>tongji</a:t>
                      </a:r>
                      <a:r>
                        <a:rPr lang="en-US" sz="1000" u="none" strike="noStrike" dirty="0">
                          <a:effectLst/>
                        </a:rPr>
                        <a:t> medical college </a:t>
                      </a:r>
                      <a:r>
                        <a:rPr lang="en-US" sz="1000" u="none" strike="noStrike" dirty="0" err="1">
                          <a:effectLst/>
                        </a:rPr>
                        <a:t>huazhong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university of science and technology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extLst>
                  <a:ext uri="{0D108BD9-81ED-4DB2-BD59-A6C34878D82A}">
                    <a16:rowId xmlns:a16="http://schemas.microsoft.com/office/drawing/2014/main" val="2424465078"/>
                  </a:ext>
                </a:extLst>
              </a:tr>
              <a:tr h="177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891" marR="3891" marT="3891" marB="0" anchor="b"/>
                </a:tc>
                <a:extLst>
                  <a:ext uri="{0D108BD9-81ED-4DB2-BD59-A6C34878D82A}">
                    <a16:rowId xmlns:a16="http://schemas.microsoft.com/office/drawing/2014/main" val="2809809145"/>
                  </a:ext>
                </a:extLst>
              </a:tr>
            </a:tbl>
          </a:graphicData>
        </a:graphic>
      </p:graphicFrame>
      <p:sp>
        <p:nvSpPr>
          <p:cNvPr id="5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7863" y="18108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68674" y="1810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altLang="zh-CN" dirty="0" smtClean="0"/>
              <a:t>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2.3 </a:t>
            </a:r>
            <a:r>
              <a:rPr lang="en-US" dirty="0"/>
              <a:t>S</a:t>
            </a:r>
            <a:r>
              <a:rPr lang="en-US" dirty="0" smtClean="0"/>
              <a:t>ubject S</a:t>
            </a:r>
            <a:r>
              <a:rPr lang="en-US" altLang="zh-CN" dirty="0" smtClean="0"/>
              <a:t>tatus in Summary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15509"/>
              </p:ext>
            </p:extLst>
          </p:nvPr>
        </p:nvGraphicFramePr>
        <p:xfrm>
          <a:off x="510986" y="3245225"/>
          <a:ext cx="11376215" cy="237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830">
                  <a:extLst>
                    <a:ext uri="{9D8B030D-6E8A-4147-A177-3AD203B41FA5}">
                      <a16:colId xmlns:a16="http://schemas.microsoft.com/office/drawing/2014/main" val="674761265"/>
                    </a:ext>
                  </a:extLst>
                </a:gridCol>
                <a:gridCol w="445230">
                  <a:extLst>
                    <a:ext uri="{9D8B030D-6E8A-4147-A177-3AD203B41FA5}">
                      <a16:colId xmlns:a16="http://schemas.microsoft.com/office/drawing/2014/main" val="560103852"/>
                    </a:ext>
                  </a:extLst>
                </a:gridCol>
                <a:gridCol w="399225">
                  <a:extLst>
                    <a:ext uri="{9D8B030D-6E8A-4147-A177-3AD203B41FA5}">
                      <a16:colId xmlns:a16="http://schemas.microsoft.com/office/drawing/2014/main" val="1928086667"/>
                    </a:ext>
                  </a:extLst>
                </a:gridCol>
                <a:gridCol w="789565">
                  <a:extLst>
                    <a:ext uri="{9D8B030D-6E8A-4147-A177-3AD203B41FA5}">
                      <a16:colId xmlns:a16="http://schemas.microsoft.com/office/drawing/2014/main" val="4813590"/>
                    </a:ext>
                  </a:extLst>
                </a:gridCol>
                <a:gridCol w="1144236">
                  <a:extLst>
                    <a:ext uri="{9D8B030D-6E8A-4147-A177-3AD203B41FA5}">
                      <a16:colId xmlns:a16="http://schemas.microsoft.com/office/drawing/2014/main" val="366100025"/>
                    </a:ext>
                  </a:extLst>
                </a:gridCol>
                <a:gridCol w="641786">
                  <a:extLst>
                    <a:ext uri="{9D8B030D-6E8A-4147-A177-3AD203B41FA5}">
                      <a16:colId xmlns:a16="http://schemas.microsoft.com/office/drawing/2014/main" val="3012114483"/>
                    </a:ext>
                  </a:extLst>
                </a:gridCol>
                <a:gridCol w="641786">
                  <a:extLst>
                    <a:ext uri="{9D8B030D-6E8A-4147-A177-3AD203B41FA5}">
                      <a16:colId xmlns:a16="http://schemas.microsoft.com/office/drawing/2014/main" val="1562534299"/>
                    </a:ext>
                  </a:extLst>
                </a:gridCol>
                <a:gridCol w="968309">
                  <a:extLst>
                    <a:ext uri="{9D8B030D-6E8A-4147-A177-3AD203B41FA5}">
                      <a16:colId xmlns:a16="http://schemas.microsoft.com/office/drawing/2014/main" val="1909509344"/>
                    </a:ext>
                  </a:extLst>
                </a:gridCol>
                <a:gridCol w="671342">
                  <a:extLst>
                    <a:ext uri="{9D8B030D-6E8A-4147-A177-3AD203B41FA5}">
                      <a16:colId xmlns:a16="http://schemas.microsoft.com/office/drawing/2014/main" val="1532487837"/>
                    </a:ext>
                  </a:extLst>
                </a:gridCol>
                <a:gridCol w="641786">
                  <a:extLst>
                    <a:ext uri="{9D8B030D-6E8A-4147-A177-3AD203B41FA5}">
                      <a16:colId xmlns:a16="http://schemas.microsoft.com/office/drawing/2014/main" val="2413592230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488510789"/>
                    </a:ext>
                  </a:extLst>
                </a:gridCol>
                <a:gridCol w="703712">
                  <a:extLst>
                    <a:ext uri="{9D8B030D-6E8A-4147-A177-3AD203B41FA5}">
                      <a16:colId xmlns:a16="http://schemas.microsoft.com/office/drawing/2014/main" val="3813990712"/>
                    </a:ext>
                  </a:extLst>
                </a:gridCol>
                <a:gridCol w="349042">
                  <a:extLst>
                    <a:ext uri="{9D8B030D-6E8A-4147-A177-3AD203B41FA5}">
                      <a16:colId xmlns:a16="http://schemas.microsoft.com/office/drawing/2014/main" val="2948248956"/>
                    </a:ext>
                  </a:extLst>
                </a:gridCol>
                <a:gridCol w="585488">
                  <a:extLst>
                    <a:ext uri="{9D8B030D-6E8A-4147-A177-3AD203B41FA5}">
                      <a16:colId xmlns:a16="http://schemas.microsoft.com/office/drawing/2014/main" val="766573365"/>
                    </a:ext>
                  </a:extLst>
                </a:gridCol>
                <a:gridCol w="731861">
                  <a:extLst>
                    <a:ext uri="{9D8B030D-6E8A-4147-A177-3AD203B41FA5}">
                      <a16:colId xmlns:a16="http://schemas.microsoft.com/office/drawing/2014/main" val="3687938208"/>
                    </a:ext>
                  </a:extLst>
                </a:gridCol>
                <a:gridCol w="641786">
                  <a:extLst>
                    <a:ext uri="{9D8B030D-6E8A-4147-A177-3AD203B41FA5}">
                      <a16:colId xmlns:a16="http://schemas.microsoft.com/office/drawing/2014/main" val="3523634630"/>
                    </a:ext>
                  </a:extLst>
                </a:gridCol>
                <a:gridCol w="349042">
                  <a:extLst>
                    <a:ext uri="{9D8B030D-6E8A-4147-A177-3AD203B41FA5}">
                      <a16:colId xmlns:a16="http://schemas.microsoft.com/office/drawing/2014/main" val="990343176"/>
                    </a:ext>
                  </a:extLst>
                </a:gridCol>
              </a:tblGrid>
              <a:tr h="396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Site 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SiteNumber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of_Subjects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of_Subjects</a:t>
                      </a:r>
                      <a:r>
                        <a:rPr lang="en-US" sz="1000" u="none" strike="noStrike" dirty="0">
                          <a:effectLst/>
                        </a:rPr>
                        <a:t>(Screening)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of_Subjects</a:t>
                      </a:r>
                      <a:r>
                        <a:rPr lang="en-US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 err="1">
                          <a:effectLst/>
                        </a:rPr>
                        <a:t>Successfully_Enrolled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of_Subjects</a:t>
                      </a:r>
                      <a:r>
                        <a:rPr lang="en-US" sz="1000" u="none" strike="noStrike" dirty="0">
                          <a:effectLst/>
                        </a:rPr>
                        <a:t>(EOT)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of_Subjects</a:t>
                      </a:r>
                      <a:r>
                        <a:rPr lang="en-US" sz="1000" u="none" strike="noStrike" dirty="0">
                          <a:effectLst/>
                        </a:rPr>
                        <a:t>(EOS)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of_Subjects</a:t>
                      </a:r>
                      <a:r>
                        <a:rPr lang="en-US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 err="1">
                          <a:effectLst/>
                        </a:rPr>
                        <a:t>Screen_Failure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of_Entered_Pages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of_Missing_Pages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Enter_Rate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#_of_Pages_Not_SDV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SDV_Rate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of_Open_Query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of_Answered_Query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of_Closed_Query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#_</a:t>
                      </a:r>
                      <a:r>
                        <a:rPr lang="en-US" sz="1000" u="none" strike="noStrike" dirty="0" err="1">
                          <a:effectLst/>
                        </a:rPr>
                        <a:t>of_SAE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78406"/>
                  </a:ext>
                </a:extLst>
              </a:tr>
              <a:tr h="788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Ruijin Hospital Affiliated to Medical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College of Shanghai Jiaotong University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98.6%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63.2%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extLst>
                  <a:ext uri="{0D108BD9-81ED-4DB2-BD59-A6C34878D82A}">
                    <a16:rowId xmlns:a16="http://schemas.microsoft.com/office/drawing/2014/main" val="3724953589"/>
                  </a:ext>
                </a:extLst>
              </a:tr>
              <a:tr h="984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Union hospital tongji medical college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huazhong university of science and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technology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95.6%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extLst>
                  <a:ext uri="{0D108BD9-81ED-4DB2-BD59-A6C34878D82A}">
                    <a16:rowId xmlns:a16="http://schemas.microsoft.com/office/drawing/2014/main" val="1357957969"/>
                  </a:ext>
                </a:extLst>
              </a:tr>
              <a:tr h="200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97.4%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38.7%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3904" marR="3904" marT="3904" marB="0" anchor="b"/>
                </a:tc>
                <a:extLst>
                  <a:ext uri="{0D108BD9-81ED-4DB2-BD59-A6C34878D82A}">
                    <a16:rowId xmlns:a16="http://schemas.microsoft.com/office/drawing/2014/main" val="229913002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12443" y="2616901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Merge by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2666" y="2255261"/>
            <a:ext cx="190468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page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6686" y="2247569"/>
            <a:ext cx="271260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subject status detail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85145" y="2236249"/>
            <a:ext cx="1925537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From query detail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2.3 Other </a:t>
            </a:r>
            <a:r>
              <a:rPr lang="en-US" dirty="0"/>
              <a:t>S</a:t>
            </a:r>
            <a:r>
              <a:rPr lang="en-US" dirty="0" smtClean="0"/>
              <a:t>tatus: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94352"/>
              </p:ext>
            </p:extLst>
          </p:nvPr>
        </p:nvGraphicFramePr>
        <p:xfrm>
          <a:off x="947218" y="2058707"/>
          <a:ext cx="971774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0307">
                  <a:extLst>
                    <a:ext uri="{9D8B030D-6E8A-4147-A177-3AD203B41FA5}">
                      <a16:colId xmlns:a16="http://schemas.microsoft.com/office/drawing/2014/main" val="3769377796"/>
                    </a:ext>
                  </a:extLst>
                </a:gridCol>
                <a:gridCol w="5477435">
                  <a:extLst>
                    <a:ext uri="{9D8B030D-6E8A-4147-A177-3AD203B41FA5}">
                      <a16:colId xmlns:a16="http://schemas.microsoft.com/office/drawing/2014/main" val="3541137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AE Status: especially SAE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aw datasets.sas7bdat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73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DM Working Status Tracking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 provided.xlsx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72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Other Status: e.g. User List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Study</a:t>
                      </a:r>
                      <a:r>
                        <a:rPr lang="en-US" baseline="0" dirty="0" smtClean="0"/>
                        <a:t> user list.xlsx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237080"/>
                  </a:ext>
                </a:extLst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1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>
            <a:spLocks noChangeArrowheads="1"/>
          </p:cNvSpPr>
          <p:nvPr/>
        </p:nvSpPr>
        <p:spPr bwMode="auto">
          <a:xfrm>
            <a:off x="4203633" y="890335"/>
            <a:ext cx="3997831" cy="707886"/>
          </a:xfrm>
          <a:prstGeom prst="rect">
            <a:avLst/>
          </a:prstGeom>
          <a:noFill/>
          <a:ln>
            <a:noFill/>
          </a:ln>
          <a:effectLst>
            <a:reflection stA="45000" endPos="65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 O N T E N T S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3946" y="3118665"/>
            <a:ext cx="596347" cy="609600"/>
          </a:xfrm>
          <a:prstGeom prst="rect">
            <a:avLst/>
          </a:prstGeom>
          <a:solidFill>
            <a:srgbClr val="64B3B9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2484890" y="2982796"/>
            <a:ext cx="332523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REQUEST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2484889" y="3444461"/>
            <a:ext cx="399115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Study Status Report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3946" y="4472862"/>
            <a:ext cx="596347" cy="609600"/>
          </a:xfrm>
          <a:prstGeom prst="rect">
            <a:avLst/>
          </a:prstGeom>
          <a:solidFill>
            <a:srgbClr val="64B3B9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484890" y="4360699"/>
            <a:ext cx="332523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DEVELOPMENT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484890" y="4822364"/>
            <a:ext cx="381235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Decompose Request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1773" y="3230828"/>
            <a:ext cx="596347" cy="609600"/>
          </a:xfrm>
          <a:prstGeom prst="rect">
            <a:avLst/>
          </a:prstGeom>
          <a:solidFill>
            <a:srgbClr val="64B3B9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7922717" y="3118665"/>
            <a:ext cx="332523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VALIDATION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3"/>
          <p:cNvSpPr>
            <a:spLocks noChangeArrowheads="1"/>
          </p:cNvSpPr>
          <p:nvPr/>
        </p:nvSpPr>
        <p:spPr bwMode="auto">
          <a:xfrm>
            <a:off x="7922717" y="3556624"/>
            <a:ext cx="381235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Delivery and 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1773" y="4570737"/>
            <a:ext cx="596347" cy="609600"/>
          </a:xfrm>
          <a:prstGeom prst="rect">
            <a:avLst/>
          </a:prstGeom>
          <a:solidFill>
            <a:srgbClr val="64B3B9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22"/>
          <p:cNvSpPr txBox="1">
            <a:spLocks noChangeArrowheads="1"/>
          </p:cNvSpPr>
          <p:nvPr/>
        </p:nvSpPr>
        <p:spPr bwMode="auto">
          <a:xfrm>
            <a:off x="7922717" y="4458574"/>
            <a:ext cx="332523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INTROSPECTION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7922717" y="4920239"/>
            <a:ext cx="381235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Improve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5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335" y="285981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/>
              <a:t>3.  Output Reports as .</a:t>
            </a:r>
            <a:r>
              <a:rPr lang="en-US" b="1" dirty="0" err="1" smtClean="0"/>
              <a:t>xlsx</a:t>
            </a:r>
            <a:r>
              <a:rPr lang="en-US" b="1" dirty="0" smtClean="0"/>
              <a:t> Files</a:t>
            </a:r>
            <a:endParaRPr lang="en-US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27828"/>
              </p:ext>
            </p:extLst>
          </p:nvPr>
        </p:nvGraphicFramePr>
        <p:xfrm>
          <a:off x="10347325" y="5802313"/>
          <a:ext cx="8985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Packager Shell Object" showAsIcon="1" r:id="rId4" imgW="899280" imgH="552600" progId="Package">
                  <p:embed/>
                </p:oleObj>
              </mc:Choice>
              <mc:Fallback>
                <p:oleObj name="Packager Shell Object" showAsIcon="1" r:id="rId4" imgW="89928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47325" y="5802313"/>
                        <a:ext cx="89852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435" y="1668358"/>
            <a:ext cx="4464423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excel options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14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ubjStatusTotal</a:t>
            </a:r>
            <a:r>
              <a:rPr lang="en-US" sz="14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frozen_headers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embedded_titles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"yes"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hidden_rows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00" y="914401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</a:t>
            </a:r>
            <a:r>
              <a:rPr lang="en-US" altLang="zh-CN" dirty="0" smtClean="0"/>
              <a:t>esign output style: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/>
              <a:t>4.  Organize all programs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670" y="1030941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Get the root of current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951" y="1520729"/>
            <a:ext cx="578223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%let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sysfunc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getoption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%if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"&amp;</a:t>
            </a:r>
            <a:r>
              <a:rPr lang="en-US" sz="1400" dirty="0" err="1">
                <a:solidFill>
                  <a:srgbClr val="800080"/>
                </a:solidFill>
                <a:latin typeface="Courier New" panose="02070309020205020404" pitchFamily="49" charset="0"/>
              </a:rPr>
              <a:t>currentroot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%then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%do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sysget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(SAS_EXECFILEPATH);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%end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524872"/>
              </p:ext>
            </p:extLst>
          </p:nvPr>
        </p:nvGraphicFramePr>
        <p:xfrm>
          <a:off x="815786" y="4789581"/>
          <a:ext cx="1008063" cy="55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Packager Shell Object" showAsIcon="1" r:id="rId4" imgW="1008000" imgH="552600" progId="Package">
                  <p:embed/>
                </p:oleObj>
              </mc:Choice>
              <mc:Fallback>
                <p:oleObj name="Packager Shell Object" showAsIcon="1" r:id="rId4" imgW="100800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786" y="4789581"/>
                        <a:ext cx="1008063" cy="55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670" y="376749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Execute programs in order inside the root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0" y="74936"/>
            <a:ext cx="103355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of Development</a:t>
            </a:r>
            <a:endParaRPr lang="zh-CN" altLang="en-US" sz="2800" b="1" dirty="0">
              <a:solidFill>
                <a:srgbClr val="5291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396047" y="750575"/>
            <a:ext cx="7655733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Programs Matched all the Request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Templates.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"/>
          <a:stretch/>
        </p:blipFill>
        <p:spPr>
          <a:xfrm>
            <a:off x="566376" y="1556146"/>
            <a:ext cx="2735529" cy="3001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文本框 4"/>
          <p:cNvSpPr txBox="1"/>
          <p:nvPr/>
        </p:nvSpPr>
        <p:spPr>
          <a:xfrm>
            <a:off x="566376" y="5524604"/>
            <a:ext cx="7655733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Run.sas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the only need-to-run program.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082" y="1565412"/>
            <a:ext cx="6989993" cy="3405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5">
            <a:extLst>
              <a:ext uri="{FF2B5EF4-FFF2-40B4-BE49-F238E27FC236}">
                <a16:creationId xmlns:a16="http://schemas.microsoft.com/office/drawing/2014/main" id="{0149CEE3-F4E4-4529-AA04-FE33765A3153}"/>
              </a:ext>
            </a:extLst>
          </p:cNvPr>
          <p:cNvGrpSpPr/>
          <p:nvPr/>
        </p:nvGrpSpPr>
        <p:grpSpPr>
          <a:xfrm>
            <a:off x="4757665" y="72891"/>
            <a:ext cx="7434335" cy="6298210"/>
            <a:chOff x="2951142" y="2589225"/>
            <a:chExt cx="468313" cy="392113"/>
          </a:xfrm>
          <a:solidFill>
            <a:schemeClr val="bg1">
              <a:lumMod val="95000"/>
            </a:schemeClr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AB2852-043A-4743-B72A-3E199E4E9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7A846E3-E530-44B0-ACEB-D44DFE5DC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00B6E8-A533-402B-8BF8-6FADF34E2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727704" y="1332737"/>
            <a:ext cx="3006522" cy="26468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1336" y="3763829"/>
            <a:ext cx="6004730" cy="64633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 IT REUSABLE?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3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3254"/>
            <a:ext cx="10813184" cy="58477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Can </a:t>
            </a:r>
            <a:r>
              <a:rPr lang="en-US" altLang="zh-CN" sz="3200" b="1" dirty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en-US" altLang="zh-CN" sz="3200" b="1" dirty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ransferred to Another </a:t>
            </a:r>
            <a:r>
              <a:rPr lang="en-US" altLang="zh-CN" sz="3200" b="1" dirty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32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tudy</a:t>
            </a:r>
            <a:endParaRPr lang="en-US" altLang="zh-CN" sz="3200" b="1" dirty="0">
              <a:solidFill>
                <a:srgbClr val="5291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7682" y="1227311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Gain Needed </a:t>
            </a:r>
            <a:r>
              <a:rPr lang="en-US" b="1" dirty="0"/>
              <a:t>D</a:t>
            </a:r>
            <a:r>
              <a:rPr lang="en-US" b="1" dirty="0" smtClean="0"/>
              <a:t>ata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7682" y="242858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Product Per Report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07682" y="3629851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Output Reports as .</a:t>
            </a:r>
            <a:r>
              <a:rPr lang="en-US" b="1" dirty="0" err="1" smtClean="0"/>
              <a:t>xlsx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7682" y="4741474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Organize Above </a:t>
            </a:r>
            <a:r>
              <a:rPr lang="en-US" b="1" dirty="0"/>
              <a:t>P</a:t>
            </a:r>
            <a:r>
              <a:rPr lang="en-US" b="1" dirty="0" smtClean="0"/>
              <a:t>rograms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324741" y="1467480"/>
            <a:ext cx="1874788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libname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raw </a:t>
            </a:r>
            <a:r>
              <a:rPr lang="en-US" sz="12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“…"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24741" y="1748602"/>
            <a:ext cx="642886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 import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datafile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"…“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=&amp;</a:t>
            </a:r>
            <a:r>
              <a:rPr lang="en-US" sz="1100" dirty="0" err="1">
                <a:solidFill>
                  <a:srgbClr val="008080"/>
                </a:solidFill>
                <a:latin typeface="Courier New" panose="02070309020205020404" pitchFamily="49" charset="0"/>
              </a:rPr>
              <a:t>dname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dbms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xlsx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replace;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getnames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=yes;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3324740" y="2005369"/>
            <a:ext cx="7881142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 import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datafile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"…“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=&amp;</a:t>
            </a:r>
            <a:r>
              <a:rPr lang="en-US" sz="1100" dirty="0" err="1">
                <a:solidFill>
                  <a:srgbClr val="008080"/>
                </a:solidFill>
                <a:latin typeface="Courier New" panose="02070309020205020404" pitchFamily="49" charset="0"/>
              </a:rPr>
              <a:t>dname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dbms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xlsx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replace; </a:t>
            </a:r>
            <a:r>
              <a:rPr lang="en-US" sz="11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getnames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=yes;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delimiter=‘09’x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3324740" y="2639005"/>
            <a:ext cx="4635920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*笛卡尔积</a:t>
            </a:r>
            <a:r>
              <a:rPr lang="en-US" altLang="zh-CN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zh-CN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sql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plan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</a:rPr>
              <a:t>pweek11.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*,</a:t>
            </a:r>
            <a:r>
              <a:rPr lang="en-US" sz="1100" dirty="0">
                <a:solidFill>
                  <a:srgbClr val="008080"/>
                </a:solidFill>
                <a:latin typeface="Courier New" panose="02070309020205020404" pitchFamily="49" charset="0"/>
              </a:rPr>
              <a:t>pform9.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pweek11,pform9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3324739" y="3240707"/>
            <a:ext cx="3847026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*插入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total</a:t>
            </a:r>
            <a:r>
              <a:rPr lang="zh-CN" alt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行</a:t>
            </a:r>
            <a:r>
              <a:rPr lang="en-US" altLang="zh-CN" sz="1100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zh-CN" alt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ms3 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site,sitenumber,nsub,nall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24739" y="4017086"/>
            <a:ext cx="700260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excel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options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sheet_name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0080"/>
                </a:solidFill>
                <a:latin typeface="Courier New" panose="02070309020205020404" pitchFamily="49" charset="0"/>
              </a:rPr>
              <a:t>"&amp;</a:t>
            </a:r>
            <a:r>
              <a:rPr lang="en-US" sz="1100" dirty="0" err="1">
                <a:solidFill>
                  <a:srgbClr val="800080"/>
                </a:solidFill>
                <a:latin typeface="Courier New" panose="02070309020205020404" pitchFamily="49" charset="0"/>
              </a:rPr>
              <a:t>shtnm</a:t>
            </a:r>
            <a:r>
              <a:rPr lang="en-US" sz="1100" dirty="0">
                <a:solidFill>
                  <a:srgbClr val="800080"/>
                </a:solidFill>
                <a:latin typeface="Courier New" panose="02070309020205020404" pitchFamily="49" charset="0"/>
              </a:rPr>
              <a:t>."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frozen_headers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0080"/>
                </a:solidFill>
                <a:latin typeface="Courier New" panose="02070309020205020404" pitchFamily="49" charset="0"/>
              </a:rPr>
              <a:t>"on"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embedded_titles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yes” </a:t>
            </a:r>
            <a:r>
              <a:rPr lang="en-US" sz="1100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hidden_rows</a:t>
            </a:r>
            <a:r>
              <a:rPr lang="en-US" sz="11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=‘3’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4739" y="5338296"/>
            <a:ext cx="1289135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11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currentroot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4739" y="5605250"/>
            <a:ext cx="1543096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%include </a:t>
            </a:r>
            <a:r>
              <a:rPr lang="en-US" sz="11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“....“</a:t>
            </a:r>
            <a:r>
              <a:rPr lang="en-US" sz="1100" dirty="0" smtClean="0"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endParaRPr lang="en-US" sz="11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40255"/>
              </p:ext>
            </p:extLst>
          </p:nvPr>
        </p:nvGraphicFramePr>
        <p:xfrm>
          <a:off x="9296401" y="511080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Packager Shell Object" showAsIcon="1" r:id="rId4" imgW="914400" imgH="828720" progId="Package">
                  <p:embed/>
                </p:oleObj>
              </mc:Choice>
              <mc:Fallback>
                <p:oleObj name="Packager Shell Object" showAsIcon="1" r:id="rId4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96401" y="511080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5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27">
            <a:extLst>
              <a:ext uri="{FF2B5EF4-FFF2-40B4-BE49-F238E27FC236}">
                <a16:creationId xmlns:a16="http://schemas.microsoft.com/office/drawing/2014/main" id="{D62764C4-7FDA-415D-8462-333E473FAA24}"/>
              </a:ext>
            </a:extLst>
          </p:cNvPr>
          <p:cNvGrpSpPr/>
          <p:nvPr/>
        </p:nvGrpSpPr>
        <p:grpSpPr>
          <a:xfrm>
            <a:off x="2624818" y="99760"/>
            <a:ext cx="9432200" cy="6388907"/>
            <a:chOff x="2141517" y="2373325"/>
            <a:chExt cx="476251" cy="314325"/>
          </a:xfrm>
          <a:solidFill>
            <a:schemeClr val="bg1">
              <a:lumMod val="95000"/>
            </a:schemeClr>
          </a:solidFill>
        </p:grpSpPr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333F3863-B17D-43E2-9E7D-49045269C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05AB8FF-C325-459C-A4DE-A4C5824DB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C3E57-859C-44DF-883F-F3F659E1F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49D5FA-0FCF-4E2B-B495-E996EDE8F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A3B1AE-184E-4FFA-B3CD-637FE807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ED9A1D-DB08-4DF6-8C41-77CFBBCC1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D915F2C-03F1-4F24-A14B-2546155BD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B4CA571-A4AA-4996-9139-B93B73327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36328A7-E81F-45C3-A53A-CCC58B72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727704" y="1332737"/>
            <a:ext cx="3006522" cy="26468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8976" y="3763829"/>
            <a:ext cx="4968386" cy="64633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TO IMPROVE?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7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71620"/>
            <a:ext cx="12192000" cy="3386380"/>
          </a:xfrm>
          <a:prstGeom prst="rect">
            <a:avLst/>
          </a:prstGeom>
          <a:solidFill>
            <a:srgbClr val="529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40" y="988672"/>
            <a:ext cx="9945858" cy="4965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 flipH="1">
            <a:off x="8832577" y="5119742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>
              <a:solidFill>
                <a:srgbClr val="DCB68A"/>
              </a:solidFill>
            </a:endParaRPr>
          </a:p>
        </p:txBody>
      </p:sp>
      <p:sp>
        <p:nvSpPr>
          <p:cNvPr id="7" name="Freeform 24"/>
          <p:cNvSpPr/>
          <p:nvPr/>
        </p:nvSpPr>
        <p:spPr>
          <a:xfrm flipH="1">
            <a:off x="8656908" y="4821938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529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" name="Freeform 25"/>
          <p:cNvSpPr/>
          <p:nvPr/>
        </p:nvSpPr>
        <p:spPr>
          <a:xfrm flipH="1">
            <a:off x="8939837" y="5324040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9085711" y="4246526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9123801" y="4176297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9111898" y="4220339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2" name="Freeform 8"/>
          <p:cNvSpPr/>
          <p:nvPr/>
        </p:nvSpPr>
        <p:spPr bwMode="auto">
          <a:xfrm>
            <a:off x="9103566" y="4626236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3" name="Freeform 9"/>
          <p:cNvSpPr/>
          <p:nvPr/>
        </p:nvSpPr>
        <p:spPr bwMode="auto">
          <a:xfrm>
            <a:off x="9223788" y="4245335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4" name="Freeform 10"/>
          <p:cNvSpPr/>
          <p:nvPr/>
        </p:nvSpPr>
        <p:spPr bwMode="auto">
          <a:xfrm>
            <a:off x="9260688" y="4172726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5" name="Freeform 11"/>
          <p:cNvSpPr/>
          <p:nvPr/>
        </p:nvSpPr>
        <p:spPr bwMode="auto">
          <a:xfrm>
            <a:off x="9249975" y="4219148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6" name="Freeform 12"/>
          <p:cNvSpPr/>
          <p:nvPr/>
        </p:nvSpPr>
        <p:spPr bwMode="auto">
          <a:xfrm>
            <a:off x="9241643" y="4622665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7" name="Freeform 13"/>
          <p:cNvSpPr/>
          <p:nvPr/>
        </p:nvSpPr>
        <p:spPr bwMode="auto">
          <a:xfrm>
            <a:off x="9344010" y="4247715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18" name="Group 123"/>
          <p:cNvGrpSpPr/>
          <p:nvPr/>
        </p:nvGrpSpPr>
        <p:grpSpPr>
          <a:xfrm>
            <a:off x="8417945" y="4155765"/>
            <a:ext cx="613013" cy="465414"/>
            <a:chOff x="7170738" y="4168775"/>
            <a:chExt cx="817563" cy="620713"/>
          </a:xfrm>
          <a:solidFill>
            <a:srgbClr val="5291B5"/>
          </a:solidFill>
        </p:grpSpPr>
        <p:sp>
          <p:nvSpPr>
            <p:cNvPr id="19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7919202" y="2566991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10205798" y="2478907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27" name="Freeform 22"/>
          <p:cNvSpPr/>
          <p:nvPr/>
        </p:nvSpPr>
        <p:spPr bwMode="auto">
          <a:xfrm>
            <a:off x="10243888" y="2557468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28" name="Freeform 23"/>
          <p:cNvSpPr/>
          <p:nvPr/>
        </p:nvSpPr>
        <p:spPr bwMode="auto">
          <a:xfrm>
            <a:off x="10097479" y="2557468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29" name="Freeform 24"/>
          <p:cNvSpPr/>
          <p:nvPr/>
        </p:nvSpPr>
        <p:spPr bwMode="auto">
          <a:xfrm>
            <a:off x="10253411" y="2440817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9401145" y="2184900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1" name="Freeform 26"/>
          <p:cNvSpPr>
            <a:spLocks noEditPoints="1"/>
          </p:cNvSpPr>
          <p:nvPr/>
        </p:nvSpPr>
        <p:spPr bwMode="auto">
          <a:xfrm>
            <a:off x="9255927" y="2328928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2" name="Freeform 27"/>
          <p:cNvSpPr>
            <a:spLocks noEditPoints="1"/>
          </p:cNvSpPr>
          <p:nvPr/>
        </p:nvSpPr>
        <p:spPr bwMode="auto">
          <a:xfrm>
            <a:off x="9290445" y="2225371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3" name="Freeform 28"/>
          <p:cNvSpPr>
            <a:spLocks noEditPoints="1"/>
          </p:cNvSpPr>
          <p:nvPr/>
        </p:nvSpPr>
        <p:spPr bwMode="auto">
          <a:xfrm>
            <a:off x="9417445" y="2352371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9451138" y="2377731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9990351" y="2055155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9893935" y="2053965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37" name="Freeform 32"/>
          <p:cNvSpPr>
            <a:spLocks noEditPoints="1"/>
          </p:cNvSpPr>
          <p:nvPr/>
        </p:nvSpPr>
        <p:spPr bwMode="auto">
          <a:xfrm>
            <a:off x="8313197" y="3846580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38" name="Group 127"/>
          <p:cNvGrpSpPr/>
          <p:nvPr/>
        </p:nvGrpSpPr>
        <p:grpSpPr>
          <a:xfrm>
            <a:off x="9497560" y="4154871"/>
            <a:ext cx="380902" cy="490410"/>
            <a:chOff x="8610600" y="4127500"/>
            <a:chExt cx="508001" cy="654050"/>
          </a:xfrm>
          <a:solidFill>
            <a:srgbClr val="5291B5"/>
          </a:solidFill>
        </p:grpSpPr>
        <p:sp>
          <p:nvSpPr>
            <p:cNvPr id="39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0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5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47" name="Freeform 41"/>
          <p:cNvSpPr>
            <a:spLocks noEditPoints="1"/>
          </p:cNvSpPr>
          <p:nvPr/>
        </p:nvSpPr>
        <p:spPr bwMode="auto">
          <a:xfrm>
            <a:off x="9812994" y="3659700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48" name="Freeform 42"/>
          <p:cNvSpPr/>
          <p:nvPr/>
        </p:nvSpPr>
        <p:spPr bwMode="auto">
          <a:xfrm>
            <a:off x="9896316" y="3929902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49" name="Freeform 43"/>
          <p:cNvSpPr/>
          <p:nvPr/>
        </p:nvSpPr>
        <p:spPr bwMode="auto">
          <a:xfrm>
            <a:off x="9867748" y="3975134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0" name="Freeform 44"/>
          <p:cNvSpPr/>
          <p:nvPr/>
        </p:nvSpPr>
        <p:spPr bwMode="auto">
          <a:xfrm>
            <a:off x="8976202" y="1721867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1" name="Freeform 45"/>
          <p:cNvSpPr>
            <a:spLocks noEditPoints="1"/>
          </p:cNvSpPr>
          <p:nvPr/>
        </p:nvSpPr>
        <p:spPr bwMode="auto">
          <a:xfrm>
            <a:off x="8859551" y="3716835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2" name="Freeform 46"/>
          <p:cNvSpPr>
            <a:spLocks noEditPoints="1"/>
          </p:cNvSpPr>
          <p:nvPr/>
        </p:nvSpPr>
        <p:spPr bwMode="auto">
          <a:xfrm>
            <a:off x="9705866" y="2927656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3" name="Freeform 47"/>
          <p:cNvSpPr>
            <a:spLocks noEditPoints="1"/>
          </p:cNvSpPr>
          <p:nvPr/>
        </p:nvSpPr>
        <p:spPr bwMode="auto">
          <a:xfrm>
            <a:off x="10171278" y="3137152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4" name="Freeform 48"/>
          <p:cNvSpPr>
            <a:spLocks noEditPoints="1"/>
          </p:cNvSpPr>
          <p:nvPr/>
        </p:nvSpPr>
        <p:spPr bwMode="auto">
          <a:xfrm>
            <a:off x="9245213" y="3203810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55" name="Freeform 49"/>
          <p:cNvSpPr/>
          <p:nvPr/>
        </p:nvSpPr>
        <p:spPr bwMode="auto">
          <a:xfrm>
            <a:off x="9324965" y="3341886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grpSp>
        <p:nvGrpSpPr>
          <p:cNvPr id="56" name="Group 126"/>
          <p:cNvGrpSpPr/>
          <p:nvPr/>
        </p:nvGrpSpPr>
        <p:grpSpPr>
          <a:xfrm>
            <a:off x="9418999" y="3763258"/>
            <a:ext cx="340430" cy="323766"/>
            <a:chOff x="8505825" y="3605213"/>
            <a:chExt cx="454025" cy="431800"/>
          </a:xfrm>
          <a:solidFill>
            <a:srgbClr val="5291B5"/>
          </a:solidFill>
        </p:grpSpPr>
        <p:sp>
          <p:nvSpPr>
            <p:cNvPr id="57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DCB68A"/>
                </a:solidFill>
              </a:endParaRPr>
            </a:p>
          </p:txBody>
        </p:sp>
      </p:grpSp>
      <p:sp>
        <p:nvSpPr>
          <p:cNvPr id="59" name="Freeform 52"/>
          <p:cNvSpPr/>
          <p:nvPr/>
        </p:nvSpPr>
        <p:spPr bwMode="auto">
          <a:xfrm>
            <a:off x="8369141" y="1836137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0" name="Freeform 53"/>
          <p:cNvSpPr/>
          <p:nvPr/>
        </p:nvSpPr>
        <p:spPr bwMode="auto">
          <a:xfrm>
            <a:off x="8755994" y="1813522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1" name="Freeform 54"/>
          <p:cNvSpPr/>
          <p:nvPr/>
        </p:nvSpPr>
        <p:spPr bwMode="auto">
          <a:xfrm>
            <a:off x="8435799" y="1945646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2" name="Freeform 55"/>
          <p:cNvSpPr>
            <a:spLocks noEditPoints="1"/>
          </p:cNvSpPr>
          <p:nvPr/>
        </p:nvSpPr>
        <p:spPr bwMode="auto">
          <a:xfrm>
            <a:off x="8121556" y="2167045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3" name="Freeform 56"/>
          <p:cNvSpPr>
            <a:spLocks noEditPoints="1"/>
          </p:cNvSpPr>
          <p:nvPr/>
        </p:nvSpPr>
        <p:spPr bwMode="auto">
          <a:xfrm>
            <a:off x="7919202" y="2984792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4" name="Freeform 57"/>
          <p:cNvSpPr>
            <a:spLocks noEditPoints="1"/>
          </p:cNvSpPr>
          <p:nvPr/>
        </p:nvSpPr>
        <p:spPr bwMode="auto">
          <a:xfrm>
            <a:off x="9455899" y="1812331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5" name="Freeform 58"/>
          <p:cNvSpPr>
            <a:spLocks noEditPoints="1"/>
          </p:cNvSpPr>
          <p:nvPr/>
        </p:nvSpPr>
        <p:spPr bwMode="auto">
          <a:xfrm>
            <a:off x="8055708" y="3436126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9552315" y="3065733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9571360" y="3018120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9741575" y="2969317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69" name="Rectangle 62"/>
          <p:cNvSpPr>
            <a:spLocks noChangeArrowheads="1"/>
          </p:cNvSpPr>
          <p:nvPr/>
        </p:nvSpPr>
        <p:spPr bwMode="auto">
          <a:xfrm>
            <a:off x="9758239" y="2794341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0" name="Rectangle 63"/>
          <p:cNvSpPr>
            <a:spLocks noChangeArrowheads="1"/>
          </p:cNvSpPr>
          <p:nvPr/>
        </p:nvSpPr>
        <p:spPr bwMode="auto">
          <a:xfrm>
            <a:off x="9741575" y="2784819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9880842" y="2969317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2" name="Rectangle 65"/>
          <p:cNvSpPr>
            <a:spLocks noChangeArrowheads="1"/>
          </p:cNvSpPr>
          <p:nvPr/>
        </p:nvSpPr>
        <p:spPr bwMode="auto">
          <a:xfrm>
            <a:off x="9896316" y="2794341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3" name="Rectangle 66"/>
          <p:cNvSpPr>
            <a:spLocks noChangeArrowheads="1"/>
          </p:cNvSpPr>
          <p:nvPr/>
        </p:nvSpPr>
        <p:spPr bwMode="auto">
          <a:xfrm>
            <a:off x="9880842" y="2784819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4" name="Rectangle 67"/>
          <p:cNvSpPr>
            <a:spLocks noChangeArrowheads="1"/>
          </p:cNvSpPr>
          <p:nvPr/>
        </p:nvSpPr>
        <p:spPr bwMode="auto">
          <a:xfrm>
            <a:off x="9604688" y="2969317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9620163" y="2794341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9604688" y="2784819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7" name="Rectangle 70"/>
          <p:cNvSpPr>
            <a:spLocks noChangeArrowheads="1"/>
          </p:cNvSpPr>
          <p:nvPr/>
        </p:nvSpPr>
        <p:spPr bwMode="auto">
          <a:xfrm>
            <a:off x="9571360" y="2732445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8" name="Freeform 71"/>
          <p:cNvSpPr/>
          <p:nvPr/>
        </p:nvSpPr>
        <p:spPr bwMode="auto">
          <a:xfrm>
            <a:off x="9571360" y="2594368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79" name="Freeform 72"/>
          <p:cNvSpPr>
            <a:spLocks noEditPoints="1"/>
          </p:cNvSpPr>
          <p:nvPr/>
        </p:nvSpPr>
        <p:spPr bwMode="auto">
          <a:xfrm>
            <a:off x="8383425" y="2719351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0" name="Freeform 73"/>
          <p:cNvSpPr>
            <a:spLocks noEditPoints="1"/>
          </p:cNvSpPr>
          <p:nvPr/>
        </p:nvSpPr>
        <p:spPr bwMode="auto">
          <a:xfrm>
            <a:off x="9707056" y="3149055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1" name="Freeform 74"/>
          <p:cNvSpPr>
            <a:spLocks noEditPoints="1"/>
          </p:cNvSpPr>
          <p:nvPr/>
        </p:nvSpPr>
        <p:spPr bwMode="auto">
          <a:xfrm>
            <a:off x="8481031" y="2308693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DCB68A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2" name="Freeform 75"/>
          <p:cNvSpPr>
            <a:spLocks noEditPoints="1"/>
          </p:cNvSpPr>
          <p:nvPr/>
        </p:nvSpPr>
        <p:spPr bwMode="auto">
          <a:xfrm>
            <a:off x="9023815" y="2671738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3" name="Freeform 76"/>
          <p:cNvSpPr>
            <a:spLocks noEditPoints="1"/>
          </p:cNvSpPr>
          <p:nvPr/>
        </p:nvSpPr>
        <p:spPr bwMode="auto">
          <a:xfrm>
            <a:off x="8597682" y="3224045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4" name="Freeform 77"/>
          <p:cNvSpPr/>
          <p:nvPr/>
        </p:nvSpPr>
        <p:spPr bwMode="auto">
          <a:xfrm>
            <a:off x="8808368" y="2688403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5" name="Freeform 78"/>
          <p:cNvSpPr/>
          <p:nvPr/>
        </p:nvSpPr>
        <p:spPr bwMode="auto">
          <a:xfrm>
            <a:off x="8879787" y="2657455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6" name="Freeform 79"/>
          <p:cNvSpPr>
            <a:spLocks noEditPoints="1"/>
          </p:cNvSpPr>
          <p:nvPr/>
        </p:nvSpPr>
        <p:spPr bwMode="auto">
          <a:xfrm>
            <a:off x="8629821" y="3659700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7" name="Freeform 80"/>
          <p:cNvSpPr>
            <a:spLocks noEditPoints="1"/>
          </p:cNvSpPr>
          <p:nvPr/>
        </p:nvSpPr>
        <p:spPr bwMode="auto">
          <a:xfrm>
            <a:off x="9928454" y="2457482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8" name="Freeform 81"/>
          <p:cNvSpPr>
            <a:spLocks noEditPoints="1"/>
          </p:cNvSpPr>
          <p:nvPr/>
        </p:nvSpPr>
        <p:spPr bwMode="auto">
          <a:xfrm>
            <a:off x="8869074" y="2145619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89" name="Freeform 82"/>
          <p:cNvSpPr>
            <a:spLocks noEditPoints="1"/>
          </p:cNvSpPr>
          <p:nvPr/>
        </p:nvSpPr>
        <p:spPr bwMode="auto">
          <a:xfrm>
            <a:off x="8754804" y="2080152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0" name="Freeform 83"/>
          <p:cNvSpPr/>
          <p:nvPr/>
        </p:nvSpPr>
        <p:spPr bwMode="auto">
          <a:xfrm>
            <a:off x="8702430" y="2177758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1" name="Freeform 84"/>
          <p:cNvSpPr/>
          <p:nvPr/>
        </p:nvSpPr>
        <p:spPr bwMode="auto">
          <a:xfrm>
            <a:off x="8651247" y="2184900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2" name="Freeform 85"/>
          <p:cNvSpPr>
            <a:spLocks noEditPoints="1"/>
          </p:cNvSpPr>
          <p:nvPr/>
        </p:nvSpPr>
        <p:spPr bwMode="auto">
          <a:xfrm>
            <a:off x="8588159" y="3053830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3" name="Freeform 86"/>
          <p:cNvSpPr/>
          <p:nvPr/>
        </p:nvSpPr>
        <p:spPr bwMode="auto">
          <a:xfrm>
            <a:off x="9973686" y="3360931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4" name="Freeform 87"/>
          <p:cNvSpPr/>
          <p:nvPr/>
        </p:nvSpPr>
        <p:spPr bwMode="auto">
          <a:xfrm>
            <a:off x="10078434" y="3352599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5" name="Freeform 88"/>
          <p:cNvSpPr/>
          <p:nvPr/>
        </p:nvSpPr>
        <p:spPr bwMode="auto">
          <a:xfrm>
            <a:off x="10009396" y="3401402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6" name="Freeform 89"/>
          <p:cNvSpPr>
            <a:spLocks noEditPoints="1"/>
          </p:cNvSpPr>
          <p:nvPr/>
        </p:nvSpPr>
        <p:spPr bwMode="auto">
          <a:xfrm>
            <a:off x="9723720" y="2432485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7" name="Freeform 90"/>
          <p:cNvSpPr/>
          <p:nvPr/>
        </p:nvSpPr>
        <p:spPr bwMode="auto">
          <a:xfrm>
            <a:off x="8334623" y="3227616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8" name="Freeform 91"/>
          <p:cNvSpPr/>
          <p:nvPr/>
        </p:nvSpPr>
        <p:spPr bwMode="auto">
          <a:xfrm>
            <a:off x="8325100" y="3220474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99" name="Freeform 92"/>
          <p:cNvSpPr/>
          <p:nvPr/>
        </p:nvSpPr>
        <p:spPr bwMode="auto">
          <a:xfrm>
            <a:off x="8356048" y="3263325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0" name="Freeform 93"/>
          <p:cNvSpPr>
            <a:spLocks noEditPoints="1"/>
          </p:cNvSpPr>
          <p:nvPr/>
        </p:nvSpPr>
        <p:spPr bwMode="auto">
          <a:xfrm>
            <a:off x="9354722" y="4465543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1" name="Freeform 94"/>
          <p:cNvSpPr/>
          <p:nvPr/>
        </p:nvSpPr>
        <p:spPr bwMode="auto">
          <a:xfrm>
            <a:off x="9155940" y="3281180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2" name="Freeform 95"/>
          <p:cNvSpPr/>
          <p:nvPr/>
        </p:nvSpPr>
        <p:spPr bwMode="auto">
          <a:xfrm>
            <a:off x="9145227" y="3144294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3" name="Freeform 96"/>
          <p:cNvSpPr/>
          <p:nvPr/>
        </p:nvSpPr>
        <p:spPr bwMode="auto">
          <a:xfrm>
            <a:off x="9176175" y="3168100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4" name="Freeform 97"/>
          <p:cNvSpPr/>
          <p:nvPr/>
        </p:nvSpPr>
        <p:spPr bwMode="auto">
          <a:xfrm>
            <a:off x="9167843" y="3315699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5" name="Freeform 98"/>
          <p:cNvSpPr>
            <a:spLocks noEditPoints="1"/>
          </p:cNvSpPr>
          <p:nvPr/>
        </p:nvSpPr>
        <p:spPr bwMode="auto">
          <a:xfrm>
            <a:off x="9129753" y="2109910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DCB68A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710199" y="3047199"/>
            <a:ext cx="300037" cy="300037"/>
          </a:xfrm>
          <a:prstGeom prst="ellipse">
            <a:avLst/>
          </a:prstGeom>
          <a:solidFill>
            <a:srgbClr val="5291B5"/>
          </a:solidFill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371313" y="1377207"/>
            <a:ext cx="4995502" cy="95410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Patient Profile for Each Subject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71313" y="2882466"/>
            <a:ext cx="4995502" cy="954107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Compared Files with Tracking Marks 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710199" y="1539480"/>
            <a:ext cx="300037" cy="300037"/>
          </a:xfrm>
          <a:prstGeom prst="ellipse">
            <a:avLst/>
          </a:prstGeom>
          <a:solidFill>
            <a:srgbClr val="5291B5"/>
          </a:solidFill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371313" y="4429930"/>
            <a:ext cx="5428996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Satisfy Real World Request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710199" y="4554917"/>
            <a:ext cx="300037" cy="300037"/>
          </a:xfrm>
          <a:prstGeom prst="ellipse">
            <a:avLst/>
          </a:prstGeom>
          <a:solidFill>
            <a:srgbClr val="5291B5"/>
          </a:solidFill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9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0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7047" y="173577"/>
            <a:ext cx="8030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was achieved</a:t>
            </a:r>
            <a:endParaRPr lang="en-US" altLang="zh-CN" sz="3200" b="1" dirty="0">
              <a:solidFill>
                <a:srgbClr val="5291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7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2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71620"/>
            <a:ext cx="12192000" cy="3386380"/>
          </a:xfrm>
          <a:prstGeom prst="rect">
            <a:avLst/>
          </a:prstGeom>
          <a:solidFill>
            <a:srgbClr val="529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4"/>
          <p:cNvSpPr/>
          <p:nvPr/>
        </p:nvSpPr>
        <p:spPr>
          <a:xfrm>
            <a:off x="1129045" y="988672"/>
            <a:ext cx="9945858" cy="4965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710199" y="3047199"/>
            <a:ext cx="300037" cy="3000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349540" y="2777962"/>
            <a:ext cx="7256013" cy="1154162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Create an Interactive Interface?</a:t>
            </a:r>
          </a:p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optimize program</a:t>
            </a:r>
          </a:p>
        </p:txBody>
      </p:sp>
      <p:sp>
        <p:nvSpPr>
          <p:cNvPr id="112" name="椭圆 111"/>
          <p:cNvSpPr/>
          <p:nvPr/>
        </p:nvSpPr>
        <p:spPr>
          <a:xfrm>
            <a:off x="1710199" y="1539480"/>
            <a:ext cx="300037" cy="3000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349540" y="4299300"/>
            <a:ext cx="8703591" cy="1154162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Make Patient Profile Change Visualized?</a:t>
            </a:r>
          </a:p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strengthen program</a:t>
            </a:r>
          </a:p>
        </p:txBody>
      </p:sp>
      <p:sp>
        <p:nvSpPr>
          <p:cNvPr id="118" name="椭圆 117"/>
          <p:cNvSpPr/>
          <p:nvPr/>
        </p:nvSpPr>
        <p:spPr>
          <a:xfrm>
            <a:off x="1710199" y="4554917"/>
            <a:ext cx="300037" cy="3000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9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0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7047" y="173577"/>
            <a:ext cx="8030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Improve</a:t>
            </a:r>
            <a:endParaRPr lang="en-US" altLang="zh-CN" sz="3200" b="1" dirty="0">
              <a:solidFill>
                <a:srgbClr val="5291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7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1" name="文本框 109"/>
          <p:cNvSpPr txBox="1"/>
          <p:nvPr/>
        </p:nvSpPr>
        <p:spPr>
          <a:xfrm>
            <a:off x="2349540" y="1280982"/>
            <a:ext cx="7360517" cy="1154162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Execute WordBasic Macros in SAS?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simplify program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8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85938" y="2068554"/>
            <a:ext cx="9106302" cy="1015663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3398" y="1491474"/>
            <a:ext cx="918842" cy="461665"/>
          </a:xfrm>
          <a:prstGeom prst="rect">
            <a:avLst/>
          </a:prstGeom>
          <a:solidFill>
            <a:srgbClr val="81BECA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0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21">
            <a:extLst>
              <a:ext uri="{FF2B5EF4-FFF2-40B4-BE49-F238E27FC236}">
                <a16:creationId xmlns:a16="http://schemas.microsoft.com/office/drawing/2014/main" id="{638F83B1-8035-4D46-8204-1CC9A4B9B095}"/>
              </a:ext>
            </a:extLst>
          </p:cNvPr>
          <p:cNvSpPr>
            <a:spLocks noEditPoints="1"/>
          </p:cNvSpPr>
          <p:nvPr/>
        </p:nvSpPr>
        <p:spPr bwMode="auto">
          <a:xfrm>
            <a:off x="6783605" y="0"/>
            <a:ext cx="5408395" cy="6463979"/>
          </a:xfrm>
          <a:custGeom>
            <a:avLst/>
            <a:gdLst/>
            <a:ahLst/>
            <a:cxnLst>
              <a:cxn ang="0">
                <a:pos x="227" y="284"/>
              </a:cxn>
              <a:cxn ang="0">
                <a:pos x="214" y="284"/>
              </a:cxn>
              <a:cxn ang="0">
                <a:pos x="264" y="189"/>
              </a:cxn>
              <a:cxn ang="0">
                <a:pos x="179" y="80"/>
              </a:cxn>
              <a:cxn ang="0">
                <a:pos x="200" y="39"/>
              </a:cxn>
              <a:cxn ang="0">
                <a:pos x="196" y="26"/>
              </a:cxn>
              <a:cxn ang="0">
                <a:pos x="145" y="2"/>
              </a:cxn>
              <a:cxn ang="0">
                <a:pos x="138" y="1"/>
              </a:cxn>
              <a:cxn ang="0">
                <a:pos x="132" y="7"/>
              </a:cxn>
              <a:cxn ang="0">
                <a:pos x="72" y="121"/>
              </a:cxn>
              <a:cxn ang="0">
                <a:pos x="80" y="147"/>
              </a:cxn>
              <a:cxn ang="0">
                <a:pos x="72" y="164"/>
              </a:cxn>
              <a:cxn ang="0">
                <a:pos x="106" y="180"/>
              </a:cxn>
              <a:cxn ang="0">
                <a:pos x="114" y="164"/>
              </a:cxn>
              <a:cxn ang="0">
                <a:pos x="114" y="164"/>
              </a:cxn>
              <a:cxn ang="0">
                <a:pos x="140" y="154"/>
              </a:cxn>
              <a:cxn ang="0">
                <a:pos x="161" y="115"/>
              </a:cxn>
              <a:cxn ang="0">
                <a:pos x="227" y="189"/>
              </a:cxn>
              <a:cxn ang="0">
                <a:pos x="151" y="265"/>
              </a:cxn>
              <a:cxn ang="0">
                <a:pos x="95" y="246"/>
              </a:cxn>
              <a:cxn ang="0">
                <a:pos x="95" y="237"/>
              </a:cxn>
              <a:cxn ang="0">
                <a:pos x="104" y="227"/>
              </a:cxn>
              <a:cxn ang="0">
                <a:pos x="151" y="227"/>
              </a:cxn>
              <a:cxn ang="0">
                <a:pos x="151" y="208"/>
              </a:cxn>
              <a:cxn ang="0">
                <a:pos x="79" y="208"/>
              </a:cxn>
              <a:cxn ang="0">
                <a:pos x="40" y="208"/>
              </a:cxn>
              <a:cxn ang="0">
                <a:pos x="0" y="208"/>
              </a:cxn>
              <a:cxn ang="0">
                <a:pos x="0" y="227"/>
              </a:cxn>
              <a:cxn ang="0">
                <a:pos x="45" y="227"/>
              </a:cxn>
              <a:cxn ang="0">
                <a:pos x="48" y="227"/>
              </a:cxn>
              <a:cxn ang="0">
                <a:pos x="57" y="237"/>
              </a:cxn>
              <a:cxn ang="0">
                <a:pos x="57" y="246"/>
              </a:cxn>
              <a:cxn ang="0">
                <a:pos x="57" y="284"/>
              </a:cxn>
              <a:cxn ang="0">
                <a:pos x="19" y="303"/>
              </a:cxn>
              <a:cxn ang="0">
                <a:pos x="264" y="303"/>
              </a:cxn>
              <a:cxn ang="0">
                <a:pos x="227" y="284"/>
              </a:cxn>
              <a:cxn ang="0">
                <a:pos x="161" y="26"/>
              </a:cxn>
              <a:cxn ang="0">
                <a:pos x="155" y="32"/>
              </a:cxn>
              <a:cxn ang="0">
                <a:pos x="111" y="114"/>
              </a:cxn>
              <a:cxn ang="0">
                <a:pos x="95" y="106"/>
              </a:cxn>
              <a:cxn ang="0">
                <a:pos x="96" y="102"/>
              </a:cxn>
              <a:cxn ang="0">
                <a:pos x="137" y="25"/>
              </a:cxn>
              <a:cxn ang="0">
                <a:pos x="143" y="20"/>
              </a:cxn>
              <a:cxn ang="0">
                <a:pos x="150" y="21"/>
              </a:cxn>
              <a:cxn ang="0">
                <a:pos x="161" y="26"/>
              </a:cxn>
              <a:cxn ang="0">
                <a:pos x="161" y="26"/>
              </a:cxn>
            </a:cxnLst>
            <a:rect l="0" t="0" r="r" b="b"/>
            <a:pathLst>
              <a:path w="264" h="303">
                <a:moveTo>
                  <a:pt x="227" y="284"/>
                </a:moveTo>
                <a:cubicBezTo>
                  <a:pt x="214" y="284"/>
                  <a:pt x="214" y="284"/>
                  <a:pt x="214" y="284"/>
                </a:cubicBezTo>
                <a:cubicBezTo>
                  <a:pt x="244" y="263"/>
                  <a:pt x="264" y="229"/>
                  <a:pt x="264" y="189"/>
                </a:cubicBezTo>
                <a:cubicBezTo>
                  <a:pt x="264" y="136"/>
                  <a:pt x="228" y="92"/>
                  <a:pt x="179" y="80"/>
                </a:cubicBezTo>
                <a:cubicBezTo>
                  <a:pt x="200" y="39"/>
                  <a:pt x="200" y="39"/>
                  <a:pt x="200" y="39"/>
                </a:cubicBezTo>
                <a:cubicBezTo>
                  <a:pt x="203" y="34"/>
                  <a:pt x="201" y="29"/>
                  <a:pt x="196" y="26"/>
                </a:cubicBezTo>
                <a:cubicBezTo>
                  <a:pt x="145" y="2"/>
                  <a:pt x="145" y="2"/>
                  <a:pt x="145" y="2"/>
                </a:cubicBezTo>
                <a:cubicBezTo>
                  <a:pt x="143" y="1"/>
                  <a:pt x="140" y="0"/>
                  <a:pt x="138" y="1"/>
                </a:cubicBezTo>
                <a:cubicBezTo>
                  <a:pt x="136" y="2"/>
                  <a:pt x="134" y="4"/>
                  <a:pt x="132" y="7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67" y="131"/>
                  <a:pt x="71" y="143"/>
                  <a:pt x="80" y="147"/>
                </a:cubicBezTo>
                <a:cubicBezTo>
                  <a:pt x="72" y="164"/>
                  <a:pt x="72" y="164"/>
                  <a:pt x="72" y="164"/>
                </a:cubicBezTo>
                <a:cubicBezTo>
                  <a:pt x="106" y="180"/>
                  <a:pt x="106" y="180"/>
                  <a:pt x="106" y="180"/>
                </a:cubicBezTo>
                <a:cubicBezTo>
                  <a:pt x="114" y="164"/>
                  <a:pt x="114" y="164"/>
                  <a:pt x="114" y="164"/>
                </a:cubicBezTo>
                <a:cubicBezTo>
                  <a:pt x="114" y="164"/>
                  <a:pt x="114" y="164"/>
                  <a:pt x="114" y="164"/>
                </a:cubicBezTo>
                <a:cubicBezTo>
                  <a:pt x="124" y="168"/>
                  <a:pt x="135" y="164"/>
                  <a:pt x="140" y="154"/>
                </a:cubicBezTo>
                <a:cubicBezTo>
                  <a:pt x="161" y="115"/>
                  <a:pt x="161" y="115"/>
                  <a:pt x="161" y="115"/>
                </a:cubicBezTo>
                <a:cubicBezTo>
                  <a:pt x="198" y="119"/>
                  <a:pt x="227" y="151"/>
                  <a:pt x="227" y="189"/>
                </a:cubicBezTo>
                <a:cubicBezTo>
                  <a:pt x="227" y="231"/>
                  <a:pt x="193" y="265"/>
                  <a:pt x="151" y="265"/>
                </a:cubicBezTo>
                <a:cubicBezTo>
                  <a:pt x="132" y="265"/>
                  <a:pt x="108" y="258"/>
                  <a:pt x="95" y="246"/>
                </a:cubicBezTo>
                <a:cubicBezTo>
                  <a:pt x="95" y="237"/>
                  <a:pt x="95" y="237"/>
                  <a:pt x="95" y="237"/>
                </a:cubicBezTo>
                <a:cubicBezTo>
                  <a:pt x="95" y="231"/>
                  <a:pt x="99" y="227"/>
                  <a:pt x="104" y="227"/>
                </a:cubicBezTo>
                <a:cubicBezTo>
                  <a:pt x="151" y="227"/>
                  <a:pt x="151" y="227"/>
                  <a:pt x="151" y="227"/>
                </a:cubicBezTo>
                <a:cubicBezTo>
                  <a:pt x="151" y="208"/>
                  <a:pt x="151" y="208"/>
                  <a:pt x="151" y="208"/>
                </a:cubicBezTo>
                <a:cubicBezTo>
                  <a:pt x="79" y="208"/>
                  <a:pt x="79" y="208"/>
                  <a:pt x="79" y="208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7"/>
                  <a:pt x="0" y="227"/>
                  <a:pt x="0" y="227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8" y="227"/>
                  <a:pt x="48" y="227"/>
                  <a:pt x="48" y="227"/>
                </a:cubicBezTo>
                <a:cubicBezTo>
                  <a:pt x="53" y="227"/>
                  <a:pt x="57" y="231"/>
                  <a:pt x="57" y="237"/>
                </a:cubicBezTo>
                <a:cubicBezTo>
                  <a:pt x="57" y="246"/>
                  <a:pt x="57" y="246"/>
                  <a:pt x="57" y="246"/>
                </a:cubicBezTo>
                <a:cubicBezTo>
                  <a:pt x="57" y="284"/>
                  <a:pt x="57" y="284"/>
                  <a:pt x="57" y="284"/>
                </a:cubicBezTo>
                <a:cubicBezTo>
                  <a:pt x="36" y="284"/>
                  <a:pt x="19" y="282"/>
                  <a:pt x="19" y="303"/>
                </a:cubicBezTo>
                <a:cubicBezTo>
                  <a:pt x="264" y="303"/>
                  <a:pt x="264" y="303"/>
                  <a:pt x="264" y="303"/>
                </a:cubicBezTo>
                <a:cubicBezTo>
                  <a:pt x="264" y="282"/>
                  <a:pt x="248" y="284"/>
                  <a:pt x="227" y="284"/>
                </a:cubicBezTo>
                <a:close/>
                <a:moveTo>
                  <a:pt x="161" y="26"/>
                </a:moveTo>
                <a:cubicBezTo>
                  <a:pt x="158" y="27"/>
                  <a:pt x="156" y="29"/>
                  <a:pt x="155" y="32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95" y="105"/>
                  <a:pt x="95" y="103"/>
                  <a:pt x="96" y="102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38" y="23"/>
                  <a:pt x="140" y="21"/>
                  <a:pt x="143" y="20"/>
                </a:cubicBezTo>
                <a:cubicBezTo>
                  <a:pt x="145" y="19"/>
                  <a:pt x="148" y="19"/>
                  <a:pt x="150" y="21"/>
                </a:cubicBezTo>
                <a:cubicBezTo>
                  <a:pt x="161" y="26"/>
                  <a:pt x="161" y="26"/>
                  <a:pt x="161" y="26"/>
                </a:cubicBezTo>
                <a:cubicBezTo>
                  <a:pt x="161" y="26"/>
                  <a:pt x="161" y="26"/>
                  <a:pt x="161" y="2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/>
          </a:p>
        </p:txBody>
      </p:sp>
      <p:sp>
        <p:nvSpPr>
          <p:cNvPr id="4" name="文本框 3"/>
          <p:cNvSpPr txBox="1"/>
          <p:nvPr/>
        </p:nvSpPr>
        <p:spPr>
          <a:xfrm>
            <a:off x="4727704" y="1332737"/>
            <a:ext cx="3006522" cy="26468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3596" y="3763829"/>
            <a:ext cx="5378895" cy="64633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IS THE REQUEST?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0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522824" cy="64633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Status </a:t>
            </a:r>
            <a:r>
              <a:rPr lang="en-US" altLang="zh-CN" sz="2400" b="1" dirty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 </a:t>
            </a:r>
            <a:r>
              <a:rPr lang="en-US" altLang="zh-CN" sz="24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including...</a:t>
            </a:r>
            <a:endParaRPr lang="en-US" altLang="zh-CN" sz="2400" b="1" dirty="0">
              <a:solidFill>
                <a:srgbClr val="5291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176" y="813926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Subject Status: </a:t>
            </a:r>
            <a:r>
              <a:rPr lang="en-US" dirty="0" smtClean="0"/>
              <a:t>in Summary and in Detail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7176" y="1603081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Missing Page Status: </a:t>
            </a:r>
            <a:r>
              <a:rPr lang="en-US" dirty="0" smtClean="0"/>
              <a:t>Not Entered Pages (for CRC)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176" y="2392236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SDV Status: </a:t>
            </a:r>
            <a:r>
              <a:rPr lang="en-US" dirty="0" smtClean="0"/>
              <a:t>Not </a:t>
            </a:r>
            <a:r>
              <a:rPr lang="en-US" dirty="0" err="1" smtClean="0"/>
              <a:t>SDVed</a:t>
            </a:r>
            <a:r>
              <a:rPr lang="en-US" dirty="0" smtClean="0"/>
              <a:t> Pages (for CRA)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7176" y="3181391"/>
            <a:ext cx="1062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Query Status: </a:t>
            </a:r>
            <a:r>
              <a:rPr lang="en-US" dirty="0" smtClean="0"/>
              <a:t>Open/Answered/Closed Queries, in Summary and Detail (for CRC/CRA/DM/MM/Coder…)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7176" y="3970546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5. AE </a:t>
            </a:r>
            <a:r>
              <a:rPr lang="en-US" b="1" dirty="0" smtClean="0"/>
              <a:t>L</a:t>
            </a:r>
            <a:r>
              <a:rPr lang="en-US" altLang="zh-CN" b="1" dirty="0" smtClean="0"/>
              <a:t>isting</a:t>
            </a:r>
            <a:r>
              <a:rPr lang="en-US" b="1" dirty="0" smtClean="0"/>
              <a:t>: </a:t>
            </a:r>
            <a:r>
              <a:rPr lang="en-US" dirty="0" smtClean="0"/>
              <a:t>especially SAE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7176" y="4759701"/>
            <a:ext cx="550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6. DM Working Status Tracking: </a:t>
            </a:r>
            <a:r>
              <a:rPr lang="en-US" dirty="0" smtClean="0"/>
              <a:t>What for Next Time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7176" y="5548856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7. Other Status: </a:t>
            </a:r>
            <a:r>
              <a:rPr lang="en-US" dirty="0" smtClean="0"/>
              <a:t>e.g. User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7">
            <a:extLst>
              <a:ext uri="{FF2B5EF4-FFF2-40B4-BE49-F238E27FC236}">
                <a16:creationId xmlns:a16="http://schemas.microsoft.com/office/drawing/2014/main" id="{AAE3499B-5211-4167-80E2-A5DA958E8F6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649403" y="40417"/>
            <a:ext cx="5516470" cy="6448251"/>
          </a:xfrm>
          <a:custGeom>
            <a:avLst/>
            <a:gdLst>
              <a:gd name="T0" fmla="*/ 1450 w 3894"/>
              <a:gd name="T1" fmla="*/ 457 h 4121"/>
              <a:gd name="T2" fmla="*/ 1331 w 3894"/>
              <a:gd name="T3" fmla="*/ 449 h 4121"/>
              <a:gd name="T4" fmla="*/ 1178 w 3894"/>
              <a:gd name="T5" fmla="*/ 522 h 4121"/>
              <a:gd name="T6" fmla="*/ 1098 w 3894"/>
              <a:gd name="T7" fmla="*/ 566 h 4121"/>
              <a:gd name="T8" fmla="*/ 783 w 3894"/>
              <a:gd name="T9" fmla="*/ 630 h 4121"/>
              <a:gd name="T10" fmla="*/ 655 w 3894"/>
              <a:gd name="T11" fmla="*/ 895 h 4121"/>
              <a:gd name="T12" fmla="*/ 525 w 3894"/>
              <a:gd name="T13" fmla="*/ 1014 h 4121"/>
              <a:gd name="T14" fmla="*/ 528 w 3894"/>
              <a:gd name="T15" fmla="*/ 1226 h 4121"/>
              <a:gd name="T16" fmla="*/ 411 w 3894"/>
              <a:gd name="T17" fmla="*/ 1429 h 4121"/>
              <a:gd name="T18" fmla="*/ 408 w 3894"/>
              <a:gd name="T19" fmla="*/ 1785 h 4121"/>
              <a:gd name="T20" fmla="*/ 532 w 3894"/>
              <a:gd name="T21" fmla="*/ 1936 h 4121"/>
              <a:gd name="T22" fmla="*/ 555 w 3894"/>
              <a:gd name="T23" fmla="*/ 2000 h 4121"/>
              <a:gd name="T24" fmla="*/ 669 w 3894"/>
              <a:gd name="T25" fmla="*/ 2233 h 4121"/>
              <a:gd name="T26" fmla="*/ 864 w 3894"/>
              <a:gd name="T27" fmla="*/ 2240 h 4121"/>
              <a:gd name="T28" fmla="*/ 918 w 3894"/>
              <a:gd name="T29" fmla="*/ 2301 h 4121"/>
              <a:gd name="T30" fmla="*/ 1157 w 3894"/>
              <a:gd name="T31" fmla="*/ 2415 h 4121"/>
              <a:gd name="T32" fmla="*/ 1401 w 3894"/>
              <a:gd name="T33" fmla="*/ 2433 h 4121"/>
              <a:gd name="T34" fmla="*/ 1493 w 3894"/>
              <a:gd name="T35" fmla="*/ 2686 h 4121"/>
              <a:gd name="T36" fmla="*/ 1629 w 3894"/>
              <a:gd name="T37" fmla="*/ 2609 h 4121"/>
              <a:gd name="T38" fmla="*/ 1737 w 3894"/>
              <a:gd name="T39" fmla="*/ 2300 h 4121"/>
              <a:gd name="T40" fmla="*/ 1929 w 3894"/>
              <a:gd name="T41" fmla="*/ 2128 h 4121"/>
              <a:gd name="T42" fmla="*/ 2234 w 3894"/>
              <a:gd name="T43" fmla="*/ 2019 h 4121"/>
              <a:gd name="T44" fmla="*/ 2484 w 3894"/>
              <a:gd name="T45" fmla="*/ 1791 h 4121"/>
              <a:gd name="T46" fmla="*/ 2813 w 3894"/>
              <a:gd name="T47" fmla="*/ 1651 h 4121"/>
              <a:gd name="T48" fmla="*/ 2875 w 3894"/>
              <a:gd name="T49" fmla="*/ 1516 h 4121"/>
              <a:gd name="T50" fmla="*/ 2896 w 3894"/>
              <a:gd name="T51" fmla="*/ 1474 h 4121"/>
              <a:gd name="T52" fmla="*/ 3027 w 3894"/>
              <a:gd name="T53" fmla="*/ 1336 h 4121"/>
              <a:gd name="T54" fmla="*/ 2943 w 3894"/>
              <a:gd name="T55" fmla="*/ 1009 h 4121"/>
              <a:gd name="T56" fmla="*/ 2808 w 3894"/>
              <a:gd name="T57" fmla="*/ 900 h 4121"/>
              <a:gd name="T58" fmla="*/ 2803 w 3894"/>
              <a:gd name="T59" fmla="*/ 825 h 4121"/>
              <a:gd name="T60" fmla="*/ 2642 w 3894"/>
              <a:gd name="T61" fmla="*/ 726 h 4121"/>
              <a:gd name="T62" fmla="*/ 2594 w 3894"/>
              <a:gd name="T63" fmla="*/ 676 h 4121"/>
              <a:gd name="T64" fmla="*/ 2352 w 3894"/>
              <a:gd name="T65" fmla="*/ 551 h 4121"/>
              <a:gd name="T66" fmla="*/ 2202 w 3894"/>
              <a:gd name="T67" fmla="*/ 560 h 4121"/>
              <a:gd name="T68" fmla="*/ 2072 w 3894"/>
              <a:gd name="T69" fmla="*/ 441 h 4121"/>
              <a:gd name="T70" fmla="*/ 1852 w 3894"/>
              <a:gd name="T71" fmla="*/ 465 h 4121"/>
              <a:gd name="T72" fmla="*/ 1787 w 3894"/>
              <a:gd name="T73" fmla="*/ 426 h 4121"/>
              <a:gd name="T74" fmla="*/ 1876 w 3894"/>
              <a:gd name="T75" fmla="*/ 6 h 4121"/>
              <a:gd name="T76" fmla="*/ 2669 w 3894"/>
              <a:gd name="T77" fmla="*/ 250 h 4121"/>
              <a:gd name="T78" fmla="*/ 3293 w 3894"/>
              <a:gd name="T79" fmla="*/ 859 h 4121"/>
              <a:gd name="T80" fmla="*/ 3541 w 3894"/>
              <a:gd name="T81" fmla="*/ 1632 h 4121"/>
              <a:gd name="T82" fmla="*/ 3508 w 3894"/>
              <a:gd name="T83" fmla="*/ 2022 h 4121"/>
              <a:gd name="T84" fmla="*/ 3562 w 3894"/>
              <a:gd name="T85" fmla="*/ 2168 h 4121"/>
              <a:gd name="T86" fmla="*/ 3804 w 3894"/>
              <a:gd name="T87" fmla="*/ 2466 h 4121"/>
              <a:gd name="T88" fmla="*/ 3864 w 3894"/>
              <a:gd name="T89" fmla="*/ 2694 h 4121"/>
              <a:gd name="T90" fmla="*/ 3607 w 3894"/>
              <a:gd name="T91" fmla="*/ 2781 h 4121"/>
              <a:gd name="T92" fmla="*/ 3562 w 3894"/>
              <a:gd name="T93" fmla="*/ 2895 h 4121"/>
              <a:gd name="T94" fmla="*/ 3559 w 3894"/>
              <a:gd name="T95" fmla="*/ 3246 h 4121"/>
              <a:gd name="T96" fmla="*/ 3518 w 3894"/>
              <a:gd name="T97" fmla="*/ 3497 h 4121"/>
              <a:gd name="T98" fmla="*/ 3202 w 3894"/>
              <a:gd name="T99" fmla="*/ 3623 h 4121"/>
              <a:gd name="T100" fmla="*/ 2808 w 3894"/>
              <a:gd name="T101" fmla="*/ 3634 h 4121"/>
              <a:gd name="T102" fmla="*/ 2649 w 3894"/>
              <a:gd name="T103" fmla="*/ 3834 h 4121"/>
              <a:gd name="T104" fmla="*/ 2633 w 3894"/>
              <a:gd name="T105" fmla="*/ 4003 h 4121"/>
              <a:gd name="T106" fmla="*/ 854 w 3894"/>
              <a:gd name="T107" fmla="*/ 4121 h 4121"/>
              <a:gd name="T108" fmla="*/ 728 w 3894"/>
              <a:gd name="T109" fmla="*/ 3537 h 4121"/>
              <a:gd name="T110" fmla="*/ 684 w 3894"/>
              <a:gd name="T111" fmla="*/ 3095 h 4121"/>
              <a:gd name="T112" fmla="*/ 402 w 3894"/>
              <a:gd name="T113" fmla="*/ 2632 h 4121"/>
              <a:gd name="T114" fmla="*/ 35 w 3894"/>
              <a:gd name="T115" fmla="*/ 1864 h 4121"/>
              <a:gd name="T116" fmla="*/ 100 w 3894"/>
              <a:gd name="T117" fmla="*/ 1012 h 4121"/>
              <a:gd name="T118" fmla="*/ 543 w 3894"/>
              <a:gd name="T119" fmla="*/ 396 h 4121"/>
              <a:gd name="T120" fmla="*/ 1209 w 3894"/>
              <a:gd name="T121" fmla="*/ 62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94" h="4121">
                <a:moveTo>
                  <a:pt x="1642" y="391"/>
                </a:moveTo>
                <a:lnTo>
                  <a:pt x="1601" y="393"/>
                </a:lnTo>
                <a:lnTo>
                  <a:pt x="1564" y="399"/>
                </a:lnTo>
                <a:lnTo>
                  <a:pt x="1532" y="409"/>
                </a:lnTo>
                <a:lnTo>
                  <a:pt x="1504" y="421"/>
                </a:lnTo>
                <a:lnTo>
                  <a:pt x="1482" y="433"/>
                </a:lnTo>
                <a:lnTo>
                  <a:pt x="1464" y="446"/>
                </a:lnTo>
                <a:lnTo>
                  <a:pt x="1450" y="457"/>
                </a:lnTo>
                <a:lnTo>
                  <a:pt x="1442" y="466"/>
                </a:lnTo>
                <a:lnTo>
                  <a:pt x="1438" y="468"/>
                </a:lnTo>
                <a:lnTo>
                  <a:pt x="1435" y="470"/>
                </a:lnTo>
                <a:lnTo>
                  <a:pt x="1432" y="470"/>
                </a:lnTo>
                <a:lnTo>
                  <a:pt x="1428" y="468"/>
                </a:lnTo>
                <a:lnTo>
                  <a:pt x="1396" y="458"/>
                </a:lnTo>
                <a:lnTo>
                  <a:pt x="1364" y="452"/>
                </a:lnTo>
                <a:lnTo>
                  <a:pt x="1331" y="449"/>
                </a:lnTo>
                <a:lnTo>
                  <a:pt x="1299" y="452"/>
                </a:lnTo>
                <a:lnTo>
                  <a:pt x="1266" y="460"/>
                </a:lnTo>
                <a:lnTo>
                  <a:pt x="1236" y="472"/>
                </a:lnTo>
                <a:lnTo>
                  <a:pt x="1229" y="476"/>
                </a:lnTo>
                <a:lnTo>
                  <a:pt x="1219" y="482"/>
                </a:lnTo>
                <a:lnTo>
                  <a:pt x="1206" y="492"/>
                </a:lnTo>
                <a:lnTo>
                  <a:pt x="1192" y="505"/>
                </a:lnTo>
                <a:lnTo>
                  <a:pt x="1178" y="522"/>
                </a:lnTo>
                <a:lnTo>
                  <a:pt x="1165" y="545"/>
                </a:lnTo>
                <a:lnTo>
                  <a:pt x="1153" y="574"/>
                </a:lnTo>
                <a:lnTo>
                  <a:pt x="1152" y="577"/>
                </a:lnTo>
                <a:lnTo>
                  <a:pt x="1148" y="580"/>
                </a:lnTo>
                <a:lnTo>
                  <a:pt x="1145" y="581"/>
                </a:lnTo>
                <a:lnTo>
                  <a:pt x="1141" y="582"/>
                </a:lnTo>
                <a:lnTo>
                  <a:pt x="1136" y="581"/>
                </a:lnTo>
                <a:lnTo>
                  <a:pt x="1098" y="566"/>
                </a:lnTo>
                <a:lnTo>
                  <a:pt x="1058" y="557"/>
                </a:lnTo>
                <a:lnTo>
                  <a:pt x="1017" y="553"/>
                </a:lnTo>
                <a:lnTo>
                  <a:pt x="976" y="556"/>
                </a:lnTo>
                <a:lnTo>
                  <a:pt x="934" y="562"/>
                </a:lnTo>
                <a:lnTo>
                  <a:pt x="894" y="572"/>
                </a:lnTo>
                <a:lnTo>
                  <a:pt x="855" y="587"/>
                </a:lnTo>
                <a:lnTo>
                  <a:pt x="818" y="607"/>
                </a:lnTo>
                <a:lnTo>
                  <a:pt x="783" y="630"/>
                </a:lnTo>
                <a:lnTo>
                  <a:pt x="751" y="656"/>
                </a:lnTo>
                <a:lnTo>
                  <a:pt x="724" y="686"/>
                </a:lnTo>
                <a:lnTo>
                  <a:pt x="700" y="719"/>
                </a:lnTo>
                <a:lnTo>
                  <a:pt x="681" y="754"/>
                </a:lnTo>
                <a:lnTo>
                  <a:pt x="669" y="793"/>
                </a:lnTo>
                <a:lnTo>
                  <a:pt x="661" y="833"/>
                </a:lnTo>
                <a:lnTo>
                  <a:pt x="656" y="892"/>
                </a:lnTo>
                <a:lnTo>
                  <a:pt x="655" y="895"/>
                </a:lnTo>
                <a:lnTo>
                  <a:pt x="654" y="899"/>
                </a:lnTo>
                <a:lnTo>
                  <a:pt x="650" y="902"/>
                </a:lnTo>
                <a:lnTo>
                  <a:pt x="647" y="903"/>
                </a:lnTo>
                <a:lnTo>
                  <a:pt x="615" y="916"/>
                </a:lnTo>
                <a:lnTo>
                  <a:pt x="586" y="934"/>
                </a:lnTo>
                <a:lnTo>
                  <a:pt x="561" y="958"/>
                </a:lnTo>
                <a:lnTo>
                  <a:pt x="541" y="984"/>
                </a:lnTo>
                <a:lnTo>
                  <a:pt x="525" y="1014"/>
                </a:lnTo>
                <a:lnTo>
                  <a:pt x="512" y="1047"/>
                </a:lnTo>
                <a:lnTo>
                  <a:pt x="506" y="1080"/>
                </a:lnTo>
                <a:lnTo>
                  <a:pt x="503" y="1113"/>
                </a:lnTo>
                <a:lnTo>
                  <a:pt x="507" y="1146"/>
                </a:lnTo>
                <a:lnTo>
                  <a:pt x="515" y="1176"/>
                </a:lnTo>
                <a:lnTo>
                  <a:pt x="530" y="1205"/>
                </a:lnTo>
                <a:lnTo>
                  <a:pt x="531" y="1215"/>
                </a:lnTo>
                <a:lnTo>
                  <a:pt x="528" y="1226"/>
                </a:lnTo>
                <a:lnTo>
                  <a:pt x="520" y="1240"/>
                </a:lnTo>
                <a:lnTo>
                  <a:pt x="508" y="1257"/>
                </a:lnTo>
                <a:lnTo>
                  <a:pt x="495" y="1278"/>
                </a:lnTo>
                <a:lnTo>
                  <a:pt x="478" y="1301"/>
                </a:lnTo>
                <a:lnTo>
                  <a:pt x="461" y="1328"/>
                </a:lnTo>
                <a:lnTo>
                  <a:pt x="443" y="1358"/>
                </a:lnTo>
                <a:lnTo>
                  <a:pt x="427" y="1392"/>
                </a:lnTo>
                <a:lnTo>
                  <a:pt x="411" y="1429"/>
                </a:lnTo>
                <a:lnTo>
                  <a:pt x="398" y="1470"/>
                </a:lnTo>
                <a:lnTo>
                  <a:pt x="388" y="1516"/>
                </a:lnTo>
                <a:lnTo>
                  <a:pt x="382" y="1566"/>
                </a:lnTo>
                <a:lnTo>
                  <a:pt x="379" y="1618"/>
                </a:lnTo>
                <a:lnTo>
                  <a:pt x="382" y="1667"/>
                </a:lnTo>
                <a:lnTo>
                  <a:pt x="388" y="1711"/>
                </a:lnTo>
                <a:lnTo>
                  <a:pt x="397" y="1750"/>
                </a:lnTo>
                <a:lnTo>
                  <a:pt x="408" y="1785"/>
                </a:lnTo>
                <a:lnTo>
                  <a:pt x="422" y="1815"/>
                </a:lnTo>
                <a:lnTo>
                  <a:pt x="437" y="1843"/>
                </a:lnTo>
                <a:lnTo>
                  <a:pt x="453" y="1866"/>
                </a:lnTo>
                <a:lnTo>
                  <a:pt x="469" y="1886"/>
                </a:lnTo>
                <a:lnTo>
                  <a:pt x="486" y="1903"/>
                </a:lnTo>
                <a:lnTo>
                  <a:pt x="503" y="1916"/>
                </a:lnTo>
                <a:lnTo>
                  <a:pt x="518" y="1928"/>
                </a:lnTo>
                <a:lnTo>
                  <a:pt x="532" y="1936"/>
                </a:lnTo>
                <a:lnTo>
                  <a:pt x="545" y="1943"/>
                </a:lnTo>
                <a:lnTo>
                  <a:pt x="555" y="1948"/>
                </a:lnTo>
                <a:lnTo>
                  <a:pt x="558" y="1950"/>
                </a:lnTo>
                <a:lnTo>
                  <a:pt x="561" y="1954"/>
                </a:lnTo>
                <a:lnTo>
                  <a:pt x="562" y="1958"/>
                </a:lnTo>
                <a:lnTo>
                  <a:pt x="561" y="1963"/>
                </a:lnTo>
                <a:lnTo>
                  <a:pt x="557" y="1978"/>
                </a:lnTo>
                <a:lnTo>
                  <a:pt x="555" y="2000"/>
                </a:lnTo>
                <a:lnTo>
                  <a:pt x="553" y="2027"/>
                </a:lnTo>
                <a:lnTo>
                  <a:pt x="556" y="2058"/>
                </a:lnTo>
                <a:lnTo>
                  <a:pt x="562" y="2092"/>
                </a:lnTo>
                <a:lnTo>
                  <a:pt x="576" y="2128"/>
                </a:lnTo>
                <a:lnTo>
                  <a:pt x="596" y="2167"/>
                </a:lnTo>
                <a:lnTo>
                  <a:pt x="619" y="2195"/>
                </a:lnTo>
                <a:lnTo>
                  <a:pt x="642" y="2217"/>
                </a:lnTo>
                <a:lnTo>
                  <a:pt x="669" y="2233"/>
                </a:lnTo>
                <a:lnTo>
                  <a:pt x="695" y="2245"/>
                </a:lnTo>
                <a:lnTo>
                  <a:pt x="723" y="2251"/>
                </a:lnTo>
                <a:lnTo>
                  <a:pt x="750" y="2255"/>
                </a:lnTo>
                <a:lnTo>
                  <a:pt x="778" y="2255"/>
                </a:lnTo>
                <a:lnTo>
                  <a:pt x="803" y="2253"/>
                </a:lnTo>
                <a:lnTo>
                  <a:pt x="825" y="2250"/>
                </a:lnTo>
                <a:lnTo>
                  <a:pt x="847" y="2245"/>
                </a:lnTo>
                <a:lnTo>
                  <a:pt x="864" y="2240"/>
                </a:lnTo>
                <a:lnTo>
                  <a:pt x="878" y="2235"/>
                </a:lnTo>
                <a:lnTo>
                  <a:pt x="883" y="2233"/>
                </a:lnTo>
                <a:lnTo>
                  <a:pt x="887" y="2235"/>
                </a:lnTo>
                <a:lnTo>
                  <a:pt x="890" y="2237"/>
                </a:lnTo>
                <a:lnTo>
                  <a:pt x="893" y="2240"/>
                </a:lnTo>
                <a:lnTo>
                  <a:pt x="895" y="2245"/>
                </a:lnTo>
                <a:lnTo>
                  <a:pt x="903" y="2275"/>
                </a:lnTo>
                <a:lnTo>
                  <a:pt x="918" y="2301"/>
                </a:lnTo>
                <a:lnTo>
                  <a:pt x="937" y="2324"/>
                </a:lnTo>
                <a:lnTo>
                  <a:pt x="959" y="2345"/>
                </a:lnTo>
                <a:lnTo>
                  <a:pt x="987" y="2362"/>
                </a:lnTo>
                <a:lnTo>
                  <a:pt x="1017" y="2377"/>
                </a:lnTo>
                <a:lnTo>
                  <a:pt x="1049" y="2390"/>
                </a:lnTo>
                <a:lnTo>
                  <a:pt x="1085" y="2400"/>
                </a:lnTo>
                <a:lnTo>
                  <a:pt x="1121" y="2409"/>
                </a:lnTo>
                <a:lnTo>
                  <a:pt x="1157" y="2415"/>
                </a:lnTo>
                <a:lnTo>
                  <a:pt x="1194" y="2421"/>
                </a:lnTo>
                <a:lnTo>
                  <a:pt x="1230" y="2425"/>
                </a:lnTo>
                <a:lnTo>
                  <a:pt x="1265" y="2428"/>
                </a:lnTo>
                <a:lnTo>
                  <a:pt x="1299" y="2430"/>
                </a:lnTo>
                <a:lnTo>
                  <a:pt x="1329" y="2431"/>
                </a:lnTo>
                <a:lnTo>
                  <a:pt x="1356" y="2431"/>
                </a:lnTo>
                <a:lnTo>
                  <a:pt x="1381" y="2433"/>
                </a:lnTo>
                <a:lnTo>
                  <a:pt x="1401" y="2433"/>
                </a:lnTo>
                <a:lnTo>
                  <a:pt x="1416" y="2433"/>
                </a:lnTo>
                <a:lnTo>
                  <a:pt x="1425" y="2434"/>
                </a:lnTo>
                <a:lnTo>
                  <a:pt x="1429" y="2435"/>
                </a:lnTo>
                <a:lnTo>
                  <a:pt x="1480" y="2676"/>
                </a:lnTo>
                <a:lnTo>
                  <a:pt x="1482" y="2679"/>
                </a:lnTo>
                <a:lnTo>
                  <a:pt x="1484" y="2683"/>
                </a:lnTo>
                <a:lnTo>
                  <a:pt x="1488" y="2684"/>
                </a:lnTo>
                <a:lnTo>
                  <a:pt x="1493" y="2686"/>
                </a:lnTo>
                <a:lnTo>
                  <a:pt x="1598" y="2686"/>
                </a:lnTo>
                <a:lnTo>
                  <a:pt x="1602" y="2686"/>
                </a:lnTo>
                <a:lnTo>
                  <a:pt x="1606" y="2683"/>
                </a:lnTo>
                <a:lnTo>
                  <a:pt x="1608" y="2681"/>
                </a:lnTo>
                <a:lnTo>
                  <a:pt x="1609" y="2677"/>
                </a:lnTo>
                <a:lnTo>
                  <a:pt x="1614" y="2661"/>
                </a:lnTo>
                <a:lnTo>
                  <a:pt x="1621" y="2638"/>
                </a:lnTo>
                <a:lnTo>
                  <a:pt x="1629" y="2609"/>
                </a:lnTo>
                <a:lnTo>
                  <a:pt x="1639" y="2577"/>
                </a:lnTo>
                <a:lnTo>
                  <a:pt x="1651" y="2539"/>
                </a:lnTo>
                <a:lnTo>
                  <a:pt x="1663" y="2500"/>
                </a:lnTo>
                <a:lnTo>
                  <a:pt x="1677" y="2459"/>
                </a:lnTo>
                <a:lnTo>
                  <a:pt x="1691" y="2418"/>
                </a:lnTo>
                <a:lnTo>
                  <a:pt x="1706" y="2376"/>
                </a:lnTo>
                <a:lnTo>
                  <a:pt x="1722" y="2336"/>
                </a:lnTo>
                <a:lnTo>
                  <a:pt x="1737" y="2300"/>
                </a:lnTo>
                <a:lnTo>
                  <a:pt x="1753" y="2266"/>
                </a:lnTo>
                <a:lnTo>
                  <a:pt x="1768" y="2237"/>
                </a:lnTo>
                <a:lnTo>
                  <a:pt x="1784" y="2215"/>
                </a:lnTo>
                <a:lnTo>
                  <a:pt x="1799" y="2197"/>
                </a:lnTo>
                <a:lnTo>
                  <a:pt x="1829" y="2174"/>
                </a:lnTo>
                <a:lnTo>
                  <a:pt x="1860" y="2156"/>
                </a:lnTo>
                <a:lnTo>
                  <a:pt x="1894" y="2139"/>
                </a:lnTo>
                <a:lnTo>
                  <a:pt x="1929" y="2128"/>
                </a:lnTo>
                <a:lnTo>
                  <a:pt x="1964" y="2118"/>
                </a:lnTo>
                <a:lnTo>
                  <a:pt x="2000" y="2109"/>
                </a:lnTo>
                <a:lnTo>
                  <a:pt x="2037" y="2101"/>
                </a:lnTo>
                <a:lnTo>
                  <a:pt x="2079" y="2091"/>
                </a:lnTo>
                <a:lnTo>
                  <a:pt x="2120" y="2078"/>
                </a:lnTo>
                <a:lnTo>
                  <a:pt x="2161" y="2062"/>
                </a:lnTo>
                <a:lnTo>
                  <a:pt x="2198" y="2043"/>
                </a:lnTo>
                <a:lnTo>
                  <a:pt x="2234" y="2019"/>
                </a:lnTo>
                <a:lnTo>
                  <a:pt x="2267" y="1990"/>
                </a:lnTo>
                <a:lnTo>
                  <a:pt x="2291" y="1967"/>
                </a:lnTo>
                <a:lnTo>
                  <a:pt x="2316" y="1940"/>
                </a:lnTo>
                <a:lnTo>
                  <a:pt x="2343" y="1911"/>
                </a:lnTo>
                <a:lnTo>
                  <a:pt x="2375" y="1880"/>
                </a:lnTo>
                <a:lnTo>
                  <a:pt x="2407" y="1850"/>
                </a:lnTo>
                <a:lnTo>
                  <a:pt x="2444" y="1820"/>
                </a:lnTo>
                <a:lnTo>
                  <a:pt x="2484" y="1791"/>
                </a:lnTo>
                <a:lnTo>
                  <a:pt x="2526" y="1764"/>
                </a:lnTo>
                <a:lnTo>
                  <a:pt x="2573" y="1740"/>
                </a:lnTo>
                <a:lnTo>
                  <a:pt x="2623" y="1721"/>
                </a:lnTo>
                <a:lnTo>
                  <a:pt x="2677" y="1706"/>
                </a:lnTo>
                <a:lnTo>
                  <a:pt x="2721" y="1695"/>
                </a:lnTo>
                <a:lnTo>
                  <a:pt x="2757" y="1681"/>
                </a:lnTo>
                <a:lnTo>
                  <a:pt x="2788" y="1666"/>
                </a:lnTo>
                <a:lnTo>
                  <a:pt x="2813" y="1651"/>
                </a:lnTo>
                <a:lnTo>
                  <a:pt x="2833" y="1633"/>
                </a:lnTo>
                <a:lnTo>
                  <a:pt x="2848" y="1616"/>
                </a:lnTo>
                <a:lnTo>
                  <a:pt x="2861" y="1597"/>
                </a:lnTo>
                <a:lnTo>
                  <a:pt x="2868" y="1579"/>
                </a:lnTo>
                <a:lnTo>
                  <a:pt x="2873" y="1562"/>
                </a:lnTo>
                <a:lnTo>
                  <a:pt x="2876" y="1546"/>
                </a:lnTo>
                <a:lnTo>
                  <a:pt x="2876" y="1529"/>
                </a:lnTo>
                <a:lnTo>
                  <a:pt x="2875" y="1516"/>
                </a:lnTo>
                <a:lnTo>
                  <a:pt x="2873" y="1502"/>
                </a:lnTo>
                <a:lnTo>
                  <a:pt x="2871" y="1492"/>
                </a:lnTo>
                <a:lnTo>
                  <a:pt x="2870" y="1487"/>
                </a:lnTo>
                <a:lnTo>
                  <a:pt x="2871" y="1483"/>
                </a:lnTo>
                <a:lnTo>
                  <a:pt x="2873" y="1479"/>
                </a:lnTo>
                <a:lnTo>
                  <a:pt x="2877" y="1477"/>
                </a:lnTo>
                <a:lnTo>
                  <a:pt x="2882" y="1475"/>
                </a:lnTo>
                <a:lnTo>
                  <a:pt x="2896" y="1474"/>
                </a:lnTo>
                <a:lnTo>
                  <a:pt x="2912" y="1470"/>
                </a:lnTo>
                <a:lnTo>
                  <a:pt x="2931" y="1463"/>
                </a:lnTo>
                <a:lnTo>
                  <a:pt x="2952" y="1452"/>
                </a:lnTo>
                <a:lnTo>
                  <a:pt x="2972" y="1435"/>
                </a:lnTo>
                <a:lnTo>
                  <a:pt x="2994" y="1413"/>
                </a:lnTo>
                <a:lnTo>
                  <a:pt x="3006" y="1393"/>
                </a:lnTo>
                <a:lnTo>
                  <a:pt x="3019" y="1366"/>
                </a:lnTo>
                <a:lnTo>
                  <a:pt x="3027" y="1336"/>
                </a:lnTo>
                <a:lnTo>
                  <a:pt x="3034" y="1303"/>
                </a:lnTo>
                <a:lnTo>
                  <a:pt x="3036" y="1264"/>
                </a:lnTo>
                <a:lnTo>
                  <a:pt x="3034" y="1222"/>
                </a:lnTo>
                <a:lnTo>
                  <a:pt x="3025" y="1177"/>
                </a:lnTo>
                <a:lnTo>
                  <a:pt x="3011" y="1130"/>
                </a:lnTo>
                <a:lnTo>
                  <a:pt x="2990" y="1081"/>
                </a:lnTo>
                <a:lnTo>
                  <a:pt x="2967" y="1043"/>
                </a:lnTo>
                <a:lnTo>
                  <a:pt x="2943" y="1009"/>
                </a:lnTo>
                <a:lnTo>
                  <a:pt x="2918" y="982"/>
                </a:lnTo>
                <a:lnTo>
                  <a:pt x="2893" y="958"/>
                </a:lnTo>
                <a:lnTo>
                  <a:pt x="2868" y="939"/>
                </a:lnTo>
                <a:lnTo>
                  <a:pt x="2847" y="924"/>
                </a:lnTo>
                <a:lnTo>
                  <a:pt x="2828" y="913"/>
                </a:lnTo>
                <a:lnTo>
                  <a:pt x="2813" y="905"/>
                </a:lnTo>
                <a:lnTo>
                  <a:pt x="2811" y="903"/>
                </a:lnTo>
                <a:lnTo>
                  <a:pt x="2808" y="900"/>
                </a:lnTo>
                <a:lnTo>
                  <a:pt x="2807" y="897"/>
                </a:lnTo>
                <a:lnTo>
                  <a:pt x="2807" y="893"/>
                </a:lnTo>
                <a:lnTo>
                  <a:pt x="2808" y="889"/>
                </a:lnTo>
                <a:lnTo>
                  <a:pt x="2811" y="880"/>
                </a:lnTo>
                <a:lnTo>
                  <a:pt x="2812" y="870"/>
                </a:lnTo>
                <a:lnTo>
                  <a:pt x="2812" y="857"/>
                </a:lnTo>
                <a:lnTo>
                  <a:pt x="2809" y="842"/>
                </a:lnTo>
                <a:lnTo>
                  <a:pt x="2803" y="825"/>
                </a:lnTo>
                <a:lnTo>
                  <a:pt x="2792" y="807"/>
                </a:lnTo>
                <a:lnTo>
                  <a:pt x="2776" y="786"/>
                </a:lnTo>
                <a:lnTo>
                  <a:pt x="2753" y="765"/>
                </a:lnTo>
                <a:lnTo>
                  <a:pt x="2732" y="751"/>
                </a:lnTo>
                <a:lnTo>
                  <a:pt x="2708" y="740"/>
                </a:lnTo>
                <a:lnTo>
                  <a:pt x="2684" y="734"/>
                </a:lnTo>
                <a:lnTo>
                  <a:pt x="2662" y="729"/>
                </a:lnTo>
                <a:lnTo>
                  <a:pt x="2642" y="726"/>
                </a:lnTo>
                <a:lnTo>
                  <a:pt x="2628" y="726"/>
                </a:lnTo>
                <a:lnTo>
                  <a:pt x="2624" y="725"/>
                </a:lnTo>
                <a:lnTo>
                  <a:pt x="2620" y="724"/>
                </a:lnTo>
                <a:lnTo>
                  <a:pt x="2618" y="721"/>
                </a:lnTo>
                <a:lnTo>
                  <a:pt x="2617" y="718"/>
                </a:lnTo>
                <a:lnTo>
                  <a:pt x="2612" y="708"/>
                </a:lnTo>
                <a:lnTo>
                  <a:pt x="2604" y="693"/>
                </a:lnTo>
                <a:lnTo>
                  <a:pt x="2594" y="676"/>
                </a:lnTo>
                <a:lnTo>
                  <a:pt x="2579" y="656"/>
                </a:lnTo>
                <a:lnTo>
                  <a:pt x="2559" y="636"/>
                </a:lnTo>
                <a:lnTo>
                  <a:pt x="2535" y="616"/>
                </a:lnTo>
                <a:lnTo>
                  <a:pt x="2505" y="596"/>
                </a:lnTo>
                <a:lnTo>
                  <a:pt x="2469" y="577"/>
                </a:lnTo>
                <a:lnTo>
                  <a:pt x="2430" y="563"/>
                </a:lnTo>
                <a:lnTo>
                  <a:pt x="2391" y="555"/>
                </a:lnTo>
                <a:lnTo>
                  <a:pt x="2352" y="551"/>
                </a:lnTo>
                <a:lnTo>
                  <a:pt x="2316" y="550"/>
                </a:lnTo>
                <a:lnTo>
                  <a:pt x="2283" y="552"/>
                </a:lnTo>
                <a:lnTo>
                  <a:pt x="2253" y="555"/>
                </a:lnTo>
                <a:lnTo>
                  <a:pt x="2231" y="560"/>
                </a:lnTo>
                <a:lnTo>
                  <a:pt x="2213" y="563"/>
                </a:lnTo>
                <a:lnTo>
                  <a:pt x="2209" y="563"/>
                </a:lnTo>
                <a:lnTo>
                  <a:pt x="2206" y="562"/>
                </a:lnTo>
                <a:lnTo>
                  <a:pt x="2202" y="560"/>
                </a:lnTo>
                <a:lnTo>
                  <a:pt x="2199" y="556"/>
                </a:lnTo>
                <a:lnTo>
                  <a:pt x="2192" y="543"/>
                </a:lnTo>
                <a:lnTo>
                  <a:pt x="2181" y="527"/>
                </a:lnTo>
                <a:lnTo>
                  <a:pt x="2167" y="508"/>
                </a:lnTo>
                <a:lnTo>
                  <a:pt x="2148" y="490"/>
                </a:lnTo>
                <a:lnTo>
                  <a:pt x="2127" y="471"/>
                </a:lnTo>
                <a:lnTo>
                  <a:pt x="2102" y="454"/>
                </a:lnTo>
                <a:lnTo>
                  <a:pt x="2072" y="441"/>
                </a:lnTo>
                <a:lnTo>
                  <a:pt x="2035" y="432"/>
                </a:lnTo>
                <a:lnTo>
                  <a:pt x="2000" y="428"/>
                </a:lnTo>
                <a:lnTo>
                  <a:pt x="1968" y="431"/>
                </a:lnTo>
                <a:lnTo>
                  <a:pt x="1936" y="434"/>
                </a:lnTo>
                <a:lnTo>
                  <a:pt x="1908" y="442"/>
                </a:lnTo>
                <a:lnTo>
                  <a:pt x="1885" y="451"/>
                </a:lnTo>
                <a:lnTo>
                  <a:pt x="1866" y="458"/>
                </a:lnTo>
                <a:lnTo>
                  <a:pt x="1852" y="465"/>
                </a:lnTo>
                <a:lnTo>
                  <a:pt x="1849" y="466"/>
                </a:lnTo>
                <a:lnTo>
                  <a:pt x="1846" y="466"/>
                </a:lnTo>
                <a:lnTo>
                  <a:pt x="1842" y="465"/>
                </a:lnTo>
                <a:lnTo>
                  <a:pt x="1840" y="463"/>
                </a:lnTo>
                <a:lnTo>
                  <a:pt x="1831" y="456"/>
                </a:lnTo>
                <a:lnTo>
                  <a:pt x="1820" y="447"/>
                </a:lnTo>
                <a:lnTo>
                  <a:pt x="1805" y="437"/>
                </a:lnTo>
                <a:lnTo>
                  <a:pt x="1787" y="426"/>
                </a:lnTo>
                <a:lnTo>
                  <a:pt x="1766" y="416"/>
                </a:lnTo>
                <a:lnTo>
                  <a:pt x="1740" y="406"/>
                </a:lnTo>
                <a:lnTo>
                  <a:pt x="1711" y="397"/>
                </a:lnTo>
                <a:lnTo>
                  <a:pt x="1678" y="392"/>
                </a:lnTo>
                <a:lnTo>
                  <a:pt x="1642" y="391"/>
                </a:lnTo>
                <a:close/>
                <a:moveTo>
                  <a:pt x="1682" y="0"/>
                </a:moveTo>
                <a:lnTo>
                  <a:pt x="1779" y="1"/>
                </a:lnTo>
                <a:lnTo>
                  <a:pt x="1876" y="6"/>
                </a:lnTo>
                <a:lnTo>
                  <a:pt x="1973" y="16"/>
                </a:lnTo>
                <a:lnTo>
                  <a:pt x="2077" y="34"/>
                </a:lnTo>
                <a:lnTo>
                  <a:pt x="2181" y="55"/>
                </a:lnTo>
                <a:lnTo>
                  <a:pt x="2282" y="82"/>
                </a:lnTo>
                <a:lnTo>
                  <a:pt x="2382" y="116"/>
                </a:lnTo>
                <a:lnTo>
                  <a:pt x="2480" y="155"/>
                </a:lnTo>
                <a:lnTo>
                  <a:pt x="2576" y="199"/>
                </a:lnTo>
                <a:lnTo>
                  <a:pt x="2669" y="250"/>
                </a:lnTo>
                <a:lnTo>
                  <a:pt x="2759" y="305"/>
                </a:lnTo>
                <a:lnTo>
                  <a:pt x="2850" y="369"/>
                </a:lnTo>
                <a:lnTo>
                  <a:pt x="2935" y="439"/>
                </a:lnTo>
                <a:lnTo>
                  <a:pt x="3016" y="515"/>
                </a:lnTo>
                <a:lnTo>
                  <a:pt x="3094" y="594"/>
                </a:lnTo>
                <a:lnTo>
                  <a:pt x="3165" y="679"/>
                </a:lnTo>
                <a:lnTo>
                  <a:pt x="3232" y="766"/>
                </a:lnTo>
                <a:lnTo>
                  <a:pt x="3293" y="859"/>
                </a:lnTo>
                <a:lnTo>
                  <a:pt x="3348" y="954"/>
                </a:lnTo>
                <a:lnTo>
                  <a:pt x="3397" y="1053"/>
                </a:lnTo>
                <a:lnTo>
                  <a:pt x="3440" y="1156"/>
                </a:lnTo>
                <a:lnTo>
                  <a:pt x="3476" y="1260"/>
                </a:lnTo>
                <a:lnTo>
                  <a:pt x="3505" y="1366"/>
                </a:lnTo>
                <a:lnTo>
                  <a:pt x="3526" y="1475"/>
                </a:lnTo>
                <a:lnTo>
                  <a:pt x="3538" y="1586"/>
                </a:lnTo>
                <a:lnTo>
                  <a:pt x="3541" y="1632"/>
                </a:lnTo>
                <a:lnTo>
                  <a:pt x="3538" y="1680"/>
                </a:lnTo>
                <a:lnTo>
                  <a:pt x="3533" y="1729"/>
                </a:lnTo>
                <a:lnTo>
                  <a:pt x="3526" y="1779"/>
                </a:lnTo>
                <a:lnTo>
                  <a:pt x="3518" y="1829"/>
                </a:lnTo>
                <a:lnTo>
                  <a:pt x="3512" y="1878"/>
                </a:lnTo>
                <a:lnTo>
                  <a:pt x="3507" y="1926"/>
                </a:lnTo>
                <a:lnTo>
                  <a:pt x="3506" y="1975"/>
                </a:lnTo>
                <a:lnTo>
                  <a:pt x="3508" y="2022"/>
                </a:lnTo>
                <a:lnTo>
                  <a:pt x="3516" y="2066"/>
                </a:lnTo>
                <a:lnTo>
                  <a:pt x="3518" y="2072"/>
                </a:lnTo>
                <a:lnTo>
                  <a:pt x="3521" y="2082"/>
                </a:lnTo>
                <a:lnTo>
                  <a:pt x="3525" y="2093"/>
                </a:lnTo>
                <a:lnTo>
                  <a:pt x="3531" y="2108"/>
                </a:lnTo>
                <a:lnTo>
                  <a:pt x="3540" y="2126"/>
                </a:lnTo>
                <a:lnTo>
                  <a:pt x="3550" y="2146"/>
                </a:lnTo>
                <a:lnTo>
                  <a:pt x="3562" y="2168"/>
                </a:lnTo>
                <a:lnTo>
                  <a:pt x="3579" y="2195"/>
                </a:lnTo>
                <a:lnTo>
                  <a:pt x="3599" y="2223"/>
                </a:lnTo>
                <a:lnTo>
                  <a:pt x="3621" y="2256"/>
                </a:lnTo>
                <a:lnTo>
                  <a:pt x="3649" y="2292"/>
                </a:lnTo>
                <a:lnTo>
                  <a:pt x="3680" y="2330"/>
                </a:lnTo>
                <a:lnTo>
                  <a:pt x="3716" y="2372"/>
                </a:lnTo>
                <a:lnTo>
                  <a:pt x="3758" y="2418"/>
                </a:lnTo>
                <a:lnTo>
                  <a:pt x="3804" y="2466"/>
                </a:lnTo>
                <a:lnTo>
                  <a:pt x="3855" y="2519"/>
                </a:lnTo>
                <a:lnTo>
                  <a:pt x="3874" y="2543"/>
                </a:lnTo>
                <a:lnTo>
                  <a:pt x="3887" y="2568"/>
                </a:lnTo>
                <a:lnTo>
                  <a:pt x="3893" y="2594"/>
                </a:lnTo>
                <a:lnTo>
                  <a:pt x="3894" y="2622"/>
                </a:lnTo>
                <a:lnTo>
                  <a:pt x="3889" y="2648"/>
                </a:lnTo>
                <a:lnTo>
                  <a:pt x="3879" y="2672"/>
                </a:lnTo>
                <a:lnTo>
                  <a:pt x="3864" y="2694"/>
                </a:lnTo>
                <a:lnTo>
                  <a:pt x="3845" y="2714"/>
                </a:lnTo>
                <a:lnTo>
                  <a:pt x="3822" y="2729"/>
                </a:lnTo>
                <a:lnTo>
                  <a:pt x="3793" y="2738"/>
                </a:lnTo>
                <a:lnTo>
                  <a:pt x="3746" y="2749"/>
                </a:lnTo>
                <a:lnTo>
                  <a:pt x="3705" y="2758"/>
                </a:lnTo>
                <a:lnTo>
                  <a:pt x="3668" y="2767"/>
                </a:lnTo>
                <a:lnTo>
                  <a:pt x="3635" y="2775"/>
                </a:lnTo>
                <a:lnTo>
                  <a:pt x="3607" y="2781"/>
                </a:lnTo>
                <a:lnTo>
                  <a:pt x="3586" y="2786"/>
                </a:lnTo>
                <a:lnTo>
                  <a:pt x="3571" y="2790"/>
                </a:lnTo>
                <a:lnTo>
                  <a:pt x="3562" y="2793"/>
                </a:lnTo>
                <a:lnTo>
                  <a:pt x="3562" y="2798"/>
                </a:lnTo>
                <a:lnTo>
                  <a:pt x="3562" y="2811"/>
                </a:lnTo>
                <a:lnTo>
                  <a:pt x="3562" y="2832"/>
                </a:lnTo>
                <a:lnTo>
                  <a:pt x="3562" y="2861"/>
                </a:lnTo>
                <a:lnTo>
                  <a:pt x="3562" y="2895"/>
                </a:lnTo>
                <a:lnTo>
                  <a:pt x="3561" y="2932"/>
                </a:lnTo>
                <a:lnTo>
                  <a:pt x="3561" y="2975"/>
                </a:lnTo>
                <a:lnTo>
                  <a:pt x="3561" y="3019"/>
                </a:lnTo>
                <a:lnTo>
                  <a:pt x="3560" y="3065"/>
                </a:lnTo>
                <a:lnTo>
                  <a:pt x="3560" y="3112"/>
                </a:lnTo>
                <a:lnTo>
                  <a:pt x="3560" y="3158"/>
                </a:lnTo>
                <a:lnTo>
                  <a:pt x="3559" y="3203"/>
                </a:lnTo>
                <a:lnTo>
                  <a:pt x="3559" y="3246"/>
                </a:lnTo>
                <a:lnTo>
                  <a:pt x="3557" y="3284"/>
                </a:lnTo>
                <a:lnTo>
                  <a:pt x="3556" y="3318"/>
                </a:lnTo>
                <a:lnTo>
                  <a:pt x="3556" y="3347"/>
                </a:lnTo>
                <a:lnTo>
                  <a:pt x="3555" y="3370"/>
                </a:lnTo>
                <a:lnTo>
                  <a:pt x="3554" y="3383"/>
                </a:lnTo>
                <a:lnTo>
                  <a:pt x="3547" y="3426"/>
                </a:lnTo>
                <a:lnTo>
                  <a:pt x="3536" y="3464"/>
                </a:lnTo>
                <a:lnTo>
                  <a:pt x="3518" y="3497"/>
                </a:lnTo>
                <a:lnTo>
                  <a:pt x="3495" y="3527"/>
                </a:lnTo>
                <a:lnTo>
                  <a:pt x="3467" y="3552"/>
                </a:lnTo>
                <a:lnTo>
                  <a:pt x="3435" y="3575"/>
                </a:lnTo>
                <a:lnTo>
                  <a:pt x="3397" y="3593"/>
                </a:lnTo>
                <a:lnTo>
                  <a:pt x="3354" y="3606"/>
                </a:lnTo>
                <a:lnTo>
                  <a:pt x="3308" y="3616"/>
                </a:lnTo>
                <a:lnTo>
                  <a:pt x="3257" y="3621"/>
                </a:lnTo>
                <a:lnTo>
                  <a:pt x="3202" y="3623"/>
                </a:lnTo>
                <a:lnTo>
                  <a:pt x="3141" y="3619"/>
                </a:lnTo>
                <a:lnTo>
                  <a:pt x="3079" y="3610"/>
                </a:lnTo>
                <a:lnTo>
                  <a:pt x="3024" y="3604"/>
                </a:lnTo>
                <a:lnTo>
                  <a:pt x="2972" y="3601"/>
                </a:lnTo>
                <a:lnTo>
                  <a:pt x="2925" y="3604"/>
                </a:lnTo>
                <a:lnTo>
                  <a:pt x="2882" y="3610"/>
                </a:lnTo>
                <a:lnTo>
                  <a:pt x="2843" y="3620"/>
                </a:lnTo>
                <a:lnTo>
                  <a:pt x="2808" y="3634"/>
                </a:lnTo>
                <a:lnTo>
                  <a:pt x="2776" y="3650"/>
                </a:lnTo>
                <a:lnTo>
                  <a:pt x="2748" y="3670"/>
                </a:lnTo>
                <a:lnTo>
                  <a:pt x="2723" y="3693"/>
                </a:lnTo>
                <a:lnTo>
                  <a:pt x="2703" y="3718"/>
                </a:lnTo>
                <a:lnTo>
                  <a:pt x="2684" y="3744"/>
                </a:lnTo>
                <a:lnTo>
                  <a:pt x="2669" y="3773"/>
                </a:lnTo>
                <a:lnTo>
                  <a:pt x="2658" y="3803"/>
                </a:lnTo>
                <a:lnTo>
                  <a:pt x="2649" y="3834"/>
                </a:lnTo>
                <a:lnTo>
                  <a:pt x="2649" y="3838"/>
                </a:lnTo>
                <a:lnTo>
                  <a:pt x="2648" y="3848"/>
                </a:lnTo>
                <a:lnTo>
                  <a:pt x="2645" y="3864"/>
                </a:lnTo>
                <a:lnTo>
                  <a:pt x="2643" y="3884"/>
                </a:lnTo>
                <a:lnTo>
                  <a:pt x="2640" y="3910"/>
                </a:lnTo>
                <a:lnTo>
                  <a:pt x="2638" y="3938"/>
                </a:lnTo>
                <a:lnTo>
                  <a:pt x="2635" y="3970"/>
                </a:lnTo>
                <a:lnTo>
                  <a:pt x="2633" y="4003"/>
                </a:lnTo>
                <a:lnTo>
                  <a:pt x="2628" y="4031"/>
                </a:lnTo>
                <a:lnTo>
                  <a:pt x="2618" y="4056"/>
                </a:lnTo>
                <a:lnTo>
                  <a:pt x="2603" y="4077"/>
                </a:lnTo>
                <a:lnTo>
                  <a:pt x="2583" y="4096"/>
                </a:lnTo>
                <a:lnTo>
                  <a:pt x="2560" y="4110"/>
                </a:lnTo>
                <a:lnTo>
                  <a:pt x="2534" y="4119"/>
                </a:lnTo>
                <a:lnTo>
                  <a:pt x="2506" y="4121"/>
                </a:lnTo>
                <a:lnTo>
                  <a:pt x="854" y="4121"/>
                </a:lnTo>
                <a:lnTo>
                  <a:pt x="825" y="4119"/>
                </a:lnTo>
                <a:lnTo>
                  <a:pt x="799" y="4109"/>
                </a:lnTo>
                <a:lnTo>
                  <a:pt x="775" y="4094"/>
                </a:lnTo>
                <a:lnTo>
                  <a:pt x="755" y="4074"/>
                </a:lnTo>
                <a:lnTo>
                  <a:pt x="740" y="4051"/>
                </a:lnTo>
                <a:lnTo>
                  <a:pt x="731" y="4024"/>
                </a:lnTo>
                <a:lnTo>
                  <a:pt x="728" y="3995"/>
                </a:lnTo>
                <a:lnTo>
                  <a:pt x="728" y="3537"/>
                </a:lnTo>
                <a:lnTo>
                  <a:pt x="728" y="3489"/>
                </a:lnTo>
                <a:lnTo>
                  <a:pt x="725" y="3436"/>
                </a:lnTo>
                <a:lnTo>
                  <a:pt x="723" y="3381"/>
                </a:lnTo>
                <a:lnTo>
                  <a:pt x="719" y="3324"/>
                </a:lnTo>
                <a:lnTo>
                  <a:pt x="714" y="3267"/>
                </a:lnTo>
                <a:lnTo>
                  <a:pt x="706" y="3209"/>
                </a:lnTo>
                <a:lnTo>
                  <a:pt x="696" y="3152"/>
                </a:lnTo>
                <a:lnTo>
                  <a:pt x="684" y="3095"/>
                </a:lnTo>
                <a:lnTo>
                  <a:pt x="669" y="3039"/>
                </a:lnTo>
                <a:lnTo>
                  <a:pt x="651" y="2985"/>
                </a:lnTo>
                <a:lnTo>
                  <a:pt x="630" y="2934"/>
                </a:lnTo>
                <a:lnTo>
                  <a:pt x="605" y="2886"/>
                </a:lnTo>
                <a:lnTo>
                  <a:pt x="576" y="2841"/>
                </a:lnTo>
                <a:lnTo>
                  <a:pt x="543" y="2801"/>
                </a:lnTo>
                <a:lnTo>
                  <a:pt x="471" y="2717"/>
                </a:lnTo>
                <a:lnTo>
                  <a:pt x="402" y="2632"/>
                </a:lnTo>
                <a:lnTo>
                  <a:pt x="338" y="2543"/>
                </a:lnTo>
                <a:lnTo>
                  <a:pt x="278" y="2451"/>
                </a:lnTo>
                <a:lnTo>
                  <a:pt x="224" y="2357"/>
                </a:lnTo>
                <a:lnTo>
                  <a:pt x="174" y="2262"/>
                </a:lnTo>
                <a:lnTo>
                  <a:pt x="130" y="2166"/>
                </a:lnTo>
                <a:lnTo>
                  <a:pt x="92" y="2067"/>
                </a:lnTo>
                <a:lnTo>
                  <a:pt x="60" y="1965"/>
                </a:lnTo>
                <a:lnTo>
                  <a:pt x="35" y="1864"/>
                </a:lnTo>
                <a:lnTo>
                  <a:pt x="16" y="1760"/>
                </a:lnTo>
                <a:lnTo>
                  <a:pt x="5" y="1655"/>
                </a:lnTo>
                <a:lnTo>
                  <a:pt x="0" y="1549"/>
                </a:lnTo>
                <a:lnTo>
                  <a:pt x="4" y="1443"/>
                </a:lnTo>
                <a:lnTo>
                  <a:pt x="15" y="1336"/>
                </a:lnTo>
                <a:lnTo>
                  <a:pt x="35" y="1229"/>
                </a:lnTo>
                <a:lnTo>
                  <a:pt x="62" y="1120"/>
                </a:lnTo>
                <a:lnTo>
                  <a:pt x="100" y="1012"/>
                </a:lnTo>
                <a:lnTo>
                  <a:pt x="139" y="919"/>
                </a:lnTo>
                <a:lnTo>
                  <a:pt x="183" y="832"/>
                </a:lnTo>
                <a:lnTo>
                  <a:pt x="231" y="748"/>
                </a:lnTo>
                <a:lnTo>
                  <a:pt x="285" y="669"/>
                </a:lnTo>
                <a:lnTo>
                  <a:pt x="344" y="594"/>
                </a:lnTo>
                <a:lnTo>
                  <a:pt x="407" y="522"/>
                </a:lnTo>
                <a:lnTo>
                  <a:pt x="473" y="457"/>
                </a:lnTo>
                <a:lnTo>
                  <a:pt x="543" y="396"/>
                </a:lnTo>
                <a:lnTo>
                  <a:pt x="616" y="338"/>
                </a:lnTo>
                <a:lnTo>
                  <a:pt x="694" y="285"/>
                </a:lnTo>
                <a:lnTo>
                  <a:pt x="774" y="237"/>
                </a:lnTo>
                <a:lnTo>
                  <a:pt x="857" y="193"/>
                </a:lnTo>
                <a:lnTo>
                  <a:pt x="940" y="154"/>
                </a:lnTo>
                <a:lnTo>
                  <a:pt x="1028" y="119"/>
                </a:lnTo>
                <a:lnTo>
                  <a:pt x="1117" y="87"/>
                </a:lnTo>
                <a:lnTo>
                  <a:pt x="1209" y="62"/>
                </a:lnTo>
                <a:lnTo>
                  <a:pt x="1301" y="40"/>
                </a:lnTo>
                <a:lnTo>
                  <a:pt x="1395" y="24"/>
                </a:lnTo>
                <a:lnTo>
                  <a:pt x="1490" y="11"/>
                </a:lnTo>
                <a:lnTo>
                  <a:pt x="1586" y="4"/>
                </a:lnTo>
                <a:lnTo>
                  <a:pt x="168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00" dirty="0"/>
          </a:p>
        </p:txBody>
      </p:sp>
      <p:sp>
        <p:nvSpPr>
          <p:cNvPr id="4" name="文本框 3"/>
          <p:cNvSpPr txBox="1"/>
          <p:nvPr/>
        </p:nvSpPr>
        <p:spPr>
          <a:xfrm>
            <a:off x="4727704" y="1332737"/>
            <a:ext cx="3006522" cy="26468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4973" y="3763829"/>
            <a:ext cx="5336998" cy="1200329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TO DECOMPOSE THE REQUEST?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7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753" y="17930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5291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Logic:</a:t>
            </a:r>
            <a:endParaRPr lang="en-US" sz="2400" b="1" dirty="0">
              <a:solidFill>
                <a:srgbClr val="5291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3" y="1220975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Gain Needed </a:t>
            </a:r>
            <a:r>
              <a:rPr lang="en-US" sz="2000" b="1" dirty="0"/>
              <a:t>D</a:t>
            </a:r>
            <a:r>
              <a:rPr lang="en-US" sz="2000" b="1" dirty="0" smtClean="0"/>
              <a:t>ata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71603" y="2269252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 Product Per Report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71603" y="3317529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Output Reports as .</a:t>
            </a:r>
            <a:r>
              <a:rPr lang="en-US" sz="2000" b="1" dirty="0" err="1" smtClean="0"/>
              <a:t>xlsx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3" y="4365806"/>
            <a:ext cx="351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4. Organize Above </a:t>
            </a:r>
            <a:r>
              <a:rPr lang="en-US" sz="2000" b="1" dirty="0"/>
              <a:t>P</a:t>
            </a:r>
            <a:r>
              <a:rPr lang="en-US" sz="2000" b="1" dirty="0" smtClean="0"/>
              <a:t>rograms</a:t>
            </a:r>
            <a:endParaRPr 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1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8613" y="295835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Gain All Needed Data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17767"/>
              </p:ext>
            </p:extLst>
          </p:nvPr>
        </p:nvGraphicFramePr>
        <p:xfrm>
          <a:off x="636492" y="979642"/>
          <a:ext cx="9813793" cy="3440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2219">
                  <a:extLst>
                    <a:ext uri="{9D8B030D-6E8A-4147-A177-3AD203B41FA5}">
                      <a16:colId xmlns:a16="http://schemas.microsoft.com/office/drawing/2014/main" val="899231003"/>
                    </a:ext>
                  </a:extLst>
                </a:gridCol>
                <a:gridCol w="5531574">
                  <a:extLst>
                    <a:ext uri="{9D8B030D-6E8A-4147-A177-3AD203B41FA5}">
                      <a16:colId xmlns:a16="http://schemas.microsoft.com/office/drawing/2014/main" val="737804046"/>
                    </a:ext>
                  </a:extLst>
                </a:gridCol>
              </a:tblGrid>
              <a:tr h="3822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report does DM want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the source (Rave)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9315"/>
                  </a:ext>
                </a:extLst>
              </a:tr>
              <a:tr h="38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 Status</a:t>
                      </a:r>
                      <a:r>
                        <a:rPr lang="en-US" baseline="0" dirty="0" smtClean="0"/>
                        <a:t> in D</a:t>
                      </a:r>
                      <a:r>
                        <a:rPr lang="en-US" dirty="0" smtClean="0"/>
                        <a:t>etail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aw datasets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631737"/>
                  </a:ext>
                </a:extLst>
              </a:tr>
              <a:tr h="38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Page Status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Stream-Page Status, Subject Status</a:t>
                      </a:r>
                      <a:r>
                        <a:rPr lang="en-US" baseline="0" dirty="0" smtClean="0"/>
                        <a:t> in D</a:t>
                      </a:r>
                      <a:r>
                        <a:rPr lang="en-US" dirty="0" smtClean="0"/>
                        <a:t>etail</a:t>
                      </a: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1693309"/>
                  </a:ext>
                </a:extLst>
              </a:tr>
              <a:tr h="38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(Not) SDV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Stream-Page Status, Subject Status</a:t>
                      </a:r>
                      <a:r>
                        <a:rPr lang="en-US" baseline="0" dirty="0" smtClean="0"/>
                        <a:t> in D</a:t>
                      </a:r>
                      <a:r>
                        <a:rPr lang="en-US" dirty="0" smtClean="0"/>
                        <a:t>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75570"/>
                  </a:ext>
                </a:extLst>
              </a:tr>
              <a:tr h="38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Query Status: Open/Answered/Closed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Stream-Query</a:t>
                      </a:r>
                      <a:r>
                        <a:rPr lang="en-US" baseline="0" dirty="0" smtClean="0"/>
                        <a:t> Detail,</a:t>
                      </a:r>
                      <a:r>
                        <a:rPr lang="en-US" dirty="0" smtClean="0"/>
                        <a:t> Subject Status</a:t>
                      </a:r>
                      <a:r>
                        <a:rPr lang="en-US" baseline="0" dirty="0" smtClean="0"/>
                        <a:t> in D</a:t>
                      </a:r>
                      <a:r>
                        <a:rPr lang="en-US" dirty="0" smtClean="0"/>
                        <a:t>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83351"/>
                  </a:ext>
                </a:extLst>
              </a:tr>
              <a:tr h="38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 Status</a:t>
                      </a:r>
                      <a:r>
                        <a:rPr lang="en-US" baseline="0" dirty="0" smtClean="0"/>
                        <a:t> in Summary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above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82388"/>
                  </a:ext>
                </a:extLst>
              </a:tr>
              <a:tr h="38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AE Status: especially SAE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aw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5675"/>
                  </a:ext>
                </a:extLst>
              </a:tr>
              <a:tr h="382248">
                <a:tc>
                  <a:txBody>
                    <a:bodyPr/>
                    <a:lstStyle/>
                    <a:p>
                      <a:r>
                        <a:rPr lang="en-US" dirty="0" smtClean="0"/>
                        <a:t>DM Working Status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 provided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68955"/>
                  </a:ext>
                </a:extLst>
              </a:tr>
              <a:tr h="38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Other Status: e.g. User List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Study</a:t>
                      </a:r>
                      <a:r>
                        <a:rPr lang="en-US" baseline="0" dirty="0" smtClean="0"/>
                        <a:t> user list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2679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18" y="4647657"/>
            <a:ext cx="6344535" cy="13813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5457" y="4930588"/>
            <a:ext cx="4509247" cy="2241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454" y="5163673"/>
            <a:ext cx="5082992" cy="38619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5457" y="5557312"/>
            <a:ext cx="6122895" cy="4556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32610" y="490243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libname raw </a:t>
            </a:r>
            <a:r>
              <a:rPr lang="en-US" sz="1200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“…"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979457" y="5097619"/>
            <a:ext cx="42044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proc import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dbms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xlsx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7037289" y="5547765"/>
            <a:ext cx="42313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proc import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dbms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xlsx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delimiter=‘09’x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391" y="1282096"/>
            <a:ext cx="1511303" cy="4391212"/>
          </a:xfrm>
          <a:prstGeom prst="rect">
            <a:avLst/>
          </a:prstGeom>
        </p:spPr>
      </p:pic>
      <p:sp>
        <p:nvSpPr>
          <p:cNvPr id="17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85949"/>
              </p:ext>
            </p:extLst>
          </p:nvPr>
        </p:nvGraphicFramePr>
        <p:xfrm>
          <a:off x="609599" y="1289881"/>
          <a:ext cx="9717742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0307">
                  <a:extLst>
                    <a:ext uri="{9D8B030D-6E8A-4147-A177-3AD203B41FA5}">
                      <a16:colId xmlns:a16="http://schemas.microsoft.com/office/drawing/2014/main" val="899231003"/>
                    </a:ext>
                  </a:extLst>
                </a:gridCol>
                <a:gridCol w="5477435">
                  <a:extLst>
                    <a:ext uri="{9D8B030D-6E8A-4147-A177-3AD203B41FA5}">
                      <a16:colId xmlns:a16="http://schemas.microsoft.com/office/drawing/2014/main" val="73780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report does DM want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the source (Rave)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 Status</a:t>
                      </a:r>
                      <a:r>
                        <a:rPr lang="en-US" baseline="0" dirty="0" smtClean="0"/>
                        <a:t> in D</a:t>
                      </a:r>
                      <a:r>
                        <a:rPr lang="en-US" dirty="0" smtClean="0"/>
                        <a:t>etail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aw datasets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3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Page Status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Stream-Page Status, Subject Status</a:t>
                      </a:r>
                      <a:r>
                        <a:rPr lang="en-US" baseline="0" dirty="0" smtClean="0"/>
                        <a:t> in D</a:t>
                      </a:r>
                      <a:r>
                        <a:rPr lang="en-US" dirty="0" smtClean="0"/>
                        <a:t>etail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16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(Not) SDV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Stream-Page Status, Subject Status</a:t>
                      </a:r>
                      <a:r>
                        <a:rPr lang="en-US" baseline="0" dirty="0" smtClean="0"/>
                        <a:t> in D</a:t>
                      </a:r>
                      <a:r>
                        <a:rPr lang="en-US" dirty="0" smtClean="0"/>
                        <a:t>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7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Query Status: Open/Answered/Closed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Stream-Query</a:t>
                      </a:r>
                      <a:r>
                        <a:rPr lang="en-US" baseline="0" dirty="0" smtClean="0"/>
                        <a:t> Detail,</a:t>
                      </a:r>
                      <a:r>
                        <a:rPr lang="en-US" dirty="0" smtClean="0"/>
                        <a:t> Subject Status</a:t>
                      </a:r>
                      <a:r>
                        <a:rPr lang="en-US" baseline="0" dirty="0" smtClean="0"/>
                        <a:t> in D</a:t>
                      </a:r>
                      <a:r>
                        <a:rPr lang="en-US" dirty="0" smtClean="0"/>
                        <a:t>etail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58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 Status</a:t>
                      </a:r>
                      <a:r>
                        <a:rPr lang="en-US" baseline="0" dirty="0" smtClean="0"/>
                        <a:t> in Summary</a:t>
                      </a:r>
                      <a:endParaRPr lang="en-US" b="1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above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8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AE Status: especially SAE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altLang="zh-CN" dirty="0" smtClean="0"/>
                        <a:t>aw datasets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92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DM Working Status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 provided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6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Other Status: e.g. User List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Study</a:t>
                      </a:r>
                      <a:r>
                        <a:rPr lang="en-US" baseline="0" dirty="0" smtClean="0"/>
                        <a:t> user list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267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118" y="331372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Product Reports by Programming the Data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84516" y="1612611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2" y="221755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7954" y="304287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7954" y="3639671"/>
            <a:ext cx="539187" cy="735747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8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05" y="285981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/>
              <a:t>2.1 Subject </a:t>
            </a:r>
            <a:r>
              <a:rPr lang="en-US" dirty="0"/>
              <a:t>Status in </a:t>
            </a:r>
            <a:r>
              <a:rPr lang="en-US" dirty="0" smtClean="0"/>
              <a:t>Detail: raw datasets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3256" y="32443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贴上模版里的表格，用以举例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53083"/>
              </p:ext>
            </p:extLst>
          </p:nvPr>
        </p:nvGraphicFramePr>
        <p:xfrm>
          <a:off x="183404" y="2534272"/>
          <a:ext cx="11730690" cy="3676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518">
                  <a:extLst>
                    <a:ext uri="{9D8B030D-6E8A-4147-A177-3AD203B41FA5}">
                      <a16:colId xmlns:a16="http://schemas.microsoft.com/office/drawing/2014/main" val="2116412744"/>
                    </a:ext>
                  </a:extLst>
                </a:gridCol>
                <a:gridCol w="526693">
                  <a:extLst>
                    <a:ext uri="{9D8B030D-6E8A-4147-A177-3AD203B41FA5}">
                      <a16:colId xmlns:a16="http://schemas.microsoft.com/office/drawing/2014/main" val="1599739832"/>
                    </a:ext>
                  </a:extLst>
                </a:gridCol>
                <a:gridCol w="410631">
                  <a:extLst>
                    <a:ext uri="{9D8B030D-6E8A-4147-A177-3AD203B41FA5}">
                      <a16:colId xmlns:a16="http://schemas.microsoft.com/office/drawing/2014/main" val="3872650016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958172476"/>
                    </a:ext>
                  </a:extLst>
                </a:gridCol>
                <a:gridCol w="670873">
                  <a:extLst>
                    <a:ext uri="{9D8B030D-6E8A-4147-A177-3AD203B41FA5}">
                      <a16:colId xmlns:a16="http://schemas.microsoft.com/office/drawing/2014/main" val="2170086306"/>
                    </a:ext>
                  </a:extLst>
                </a:gridCol>
                <a:gridCol w="629010">
                  <a:extLst>
                    <a:ext uri="{9D8B030D-6E8A-4147-A177-3AD203B41FA5}">
                      <a16:colId xmlns:a16="http://schemas.microsoft.com/office/drawing/2014/main" val="3981876458"/>
                    </a:ext>
                  </a:extLst>
                </a:gridCol>
                <a:gridCol w="960896">
                  <a:extLst>
                    <a:ext uri="{9D8B030D-6E8A-4147-A177-3AD203B41FA5}">
                      <a16:colId xmlns:a16="http://schemas.microsoft.com/office/drawing/2014/main" val="1484946647"/>
                    </a:ext>
                  </a:extLst>
                </a:gridCol>
                <a:gridCol w="982636">
                  <a:extLst>
                    <a:ext uri="{9D8B030D-6E8A-4147-A177-3AD203B41FA5}">
                      <a16:colId xmlns:a16="http://schemas.microsoft.com/office/drawing/2014/main" val="2861979718"/>
                    </a:ext>
                  </a:extLst>
                </a:gridCol>
                <a:gridCol w="530727">
                  <a:extLst>
                    <a:ext uri="{9D8B030D-6E8A-4147-A177-3AD203B41FA5}">
                      <a16:colId xmlns:a16="http://schemas.microsoft.com/office/drawing/2014/main" val="393238425"/>
                    </a:ext>
                  </a:extLst>
                </a:gridCol>
                <a:gridCol w="768319">
                  <a:extLst>
                    <a:ext uri="{9D8B030D-6E8A-4147-A177-3AD203B41FA5}">
                      <a16:colId xmlns:a16="http://schemas.microsoft.com/office/drawing/2014/main" val="2867927710"/>
                    </a:ext>
                  </a:extLst>
                </a:gridCol>
                <a:gridCol w="731083">
                  <a:extLst>
                    <a:ext uri="{9D8B030D-6E8A-4147-A177-3AD203B41FA5}">
                      <a16:colId xmlns:a16="http://schemas.microsoft.com/office/drawing/2014/main" val="2583876337"/>
                    </a:ext>
                  </a:extLst>
                </a:gridCol>
                <a:gridCol w="731083">
                  <a:extLst>
                    <a:ext uri="{9D8B030D-6E8A-4147-A177-3AD203B41FA5}">
                      <a16:colId xmlns:a16="http://schemas.microsoft.com/office/drawing/2014/main" val="1887070931"/>
                    </a:ext>
                  </a:extLst>
                </a:gridCol>
                <a:gridCol w="548573">
                  <a:extLst>
                    <a:ext uri="{9D8B030D-6E8A-4147-A177-3AD203B41FA5}">
                      <a16:colId xmlns:a16="http://schemas.microsoft.com/office/drawing/2014/main" val="4050711852"/>
                    </a:ext>
                  </a:extLst>
                </a:gridCol>
                <a:gridCol w="750472">
                  <a:extLst>
                    <a:ext uri="{9D8B030D-6E8A-4147-A177-3AD203B41FA5}">
                      <a16:colId xmlns:a16="http://schemas.microsoft.com/office/drawing/2014/main" val="2587724095"/>
                    </a:ext>
                  </a:extLst>
                </a:gridCol>
                <a:gridCol w="487388">
                  <a:extLst>
                    <a:ext uri="{9D8B030D-6E8A-4147-A177-3AD203B41FA5}">
                      <a16:colId xmlns:a16="http://schemas.microsoft.com/office/drawing/2014/main" val="3133478580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2363205769"/>
                    </a:ext>
                  </a:extLst>
                </a:gridCol>
                <a:gridCol w="600635">
                  <a:extLst>
                    <a:ext uri="{9D8B030D-6E8A-4147-A177-3AD203B41FA5}">
                      <a16:colId xmlns:a16="http://schemas.microsoft.com/office/drawing/2014/main" val="3660566267"/>
                    </a:ext>
                  </a:extLst>
                </a:gridCol>
              </a:tblGrid>
              <a:tr h="31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Site name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SiteNumber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Subject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name or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identifier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Enroll_or_not</a:t>
                      </a:r>
                      <a:r>
                        <a:rPr lang="en-US" sz="1000" u="none" strike="noStrike" dirty="0">
                          <a:effectLst/>
                        </a:rPr>
                        <a:t>?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Dose_Phase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Plan_Dose_or_Cohort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ICF_Date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Initial Tumor Type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DLT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Evaluable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Patients?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Any_DLT_Event</a:t>
                      </a:r>
                      <a:r>
                        <a:rPr lang="en-US" sz="1000" u="none" strike="noStrike" dirty="0">
                          <a:effectLst/>
                        </a:rPr>
                        <a:t>?(Y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N)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First_Dose_Date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Last_Dose_Date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Latest_Visit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Latest_Visit_Date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EOT_Date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Latest_OS_Date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EOS_Date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43061"/>
                  </a:ext>
                </a:extLst>
              </a:tr>
              <a:tr h="397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Ruijin Hospital Affiliated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to Medical College of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Shanghai Jiaotong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University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Dose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Escalation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50mg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28/Dec/2021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Chronic Lymphocytic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Leukemia/Small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Lymphocytic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Lymphoma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(CLL/SLL)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4/Jan/2022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16/Feb/2022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Cycle 2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Day 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16/Feb/2022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extLst>
                  <a:ext uri="{0D108BD9-81ED-4DB2-BD59-A6C34878D82A}">
                    <a16:rowId xmlns:a16="http://schemas.microsoft.com/office/drawing/2014/main" val="1981147088"/>
                  </a:ext>
                </a:extLst>
              </a:tr>
              <a:tr h="31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Ruijin Hospital Affiliated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to Medical College of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Shanghai Jiaotong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University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01002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8/Feb/2022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Screening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8/Feb/2022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extLst>
                  <a:ext uri="{0D108BD9-81ED-4DB2-BD59-A6C34878D82A}">
                    <a16:rowId xmlns:a16="http://schemas.microsoft.com/office/drawing/2014/main" val="3147694333"/>
                  </a:ext>
                </a:extLst>
              </a:tr>
              <a:tr h="315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Union hospital tongji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medical college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huazhong university of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science and technology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03001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Dose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Escalation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50mg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14/FEB/2022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Cycle 1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Day 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18/MAR/2022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YingHei_18030_C-Medium" panose="020A0304000101010101" pitchFamily="18" charset="-122"/>
                        <a:ea typeface="MYingHei_18030_C-Medium" panose="020A0304000101010101" pitchFamily="18" charset="-122"/>
                      </a:endParaRPr>
                    </a:p>
                  </a:txBody>
                  <a:tcPr marL="4728" marR="4728" marT="4728" marB="0" anchor="b"/>
                </a:tc>
                <a:extLst>
                  <a:ext uri="{0D108BD9-81ED-4DB2-BD59-A6C34878D82A}">
                    <a16:rowId xmlns:a16="http://schemas.microsoft.com/office/drawing/2014/main" val="25488501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226" y="902695"/>
            <a:ext cx="2064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which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what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 what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what logic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66" y="1181781"/>
            <a:ext cx="1794422" cy="1119596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0" y="6488668"/>
            <a:ext cx="3024000" cy="369332"/>
          </a:xfrm>
          <a:prstGeom prst="rect">
            <a:avLst/>
          </a:prstGeom>
          <a:solidFill>
            <a:srgbClr val="81BECA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3050987" y="6488668"/>
            <a:ext cx="3024000" cy="369332"/>
          </a:xfrm>
          <a:prstGeom prst="rect">
            <a:avLst/>
          </a:prstGeom>
          <a:solidFill>
            <a:srgbClr val="5291B5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DEVELOPMENT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6101974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VALIDATION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9152960" y="6488668"/>
            <a:ext cx="3024000" cy="369332"/>
          </a:xfrm>
          <a:prstGeom prst="rect">
            <a:avLst/>
          </a:prstGeom>
          <a:solidFill>
            <a:srgbClr val="6ACDC4"/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INTROSPECTION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2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2418</Words>
  <Application>Microsoft Office PowerPoint</Application>
  <PresentationFormat>Widescreen</PresentationFormat>
  <Paragraphs>949</Paragraphs>
  <Slides>28</Slides>
  <Notes>28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MYingHei_18030_C-Medium</vt:lpstr>
      <vt:lpstr>华文新魏</vt:lpstr>
      <vt:lpstr>微软雅黑</vt:lpstr>
      <vt:lpstr>微软雅黑 Light</vt:lpstr>
      <vt:lpstr>等线</vt:lpstr>
      <vt:lpstr>等线 Light</vt:lpstr>
      <vt:lpstr>Arial</vt:lpstr>
      <vt:lpstr>Courier New</vt:lpstr>
      <vt:lpstr>Office 主题​​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Pei Yuanyuan</cp:lastModifiedBy>
  <cp:revision>215</cp:revision>
  <dcterms:created xsi:type="dcterms:W3CDTF">2017-04-25T12:19:39Z</dcterms:created>
  <dcterms:modified xsi:type="dcterms:W3CDTF">2022-05-26T03:47:26Z</dcterms:modified>
</cp:coreProperties>
</file>