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11"/>
  </p:notesMasterIdLst>
  <p:sldIdLst>
    <p:sldId id="456" r:id="rId2"/>
    <p:sldId id="477" r:id="rId3"/>
    <p:sldId id="500" r:id="rId4"/>
    <p:sldId id="501" r:id="rId5"/>
    <p:sldId id="506" r:id="rId6"/>
    <p:sldId id="503" r:id="rId7"/>
    <p:sldId id="504" r:id="rId8"/>
    <p:sldId id="505" r:id="rId9"/>
    <p:sldId id="498" r:id="rId10"/>
  </p:sldIdLst>
  <p:sldSz cx="24371300" cy="13716000"/>
  <p:notesSz cx="6858000" cy="9144000"/>
  <p:defaultTextStyle>
    <a:defPPr>
      <a:defRPr lang="zh-CN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indent="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indent="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indent="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indent="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8" userDrawn="1">
          <p15:clr>
            <a:srgbClr val="A4A3A4"/>
          </p15:clr>
        </p15:guide>
        <p15:guide id="2" pos="7676">
          <p15:clr>
            <a:srgbClr val="A4A3A4"/>
          </p15:clr>
        </p15:guide>
        <p15:guide id="3" pos="872" userDrawn="1">
          <p15:clr>
            <a:srgbClr val="A4A3A4"/>
          </p15:clr>
        </p15:guide>
        <p15:guide id="4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7A2"/>
    <a:srgbClr val="37A6E5"/>
    <a:srgbClr val="00A5E3"/>
    <a:srgbClr val="00ABE5"/>
    <a:srgbClr val="403E3F"/>
    <a:srgbClr val="FFC000"/>
    <a:srgbClr val="3F403F"/>
    <a:srgbClr val="3F3F3F"/>
    <a:srgbClr val="E52E30"/>
    <a:srgbClr val="FA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95507" autoAdjust="0"/>
  </p:normalViewPr>
  <p:slideViewPr>
    <p:cSldViewPr>
      <p:cViewPr varScale="1">
        <p:scale>
          <a:sx n="53" d="100"/>
          <a:sy n="53" d="100"/>
        </p:scale>
        <p:origin x="174" y="204"/>
      </p:cViewPr>
      <p:guideLst>
        <p:guide orient="horz" pos="918"/>
        <p:guide pos="7676"/>
        <p:guide pos="872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Lucida Grande" charset="0"/>
              </a:rPr>
              <a:t>Second level</a:t>
            </a:r>
          </a:p>
          <a:p>
            <a:pPr lvl="2"/>
            <a:r>
              <a:rPr lang="zh-CN" altLang="zh-CN" noProof="0">
                <a:sym typeface="Lucida Grande" charset="0"/>
              </a:rPr>
              <a:t>Third level</a:t>
            </a:r>
          </a:p>
          <a:p>
            <a:pPr lvl="3"/>
            <a:r>
              <a:rPr lang="zh-CN" altLang="zh-CN" noProof="0">
                <a:sym typeface="Lucida Grande" charset="0"/>
              </a:rPr>
              <a:t>Fourth level</a:t>
            </a:r>
          </a:p>
          <a:p>
            <a:pPr lvl="4"/>
            <a:r>
              <a:rPr lang="zh-CN" altLang="zh-CN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6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5312"/>
            <a:ext cx="18650071" cy="8427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圆角矩形 2"/>
          <p:cNvSpPr/>
          <p:nvPr userDrawn="1"/>
        </p:nvSpPr>
        <p:spPr>
          <a:xfrm>
            <a:off x="1261301" y="731272"/>
            <a:ext cx="149549" cy="756481"/>
          </a:xfrm>
          <a:prstGeom prst="roundRect">
            <a:avLst/>
          </a:prstGeom>
          <a:solidFill>
            <a:srgbClr val="0E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522" y="-54768"/>
            <a:ext cx="4277208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21934487" cy="1051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EC09-49D2-0749-9B0F-221AA87A8C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68875" y="182563"/>
            <a:ext cx="5483225" cy="13533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182563"/>
            <a:ext cx="16298862" cy="13533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FECA-95B7-1942-88B3-72D02CFEF8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5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113" y="3419475"/>
            <a:ext cx="21021675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2113" y="9178925"/>
            <a:ext cx="21021675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C2B-3464-D54C-88B4-2EAEF12075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613" y="3200400"/>
            <a:ext cx="10890250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0263" y="3200400"/>
            <a:ext cx="10891837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A6AF-4E65-5747-B340-BDB605AD08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730250"/>
            <a:ext cx="21021675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7988" y="3362325"/>
            <a:ext cx="10310812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988" y="5010150"/>
            <a:ext cx="10310812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8050" y="3362325"/>
            <a:ext cx="10361613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38050" y="5010150"/>
            <a:ext cx="10361613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CA94-5B7C-BD4A-84F5-87AD8E06F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48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1098-60B7-2844-965E-AECE898DF7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8AC0-1F3C-D248-AF4F-D9689772E1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9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CC8-794E-0142-8793-6BF09E82F0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9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panose="02000603020000020004" pitchFamily="2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F870-BEBC-D543-8A00-E3170521BD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rgbClr val="7F7F7F"/>
          </a:solidFill>
          <a:latin typeface="+mj-lt"/>
          <a:ea typeface="+mj-ea"/>
          <a:cs typeface="+mj-cs"/>
          <a:sym typeface="Helvetica" charset="0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5pPr>
      <a:lvl6pPr marL="4572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6pPr>
      <a:lvl7pPr marL="9144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7pPr>
      <a:lvl8pPr marL="13716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8pPr>
      <a:lvl9pPr marL="18288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1pPr>
      <a:lvl2pPr marL="1462088" indent="-549275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2pPr>
      <a:lvl3pPr marL="2436813" indent="-6096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3pPr>
      <a:lvl4pPr marL="34274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4pPr>
      <a:lvl5pPr marL="43418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zh.wikipedia.org/wiki/%E8%B0%B1%E5%88%86%E8%A7%A3" TargetMode="External"/><Relationship Id="rId7" Type="http://schemas.openxmlformats.org/officeDocument/2006/relationships/hyperlink" Target="https://zh.wikipedia.org/wiki/%E5%9F%83%E5%B0%94%E7%B1%B3%E7%89%B9%E7%9F%A9%E9%98%B5" TargetMode="External"/><Relationship Id="rId2" Type="http://schemas.openxmlformats.org/officeDocument/2006/relationships/hyperlink" Target="https://zh.wikipedia.org/wiki/QR%E5%88%86%E8%A7%A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9%85%89%E7%9F%A9%E9%98%B5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zh.wikipedia.org/wiki/%E6%9E%81%E5%88%86%E8%A7%A3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s://zh.wikipedia.org/wiki/%E5%A5%87%E5%BC%82%E5%80%BC%E5%88%86%E8%A7%A3" TargetMode="Externa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56458" y="4488410"/>
            <a:ext cx="21458384" cy="29725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kumimoji="1" lang="zh-CN" altLang="it-IT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旷视</a:t>
            </a:r>
            <a:r>
              <a:rPr kumimoji="1" lang="en-US" altLang="zh-CN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2019PPT</a:t>
            </a:r>
            <a:r>
              <a:rPr kumimoji="1" lang="zh-CN" altLang="en-US" sz="10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</a:t>
            </a:r>
            <a:endParaRPr kumimoji="1" lang="it-IT" altLang="zh-CN" sz="10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5" y="6641976"/>
            <a:ext cx="6064970" cy="24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492711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8082136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1600474" y="5489848"/>
            <a:ext cx="6120680" cy="2664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New Normal in China </a:t>
            </a:r>
            <a:b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AI Industry</a:t>
            </a:r>
          </a:p>
        </p:txBody>
      </p:sp>
      <p:sp>
        <p:nvSpPr>
          <p:cNvPr id="11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514863"/>
            <a:ext cx="3805658" cy="17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矩阵基础知识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ļidé">
            <a:extLst>
              <a:ext uri="{FF2B5EF4-FFF2-40B4-BE49-F238E27FC236}">
                <a16:creationId xmlns:a16="http://schemas.microsoft.com/office/drawing/2014/main" id="{2F95BD0C-3D0E-4A9D-ADED-99F47C0B199D}"/>
              </a:ext>
            </a:extLst>
          </p:cNvPr>
          <p:cNvSpPr/>
          <p:nvPr/>
        </p:nvSpPr>
        <p:spPr bwMode="auto">
          <a:xfrm flipH="1">
            <a:off x="3400674" y="1434821"/>
            <a:ext cx="5788346" cy="10846358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930595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10713727"/>
            <a:ext cx="1175088" cy="1175088"/>
          </a:xfrm>
          <a:prstGeom prst="ellipse">
            <a:avLst/>
          </a:prstGeom>
          <a:solidFill>
            <a:srgbClr val="0E57A2"/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2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7566600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1250488"/>
            <a:ext cx="12241360" cy="0"/>
          </a:xfrm>
          <a:prstGeom prst="line">
            <a:avLst/>
          </a:prstGeom>
          <a:ln w="3175" cap="rnd">
            <a:solidFill>
              <a:srgbClr val="0E57A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4779183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4191639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5135712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特殊矩阵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8453263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特征值与二次型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1669111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矩阵分解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6750"/>
            <a:ext cx="17641959" cy="842789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32522" y="3285410"/>
            <a:ext cx="526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加法：</a:t>
            </a:r>
            <a:r>
              <a:rPr lang="en-US" altLang="zh-CN" dirty="0" smtClean="0"/>
              <a:t>C = A+B = B+A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45953" y="4492917"/>
            <a:ext cx="373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减法：</a:t>
            </a:r>
            <a:r>
              <a:rPr lang="en-US" altLang="zh-CN" dirty="0" smtClean="0"/>
              <a:t>C = A-B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2911434" y="3060900"/>
            <a:ext cx="376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乘法：</a:t>
            </a:r>
            <a:r>
              <a:rPr lang="en-US" altLang="zh-CN" dirty="0" smtClean="0"/>
              <a:t>C = A*B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284871" y="11019943"/>
                <a:ext cx="16968107" cy="228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[1] </a:t>
                </a:r>
                <a:r>
                  <a:rPr lang="zh-CN" altLang="en-US" sz="2800" dirty="0" smtClean="0"/>
                  <a:t>加法、减法前提：</a:t>
                </a:r>
                <a:r>
                  <a:rPr lang="zh-CN" altLang="en-US" sz="2800" dirty="0"/>
                  <a:t>两个矩阵具有相同大小</a:t>
                </a:r>
                <a:r>
                  <a:rPr lang="zh-CN" altLang="en-US" sz="2800" dirty="0" smtClean="0"/>
                  <a:t>，即</a:t>
                </a:r>
                <a:r>
                  <a:rPr lang="en-US" altLang="zh-CN" sz="2800" dirty="0" smtClean="0"/>
                  <a:t>A,B,C</a:t>
                </a:r>
                <a:r>
                  <a:rPr lang="zh-CN" altLang="en-US" sz="2800" dirty="0" smtClean="0"/>
                  <a:t>行数相同，列数也相同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[</a:t>
                </a:r>
                <a:r>
                  <a:rPr lang="en-US" altLang="zh-CN" sz="2800" dirty="0" smtClean="0"/>
                  <a:t>2] C=AB</a:t>
                </a:r>
                <a:r>
                  <a:rPr lang="zh-CN" altLang="en-US" sz="2800" dirty="0" smtClean="0"/>
                  <a:t>乘法满足结合律，但是</a:t>
                </a:r>
                <a:r>
                  <a:rPr lang="zh-CN" altLang="en-US" sz="2800" b="1" dirty="0" smtClean="0"/>
                  <a:t>不满足交换律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的列数等于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的行数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[3]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Hadamard</a:t>
                </a:r>
                <a:r>
                  <a:rPr lang="zh-CN" altLang="en-US" sz="2800" dirty="0" smtClean="0"/>
                  <a:t>乘：两个相同大小矩阵的对应元素相乘，数学软件一般也会实现该种运算；相应的也有“点除”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 smtClean="0"/>
                  <a:t>常用于矩阵运算的数学软件：</a:t>
                </a:r>
                <a:r>
                  <a:rPr lang="en-US" altLang="zh-CN" sz="2800" dirty="0" smtClean="0"/>
                  <a:t>MATLAB</a:t>
                </a:r>
                <a:r>
                  <a:rPr lang="zh-CN" altLang="en-US" sz="2800" dirty="0" smtClean="0"/>
                  <a:t>（商业），</a:t>
                </a:r>
                <a:r>
                  <a:rPr lang="en-US" altLang="zh-CN" sz="2800" dirty="0" smtClean="0"/>
                  <a:t>R</a:t>
                </a:r>
                <a:r>
                  <a:rPr lang="zh-CN" altLang="en-US" sz="2800" dirty="0" smtClean="0"/>
                  <a:t>语言（</a:t>
                </a:r>
                <a:r>
                  <a:rPr lang="en-US" altLang="zh-CN" sz="2800" dirty="0" smtClean="0"/>
                  <a:t>GNU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[4] </a:t>
                </a:r>
                <a:r>
                  <a:rPr lang="zh-CN" altLang="en-US" sz="2800" dirty="0" smtClean="0"/>
                  <a:t>一般针对满秩方阵才有逆矩阵，对于一般矩阵则提出了伪逆或广义逆（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ACA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 smtClean="0"/>
                  <a:t>是广义逆）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1" y="11019943"/>
                <a:ext cx="16968107" cy="2283638"/>
              </a:xfrm>
              <a:prstGeom prst="rect">
                <a:avLst/>
              </a:prstGeom>
              <a:blipFill>
                <a:blip r:embed="rId2"/>
                <a:stretch>
                  <a:fillRect l="-755" t="-3209" b="-5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15" y="228426"/>
            <a:ext cx="4752975" cy="256222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145953" y="6208827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数乘：</a:t>
            </a:r>
            <a:r>
              <a:rPr lang="en-US" altLang="zh-CN" dirty="0" smtClean="0"/>
              <a:t>C = b*A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074977" y="9830177"/>
            <a:ext cx="514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点乘：</a:t>
            </a:r>
            <a:r>
              <a:rPr lang="en-US" altLang="zh-CN" dirty="0" smtClean="0"/>
              <a:t>C = A .* B    [3]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645" y="3608575"/>
            <a:ext cx="2895600" cy="11144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1672482" y="2790651"/>
            <a:ext cx="10513168" cy="2555181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53" y="6791641"/>
            <a:ext cx="9734550" cy="218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434" y="3972717"/>
            <a:ext cx="3648075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59509" y="1961456"/>
            <a:ext cx="5400000" cy="513083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12761714" y="1745432"/>
            <a:ext cx="9355336" cy="5655817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672482" y="5993904"/>
            <a:ext cx="10729192" cy="3312368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(6)</a:t>
                </a:r>
                <a:r>
                  <a:rPr lang="zh-CN" altLang="en-US" dirty="0"/>
                  <a:t>转置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blipFill>
                <a:blip r:embed="rId8"/>
                <a:stretch>
                  <a:fillRect l="-5317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(7)</a:t>
                </a:r>
                <a:r>
                  <a:rPr lang="zh-CN" altLang="en-US" dirty="0" smtClean="0"/>
                  <a:t>求逆：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[4]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blipFill>
                <a:blip r:embed="rId9"/>
                <a:stretch>
                  <a:fillRect l="-4021" t="-15094" r="-321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范数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490" y="2609528"/>
            <a:ext cx="1865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我们使用被称为范数（</a:t>
            </a:r>
            <a:r>
              <a:rPr lang="en-US" altLang="zh-CN" dirty="0">
                <a:latin typeface="TimesNewRomanPSMT"/>
                <a:ea typeface="宋体" panose="02010600030101010101" pitchFamily="2" charset="-122"/>
              </a:rPr>
              <a:t>norm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）的函数衡量向量的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大小，它是一个向量空间到实数域的映射。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叫做向量的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  <a:blipFill>
                <a:blip r:embed="rId2"/>
                <a:stretch>
                  <a:fillRect r="-2584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当 </a:t>
                </a:r>
                <a:r>
                  <a:rPr lang="en-US" altLang="zh-CN" dirty="0">
                    <a:latin typeface="TimesNewRomanPSMT"/>
                    <a:ea typeface="宋体" panose="02010600030101010101" pitchFamily="2" charset="-122"/>
                  </a:rPr>
                  <a:t>p = </a:t>
                </a:r>
                <a:r>
                  <a:rPr lang="en-US" altLang="zh-CN" dirty="0" smtClean="0">
                    <a:latin typeface="TimesNewRomanPSMT"/>
                    <a:ea typeface="宋体" panose="02010600030101010101" pitchFamily="2" charset="-122"/>
                  </a:rPr>
                  <a:t>2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时，范数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被称之为欧几里得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范数。拥有了范数（用于度量元素长度）的向量空间叫做赋范向量空间，例如实数域就是一个向量空间。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groupCh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  <a:blipFill>
                <a:blip r:embed="rId3"/>
                <a:stretch>
                  <a:fillRect l="-993" t="-3171" r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780278" y="9087471"/>
            <a:ext cx="1218565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矩阵范数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范数：列向量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en-US" altLang="zh-CN" dirty="0" smtClean="0"/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范数：矩阵的最大奇异值</a:t>
            </a:r>
            <a:endParaRPr lang="en-US" altLang="zh-CN" dirty="0" smtClean="0"/>
          </a:p>
          <a:p>
            <a:r>
              <a:rPr lang="zh-CN" altLang="en-US" dirty="0" smtClean="0"/>
              <a:t>矩阵的无穷范数：行向量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9566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0655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8370" y="253752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对称矩阵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单位矩阵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  <a:blipFill>
                <a:blip r:embed="rId2"/>
                <a:stretch>
                  <a:fillRect l="-5076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正交矩阵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𝑨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𝑨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𝑬</m:t>
                    </m:r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  <a:blipFill>
                <a:blip r:embed="rId3"/>
                <a:stretch>
                  <a:fillRect l="-4704" t="-12037" b="-3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183274" y="829930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正定矩阵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55" y="3761656"/>
            <a:ext cx="4544190" cy="3384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90" y="3833664"/>
            <a:ext cx="5374569" cy="30318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0146" y="3878166"/>
            <a:ext cx="5097582" cy="30518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5" y="9961906"/>
            <a:ext cx="9427584" cy="1855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6460781" y="10243232"/>
                <a:ext cx="52465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781" y="10243232"/>
                <a:ext cx="5246501" cy="646331"/>
              </a:xfrm>
              <a:prstGeom prst="rect">
                <a:avLst/>
              </a:prstGeom>
              <a:blipFill>
                <a:blip r:embed="rId8"/>
                <a:stretch>
                  <a:fillRect t="-16981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特殊矩阵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1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定义介绍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65673" y="5131549"/>
                <a:ext cx="1011661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对应于特征值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的特征向量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73" y="5131549"/>
                <a:ext cx="10116616" cy="646331"/>
              </a:xfrm>
              <a:prstGeom prst="rect">
                <a:avLst/>
              </a:prstGeom>
              <a:blipFill>
                <a:blip r:embed="rId2"/>
                <a:stretch>
                  <a:fillRect t="-18868" r="-30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𝐴𝑥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𝜆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60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265673" y="32072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特征值</a:t>
            </a:r>
          </a:p>
        </p:txBody>
      </p:sp>
      <p:sp>
        <p:nvSpPr>
          <p:cNvPr id="15" name="矩形 14"/>
          <p:cNvSpPr/>
          <p:nvPr/>
        </p:nvSpPr>
        <p:spPr>
          <a:xfrm>
            <a:off x="2265673" y="729019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,0,…,0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,…,…,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0,0,…,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 bwMode="auto">
          <a:xfrm>
            <a:off x="9089306" y="3401616"/>
            <a:ext cx="1512168" cy="288032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正定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  <a:blipFill>
                <a:blip r:embed="rId7"/>
                <a:stretch>
                  <a:fillRect t="-14151" r="-4962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 bwMode="auto">
          <a:xfrm>
            <a:off x="13960649" y="11628094"/>
            <a:ext cx="1456458" cy="323166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&gt;0,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=1,2,…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 bwMode="auto">
          <a:xfrm>
            <a:off x="15564694" y="10536706"/>
            <a:ext cx="4448198" cy="235586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:r>
                  <a:rPr kumimoji="0" lang="zh-CN" altLang="en-US" sz="3600" b="0" i="1" u="none" strike="noStrike" cap="none" normalizeH="0" baseline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latin typeface="Cambria Math" panose="02040503050406030204" pitchFamily="18" charset="0"/>
                    <a:ea typeface="Helvetica" panose="02000603020000020004" pitchFamily="2" charset="0"/>
                    <a:cs typeface="Helvetica" panose="02000603020000020004" pitchFamily="2" charset="0"/>
                    <a:sym typeface="Helvetica" panose="02000603020000020004" pitchFamily="2" charset="0"/>
                  </a:rPr>
                  <a:t>例子：</a:t>
                </a:r>
                <a:endParaRPr kumimoji="0" lang="en-US" altLang="zh-CN" sz="3600" b="0" i="1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Cambria Math" panose="02040503050406030204" pitchFamily="18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d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mr>
                      </m:m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zh-CN" sz="36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blipFill>
                <a:blip r:embed="rId9"/>
                <a:stretch>
                  <a:fillRect l="-89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5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黑塞矩阵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1443" y="246551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gss0.bdstatic.com/94o3dSag_xI4khGkpoWK1HF6hhy/baike/c0%3Dbaike92%2C5%2C5%2C92%2C30/sign=04892e04e9f81a4c323fe49bb6430b3c/838ba61ea8d3fd1f498e3e4a324e251f95ca5f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4" y="7074024"/>
            <a:ext cx="69342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645577" y="81801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黑塞矩阵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黑塞矩阵就是梯度的雅可比矩阵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相当于二阶导数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  <a:blipFill>
                <a:blip r:embed="rId4"/>
                <a:stretch>
                  <a:fillRect t="-7614" r="-145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eqArr>
                                    <m:eqAr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梯度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*</a:t>
                </a:r>
                <a:r>
                  <a:rPr lang="zh-CN" altLang="en-US" sz="2000" dirty="0" smtClean="0"/>
                  <a:t>梯度在多元函数里叫</a:t>
                </a:r>
                <a:r>
                  <a:rPr lang="zh-CN" altLang="en-US" sz="2400" dirty="0" smtClean="0"/>
                  <a:t>雅克比矩阵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相当于一阶导数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  <a:blipFill>
                <a:blip r:embed="rId6"/>
                <a:stretch>
                  <a:fillRect l="-4342" t="-4598" r="-1737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)=0,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 smtClean="0"/>
                  <a:t>正定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  <a:blipFill>
                <a:blip r:embed="rId7"/>
                <a:stretch>
                  <a:fillRect t="-14151" r="-361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取极小值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18469776" y="10092953"/>
            <a:ext cx="744072" cy="180891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提示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为例，其二阶导为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  <a:blipFill>
                <a:blip r:embed="rId9"/>
                <a:stretch>
                  <a:fillRect t="-15094" r="-1375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1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分解：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非奇异，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下三角，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2" tooltip="QR分解"/>
                  </a:rPr>
                  <a:t>QR分解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𝑄𝑅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特征值</a:t>
                </a: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对角。</a:t>
                </a: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4" tooltip="奇异值分解"/>
                  </a:rPr>
                  <a:t>奇异值分解</a:t>
                </a:r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SVD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都是正交矩阵，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非负对角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5" tooltip="极分解"/>
                  </a:rPr>
                  <a:t>极分解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𝑄𝑆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u="sng" dirty="0">
                    <a:hlinkClick r:id="rId6"/>
                  </a:rPr>
                  <a:t>酉矩阵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对称半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 smtClean="0">
                    <a:hlinkClick r:id="rId7" tooltip="埃尔米特矩阵"/>
                  </a:rPr>
                  <a:t>埃尔米特矩阵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  <a:blipFill>
                <a:blip r:embed="rId8"/>
                <a:stretch>
                  <a:fillRect l="-1295" t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9214" y="3519406"/>
            <a:ext cx="5724941" cy="283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8178" y="1487958"/>
            <a:ext cx="5267015" cy="2067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𝑑𝑒𝑡𝑀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标注 6"/>
          <p:cNvSpPr/>
          <p:nvPr/>
        </p:nvSpPr>
        <p:spPr bwMode="auto">
          <a:xfrm>
            <a:off x="12041634" y="1458270"/>
            <a:ext cx="2160240" cy="646331"/>
          </a:xfrm>
          <a:prstGeom prst="wedgeRectCallout">
            <a:avLst>
              <a:gd name="adj1" fmla="val -83512"/>
              <a:gd name="adj2" fmla="val 109959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高斯消元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9881394" y="3040232"/>
            <a:ext cx="2736304" cy="646331"/>
          </a:xfrm>
          <a:prstGeom prst="wedgeRectCallout">
            <a:avLst>
              <a:gd name="adj1" fmla="val -76186"/>
              <a:gd name="adj2" fmla="val 47383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标准正交化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矩阵</a:t>
            </a:r>
            <a:r>
              <a:rPr lang="zh-CN" altLang="en-US" dirty="0"/>
              <a:t>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37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-487505" y="5633864"/>
            <a:ext cx="25244425" cy="34493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sz="8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以非凡科技，为客户和社会持续创造最大价值</a:t>
            </a:r>
          </a:p>
        </p:txBody>
      </p:sp>
      <p:pic>
        <p:nvPicPr>
          <p:cNvPr id="8" name="图片 7" descr="20190106-megvii-logo-white-0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258" y="3629940"/>
            <a:ext cx="7056784" cy="28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238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6C6C6C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11341</TotalTime>
  <Words>520</Words>
  <Application>Microsoft Office PowerPoint</Application>
  <PresentationFormat>自定义</PresentationFormat>
  <Paragraphs>96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Lucida Grande</vt:lpstr>
      <vt:lpstr>TimesNewRomanPSMT</vt:lpstr>
      <vt:lpstr>等线</vt:lpstr>
      <vt:lpstr>仿宋</vt:lpstr>
      <vt:lpstr>宋体</vt:lpstr>
      <vt:lpstr>Microsoft YaHei</vt:lpstr>
      <vt:lpstr>Microsoft YaHei</vt:lpstr>
      <vt:lpstr>Arial</vt:lpstr>
      <vt:lpstr>Cambria Math</vt:lpstr>
      <vt:lpstr>Helvetica</vt:lpstr>
      <vt:lpstr>Times New Roman</vt:lpstr>
      <vt:lpstr>White</vt:lpstr>
      <vt:lpstr>旷视2019PPT模板</vt:lpstr>
      <vt:lpstr>PowerPoint 演示文稿</vt:lpstr>
      <vt:lpstr>1 矩阵基础知识-运算</vt:lpstr>
      <vt:lpstr>1 矩阵基础知识-范数</vt:lpstr>
      <vt:lpstr>2 特殊矩阵</vt:lpstr>
      <vt:lpstr>3 特征值与二次型-定义介绍</vt:lpstr>
      <vt:lpstr>3 特征值与二次型-黑塞矩阵</vt:lpstr>
      <vt:lpstr>4 矩阵分解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xzz64</dc:creator>
  <cp:lastModifiedBy>袁沅祥</cp:lastModifiedBy>
  <cp:revision>1084</cp:revision>
  <cp:lastPrinted>2017-02-10T05:59:53Z</cp:lastPrinted>
  <dcterms:modified xsi:type="dcterms:W3CDTF">2019-07-12T08:58:13Z</dcterms:modified>
</cp:coreProperties>
</file>