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8" r:id="rId1"/>
  </p:sldMasterIdLst>
  <p:notesMasterIdLst>
    <p:notesMasterId r:id="rId11"/>
  </p:notesMasterIdLst>
  <p:sldIdLst>
    <p:sldId id="456" r:id="rId2"/>
    <p:sldId id="477" r:id="rId3"/>
    <p:sldId id="500" r:id="rId4"/>
    <p:sldId id="501" r:id="rId5"/>
    <p:sldId id="506" r:id="rId6"/>
    <p:sldId id="503" r:id="rId7"/>
    <p:sldId id="504" r:id="rId8"/>
    <p:sldId id="505" r:id="rId9"/>
    <p:sldId id="498" r:id="rId10"/>
  </p:sldIdLst>
  <p:sldSz cx="24371300" cy="13716000"/>
  <p:notesSz cx="6858000" cy="9144000"/>
  <p:defaultTextStyle>
    <a:defPPr>
      <a:defRPr lang="zh-CN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1pPr>
    <a:lvl2pPr marL="457200" indent="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2pPr>
    <a:lvl3pPr marL="914400" indent="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3pPr>
    <a:lvl4pPr marL="1371600" indent="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4pPr>
    <a:lvl5pPr marL="1828800" indent="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5pPr>
    <a:lvl6pPr marL="2286000" algn="l" defTabSz="914400" rtl="0" eaLnBrk="1" latinLnBrk="0" hangingPunct="1"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6pPr>
    <a:lvl7pPr marL="2743200" algn="l" defTabSz="914400" rtl="0" eaLnBrk="1" latinLnBrk="0" hangingPunct="1"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7pPr>
    <a:lvl8pPr marL="3200400" algn="l" defTabSz="914400" rtl="0" eaLnBrk="1" latinLnBrk="0" hangingPunct="1"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8pPr>
    <a:lvl9pPr marL="3657600" algn="l" defTabSz="914400" rtl="0" eaLnBrk="1" latinLnBrk="0" hangingPunct="1"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18" userDrawn="1">
          <p15:clr>
            <a:srgbClr val="A4A3A4"/>
          </p15:clr>
        </p15:guide>
        <p15:guide id="2" pos="7676">
          <p15:clr>
            <a:srgbClr val="A4A3A4"/>
          </p15:clr>
        </p15:guide>
        <p15:guide id="3" pos="872" userDrawn="1">
          <p15:clr>
            <a:srgbClr val="A4A3A4"/>
          </p15:clr>
        </p15:guide>
        <p15:guide id="4" pos="10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57A2"/>
    <a:srgbClr val="37A6E5"/>
    <a:srgbClr val="00A5E3"/>
    <a:srgbClr val="00ABE5"/>
    <a:srgbClr val="403E3F"/>
    <a:srgbClr val="FFC000"/>
    <a:srgbClr val="3F403F"/>
    <a:srgbClr val="3F3F3F"/>
    <a:srgbClr val="E52E30"/>
    <a:srgbClr val="FAC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44" autoAdjust="0"/>
    <p:restoredTop sz="86215" autoAdjust="0"/>
  </p:normalViewPr>
  <p:slideViewPr>
    <p:cSldViewPr>
      <p:cViewPr varScale="1">
        <p:scale>
          <a:sx n="50" d="100"/>
          <a:sy n="50" d="100"/>
        </p:scale>
        <p:origin x="1074" y="96"/>
      </p:cViewPr>
      <p:guideLst>
        <p:guide orient="horz" pos="918"/>
        <p:guide pos="7676"/>
        <p:guide pos="872"/>
        <p:guide pos="10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>
                <a:sym typeface="Lucida Grande" charset="0"/>
              </a:rPr>
              <a:t>Click to edit Master text styles</a:t>
            </a:r>
          </a:p>
          <a:p>
            <a:pPr lvl="1"/>
            <a:r>
              <a:rPr lang="zh-CN" altLang="zh-CN" noProof="0">
                <a:sym typeface="Lucida Grande" charset="0"/>
              </a:rPr>
              <a:t>Second level</a:t>
            </a:r>
          </a:p>
          <a:p>
            <a:pPr lvl="2"/>
            <a:r>
              <a:rPr lang="zh-CN" altLang="zh-CN" noProof="0">
                <a:sym typeface="Lucida Grande" charset="0"/>
              </a:rPr>
              <a:t>Third level</a:t>
            </a:r>
          </a:p>
          <a:p>
            <a:pPr lvl="3"/>
            <a:r>
              <a:rPr lang="zh-CN" altLang="zh-CN" noProof="0">
                <a:sym typeface="Lucida Grande" charset="0"/>
              </a:rPr>
              <a:t>Fourth level</a:t>
            </a:r>
          </a:p>
          <a:p>
            <a:pPr lvl="4"/>
            <a:r>
              <a:rPr lang="zh-CN" altLang="zh-CN" noProof="0">
                <a:sym typeface="Lucida Grand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6658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1pPr>
    <a:lvl2pPr indent="2286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indent="4572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indent="6858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indent="9144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86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030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、对角矩阵的加减乘除仍是对角矩阵；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、三角矩阵的加减乘仍是三角矩阵；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、对称矩阵的和或差仍是对称矩阵；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345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04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8466" y="665312"/>
            <a:ext cx="18650071" cy="8427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圆角矩形 2"/>
          <p:cNvSpPr/>
          <p:nvPr userDrawn="1"/>
        </p:nvSpPr>
        <p:spPr>
          <a:xfrm>
            <a:off x="1261301" y="731272"/>
            <a:ext cx="149549" cy="756481"/>
          </a:xfrm>
          <a:prstGeom prst="roundRect">
            <a:avLst/>
          </a:prstGeom>
          <a:solidFill>
            <a:srgbClr val="0E57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196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522" y="-54768"/>
            <a:ext cx="4277208" cy="257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82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3" y="182563"/>
            <a:ext cx="21934487" cy="30178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3200400"/>
            <a:ext cx="21934487" cy="10515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8EC09-49D2-0749-9B0F-221AA87A8C1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441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668875" y="182563"/>
            <a:ext cx="5483225" cy="1353343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182563"/>
            <a:ext cx="16298862" cy="135334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CFECA-95B7-1942-88B3-72D02CFEF8B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659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0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2113" y="3419475"/>
            <a:ext cx="21021675" cy="5705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2113" y="9178925"/>
            <a:ext cx="21021675" cy="300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58C2B-3464-D54C-88B4-2EAEF120757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3530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3" y="182563"/>
            <a:ext cx="21934487" cy="30178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7613" y="3200400"/>
            <a:ext cx="10890250" cy="10515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0263" y="3200400"/>
            <a:ext cx="10891837" cy="10515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3A6AF-4E65-5747-B340-BDB605AD089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66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7988" y="730250"/>
            <a:ext cx="21021675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7988" y="3362325"/>
            <a:ext cx="10310812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7988" y="5010150"/>
            <a:ext cx="10310812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38050" y="3362325"/>
            <a:ext cx="10361613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38050" y="5010150"/>
            <a:ext cx="10361613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FCA94-5B7C-BD4A-84F5-87AD8E06F2C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6488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3" y="182563"/>
            <a:ext cx="21934487" cy="30178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E1098-60B7-2844-965E-AECE898DF78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769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68AC0-1F3C-D248-AF4F-D9689772E15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8498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7988" y="914400"/>
            <a:ext cx="7861300" cy="320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1613" y="1974850"/>
            <a:ext cx="12338050" cy="97472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7988" y="4114800"/>
            <a:ext cx="7861300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5ECC8-794E-0142-8793-6BF09E82F0E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0199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7988" y="914400"/>
            <a:ext cx="7861300" cy="320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1613" y="1974850"/>
            <a:ext cx="1233805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Helvetica" panose="02000603020000020004" pitchFamily="2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7988" y="4114800"/>
            <a:ext cx="7861300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5F870-BEBC-D543-8A00-E3170521BD6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12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 kern="1200">
          <a:solidFill>
            <a:srgbClr val="7F7F7F"/>
          </a:solidFill>
          <a:latin typeface="+mj-lt"/>
          <a:ea typeface="+mj-ea"/>
          <a:cs typeface="+mj-cs"/>
          <a:sym typeface="Helvetica" charset="0"/>
        </a:defRPr>
      </a:lvl1pPr>
      <a:lvl2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panose="02000603020000020004" pitchFamily="2" charset="0"/>
          <a:ea typeface="Helvetica" panose="02000603020000020004" pitchFamily="2" charset="0"/>
          <a:cs typeface="Helvetica" panose="02000603020000020004" pitchFamily="2" charset="0"/>
          <a:sym typeface="Helvetica" charset="0"/>
        </a:defRPr>
      </a:lvl2pPr>
      <a:lvl3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panose="02000603020000020004" pitchFamily="2" charset="0"/>
          <a:ea typeface="Helvetica" panose="02000603020000020004" pitchFamily="2" charset="0"/>
          <a:cs typeface="Helvetica" panose="02000603020000020004" pitchFamily="2" charset="0"/>
          <a:sym typeface="Helvetica" charset="0"/>
        </a:defRPr>
      </a:lvl3pPr>
      <a:lvl4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panose="02000603020000020004" pitchFamily="2" charset="0"/>
          <a:ea typeface="Helvetica" panose="02000603020000020004" pitchFamily="2" charset="0"/>
          <a:cs typeface="Helvetica" panose="02000603020000020004" pitchFamily="2" charset="0"/>
          <a:sym typeface="Helvetica" charset="0"/>
        </a:defRPr>
      </a:lvl4pPr>
      <a:lvl5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panose="02000603020000020004" pitchFamily="2" charset="0"/>
          <a:ea typeface="Helvetica" panose="02000603020000020004" pitchFamily="2" charset="0"/>
          <a:cs typeface="Helvetica" panose="02000603020000020004" pitchFamily="2" charset="0"/>
          <a:sym typeface="Helvetica" charset="0"/>
        </a:defRPr>
      </a:lvl5pPr>
      <a:lvl6pPr marL="457200" algn="l" defTabSz="1827213" rtl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panose="02000603020000020004" pitchFamily="2" charset="0"/>
          <a:ea typeface="Helvetica" panose="02000603020000020004" pitchFamily="2" charset="0"/>
          <a:cs typeface="Helvetica" panose="02000603020000020004" pitchFamily="2" charset="0"/>
          <a:sym typeface="Helvetica" panose="02000603020000020004" pitchFamily="2" charset="0"/>
        </a:defRPr>
      </a:lvl6pPr>
      <a:lvl7pPr marL="914400" algn="l" defTabSz="1827213" rtl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panose="02000603020000020004" pitchFamily="2" charset="0"/>
          <a:ea typeface="Helvetica" panose="02000603020000020004" pitchFamily="2" charset="0"/>
          <a:cs typeface="Helvetica" panose="02000603020000020004" pitchFamily="2" charset="0"/>
          <a:sym typeface="Helvetica" panose="02000603020000020004" pitchFamily="2" charset="0"/>
        </a:defRPr>
      </a:lvl7pPr>
      <a:lvl8pPr marL="1371600" algn="l" defTabSz="1827213" rtl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panose="02000603020000020004" pitchFamily="2" charset="0"/>
          <a:ea typeface="Helvetica" panose="02000603020000020004" pitchFamily="2" charset="0"/>
          <a:cs typeface="Helvetica" panose="02000603020000020004" pitchFamily="2" charset="0"/>
          <a:sym typeface="Helvetica" panose="02000603020000020004" pitchFamily="2" charset="0"/>
        </a:defRPr>
      </a:lvl8pPr>
      <a:lvl9pPr marL="1828800" algn="l" defTabSz="1827213" rtl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panose="02000603020000020004" pitchFamily="2" charset="0"/>
          <a:ea typeface="Helvetica" panose="02000603020000020004" pitchFamily="2" charset="0"/>
          <a:cs typeface="Helvetica" panose="02000603020000020004" pitchFamily="2" charset="0"/>
          <a:sym typeface="Helvetica" panose="02000603020000020004" pitchFamily="2" charset="0"/>
        </a:defRPr>
      </a:lvl9pPr>
    </p:titleStyle>
    <p:bodyStyle>
      <a:lvl1pPr marL="455613" indent="-455613"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SzPct val="100000"/>
        <a:buFont typeface="Arial" charset="0"/>
        <a:buChar char="•"/>
        <a:defRPr sz="4800" kern="1200">
          <a:solidFill>
            <a:srgbClr val="7F7F7F"/>
          </a:solidFill>
          <a:latin typeface="+mn-lt"/>
          <a:ea typeface="+mn-ea"/>
          <a:cs typeface="+mn-cs"/>
          <a:sym typeface="Helvetica" charset="0"/>
        </a:defRPr>
      </a:lvl1pPr>
      <a:lvl2pPr marL="1462088" indent="-549275"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SzPct val="100000"/>
        <a:buFont typeface="Arial" charset="0"/>
        <a:buChar char="•"/>
        <a:defRPr sz="4800" kern="1200">
          <a:solidFill>
            <a:srgbClr val="7F7F7F"/>
          </a:solidFill>
          <a:latin typeface="+mn-lt"/>
          <a:ea typeface="+mn-ea"/>
          <a:cs typeface="+mn-cs"/>
          <a:sym typeface="Helvetica" charset="0"/>
        </a:defRPr>
      </a:lvl2pPr>
      <a:lvl3pPr marL="2436813" indent="-609600"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SzPct val="100000"/>
        <a:buFont typeface="Arial" charset="0"/>
        <a:buChar char="•"/>
        <a:defRPr sz="4800" kern="1200">
          <a:solidFill>
            <a:srgbClr val="7F7F7F"/>
          </a:solidFill>
          <a:latin typeface="+mn-lt"/>
          <a:ea typeface="+mn-ea"/>
          <a:cs typeface="+mn-cs"/>
          <a:sym typeface="Helvetica" charset="0"/>
        </a:defRPr>
      </a:lvl3pPr>
      <a:lvl4pPr marL="3427413" indent="-685800"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SzPct val="100000"/>
        <a:buFont typeface="Arial" charset="0"/>
        <a:buChar char="•"/>
        <a:defRPr sz="4800" kern="1200">
          <a:solidFill>
            <a:srgbClr val="7F7F7F"/>
          </a:solidFill>
          <a:latin typeface="+mn-lt"/>
          <a:ea typeface="+mn-ea"/>
          <a:cs typeface="+mn-cs"/>
          <a:sym typeface="Helvetica" charset="0"/>
        </a:defRPr>
      </a:lvl4pPr>
      <a:lvl5pPr marL="4341813" indent="-685800"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SzPct val="100000"/>
        <a:buFont typeface="Arial" charset="0"/>
        <a:buChar char="•"/>
        <a:defRPr sz="4800" kern="1200">
          <a:solidFill>
            <a:srgbClr val="7F7F7F"/>
          </a:solidFill>
          <a:latin typeface="+mn-lt"/>
          <a:ea typeface="+mn-ea"/>
          <a:cs typeface="+mn-cs"/>
          <a:sym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zh.wikipedia.org/wiki/%E8%B0%B1%E5%88%86%E8%A7%A3" TargetMode="External"/><Relationship Id="rId7" Type="http://schemas.openxmlformats.org/officeDocument/2006/relationships/hyperlink" Target="https://zh.wikipedia.org/wiki/%E5%9F%83%E5%B0%94%E7%B1%B3%E7%89%B9%E7%9F%A9%E9%98%B5" TargetMode="External"/><Relationship Id="rId2" Type="http://schemas.openxmlformats.org/officeDocument/2006/relationships/hyperlink" Target="https://zh.wikipedia.org/wiki/QR%E5%88%86%E8%A7%A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zh.wikipedia.org/wiki/%E9%85%89%E7%9F%A9%E9%98%B5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zh.wikipedia.org/wiki/%E6%9E%81%E5%88%86%E8%A7%A3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s://zh.wikipedia.org/wiki/%E5%A5%87%E5%BC%82%E5%80%BC%E5%88%86%E8%A7%A3" TargetMode="External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347060" y="-181526"/>
            <a:ext cx="25103980" cy="14160033"/>
          </a:xfrm>
          <a:prstGeom prst="rect">
            <a:avLst/>
          </a:prstGeom>
          <a:solidFill>
            <a:srgbClr val="0E57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196" spc="1199" dirty="0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456458" y="4488410"/>
            <a:ext cx="21458384" cy="297257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kumimoji="1" lang="zh-CN" altLang="en-US" sz="10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矩阵基础知识介绍</a:t>
            </a:r>
            <a:endParaRPr kumimoji="1" lang="it-IT" altLang="zh-CN" sz="100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165" y="6641976"/>
            <a:ext cx="6064970" cy="240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EF5A0E5-886A-4E13-A111-6B3BE6C3B80E}"/>
              </a:ext>
            </a:extLst>
          </p:cNvPr>
          <p:cNvCxnSpPr/>
          <p:nvPr/>
        </p:nvCxnSpPr>
        <p:spPr>
          <a:xfrm>
            <a:off x="9028065" y="1492711"/>
            <a:ext cx="1224136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EF5A0E5-886A-4E13-A111-6B3BE6C3B80E}"/>
              </a:ext>
            </a:extLst>
          </p:cNvPr>
          <p:cNvCxnSpPr/>
          <p:nvPr/>
        </p:nvCxnSpPr>
        <p:spPr>
          <a:xfrm>
            <a:off x="10745490" y="8082136"/>
            <a:ext cx="1224136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 txBox="1">
            <a:spLocks/>
          </p:cNvSpPr>
          <p:nvPr/>
        </p:nvSpPr>
        <p:spPr>
          <a:xfrm>
            <a:off x="1600474" y="5489848"/>
            <a:ext cx="6120680" cy="26642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rgbClr val="7F7F7F"/>
                </a:solidFill>
                <a:latin typeface="+mj-lt"/>
                <a:ea typeface="+mj-ea"/>
                <a:cs typeface="+mj-cs"/>
                <a:sym typeface="Helvetica" charset="0"/>
              </a:defRPr>
            </a:lvl1pPr>
            <a:lvl2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charset="0"/>
              </a:defRPr>
            </a:lvl2pPr>
            <a:lvl3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charset="0"/>
              </a:defRPr>
            </a:lvl3pPr>
            <a:lvl4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charset="0"/>
              </a:defRPr>
            </a:lvl4pPr>
            <a:lvl5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charset="0"/>
              </a:defRPr>
            </a:lvl5pPr>
            <a:lvl6pPr marL="457200" algn="l" defTabSz="1827213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defRPr>
            </a:lvl6pPr>
            <a:lvl7pPr marL="914400" algn="l" defTabSz="1827213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defRPr>
            </a:lvl7pPr>
            <a:lvl8pPr marL="1371600" algn="l" defTabSz="1827213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defRPr>
            </a:lvl8pPr>
            <a:lvl9pPr marL="1828800" algn="l" defTabSz="1827213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defRPr>
            </a:lvl9pPr>
          </a:lstStyle>
          <a:p>
            <a:r>
              <a:rPr kumimoji="1" lang="it-IT" altLang="zh-CN" b="1" dirty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New Normal in China </a:t>
            </a:r>
            <a:br>
              <a:rPr kumimoji="1" lang="it-IT" altLang="zh-CN" b="1" dirty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it-IT" altLang="zh-CN" b="1" dirty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AI Industry</a:t>
            </a:r>
          </a:p>
        </p:txBody>
      </p:sp>
      <p:sp>
        <p:nvSpPr>
          <p:cNvPr id="11" name="ïṩḷidé">
            <a:extLst>
              <a:ext uri="{FF2B5EF4-FFF2-40B4-BE49-F238E27FC236}">
                <a16:creationId xmlns:a16="http://schemas.microsoft.com/office/drawing/2014/main" id="{27909AC5-9D38-4E2F-8BFF-DB5993EB7FA6}"/>
              </a:ext>
            </a:extLst>
          </p:cNvPr>
          <p:cNvSpPr/>
          <p:nvPr/>
        </p:nvSpPr>
        <p:spPr bwMode="auto">
          <a:xfrm>
            <a:off x="12833722" y="1514863"/>
            <a:ext cx="3805658" cy="1771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矩阵基础知识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isļidé">
            <a:extLst>
              <a:ext uri="{FF2B5EF4-FFF2-40B4-BE49-F238E27FC236}">
                <a16:creationId xmlns:a16="http://schemas.microsoft.com/office/drawing/2014/main" id="{2F95BD0C-3D0E-4A9D-ADED-99F47C0B199D}"/>
              </a:ext>
            </a:extLst>
          </p:cNvPr>
          <p:cNvSpPr/>
          <p:nvPr/>
        </p:nvSpPr>
        <p:spPr bwMode="auto">
          <a:xfrm flipH="1">
            <a:off x="3400674" y="1434821"/>
            <a:ext cx="5788346" cy="10846358"/>
          </a:xfrm>
          <a:custGeom>
            <a:avLst/>
            <a:gdLst>
              <a:gd name="T0" fmla="*/ 463 w 493"/>
              <a:gd name="T1" fmla="*/ 928 h 928"/>
              <a:gd name="T2" fmla="*/ 0 w 493"/>
              <a:gd name="T3" fmla="*/ 464 h 928"/>
              <a:gd name="T4" fmla="*/ 463 w 493"/>
              <a:gd name="T5" fmla="*/ 0 h 928"/>
              <a:gd name="T6" fmla="*/ 493 w 493"/>
              <a:gd name="T7" fmla="*/ 30 h 928"/>
              <a:gd name="T8" fmla="*/ 463 w 493"/>
              <a:gd name="T9" fmla="*/ 60 h 928"/>
              <a:gd name="T10" fmla="*/ 60 w 493"/>
              <a:gd name="T11" fmla="*/ 464 h 928"/>
              <a:gd name="T12" fmla="*/ 463 w 493"/>
              <a:gd name="T13" fmla="*/ 868 h 928"/>
              <a:gd name="T14" fmla="*/ 493 w 493"/>
              <a:gd name="T15" fmla="*/ 898 h 928"/>
              <a:gd name="T16" fmla="*/ 463 w 493"/>
              <a:gd name="T17" fmla="*/ 928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3" h="928">
                <a:moveTo>
                  <a:pt x="463" y="928"/>
                </a:moveTo>
                <a:cubicBezTo>
                  <a:pt x="208" y="928"/>
                  <a:pt x="0" y="720"/>
                  <a:pt x="0" y="464"/>
                </a:cubicBezTo>
                <a:cubicBezTo>
                  <a:pt x="0" y="208"/>
                  <a:pt x="208" y="0"/>
                  <a:pt x="463" y="0"/>
                </a:cubicBezTo>
                <a:cubicBezTo>
                  <a:pt x="480" y="0"/>
                  <a:pt x="493" y="14"/>
                  <a:pt x="493" y="30"/>
                </a:cubicBezTo>
                <a:cubicBezTo>
                  <a:pt x="493" y="47"/>
                  <a:pt x="480" y="60"/>
                  <a:pt x="463" y="60"/>
                </a:cubicBezTo>
                <a:cubicBezTo>
                  <a:pt x="241" y="60"/>
                  <a:pt x="60" y="241"/>
                  <a:pt x="60" y="464"/>
                </a:cubicBezTo>
                <a:cubicBezTo>
                  <a:pt x="60" y="687"/>
                  <a:pt x="241" y="868"/>
                  <a:pt x="463" y="868"/>
                </a:cubicBezTo>
                <a:cubicBezTo>
                  <a:pt x="480" y="868"/>
                  <a:pt x="493" y="881"/>
                  <a:pt x="493" y="898"/>
                </a:cubicBezTo>
                <a:cubicBezTo>
                  <a:pt x="493" y="914"/>
                  <a:pt x="480" y="928"/>
                  <a:pt x="463" y="9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" name="îṥḻidê">
            <a:extLst>
              <a:ext uri="{FF2B5EF4-FFF2-40B4-BE49-F238E27FC236}">
                <a16:creationId xmlns:a16="http://schemas.microsoft.com/office/drawing/2014/main" id="{DA69CA18-C57D-4526-B1F5-8D7BE35BF517}"/>
              </a:ext>
            </a:extLst>
          </p:cNvPr>
          <p:cNvSpPr/>
          <p:nvPr/>
        </p:nvSpPr>
        <p:spPr>
          <a:xfrm>
            <a:off x="8225210" y="930595"/>
            <a:ext cx="1175088" cy="1175088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1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21" name="îṥḻidê">
            <a:extLst>
              <a:ext uri="{FF2B5EF4-FFF2-40B4-BE49-F238E27FC236}">
                <a16:creationId xmlns:a16="http://schemas.microsoft.com/office/drawing/2014/main" id="{DA69CA18-C57D-4526-B1F5-8D7BE35BF517}"/>
              </a:ext>
            </a:extLst>
          </p:cNvPr>
          <p:cNvSpPr/>
          <p:nvPr/>
        </p:nvSpPr>
        <p:spPr>
          <a:xfrm>
            <a:off x="8225210" y="10713727"/>
            <a:ext cx="1175088" cy="1175088"/>
          </a:xfrm>
          <a:prstGeom prst="ellipse">
            <a:avLst/>
          </a:prstGeom>
          <a:solidFill>
            <a:srgbClr val="0E57A2"/>
          </a:solidFill>
          <a:ln w="57150"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4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22" name="îṥḻidê">
            <a:extLst>
              <a:ext uri="{FF2B5EF4-FFF2-40B4-BE49-F238E27FC236}">
                <a16:creationId xmlns:a16="http://schemas.microsoft.com/office/drawing/2014/main" id="{DA69CA18-C57D-4526-B1F5-8D7BE35BF517}"/>
              </a:ext>
            </a:extLst>
          </p:cNvPr>
          <p:cNvSpPr/>
          <p:nvPr/>
        </p:nvSpPr>
        <p:spPr>
          <a:xfrm>
            <a:off x="10313442" y="7566600"/>
            <a:ext cx="1175088" cy="1175088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3</a:t>
            </a:r>
            <a:endParaRPr sz="4800" dirty="0">
              <a:solidFill>
                <a:schemeClr val="bg1"/>
              </a:solidFill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EF5A0E5-886A-4E13-A111-6B3BE6C3B80E}"/>
              </a:ext>
            </a:extLst>
          </p:cNvPr>
          <p:cNvCxnSpPr/>
          <p:nvPr/>
        </p:nvCxnSpPr>
        <p:spPr>
          <a:xfrm>
            <a:off x="9028065" y="11250488"/>
            <a:ext cx="12241360" cy="0"/>
          </a:xfrm>
          <a:prstGeom prst="line">
            <a:avLst/>
          </a:prstGeom>
          <a:ln w="3175" cap="rnd">
            <a:solidFill>
              <a:srgbClr val="0E57A2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F5A0E5-886A-4E13-A111-6B3BE6C3B80E}"/>
              </a:ext>
            </a:extLst>
          </p:cNvPr>
          <p:cNvCxnSpPr/>
          <p:nvPr/>
        </p:nvCxnSpPr>
        <p:spPr>
          <a:xfrm>
            <a:off x="10745490" y="4779183"/>
            <a:ext cx="1224136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îṥḻidê">
            <a:extLst>
              <a:ext uri="{FF2B5EF4-FFF2-40B4-BE49-F238E27FC236}">
                <a16:creationId xmlns:a16="http://schemas.microsoft.com/office/drawing/2014/main" id="{DA69CA18-C57D-4526-B1F5-8D7BE35BF517}"/>
              </a:ext>
            </a:extLst>
          </p:cNvPr>
          <p:cNvSpPr/>
          <p:nvPr/>
        </p:nvSpPr>
        <p:spPr>
          <a:xfrm>
            <a:off x="10313442" y="4191639"/>
            <a:ext cx="1175088" cy="1175088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2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16" name="ïṩḷidé">
            <a:extLst>
              <a:ext uri="{FF2B5EF4-FFF2-40B4-BE49-F238E27FC236}">
                <a16:creationId xmlns:a16="http://schemas.microsoft.com/office/drawing/2014/main" id="{27909AC5-9D38-4E2F-8BFF-DB5993EB7FA6}"/>
              </a:ext>
            </a:extLst>
          </p:cNvPr>
          <p:cNvSpPr/>
          <p:nvPr/>
        </p:nvSpPr>
        <p:spPr bwMode="auto">
          <a:xfrm>
            <a:off x="12833722" y="5135712"/>
            <a:ext cx="864096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特殊矩阵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ïṩḷidé">
            <a:extLst>
              <a:ext uri="{FF2B5EF4-FFF2-40B4-BE49-F238E27FC236}">
                <a16:creationId xmlns:a16="http://schemas.microsoft.com/office/drawing/2014/main" id="{27909AC5-9D38-4E2F-8BFF-DB5993EB7FA6}"/>
              </a:ext>
            </a:extLst>
          </p:cNvPr>
          <p:cNvSpPr/>
          <p:nvPr/>
        </p:nvSpPr>
        <p:spPr bwMode="auto">
          <a:xfrm>
            <a:off x="12833722" y="8453263"/>
            <a:ext cx="864096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特征值与二次型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ïṩḷidé">
            <a:extLst>
              <a:ext uri="{FF2B5EF4-FFF2-40B4-BE49-F238E27FC236}">
                <a16:creationId xmlns:a16="http://schemas.microsoft.com/office/drawing/2014/main" id="{27909AC5-9D38-4E2F-8BFF-DB5993EB7FA6}"/>
              </a:ext>
            </a:extLst>
          </p:cNvPr>
          <p:cNvSpPr/>
          <p:nvPr/>
        </p:nvSpPr>
        <p:spPr bwMode="auto">
          <a:xfrm>
            <a:off x="12833722" y="11669111"/>
            <a:ext cx="864096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矩阵分解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899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8466" y="666750"/>
            <a:ext cx="17641959" cy="842789"/>
          </a:xfrm>
        </p:spPr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矩阵基础知识</a:t>
            </a:r>
            <a:r>
              <a:rPr lang="en-US" altLang="zh-CN" dirty="0" smtClean="0"/>
              <a:t>-</a:t>
            </a:r>
            <a:r>
              <a:rPr lang="zh-CN" altLang="en-US" dirty="0" smtClean="0"/>
              <a:t>矩阵运算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86490" y="3299983"/>
            <a:ext cx="5725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加法：</a:t>
            </a:r>
            <a:r>
              <a:rPr lang="en-US" altLang="zh-CN" dirty="0" smtClean="0"/>
              <a:t>C = A + B = B + A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145761" y="4455646"/>
            <a:ext cx="3968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减法：</a:t>
            </a:r>
            <a:r>
              <a:rPr lang="en-US" altLang="zh-CN" dirty="0" smtClean="0"/>
              <a:t>C = A - B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2911434" y="3060900"/>
            <a:ext cx="453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乘法：</a:t>
            </a:r>
            <a:r>
              <a:rPr lang="en-US" altLang="zh-CN" dirty="0" smtClean="0"/>
              <a:t>C = A * B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2284871" y="10732562"/>
                <a:ext cx="20190335" cy="2857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/>
                  <a:t>[1] </a:t>
                </a:r>
                <a:r>
                  <a:rPr lang="zh-CN" altLang="en-US" sz="2800" dirty="0" smtClean="0"/>
                  <a:t>加法、减法前提：</a:t>
                </a:r>
                <a:r>
                  <a:rPr lang="zh-CN" altLang="en-US" sz="2800" dirty="0"/>
                  <a:t>两个矩阵具有相同大小</a:t>
                </a:r>
                <a:r>
                  <a:rPr lang="zh-CN" altLang="en-US" sz="2800" dirty="0" smtClean="0"/>
                  <a:t>，即</a:t>
                </a:r>
                <a:r>
                  <a:rPr lang="en-US" altLang="zh-CN" sz="2800" dirty="0" smtClean="0"/>
                  <a:t>A,B</a:t>
                </a:r>
                <a:r>
                  <a:rPr lang="zh-CN" altLang="en-US" sz="2800" dirty="0" smtClean="0"/>
                  <a:t>行数相同，列数也相同</a:t>
                </a:r>
                <a:endParaRPr lang="en-US" altLang="zh-CN" sz="2800" dirty="0" smtClean="0"/>
              </a:p>
              <a:p>
                <a:r>
                  <a:rPr lang="en-US" altLang="zh-CN" sz="2800" dirty="0"/>
                  <a:t>[</a:t>
                </a:r>
                <a:r>
                  <a:rPr lang="en-US" altLang="zh-CN" sz="2800" dirty="0" smtClean="0"/>
                  <a:t>2] C=AB</a:t>
                </a:r>
                <a:r>
                  <a:rPr lang="zh-CN" altLang="en-US" sz="2800" dirty="0" smtClean="0"/>
                  <a:t>乘法满足结合律，但是</a:t>
                </a:r>
                <a:r>
                  <a:rPr lang="zh-CN" altLang="en-US" sz="2800" b="1" dirty="0" smtClean="0"/>
                  <a:t>不满足交换律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的列数等于</a:t>
                </a:r>
                <a:r>
                  <a:rPr lang="en-US" altLang="zh-CN" sz="2800" dirty="0" smtClean="0"/>
                  <a:t>B</a:t>
                </a:r>
                <a:r>
                  <a:rPr lang="zh-CN" altLang="en-US" sz="2800" dirty="0" smtClean="0"/>
                  <a:t>的行数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[3] </a:t>
                </a:r>
                <a:r>
                  <a:rPr lang="zh-CN" altLang="en-US" sz="2800" dirty="0" smtClean="0"/>
                  <a:t>有的软件也会实现实数和矩阵的加减乘除：</a:t>
                </a:r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 smtClean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b ./ A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A / b = A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zh-CN" altLang="en-US" sz="2800" dirty="0" smtClean="0"/>
                  <a:t>，前</a:t>
                </a:r>
                <a:r>
                  <a:rPr lang="en-US" altLang="zh-CN" sz="2800" dirty="0" smtClean="0"/>
                  <a:t>3</a:t>
                </a:r>
                <a:r>
                  <a:rPr lang="zh-CN" altLang="en-US" sz="2800" dirty="0" smtClean="0"/>
                  <a:t>种情况</a:t>
                </a:r>
                <a:r>
                  <a:rPr lang="en-US" altLang="zh-CN" sz="2800" dirty="0" smtClean="0"/>
                  <a:t>b</a:t>
                </a:r>
                <a:r>
                  <a:rPr lang="zh-CN" altLang="en-US" sz="2800" dirty="0" smtClean="0"/>
                  <a:t>扩展为和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大小一样的矩阵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[4] </a:t>
                </a:r>
                <a:r>
                  <a:rPr lang="en-US" altLang="zh-CN" sz="2800" dirty="0" err="1"/>
                  <a:t>Hadamard</a:t>
                </a:r>
                <a:r>
                  <a:rPr lang="zh-CN" altLang="en-US" sz="2800" dirty="0" smtClean="0"/>
                  <a:t>乘：两个相同大小矩阵的对应元素相乘，数学软件一般也会实现该种运算；相应的也有“点除”</a:t>
                </a:r>
                <a:endParaRPr lang="en-US" altLang="zh-CN" sz="2800" dirty="0"/>
              </a:p>
              <a:p>
                <a:pPr algn="ctr"/>
                <a:r>
                  <a:rPr lang="zh-CN" altLang="en-US" sz="2800" dirty="0" smtClean="0"/>
                  <a:t>常用于矩阵运算的数学软件：</a:t>
                </a:r>
                <a:r>
                  <a:rPr lang="en-US" altLang="zh-CN" sz="2800" dirty="0" smtClean="0"/>
                  <a:t>MATLAB</a:t>
                </a:r>
                <a:r>
                  <a:rPr lang="zh-CN" altLang="en-US" sz="2800" dirty="0" smtClean="0"/>
                  <a:t>（商业），</a:t>
                </a:r>
                <a:r>
                  <a:rPr lang="en-US" altLang="zh-CN" sz="2800" dirty="0" smtClean="0"/>
                  <a:t>R</a:t>
                </a:r>
                <a:r>
                  <a:rPr lang="zh-CN" altLang="en-US" sz="2800" dirty="0" smtClean="0"/>
                  <a:t>语言（</a:t>
                </a:r>
                <a:r>
                  <a:rPr lang="en-US" altLang="zh-CN" sz="2800" dirty="0" smtClean="0"/>
                  <a:t>GNU</a:t>
                </a:r>
                <a:r>
                  <a:rPr lang="zh-CN" altLang="en-US" sz="2800" dirty="0" smtClean="0"/>
                  <a:t>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[5] </a:t>
                </a:r>
                <a:r>
                  <a:rPr lang="zh-CN" altLang="en-US" sz="2800" dirty="0" smtClean="0"/>
                  <a:t>一般针对满秩方阵才有逆矩阵，对于一般矩阵则提出了伪逆或广义逆（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ACA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800" dirty="0" smtClean="0"/>
                  <a:t>是广义逆）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871" y="10732562"/>
                <a:ext cx="20190335" cy="2857449"/>
              </a:xfrm>
              <a:prstGeom prst="rect">
                <a:avLst/>
              </a:prstGeom>
              <a:blipFill>
                <a:blip r:embed="rId3"/>
                <a:stretch>
                  <a:fillRect l="-634" t="-2564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/>
          <p:cNvSpPr txBox="1"/>
          <p:nvPr/>
        </p:nvSpPr>
        <p:spPr>
          <a:xfrm>
            <a:off x="2128458" y="6145310"/>
            <a:ext cx="658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(4)</a:t>
            </a:r>
            <a:r>
              <a:rPr lang="zh-CN" altLang="en-US" dirty="0" smtClean="0"/>
              <a:t>数乘：</a:t>
            </a:r>
            <a:r>
              <a:rPr lang="en-US" altLang="zh-CN" dirty="0" smtClean="0"/>
              <a:t>C = b * A = A * b   [3]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074977" y="9830177"/>
            <a:ext cx="8931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(5)</a:t>
            </a:r>
            <a:r>
              <a:rPr lang="zh-CN" altLang="en-US" dirty="0" smtClean="0"/>
              <a:t>点乘：</a:t>
            </a:r>
            <a:r>
              <a:rPr lang="en-US" altLang="zh-CN" dirty="0" smtClean="0"/>
              <a:t>C = A .* B    [4]</a:t>
            </a:r>
            <a:r>
              <a:rPr lang="zh-CN" altLang="en-US" dirty="0" smtClean="0"/>
              <a:t>，点除：</a:t>
            </a:r>
            <a:r>
              <a:rPr lang="en-US" altLang="zh-CN" dirty="0" smtClean="0"/>
              <a:t>C = A ./ B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1645" y="3608575"/>
            <a:ext cx="2895600" cy="1114425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 bwMode="auto">
          <a:xfrm>
            <a:off x="1672482" y="2790651"/>
            <a:ext cx="10513168" cy="2555181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rgbClr val="7F7F7F"/>
              </a:solidFill>
              <a:effectLst/>
              <a:latin typeface="Helvetica" panose="02000603020000020004" pitchFamily="2" charset="0"/>
              <a:ea typeface="Helvetica" panose="02000603020000020004" pitchFamily="2" charset="0"/>
              <a:cs typeface="Helvetica" panose="02000603020000020004" pitchFamily="2" charset="0"/>
              <a:sym typeface="Helvetica" panose="02000603020000020004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953" y="6791641"/>
            <a:ext cx="9734550" cy="2181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1434" y="3972717"/>
            <a:ext cx="3648075" cy="12858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66770" y="1799174"/>
            <a:ext cx="5400000" cy="5130834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 bwMode="auto">
          <a:xfrm>
            <a:off x="12761714" y="1745432"/>
            <a:ext cx="9355336" cy="5655817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rgbClr val="7F7F7F"/>
              </a:solidFill>
              <a:effectLst/>
              <a:latin typeface="Helvetica" panose="02000603020000020004" pitchFamily="2" charset="0"/>
              <a:ea typeface="Helvetica" panose="02000603020000020004" pitchFamily="2" charset="0"/>
              <a:cs typeface="Helvetica" panose="02000603020000020004" pitchFamily="2" charset="0"/>
              <a:sym typeface="Helvetica" panose="02000603020000020004" pitchFamily="2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672482" y="5993904"/>
            <a:ext cx="10729192" cy="3312368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rgbClr val="7F7F7F"/>
              </a:solidFill>
              <a:effectLst/>
              <a:latin typeface="Helvetica" panose="02000603020000020004" pitchFamily="2" charset="0"/>
              <a:ea typeface="Helvetica" panose="02000603020000020004" pitchFamily="2" charset="0"/>
              <a:cs typeface="Helvetica" panose="02000603020000020004" pitchFamily="2" charset="0"/>
              <a:sym typeface="Helvetica" panose="0200060302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12958285" y="7950383"/>
                <a:ext cx="35543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(6)</a:t>
                </a:r>
                <a:r>
                  <a:rPr lang="zh-CN" altLang="en-US" dirty="0"/>
                  <a:t>转置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285" y="7950383"/>
                <a:ext cx="3554371" cy="646331"/>
              </a:xfrm>
              <a:prstGeom prst="rect">
                <a:avLst/>
              </a:prstGeom>
              <a:blipFill>
                <a:blip r:embed="rId8"/>
                <a:stretch>
                  <a:fillRect l="-5317" t="-15094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3005138" y="9644943"/>
                <a:ext cx="45476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(7)</a:t>
                </a:r>
                <a:r>
                  <a:rPr lang="zh-CN" altLang="en-US" dirty="0" smtClean="0"/>
                  <a:t>求逆：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/>
                  <a:t>  </a:t>
                </a:r>
                <a:r>
                  <a:rPr lang="en-US" altLang="zh-CN" dirty="0" smtClean="0"/>
                  <a:t>[5]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5138" y="9644943"/>
                <a:ext cx="4547655" cy="646331"/>
              </a:xfrm>
              <a:prstGeom prst="rect">
                <a:avLst/>
              </a:prstGeom>
              <a:blipFill>
                <a:blip r:embed="rId9"/>
                <a:stretch>
                  <a:fillRect l="-4021" t="-15094" r="-3217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73035" y="228426"/>
            <a:ext cx="4752975" cy="25622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2873549" y="5983655"/>
            <a:ext cx="4301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的列</a:t>
            </a:r>
            <a:r>
              <a:rPr lang="en-US" altLang="zh-CN" dirty="0" smtClean="0"/>
              <a:t>=B</a:t>
            </a:r>
            <a:r>
              <a:rPr lang="zh-CN" altLang="en-US" dirty="0" smtClean="0"/>
              <a:t>的行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62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  <p:bldP spid="31" grpId="0"/>
      <p:bldP spid="33" grpId="0"/>
      <p:bldP spid="34" grpId="0"/>
      <p:bldP spid="7" grpId="0" animBg="1"/>
      <p:bldP spid="11" grpId="0" animBg="1"/>
      <p:bldP spid="12" grpId="0" animBg="1"/>
      <p:bldP spid="35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矩阵基础知识</a:t>
            </a:r>
            <a:r>
              <a:rPr lang="en-US" altLang="zh-CN" dirty="0" smtClean="0"/>
              <a:t>-</a:t>
            </a:r>
            <a:r>
              <a:rPr lang="zh-CN" altLang="en-US" dirty="0" smtClean="0"/>
              <a:t>向量范数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44490" y="2609528"/>
            <a:ext cx="18651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我们使用被称为范数（</a:t>
            </a:r>
            <a:r>
              <a:rPr lang="en-US" altLang="zh-CN" dirty="0">
                <a:latin typeface="TimesNewRomanPSMT"/>
                <a:ea typeface="宋体" panose="02010600030101010101" pitchFamily="2" charset="-122"/>
              </a:rPr>
              <a:t>norm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）的函数衡量向量的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大小，它是一个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向量空间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到实数域的映射。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780278" y="4901072"/>
                <a:ext cx="5423280" cy="941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groupChr>
                          <m:groupChrPr>
                            <m:chr m:val="→"/>
                            <m:pos m:val="top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groupChr>
                      </m:e>
                    </m:d>
                  </m:oMath>
                </a14:m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叫做向量的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范数。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278" y="4901072"/>
                <a:ext cx="5423280" cy="941412"/>
              </a:xfrm>
              <a:prstGeom prst="rect">
                <a:avLst/>
              </a:prstGeom>
              <a:blipFill>
                <a:blip r:embed="rId2"/>
                <a:stretch>
                  <a:fillRect r="-2584"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768372" y="6590343"/>
                <a:ext cx="18410165" cy="2881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当 </a:t>
                </a:r>
                <a:r>
                  <a:rPr lang="en-US" altLang="zh-CN" dirty="0">
                    <a:latin typeface="TimesNewRomanPSMT"/>
                    <a:ea typeface="宋体" panose="02010600030101010101" pitchFamily="2" charset="-122"/>
                  </a:rPr>
                  <a:t>p = </a:t>
                </a:r>
                <a:r>
                  <a:rPr lang="en-US" altLang="zh-CN" dirty="0" smtClean="0">
                    <a:latin typeface="TimesNewRomanPSMT"/>
                    <a:ea typeface="宋体" panose="02010600030101010101" pitchFamily="2" charset="-122"/>
                  </a:rPr>
                  <a:t>2 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时，范数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被称之为欧几里得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范数。拥有了范数（用于度量元素长度）的向量空间叫做赋范向量空间，例如实数域就是一个向量空间。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1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groupCh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1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groupCh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1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groupCh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372" y="6590343"/>
                <a:ext cx="18410165" cy="2881686"/>
              </a:xfrm>
              <a:prstGeom prst="rect">
                <a:avLst/>
              </a:prstGeom>
              <a:blipFill>
                <a:blip r:embed="rId3"/>
                <a:stretch>
                  <a:fillRect l="-993" t="-3171" r="-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1780278" y="9087471"/>
            <a:ext cx="12185650" cy="298543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矩阵范数</a:t>
            </a:r>
            <a:endParaRPr lang="en-US" altLang="zh-CN" sz="4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/>
              <a:t>矩阵的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范数：列向量</a:t>
            </a:r>
            <a:r>
              <a:rPr lang="en-US" altLang="zh-CN" dirty="0" smtClean="0"/>
              <a:t>1</a:t>
            </a:r>
            <a:r>
              <a:rPr lang="zh-CN" altLang="en-US" dirty="0" smtClean="0"/>
              <a:t>范数的最大值</a:t>
            </a:r>
            <a:endParaRPr lang="en-US" altLang="zh-CN" dirty="0" smtClean="0"/>
          </a:p>
          <a:p>
            <a:r>
              <a:rPr lang="zh-CN" altLang="en-US" dirty="0" smtClean="0"/>
              <a:t>矩阵的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范数：矩阵的最大奇异值</a:t>
            </a:r>
            <a:endParaRPr lang="en-US" altLang="zh-CN" dirty="0" smtClean="0"/>
          </a:p>
          <a:p>
            <a:r>
              <a:rPr lang="zh-CN" altLang="en-US" dirty="0" smtClean="0"/>
              <a:t>矩阵的无穷范数：行向量</a:t>
            </a:r>
            <a:r>
              <a:rPr lang="en-US" altLang="zh-CN" dirty="0" smtClean="0"/>
              <a:t>1</a:t>
            </a:r>
            <a:r>
              <a:rPr lang="zh-CN" altLang="en-US" dirty="0" smtClean="0"/>
              <a:t>范数的最大值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200874" y="3713341"/>
                <a:ext cx="12185650" cy="107285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groupChr>
                          <m:groupChrPr>
                            <m:chr m:val="→"/>
                            <m:pos m:val="to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groupCh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/>
                  <a:t>,  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groupCh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zh-CN" altLang="en-US" dirty="0"/>
                          <m:t>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74" y="3713341"/>
                <a:ext cx="12185650" cy="1072858"/>
              </a:xfrm>
              <a:prstGeom prst="rect">
                <a:avLst/>
              </a:prstGeom>
              <a:blipFill>
                <a:blip r:embed="rId4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9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89566" y="255021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对角矩阵</a:t>
            </a:r>
            <a:endParaRPr lang="zh-CN" altLang="en-US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80655" y="255021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三角矩阵</a:t>
            </a:r>
            <a:endParaRPr lang="zh-CN" altLang="en-US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068370" y="253752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对称矩阵</a:t>
            </a:r>
            <a:endParaRPr lang="zh-CN" altLang="en-US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38907" y="8299303"/>
                <a:ext cx="360220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tx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单位矩阵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𝑬</m:t>
                    </m:r>
                    <m:r>
                      <a:rPr lang="en-US" altLang="zh-CN" b="1" i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𝑰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b="1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907" y="8299303"/>
                <a:ext cx="3602205" cy="646331"/>
              </a:xfrm>
              <a:prstGeom prst="rect">
                <a:avLst/>
              </a:prstGeom>
              <a:blipFill>
                <a:blip r:embed="rId3"/>
                <a:stretch>
                  <a:fillRect l="-5076" t="-14151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624684" y="8132293"/>
                <a:ext cx="4015779" cy="656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tx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正交矩阵 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j-cs"/>
                      </a:rPr>
                      <m:t> </m:t>
                    </m:r>
                    <m:r>
                      <a:rPr lang="en-US" altLang="zh-CN" b="1" i="1" dirty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j-cs"/>
                      </a:rPr>
                      <m:t>𝑨</m:t>
                    </m:r>
                    <m:sSup>
                      <m:sSupPr>
                        <m:ctrlPr>
                          <a:rPr lang="en-US" altLang="zh-CN" b="1" i="1" dirty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j-cs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j-cs"/>
                          </a:rPr>
                          <m:t>𝑨</m:t>
                        </m:r>
                      </m:e>
                      <m:sup>
                        <m:r>
                          <a:rPr lang="en-US" altLang="zh-CN" b="1" i="1" dirty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j-cs"/>
                          </a:rPr>
                          <m:t>𝑻</m:t>
                        </m:r>
                      </m:sup>
                    </m:sSup>
                    <m:r>
                      <a:rPr lang="en-US" altLang="zh-CN" b="1" i="1" dirty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j-cs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j-cs"/>
                      </a:rPr>
                      <m:t>𝑬</m:t>
                    </m:r>
                  </m:oMath>
                </a14:m>
                <a:endParaRPr lang="zh-CN" altLang="en-US" b="1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684" y="8132293"/>
                <a:ext cx="4015779" cy="656270"/>
              </a:xfrm>
              <a:prstGeom prst="rect">
                <a:avLst/>
              </a:prstGeom>
              <a:blipFill>
                <a:blip r:embed="rId4"/>
                <a:stretch>
                  <a:fillRect l="-4704" t="-12037" b="-34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8183274" y="829930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正定矩阵</a:t>
            </a:r>
            <a:endParaRPr lang="zh-CN" altLang="en-US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655" y="3761656"/>
            <a:ext cx="4544190" cy="33843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5290" y="3833664"/>
            <a:ext cx="5374569" cy="303180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50146" y="3878166"/>
            <a:ext cx="5097582" cy="305184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05" y="9961906"/>
            <a:ext cx="9427584" cy="18553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6501227" y="9961906"/>
                <a:ext cx="5246501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endParaRPr lang="en-US" altLang="zh-CN" dirty="0" smtClean="0">
                  <a:latin typeface="仿宋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仿宋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是二次型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1227" y="9961906"/>
                <a:ext cx="5246501" cy="1754326"/>
              </a:xfrm>
              <a:prstGeom prst="rect">
                <a:avLst/>
              </a:prstGeom>
              <a:blipFill>
                <a:blip r:embed="rId9"/>
                <a:stretch>
                  <a:fillRect t="-6250" b="-12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特殊矩阵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1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特征值与二次型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定义介绍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265673" y="5131549"/>
                <a:ext cx="1053365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λ</m:t>
                    </m:r>
                  </m:oMath>
                </a14:m>
                <a:r>
                  <a:rPr lang="zh-CN" altLang="en-US" kern="1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为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的特征值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r>
                  <a:rPr lang="zh-CN" altLang="zh-CN" kern="1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称为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对应于特征值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λ</m:t>
                    </m:r>
                  </m:oMath>
                </a14:m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kern="1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特征向量。</a:t>
                </a:r>
                <a:endParaRPr lang="zh-CN" altLang="en-US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673" y="5131549"/>
                <a:ext cx="10533653" cy="646331"/>
              </a:xfrm>
              <a:prstGeom prst="rect">
                <a:avLst/>
              </a:prstGeom>
              <a:blipFill>
                <a:blip r:embed="rId2"/>
                <a:stretch>
                  <a:fillRect t="-18868" r="-637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571536" y="3022546"/>
                <a:ext cx="3128870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𝐴𝑥</m:t>
                      </m:r>
                      <m:r>
                        <a:rPr lang="en-US" altLang="zh-CN" sz="6000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zh-CN" altLang="en-US" sz="6000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𝜆</m:t>
                      </m:r>
                      <m:r>
                        <a:rPr lang="en-US" altLang="zh-CN" sz="6000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</m:oMath>
                  </m:oMathPara>
                </a14:m>
                <a:endParaRPr lang="en-US" altLang="zh-CN" sz="6000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536" y="3022546"/>
                <a:ext cx="3128870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2265673" y="3207211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特征值</a:t>
            </a:r>
          </a:p>
        </p:txBody>
      </p:sp>
      <p:sp>
        <p:nvSpPr>
          <p:cNvPr id="15" name="矩形 14"/>
          <p:cNvSpPr/>
          <p:nvPr/>
        </p:nvSpPr>
        <p:spPr>
          <a:xfrm>
            <a:off x="2265673" y="7290194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二次型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328666" y="7290194"/>
                <a:ext cx="12185650" cy="55131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i="1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   …+</m:t>
                      </m:r>
                    </m:oMath>
                  </m:oMathPara>
                </a14:m>
                <a:endParaRPr lang="en-US" altLang="zh-CN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𝑛𝑛</m:t>
                        </m:r>
                      </m:sub>
                    </m:sSub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i="1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i="1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𝐴𝑥</m:t>
                    </m:r>
                  </m:oMath>
                </a14:m>
                <a:endParaRPr lang="en-US" altLang="zh-CN" i="1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66" y="7290194"/>
                <a:ext cx="12185650" cy="5513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9593362" y="2417218"/>
                <a:ext cx="11089232" cy="2226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 kern="10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,0,…,0</m:t>
                              </m:r>
                            </m:e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,…,0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⋮</m:t>
                              </m:r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,…,…,</m:t>
                              </m:r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0,0,…,</m:t>
                              </m:r>
                              <m:sSub>
                                <m:sSubPr>
                                  <m:ctrlP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362" y="2417218"/>
                <a:ext cx="11089232" cy="22263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右箭头 17"/>
          <p:cNvSpPr/>
          <p:nvPr/>
        </p:nvSpPr>
        <p:spPr bwMode="auto">
          <a:xfrm>
            <a:off x="9089306" y="3401616"/>
            <a:ext cx="1512168" cy="288032"/>
          </a:xfrm>
          <a:prstGeom prst="rightArrow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rgbClr val="7F7F7F"/>
              </a:solidFill>
              <a:effectLst/>
              <a:latin typeface="Helvetica" panose="02000603020000020004" pitchFamily="2" charset="0"/>
              <a:ea typeface="Helvetica" panose="02000603020000020004" pitchFamily="2" charset="0"/>
              <a:cs typeface="Helvetica" panose="02000603020000020004" pitchFamily="2" charset="0"/>
              <a:sym typeface="Helvetica" panose="0200060302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2382289" y="11466512"/>
                <a:ext cx="152798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𝐴</m:t>
                      </m:r>
                      <m:r>
                        <a:rPr lang="zh-CN" altLang="en-US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正定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289" y="11466512"/>
                <a:ext cx="152798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15714788" y="11950170"/>
                <a:ext cx="319658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≠0, 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&gt;0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4788" y="11950170"/>
                <a:ext cx="3196581" cy="646331"/>
              </a:xfrm>
              <a:prstGeom prst="rect">
                <a:avLst/>
              </a:prstGeom>
              <a:blipFill>
                <a:blip r:embed="rId7"/>
                <a:stretch>
                  <a:fillRect t="-14151" r="-4962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右箭头 19"/>
          <p:cNvSpPr/>
          <p:nvPr/>
        </p:nvSpPr>
        <p:spPr bwMode="auto">
          <a:xfrm>
            <a:off x="13960649" y="11628094"/>
            <a:ext cx="1456458" cy="323166"/>
          </a:xfrm>
          <a:prstGeom prst="rightArrow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rgbClr val="7F7F7F"/>
              </a:solidFill>
              <a:effectLst/>
              <a:latin typeface="Helvetica" panose="02000603020000020004" pitchFamily="2" charset="0"/>
              <a:ea typeface="Helvetica" panose="02000603020000020004" pitchFamily="2" charset="0"/>
              <a:cs typeface="Helvetica" panose="02000603020000020004" pitchFamily="2" charset="0"/>
              <a:sym typeface="Helvetica" panose="0200060302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5658332" y="10870848"/>
                <a:ext cx="396486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&gt;0,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𝑖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=1,2,…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8332" y="10870848"/>
                <a:ext cx="3964868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圆角矩形 21"/>
          <p:cNvSpPr/>
          <p:nvPr/>
        </p:nvSpPr>
        <p:spPr bwMode="auto">
          <a:xfrm>
            <a:off x="15564694" y="10536706"/>
            <a:ext cx="4448198" cy="2355866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rgbClr val="7F7F7F"/>
              </a:solidFill>
              <a:effectLst/>
              <a:latin typeface="Helvetica" panose="02000603020000020004" pitchFamily="2" charset="0"/>
              <a:ea typeface="Helvetica" panose="02000603020000020004" pitchFamily="2" charset="0"/>
              <a:cs typeface="Helvetica" panose="02000603020000020004" pitchFamily="2" charset="0"/>
              <a:sym typeface="Helvetica" panose="0200060302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圆角矩形 22"/>
              <p:cNvSpPr/>
              <p:nvPr/>
            </p:nvSpPr>
            <p:spPr bwMode="auto">
              <a:xfrm>
                <a:off x="14920755" y="6451393"/>
                <a:ext cx="5440021" cy="3711016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1"/>
                <a:r>
                  <a:rPr kumimoji="0" lang="zh-CN" altLang="en-US" sz="3600" b="0" i="1" u="none" strike="noStrike" cap="none" normalizeH="0" baseline="0" dirty="0" smtClean="0">
                    <a:ln>
                      <a:noFill/>
                    </a:ln>
                    <a:solidFill>
                      <a:srgbClr val="7F7F7F"/>
                    </a:solidFill>
                    <a:effectLst/>
                    <a:latin typeface="Cambria Math" panose="02040503050406030204" pitchFamily="18" charset="0"/>
                    <a:ea typeface="Helvetica" panose="02000603020000020004" pitchFamily="2" charset="0"/>
                    <a:cs typeface="Helvetica" panose="02000603020000020004" pitchFamily="2" charset="0"/>
                    <a:sym typeface="Helvetica" panose="02000603020000020004" pitchFamily="2" charset="0"/>
                  </a:rPr>
                  <a:t>例子：</a:t>
                </a:r>
                <a:endParaRPr kumimoji="0" lang="en-US" altLang="zh-CN" sz="3600" b="0" i="1" u="none" strike="noStrike" cap="none" normalizeH="0" baseline="0" dirty="0" smtClean="0">
                  <a:ln>
                    <a:noFill/>
                  </a:ln>
                  <a:solidFill>
                    <a:srgbClr val="7F7F7F"/>
                  </a:solidFill>
                  <a:effectLst/>
                  <a:latin typeface="Cambria Math" panose="02040503050406030204" pitchFamily="18" charset="0"/>
                  <a:ea typeface="Helvetica" panose="02000603020000020004" pitchFamily="2" charset="0"/>
                  <a:cs typeface="Helvetica" panose="02000603020000020004" pitchFamily="2" charset="0"/>
                  <a:sym typeface="Helvetica" panose="02000603020000020004" pitchFamily="2" charset="0"/>
                </a:endParaRPr>
              </a:p>
              <a:p>
                <a:pPr ea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ambria Math" panose="02040503050406030204" pitchFamily="18" charset="0"/>
                          <a:ea typeface="Helvetica" panose="02000603020000020004" pitchFamily="2" charset="0"/>
                          <a:cs typeface="Helvetica" panose="02000603020000020004" pitchFamily="2" charset="0"/>
                          <a:sym typeface="Helvetica" panose="02000603020000020004" pitchFamily="2" charset="0"/>
                        </a:rPr>
                        <m:t>𝑓</m:t>
                      </m:r>
                      <m:d>
                        <m:dPr>
                          <m:ctrlPr>
                            <a:rPr kumimoji="0" lang="en-US" altLang="zh-CN" sz="3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7F7F7F"/>
                              </a:solidFill>
                              <a:effectLst/>
                              <a:latin typeface="Cambria Math" panose="02040503050406030204" pitchFamily="18" charset="0"/>
                              <a:ea typeface="Helvetica" panose="02000603020000020004" pitchFamily="2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</m:ctrlPr>
                        </m:dPr>
                        <m:e>
                          <m:r>
                            <a:rPr kumimoji="0" lang="en-US" altLang="zh-CN" sz="3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7F7F7F"/>
                              </a:solidFill>
                              <a:effectLst/>
                              <a:latin typeface="Cambria Math" panose="02040503050406030204" pitchFamily="18" charset="0"/>
                              <a:ea typeface="Helvetica" panose="02000603020000020004" pitchFamily="2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  <m:t>𝑥</m:t>
                          </m:r>
                        </m:e>
                      </m:d>
                      <m:r>
                        <a:rPr kumimoji="0" lang="en-US" altLang="zh-CN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ambria Math" panose="02040503050406030204" pitchFamily="18" charset="0"/>
                          <a:ea typeface="Helvetica" panose="02000603020000020004" pitchFamily="2" charset="0"/>
                          <a:cs typeface="Helvetica" panose="02000603020000020004" pitchFamily="2" charset="0"/>
                          <a:sym typeface="Helvetica" panose="02000603020000020004" pitchFamily="2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𝑥𝑦</m:t>
                      </m:r>
                    </m:oMath>
                  </m:oMathPara>
                </a14:m>
                <a:endParaRPr lang="en-US" altLang="zh-CN" b="0" i="1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ea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kern="10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 kern="100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kern="100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kern="100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 kern="100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kern="100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kern="100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b="0" i="1" kern="10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[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mr>
                      </m:m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kumimoji="0" lang="en-US" altLang="zh-CN" sz="3600" b="0" i="0" u="none" strike="noStrike" cap="none" normalizeH="0" baseline="0" dirty="0" smtClean="0">
                  <a:ln>
                    <a:noFill/>
                  </a:ln>
                  <a:solidFill>
                    <a:srgbClr val="7F7F7F"/>
                  </a:solidFill>
                  <a:effectLst/>
                  <a:latin typeface="Helvetica" panose="02000603020000020004" pitchFamily="2" charset="0"/>
                  <a:ea typeface="Helvetica" panose="02000603020000020004" pitchFamily="2" charset="0"/>
                  <a:cs typeface="Helvetica" panose="02000603020000020004" pitchFamily="2" charset="0"/>
                  <a:sym typeface="Helvetica" panose="02000603020000020004" pitchFamily="2" charset="0"/>
                </a:endParaRPr>
              </a:p>
            </p:txBody>
          </p:sp>
        </mc:Choice>
        <mc:Fallback xmlns="">
          <p:sp>
            <p:nvSpPr>
              <p:cNvPr id="23" name="圆角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20755" y="6451393"/>
                <a:ext cx="5440021" cy="3711016"/>
              </a:xfrm>
              <a:prstGeom prst="roundRect">
                <a:avLst/>
              </a:prstGeom>
              <a:blipFill>
                <a:blip r:embed="rId9"/>
                <a:stretch>
                  <a:fillRect l="-895"/>
                </a:stretch>
              </a:blipFill>
              <a:ln w="127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35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49" grpId="0"/>
      <p:bldP spid="20" grpId="0" animBg="1"/>
      <p:bldP spid="21" grpId="0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特征值与二次型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黑塞矩阵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541443" y="2465512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二次型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604436" y="2465512"/>
                <a:ext cx="11385183" cy="34924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i="1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   …+</m:t>
                      </m:r>
                    </m:oMath>
                  </m:oMathPara>
                </a14:m>
                <a:endParaRPr lang="en-US" altLang="zh-CN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𝑛𝑛</m:t>
                        </m:r>
                      </m:sub>
                    </m:sSub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i="1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i="1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𝐴𝑥</m:t>
                    </m:r>
                  </m:oMath>
                </a14:m>
                <a:endParaRPr lang="en-US" altLang="zh-CN" i="1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436" y="2465512"/>
                <a:ext cx="11385183" cy="3492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s://gss0.bdstatic.com/94o3dSag_xI4khGkpoWK1HF6hhy/baike/c0%3Dbaike92%2C5%2C5%2C92%2C30/sign=04892e04e9f81a4c323fe49bb6430b3c/838ba61ea8d3fd1f498e3e4a324e251f95ca5f3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834" y="7074024"/>
            <a:ext cx="6934200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>
          <a:xfrm>
            <a:off x="1645577" y="8180175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黑塞矩阵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4312851" y="7303011"/>
                <a:ext cx="7557197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黑塞矩阵就是梯度的雅可比矩阵</a:t>
                </a:r>
                <a:endParaRPr lang="en-US" altLang="zh-CN" dirty="0" smtClean="0"/>
              </a:p>
              <a:p>
                <a:pPr algn="ctr"/>
                <a:r>
                  <a:rPr lang="zh-CN" altLang="en-US" dirty="0" smtClean="0"/>
                  <a:t>相当于二阶导数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851" y="7303011"/>
                <a:ext cx="7557197" cy="1200329"/>
              </a:xfrm>
              <a:prstGeom prst="rect">
                <a:avLst/>
              </a:prstGeom>
              <a:blipFill>
                <a:blip r:embed="rId4"/>
                <a:stretch>
                  <a:fillRect t="-7614" r="-1452" b="-18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8091450" y="2403954"/>
                <a:ext cx="2406043" cy="4094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eqArr>
                                    <m:eqArr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kern="100" smtClean="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zh-CN" alt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eqAr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kern="10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450" y="2403954"/>
                <a:ext cx="2406043" cy="40940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4307917" y="2199259"/>
                <a:ext cx="4211409" cy="2123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梯度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*</a:t>
                </a:r>
                <a:r>
                  <a:rPr lang="zh-CN" altLang="en-US" sz="2000" dirty="0" smtClean="0"/>
                  <a:t>梯度在多元函数里叫</a:t>
                </a:r>
                <a:r>
                  <a:rPr lang="zh-CN" altLang="en-US" sz="2400" dirty="0" smtClean="0"/>
                  <a:t>雅克比矩阵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相当于一阶导数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7917" y="2199259"/>
                <a:ext cx="4211409" cy="2123787"/>
              </a:xfrm>
              <a:prstGeom prst="rect">
                <a:avLst/>
              </a:prstGeom>
              <a:blipFill>
                <a:blip r:embed="rId6"/>
                <a:stretch>
                  <a:fillRect l="-4342" t="-4598" r="-1737" b="-5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4307917" y="9882336"/>
                <a:ext cx="404642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)=0,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zh-CN" altLang="en-US" dirty="0" smtClean="0"/>
                  <a:t>正定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7917" y="9882336"/>
                <a:ext cx="4046429" cy="646331"/>
              </a:xfrm>
              <a:prstGeom prst="rect">
                <a:avLst/>
              </a:prstGeom>
              <a:blipFill>
                <a:blip r:embed="rId7"/>
                <a:stretch>
                  <a:fillRect t="-14151" r="-3614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9329279" y="9860234"/>
                <a:ext cx="291297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处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取极小值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9279" y="9860234"/>
                <a:ext cx="2912977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/>
          <p:cNvSpPr/>
          <p:nvPr/>
        </p:nvSpPr>
        <p:spPr bwMode="auto">
          <a:xfrm>
            <a:off x="18469776" y="10092953"/>
            <a:ext cx="744072" cy="180891"/>
          </a:xfrm>
          <a:prstGeom prst="rightArrow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rgbClr val="7F7F7F"/>
              </a:solidFill>
              <a:effectLst/>
              <a:latin typeface="Helvetica" panose="02000603020000020004" pitchFamily="2" charset="0"/>
              <a:ea typeface="Helvetica" panose="02000603020000020004" pitchFamily="2" charset="0"/>
              <a:cs typeface="Helvetica" panose="02000603020000020004" pitchFamily="2" charset="0"/>
              <a:sym typeface="Helvetica" panose="0200060302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4307917" y="11907663"/>
                <a:ext cx="797827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提示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为例，其二阶导为</a:t>
                </a:r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7917" y="11907663"/>
                <a:ext cx="7978274" cy="646331"/>
              </a:xfrm>
              <a:prstGeom prst="rect">
                <a:avLst/>
              </a:prstGeom>
              <a:blipFill>
                <a:blip r:embed="rId9"/>
                <a:stretch>
                  <a:fillRect t="-15094" r="-1375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71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5" grpId="0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032522" y="2393504"/>
                <a:ext cx="14113568" cy="54575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kern="100" dirty="0" smtClean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LU</a:t>
                </a:r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分解：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𝐿𝑈</m:t>
                    </m:r>
                  </m:oMath>
                </a14:m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非奇异，</a:t>
                </a:r>
                <a:r>
                  <a:rPr lang="en-US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下三角，</a:t>
                </a:r>
                <a:r>
                  <a:rPr lang="en-US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上三角</a:t>
                </a:r>
                <a:r>
                  <a:rPr lang="zh-CN" altLang="zh-CN" kern="100" dirty="0" smtClean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kern="100" dirty="0" smtClean="0">
                  <a:solidFill>
                    <a:schemeClr val="tx1"/>
                  </a:solidFill>
                  <a:latin typeface="仿宋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zh-CN" altLang="zh-CN" kern="100" dirty="0">
                  <a:solidFill>
                    <a:schemeClr val="tx1"/>
                  </a:solidFill>
                  <a:latin typeface="仿宋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 err="1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  <a:hlinkClick r:id="rId2" tooltip="QR分解"/>
                  </a:rPr>
                  <a:t>QR分解</a:t>
                </a:r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𝑄𝑅</m:t>
                    </m:r>
                  </m:oMath>
                </a14:m>
                <a:r>
                  <a:rPr lang="en-US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正交，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上三角</a:t>
                </a:r>
                <a:r>
                  <a:rPr lang="zh-CN" altLang="zh-CN" kern="100" dirty="0" smtClean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kern="100" dirty="0" smtClean="0">
                  <a:solidFill>
                    <a:schemeClr val="tx1"/>
                  </a:solidFill>
                  <a:latin typeface="仿宋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kern="100" dirty="0" smtClean="0">
                  <a:solidFill>
                    <a:schemeClr val="tx1"/>
                  </a:solidFill>
                  <a:latin typeface="仿宋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en-US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  <a:hlinkClick r:id="rId3" tooltip="谱分解"/>
                  </a:rPr>
                  <a:t>特征值</a:t>
                </a:r>
                <a:r>
                  <a:rPr lang="en-US" altLang="zh-CN" kern="100" dirty="0" err="1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  <a:hlinkClick r:id="rId3" tooltip="谱分解"/>
                  </a:rPr>
                  <a:t>分解</a:t>
                </a:r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𝛬</m:t>
                    </m:r>
                    <m:sSup>
                      <m:sSupPr>
                        <m:ctrlPr>
                          <a:rPr lang="zh-CN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对称，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正交，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𝛬</m:t>
                    </m:r>
                  </m:oMath>
                </a14:m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对角。</a:t>
                </a:r>
                <a:endParaRPr lang="en-US" altLang="zh-CN" kern="100" dirty="0">
                  <a:solidFill>
                    <a:schemeClr val="tx1"/>
                  </a:solidFill>
                  <a:latin typeface="仿宋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kern="100" dirty="0">
                  <a:solidFill>
                    <a:schemeClr val="tx1"/>
                  </a:solidFill>
                  <a:latin typeface="仿宋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b="1" i="1" kern="100" dirty="0" err="1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  <a:hlinkClick r:id="rId4" tooltip="奇异值分解"/>
                  </a:rPr>
                  <a:t>奇异值分解</a:t>
                </a:r>
                <a:r>
                  <a:rPr lang="en-US" altLang="zh-CN" b="1" i="1" kern="100" dirty="0" err="1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SVD</a:t>
                </a:r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𝛴</m:t>
                    </m:r>
                    <m:sSup>
                      <m:sSupPr>
                        <m:ctrlPr>
                          <a:rPr lang="zh-CN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都是正交矩阵，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𝛴</m:t>
                    </m:r>
                  </m:oMath>
                </a14:m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非负对角</a:t>
                </a:r>
                <a:r>
                  <a:rPr lang="zh-CN" altLang="zh-CN" kern="100" dirty="0" smtClean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kern="100" dirty="0" smtClean="0">
                  <a:solidFill>
                    <a:schemeClr val="tx1"/>
                  </a:solidFill>
                  <a:latin typeface="仿宋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zh-CN" kern="100" dirty="0">
                  <a:solidFill>
                    <a:schemeClr val="tx1"/>
                  </a:solidFill>
                  <a:latin typeface="仿宋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kern="100" dirty="0" err="1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  <a:hlinkClick r:id="rId5" tooltip="极分解"/>
                  </a:rPr>
                  <a:t>极分解</a:t>
                </a:r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𝑄𝑆</m:t>
                    </m:r>
                  </m:oMath>
                </a14:m>
                <a:r>
                  <a:rPr lang="en-US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zh-CN" altLang="en-US" u="sng" dirty="0">
                    <a:hlinkClick r:id="rId6"/>
                  </a:rPr>
                  <a:t>酉矩阵</a:t>
                </a:r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zh-CN" kern="100" dirty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对称半</a:t>
                </a:r>
                <a:r>
                  <a:rPr lang="zh-CN" altLang="zh-CN" kern="100" dirty="0" smtClean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正定</a:t>
                </a:r>
                <a:r>
                  <a:rPr lang="zh-CN" altLang="en-US" dirty="0" smtClean="0">
                    <a:hlinkClick r:id="rId7" tooltip="埃尔米特矩阵"/>
                  </a:rPr>
                  <a:t>埃尔米特矩阵</a:t>
                </a:r>
                <a:r>
                  <a:rPr lang="zh-CN" altLang="zh-CN" kern="100" dirty="0" smtClean="0">
                    <a:solidFill>
                      <a:schemeClr val="tx1"/>
                    </a:solidFill>
                    <a:latin typeface="仿宋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kern="100" dirty="0">
                  <a:solidFill>
                    <a:schemeClr val="tx1"/>
                  </a:solidFill>
                  <a:latin typeface="仿宋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522" y="2393504"/>
                <a:ext cx="14113568" cy="5457584"/>
              </a:xfrm>
              <a:prstGeom prst="rect">
                <a:avLst/>
              </a:prstGeom>
              <a:blipFill>
                <a:blip r:embed="rId8"/>
                <a:stretch>
                  <a:fillRect l="-1295" t="-2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09214" y="3519406"/>
            <a:ext cx="5724941" cy="28346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38178" y="1487958"/>
            <a:ext cx="5267015" cy="20670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6938178" y="6904058"/>
                <a:ext cx="6061468" cy="670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𝑑𝑒𝑡𝑀</m:t>
                      </m:r>
                      <m:r>
                        <a:rPr lang="en-US" altLang="zh-CN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8178" y="6904058"/>
                <a:ext cx="6061468" cy="6707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标注 6"/>
          <p:cNvSpPr/>
          <p:nvPr/>
        </p:nvSpPr>
        <p:spPr bwMode="auto">
          <a:xfrm>
            <a:off x="12041634" y="1458270"/>
            <a:ext cx="2160240" cy="646331"/>
          </a:xfrm>
          <a:prstGeom prst="wedgeRectCallout">
            <a:avLst>
              <a:gd name="adj1" fmla="val -83512"/>
              <a:gd name="adj2" fmla="val 109959"/>
            </a:avLst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rPr>
              <a:t>高斯消元</a:t>
            </a:r>
          </a:p>
        </p:txBody>
      </p:sp>
      <p:sp>
        <p:nvSpPr>
          <p:cNvPr id="8" name="矩形标注 7"/>
          <p:cNvSpPr/>
          <p:nvPr/>
        </p:nvSpPr>
        <p:spPr bwMode="auto">
          <a:xfrm>
            <a:off x="9881394" y="3040232"/>
            <a:ext cx="2736304" cy="646331"/>
          </a:xfrm>
          <a:prstGeom prst="wedgeRectCallout">
            <a:avLst>
              <a:gd name="adj1" fmla="val -76186"/>
              <a:gd name="adj2" fmla="val 47383"/>
            </a:avLst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rPr>
              <a:t>标准正交化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矩阵</a:t>
            </a:r>
            <a:r>
              <a:rPr lang="zh-CN" altLang="en-US" dirty="0"/>
              <a:t>分解</a:t>
            </a:r>
          </a:p>
        </p:txBody>
      </p:sp>
    </p:spTree>
    <p:extLst>
      <p:ext uri="{BB962C8B-B14F-4D97-AF65-F5344CB8AC3E}">
        <p14:creationId xmlns:p14="http://schemas.microsoft.com/office/powerpoint/2010/main" val="277637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347060" y="-181526"/>
            <a:ext cx="25103980" cy="14160033"/>
          </a:xfrm>
          <a:prstGeom prst="rect">
            <a:avLst/>
          </a:prstGeom>
          <a:solidFill>
            <a:srgbClr val="0E57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196" spc="1199" dirty="0"/>
          </a:p>
        </p:txBody>
      </p:sp>
      <p:sp>
        <p:nvSpPr>
          <p:cNvPr id="6" name="标题 8"/>
          <p:cNvSpPr txBox="1">
            <a:spLocks/>
          </p:cNvSpPr>
          <p:nvPr/>
        </p:nvSpPr>
        <p:spPr>
          <a:xfrm>
            <a:off x="-487505" y="5633864"/>
            <a:ext cx="25244425" cy="344932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rgbClr val="7F7F7F"/>
                </a:solidFill>
                <a:latin typeface="+mj-lt"/>
                <a:ea typeface="+mj-ea"/>
                <a:cs typeface="+mj-cs"/>
                <a:sym typeface="Helvetica" charset="0"/>
              </a:defRPr>
            </a:lvl1pPr>
            <a:lvl2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charset="0"/>
              </a:defRPr>
            </a:lvl2pPr>
            <a:lvl3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charset="0"/>
              </a:defRPr>
            </a:lvl3pPr>
            <a:lvl4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charset="0"/>
              </a:defRPr>
            </a:lvl4pPr>
            <a:lvl5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charset="0"/>
              </a:defRPr>
            </a:lvl5pPr>
            <a:lvl6pPr marL="457200" algn="l" defTabSz="1827213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defRPr>
            </a:lvl6pPr>
            <a:lvl7pPr marL="914400" algn="l" defTabSz="1827213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defRPr>
            </a:lvl7pPr>
            <a:lvl8pPr marL="1371600" algn="l" defTabSz="1827213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defRPr>
            </a:lvl8pPr>
            <a:lvl9pPr marL="1828800" algn="l" defTabSz="1827213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zh-CN" sz="8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以非凡科技，为客户和社会持续创造最大价值</a:t>
            </a:r>
          </a:p>
        </p:txBody>
      </p:sp>
      <p:pic>
        <p:nvPicPr>
          <p:cNvPr id="8" name="图片 7" descr="20190106-megvii-logo-white-01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258" y="3629940"/>
            <a:ext cx="7056784" cy="280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">
      <a:dk1>
        <a:srgbClr val="7F7F7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6C6C6C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18272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600" b="0" i="0" u="none" strike="noStrike" cap="none" normalizeH="0" baseline="0" smtClean="0">
            <a:ln>
              <a:noFill/>
            </a:ln>
            <a:solidFill>
              <a:srgbClr val="7F7F7F"/>
            </a:solidFill>
            <a:effectLst/>
            <a:latin typeface="Helvetica" panose="02000603020000020004" pitchFamily="2" charset="0"/>
            <a:ea typeface="Helvetica" panose="02000603020000020004" pitchFamily="2" charset="0"/>
            <a:cs typeface="Helvetica" panose="02000603020000020004" pitchFamily="2" charset="0"/>
            <a:sym typeface="Helvetica" panose="02000603020000020004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18272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600" b="0" i="0" u="none" strike="noStrike" cap="none" normalizeH="0" baseline="0" smtClean="0">
            <a:ln>
              <a:noFill/>
            </a:ln>
            <a:solidFill>
              <a:srgbClr val="7F7F7F"/>
            </a:solidFill>
            <a:effectLst/>
            <a:latin typeface="Helvetica" panose="02000603020000020004" pitchFamily="2" charset="0"/>
            <a:ea typeface="Helvetica" panose="02000603020000020004" pitchFamily="2" charset="0"/>
            <a:cs typeface="Helvetica" panose="02000603020000020004" pitchFamily="2" charset="0"/>
            <a:sym typeface="Helvetica" panose="02000603020000020004" pitchFamily="2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11467</TotalTime>
  <Words>543</Words>
  <Application>Microsoft Office PowerPoint</Application>
  <PresentationFormat>自定义</PresentationFormat>
  <Paragraphs>105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Lucida Grande</vt:lpstr>
      <vt:lpstr>TimesNewRomanPSMT</vt:lpstr>
      <vt:lpstr>等线</vt:lpstr>
      <vt:lpstr>仿宋</vt:lpstr>
      <vt:lpstr>黑体</vt:lpstr>
      <vt:lpstr>宋体</vt:lpstr>
      <vt:lpstr>微软雅黑</vt:lpstr>
      <vt:lpstr>微软雅黑</vt:lpstr>
      <vt:lpstr>Arial</vt:lpstr>
      <vt:lpstr>Cambria Math</vt:lpstr>
      <vt:lpstr>Helvetica</vt:lpstr>
      <vt:lpstr>Times New Roman</vt:lpstr>
      <vt:lpstr>White</vt:lpstr>
      <vt:lpstr>矩阵基础知识介绍</vt:lpstr>
      <vt:lpstr>PowerPoint 演示文稿</vt:lpstr>
      <vt:lpstr>1 矩阵基础知识-矩阵运算</vt:lpstr>
      <vt:lpstr>1 矩阵基础知识-向量范数</vt:lpstr>
      <vt:lpstr>2 特殊矩阵</vt:lpstr>
      <vt:lpstr>3 特征值与二次型-定义介绍</vt:lpstr>
      <vt:lpstr>3 特征值与二次型-黑塞矩阵</vt:lpstr>
      <vt:lpstr>4 矩阵分解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xzz64</dc:creator>
  <cp:lastModifiedBy>袁沅祥</cp:lastModifiedBy>
  <cp:revision>1100</cp:revision>
  <cp:lastPrinted>2017-02-10T05:59:53Z</cp:lastPrinted>
  <dcterms:modified xsi:type="dcterms:W3CDTF">2019-07-22T06:29:15Z</dcterms:modified>
</cp:coreProperties>
</file>