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aveSubsetFonts="1">
  <p:sldMasterIdLst>
    <p:sldMasterId id="2147483648" r:id="rId1"/>
  </p:sldMasterIdLst>
  <p:notesMasterIdLst>
    <p:notesMasterId r:id="rId10"/>
  </p:notesMasterIdLst>
  <p:sldIdLst>
    <p:sldId id="456" r:id="rId2"/>
    <p:sldId id="477" r:id="rId3"/>
    <p:sldId id="500" r:id="rId4"/>
    <p:sldId id="501" r:id="rId5"/>
    <p:sldId id="506" r:id="rId6"/>
    <p:sldId id="507" r:id="rId7"/>
    <p:sldId id="508" r:id="rId8"/>
    <p:sldId id="498" r:id="rId9"/>
  </p:sldIdLst>
  <p:sldSz cx="24371300" cy="13716000"/>
  <p:notesSz cx="6858000" cy="9144000"/>
  <p:defaultTextStyle>
    <a:defPPr>
      <a:defRPr lang="zh-CN"/>
    </a:defPPr>
    <a:lvl1pPr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rgbClr val="7F7F7F"/>
        </a:solidFill>
        <a:latin typeface="Helvetica" charset="0"/>
        <a:ea typeface="Helvetica" charset="0"/>
        <a:cs typeface="Helvetica" charset="0"/>
        <a:sym typeface="Helvetica" charset="0"/>
      </a:defRPr>
    </a:lvl1pPr>
    <a:lvl2pPr marL="457200" indent="4556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rgbClr val="7F7F7F"/>
        </a:solidFill>
        <a:latin typeface="Helvetica" charset="0"/>
        <a:ea typeface="Helvetica" charset="0"/>
        <a:cs typeface="Helvetica" charset="0"/>
        <a:sym typeface="Helvetica" charset="0"/>
      </a:defRPr>
    </a:lvl2pPr>
    <a:lvl3pPr marL="914400" indent="9128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rgbClr val="7F7F7F"/>
        </a:solidFill>
        <a:latin typeface="Helvetica" charset="0"/>
        <a:ea typeface="Helvetica" charset="0"/>
        <a:cs typeface="Helvetica" charset="0"/>
        <a:sym typeface="Helvetica" charset="0"/>
      </a:defRPr>
    </a:lvl3pPr>
    <a:lvl4pPr marL="1371600" indent="13700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rgbClr val="7F7F7F"/>
        </a:solidFill>
        <a:latin typeface="Helvetica" charset="0"/>
        <a:ea typeface="Helvetica" charset="0"/>
        <a:cs typeface="Helvetica" charset="0"/>
        <a:sym typeface="Helvetica" charset="0"/>
      </a:defRPr>
    </a:lvl4pPr>
    <a:lvl5pPr marL="1828800" indent="18272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rgbClr val="7F7F7F"/>
        </a:solidFill>
        <a:latin typeface="Helvetica" charset="0"/>
        <a:ea typeface="Helvetica" charset="0"/>
        <a:cs typeface="Helvetica" charset="0"/>
        <a:sym typeface="Helvetica" charset="0"/>
      </a:defRPr>
    </a:lvl5pPr>
    <a:lvl6pPr marL="2286000" algn="l" defTabSz="914400" rtl="0" eaLnBrk="1" latinLnBrk="0" hangingPunct="1">
      <a:defRPr sz="3600" kern="1200">
        <a:solidFill>
          <a:srgbClr val="7F7F7F"/>
        </a:solidFill>
        <a:latin typeface="Helvetica" charset="0"/>
        <a:ea typeface="Helvetica" charset="0"/>
        <a:cs typeface="Helvetica" charset="0"/>
        <a:sym typeface="Helvetica" charset="0"/>
      </a:defRPr>
    </a:lvl6pPr>
    <a:lvl7pPr marL="2743200" algn="l" defTabSz="914400" rtl="0" eaLnBrk="1" latinLnBrk="0" hangingPunct="1">
      <a:defRPr sz="3600" kern="1200">
        <a:solidFill>
          <a:srgbClr val="7F7F7F"/>
        </a:solidFill>
        <a:latin typeface="Helvetica" charset="0"/>
        <a:ea typeface="Helvetica" charset="0"/>
        <a:cs typeface="Helvetica" charset="0"/>
        <a:sym typeface="Helvetica" charset="0"/>
      </a:defRPr>
    </a:lvl7pPr>
    <a:lvl8pPr marL="3200400" algn="l" defTabSz="914400" rtl="0" eaLnBrk="1" latinLnBrk="0" hangingPunct="1">
      <a:defRPr sz="3600" kern="1200">
        <a:solidFill>
          <a:srgbClr val="7F7F7F"/>
        </a:solidFill>
        <a:latin typeface="Helvetica" charset="0"/>
        <a:ea typeface="Helvetica" charset="0"/>
        <a:cs typeface="Helvetica" charset="0"/>
        <a:sym typeface="Helvetica" charset="0"/>
      </a:defRPr>
    </a:lvl8pPr>
    <a:lvl9pPr marL="3657600" algn="l" defTabSz="914400" rtl="0" eaLnBrk="1" latinLnBrk="0" hangingPunct="1">
      <a:defRPr sz="3600" kern="1200">
        <a:solidFill>
          <a:srgbClr val="7F7F7F"/>
        </a:solidFill>
        <a:latin typeface="Helvetica" charset="0"/>
        <a:ea typeface="Helvetica" charset="0"/>
        <a:cs typeface="Helvetica" charset="0"/>
        <a:sym typeface="Helvetica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18" userDrawn="1">
          <p15:clr>
            <a:srgbClr val="A4A3A4"/>
          </p15:clr>
        </p15:guide>
        <p15:guide id="2" pos="7676">
          <p15:clr>
            <a:srgbClr val="A4A3A4"/>
          </p15:clr>
        </p15:guide>
        <p15:guide id="3" pos="872" userDrawn="1">
          <p15:clr>
            <a:srgbClr val="A4A3A4"/>
          </p15:clr>
        </p15:guide>
        <p15:guide id="4" pos="10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5E3"/>
    <a:srgbClr val="0E57A2"/>
    <a:srgbClr val="37A6E5"/>
    <a:srgbClr val="00ABE5"/>
    <a:srgbClr val="403E3F"/>
    <a:srgbClr val="FFC000"/>
    <a:srgbClr val="3F403F"/>
    <a:srgbClr val="3F3F3F"/>
    <a:srgbClr val="E52E30"/>
    <a:srgbClr val="FAC1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44" autoAdjust="0"/>
    <p:restoredTop sz="86215" autoAdjust="0"/>
  </p:normalViewPr>
  <p:slideViewPr>
    <p:cSldViewPr>
      <p:cViewPr varScale="1">
        <p:scale>
          <a:sx n="50" d="100"/>
          <a:sy n="50" d="100"/>
        </p:scale>
        <p:origin x="336" y="96"/>
      </p:cViewPr>
      <p:guideLst>
        <p:guide orient="horz" pos="918"/>
        <p:guide pos="7676"/>
        <p:guide pos="872"/>
        <p:guide pos="10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>
                <a:sym typeface="Lucida Grande" charset="0"/>
              </a:rPr>
              <a:t>Click to edit Master text styles</a:t>
            </a:r>
          </a:p>
          <a:p>
            <a:pPr lvl="1"/>
            <a:r>
              <a:rPr lang="zh-CN" altLang="zh-CN" noProof="0">
                <a:sym typeface="Lucida Grande" charset="0"/>
              </a:rPr>
              <a:t>Second level</a:t>
            </a:r>
          </a:p>
          <a:p>
            <a:pPr lvl="2"/>
            <a:r>
              <a:rPr lang="zh-CN" altLang="zh-CN" noProof="0">
                <a:sym typeface="Lucida Grande" charset="0"/>
              </a:rPr>
              <a:t>Third level</a:t>
            </a:r>
          </a:p>
          <a:p>
            <a:pPr lvl="3"/>
            <a:r>
              <a:rPr lang="zh-CN" altLang="zh-CN" noProof="0">
                <a:sym typeface="Lucida Grande" charset="0"/>
              </a:rPr>
              <a:t>Fourth level</a:t>
            </a:r>
          </a:p>
          <a:p>
            <a:pPr lvl="4"/>
            <a:r>
              <a:rPr lang="zh-CN" altLang="zh-CN" noProof="0">
                <a:sym typeface="Lucida Grand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6658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1pPr>
    <a:lvl2pPr indent="228600"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2pPr>
    <a:lvl3pPr indent="457200"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3pPr>
    <a:lvl4pPr indent="685800"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4pPr>
    <a:lvl5pPr indent="914400"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pinard/p/6418668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pinard/p/6418668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cheneykl/article/details/79687894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8867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 </a:t>
            </a:r>
            <a:r>
              <a:rPr lang="zh-CN" altLang="en-US" dirty="0" smtClean="0"/>
              <a:t>参考资料：</a:t>
            </a:r>
            <a:r>
              <a:rPr lang="zh-CN" altLang="en-US" sz="2200" b="1" i="0" u="none" strike="noStrike" kern="1200" dirty="0" smtClean="0">
                <a:solidFill>
                  <a:srgbClr val="000000"/>
                </a:solidFill>
                <a:effectLst/>
                <a:latin typeface="Lucida Grande" charset="0"/>
                <a:ea typeface="Lucida Grande" charset="0"/>
                <a:cs typeface="Lucida Grande" charset="0"/>
                <a:sym typeface="Lucida Grande" charset="0"/>
                <a:hlinkClick r:id="rId3"/>
              </a:rPr>
              <a:t>深度神经网络（</a:t>
            </a:r>
            <a:r>
              <a:rPr lang="en-US" altLang="zh-CN" sz="2200" b="1" i="0" u="none" strike="noStrike" kern="1200" dirty="0" smtClean="0">
                <a:solidFill>
                  <a:srgbClr val="000000"/>
                </a:solidFill>
                <a:effectLst/>
                <a:latin typeface="Lucida Grande" charset="0"/>
                <a:ea typeface="Lucida Grande" charset="0"/>
                <a:cs typeface="Lucida Grande" charset="0"/>
                <a:sym typeface="Lucida Grande" charset="0"/>
                <a:hlinkClick r:id="rId3"/>
              </a:rPr>
              <a:t>DNN</a:t>
            </a:r>
            <a:r>
              <a:rPr lang="zh-CN" altLang="en-US" sz="2200" b="1" i="0" u="none" strike="noStrike" kern="1200" dirty="0" smtClean="0">
                <a:solidFill>
                  <a:srgbClr val="000000"/>
                </a:solidFill>
                <a:effectLst/>
                <a:latin typeface="Lucida Grande" charset="0"/>
                <a:ea typeface="Lucida Grande" charset="0"/>
                <a:cs typeface="Lucida Grande" charset="0"/>
                <a:sym typeface="Lucida Grande" charset="0"/>
                <a:hlinkClick r:id="rId3"/>
              </a:rPr>
              <a:t>）模型与前向传播算法</a:t>
            </a:r>
            <a:r>
              <a:rPr lang="zh-CN" altLang="en-US" sz="2200" b="1" i="0" u="none" strike="noStrike" kern="1200" dirty="0" smtClean="0">
                <a:solidFill>
                  <a:srgbClr val="000000"/>
                </a:solidFill>
                <a:effectLst/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，</a:t>
            </a:r>
            <a:r>
              <a:rPr lang="en-US" altLang="zh-CN" dirty="0" smtClean="0">
                <a:hlinkClick r:id="rId3"/>
              </a:rPr>
              <a:t>https://www.cnblogs.com/pinard/p/6418668.html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8030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 </a:t>
            </a:r>
            <a:r>
              <a:rPr lang="zh-CN" altLang="en-US" dirty="0" smtClean="0"/>
              <a:t>参考资料：</a:t>
            </a:r>
            <a:r>
              <a:rPr lang="zh-CN" altLang="en-US" sz="2200" b="1" i="0" u="none" strike="noStrike" kern="1200" dirty="0" smtClean="0">
                <a:solidFill>
                  <a:srgbClr val="000000"/>
                </a:solidFill>
                <a:effectLst/>
                <a:latin typeface="Lucida Grande" charset="0"/>
                <a:ea typeface="Lucida Grande" charset="0"/>
                <a:cs typeface="Lucida Grande" charset="0"/>
                <a:sym typeface="Lucida Grande" charset="0"/>
                <a:hlinkClick r:id="rId3"/>
              </a:rPr>
              <a:t>深度神经网络（</a:t>
            </a:r>
            <a:r>
              <a:rPr lang="en-US" altLang="zh-CN" sz="2200" b="1" i="0" u="none" strike="noStrike" kern="1200" dirty="0" smtClean="0">
                <a:solidFill>
                  <a:srgbClr val="000000"/>
                </a:solidFill>
                <a:effectLst/>
                <a:latin typeface="Lucida Grande" charset="0"/>
                <a:ea typeface="Lucida Grande" charset="0"/>
                <a:cs typeface="Lucida Grande" charset="0"/>
                <a:sym typeface="Lucida Grande" charset="0"/>
                <a:hlinkClick r:id="rId3"/>
              </a:rPr>
              <a:t>DNN</a:t>
            </a:r>
            <a:r>
              <a:rPr lang="zh-CN" altLang="en-US" sz="2200" b="1" i="0" u="none" strike="noStrike" kern="1200" dirty="0" smtClean="0">
                <a:solidFill>
                  <a:srgbClr val="000000"/>
                </a:solidFill>
                <a:effectLst/>
                <a:latin typeface="Lucida Grande" charset="0"/>
                <a:ea typeface="Lucida Grande" charset="0"/>
                <a:cs typeface="Lucida Grande" charset="0"/>
                <a:sym typeface="Lucida Grande" charset="0"/>
                <a:hlinkClick r:id="rId3"/>
              </a:rPr>
              <a:t>）模型与前向传播算法</a:t>
            </a:r>
            <a:r>
              <a:rPr lang="zh-CN" altLang="en-US" sz="2200" b="1" i="0" u="none" strike="noStrike" kern="1200" dirty="0" smtClean="0">
                <a:solidFill>
                  <a:srgbClr val="000000"/>
                </a:solidFill>
                <a:effectLst/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，</a:t>
            </a:r>
            <a:r>
              <a:rPr lang="en-US" altLang="zh-CN" dirty="0" smtClean="0">
                <a:hlinkClick r:id="rId3"/>
              </a:rPr>
              <a:t>https://www.cnblogs.com/pinard/p/6418668.html</a:t>
            </a:r>
            <a:endParaRPr lang="en-US" altLang="zh-CN" dirty="0" smtClean="0"/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2200" b="1" i="0" kern="1200" dirty="0" smtClean="0">
              <a:solidFill>
                <a:srgbClr val="000000"/>
              </a:solidFill>
              <a:effectLst/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03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、参考资料：</a:t>
            </a:r>
            <a:r>
              <a:rPr lang="zh-CN" altLang="en-US" sz="2200" b="1" i="0" kern="1200" dirty="0" smtClean="0">
                <a:solidFill>
                  <a:srgbClr val="000000"/>
                </a:solidFill>
                <a:effectLst/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深度神经网络（</a:t>
            </a:r>
            <a:r>
              <a:rPr lang="en-US" altLang="zh-CN" sz="2200" b="1" i="0" kern="1200" dirty="0" smtClean="0">
                <a:solidFill>
                  <a:srgbClr val="000000"/>
                </a:solidFill>
                <a:effectLst/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DNN</a:t>
            </a:r>
            <a:r>
              <a:rPr lang="zh-CN" altLang="en-US" sz="2200" b="1" i="0" kern="1200" dirty="0" smtClean="0">
                <a:solidFill>
                  <a:srgbClr val="000000"/>
                </a:solidFill>
                <a:effectLst/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）</a:t>
            </a:r>
            <a:r>
              <a:rPr lang="en-US" altLang="zh-CN" sz="2200" b="1" i="0" kern="1200" dirty="0" smtClean="0">
                <a:solidFill>
                  <a:srgbClr val="000000"/>
                </a:solidFill>
                <a:effectLst/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Deep Neural Networks </a:t>
            </a:r>
            <a:r>
              <a:rPr lang="zh-CN" altLang="en-US" sz="2200" b="1" i="0" kern="1200" dirty="0" smtClean="0">
                <a:solidFill>
                  <a:srgbClr val="000000"/>
                </a:solidFill>
                <a:effectLst/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介绍，</a:t>
            </a:r>
            <a:r>
              <a:rPr lang="en-US" altLang="zh-CN" dirty="0" smtClean="0">
                <a:hlinkClick r:id="rId3"/>
              </a:rPr>
              <a:t>https://blog.csdn.net/cheneykl/article/details/79687894</a:t>
            </a:r>
            <a:endParaRPr lang="en-US" altLang="zh-CN" dirty="0" smtClean="0"/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2200" b="1" i="0" kern="1200" dirty="0" smtClean="0">
              <a:solidFill>
                <a:srgbClr val="000000"/>
              </a:solidFill>
              <a:effectLst/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345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8046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8466" y="665312"/>
            <a:ext cx="18650071" cy="84278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圆角矩形 2"/>
          <p:cNvSpPr/>
          <p:nvPr userDrawn="1"/>
        </p:nvSpPr>
        <p:spPr>
          <a:xfrm>
            <a:off x="1261301" y="731272"/>
            <a:ext cx="149549" cy="756481"/>
          </a:xfrm>
          <a:prstGeom prst="roundRect">
            <a:avLst/>
          </a:prstGeom>
          <a:solidFill>
            <a:srgbClr val="0E57A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7196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4522" y="-54768"/>
            <a:ext cx="4277208" cy="257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820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3" y="182563"/>
            <a:ext cx="21934487" cy="30178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3200400"/>
            <a:ext cx="21934487" cy="10515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"/>
          <p:cNvSpPr>
            <a:spLocks noGrp="1"/>
          </p:cNvSpPr>
          <p:nvPr>
            <p:ph type="sldNum" sz="quarter" idx="10"/>
          </p:nvPr>
        </p:nvSpPr>
        <p:spPr>
          <a:xfrm>
            <a:off x="21802725" y="666750"/>
            <a:ext cx="703263" cy="730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8EC09-49D2-0749-9B0F-221AA87A8C1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441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668875" y="182563"/>
            <a:ext cx="5483225" cy="1353343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182563"/>
            <a:ext cx="16298862" cy="135334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"/>
          <p:cNvSpPr>
            <a:spLocks noGrp="1"/>
          </p:cNvSpPr>
          <p:nvPr>
            <p:ph type="sldNum" sz="quarter" idx="10"/>
          </p:nvPr>
        </p:nvSpPr>
        <p:spPr>
          <a:xfrm>
            <a:off x="21802725" y="666750"/>
            <a:ext cx="703263" cy="730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CFECA-95B7-1942-88B3-72D02CFEF8B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659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0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2113" y="3419475"/>
            <a:ext cx="21021675" cy="57054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2113" y="9178925"/>
            <a:ext cx="21021675" cy="3000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"/>
          <p:cNvSpPr>
            <a:spLocks noGrp="1"/>
          </p:cNvSpPr>
          <p:nvPr>
            <p:ph type="sldNum" sz="quarter" idx="10"/>
          </p:nvPr>
        </p:nvSpPr>
        <p:spPr>
          <a:xfrm>
            <a:off x="21802725" y="666750"/>
            <a:ext cx="703263" cy="730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58C2B-3464-D54C-88B4-2EAEF120757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3530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3" y="182563"/>
            <a:ext cx="21934487" cy="30178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7613" y="3200400"/>
            <a:ext cx="10890250" cy="10515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260263" y="3200400"/>
            <a:ext cx="10891837" cy="10515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"/>
          <p:cNvSpPr>
            <a:spLocks noGrp="1"/>
          </p:cNvSpPr>
          <p:nvPr>
            <p:ph type="sldNum" sz="quarter" idx="10"/>
          </p:nvPr>
        </p:nvSpPr>
        <p:spPr>
          <a:xfrm>
            <a:off x="21802725" y="666750"/>
            <a:ext cx="703263" cy="730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3A6AF-4E65-5747-B340-BDB605AD089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66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7988" y="730250"/>
            <a:ext cx="21021675" cy="2651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7988" y="3362325"/>
            <a:ext cx="10310812" cy="16478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7988" y="5010150"/>
            <a:ext cx="10310812" cy="7369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38050" y="3362325"/>
            <a:ext cx="10361613" cy="16478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38050" y="5010150"/>
            <a:ext cx="10361613" cy="7369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"/>
          <p:cNvSpPr>
            <a:spLocks noGrp="1"/>
          </p:cNvSpPr>
          <p:nvPr>
            <p:ph type="sldNum" sz="quarter" idx="10"/>
          </p:nvPr>
        </p:nvSpPr>
        <p:spPr>
          <a:xfrm>
            <a:off x="21802725" y="666750"/>
            <a:ext cx="703263" cy="730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FCA94-5B7C-BD4A-84F5-87AD8E06F2C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6488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3" y="182563"/>
            <a:ext cx="21934487" cy="30178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"/>
          <p:cNvSpPr>
            <a:spLocks noGrp="1"/>
          </p:cNvSpPr>
          <p:nvPr>
            <p:ph type="sldNum" sz="quarter" idx="10"/>
          </p:nvPr>
        </p:nvSpPr>
        <p:spPr>
          <a:xfrm>
            <a:off x="21802725" y="666750"/>
            <a:ext cx="703263" cy="730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E1098-60B7-2844-965E-AECE898DF78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6769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>
          <a:xfrm>
            <a:off x="21802725" y="666750"/>
            <a:ext cx="703263" cy="730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68AC0-1F3C-D248-AF4F-D9689772E15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8498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7988" y="914400"/>
            <a:ext cx="7861300" cy="320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1613" y="1974850"/>
            <a:ext cx="12338050" cy="97472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7988" y="4114800"/>
            <a:ext cx="7861300" cy="762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"/>
          <p:cNvSpPr>
            <a:spLocks noGrp="1"/>
          </p:cNvSpPr>
          <p:nvPr>
            <p:ph type="sldNum" sz="quarter" idx="10"/>
          </p:nvPr>
        </p:nvSpPr>
        <p:spPr>
          <a:xfrm>
            <a:off x="21802725" y="666750"/>
            <a:ext cx="703263" cy="730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5ECC8-794E-0142-8793-6BF09E82F0E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0199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7988" y="914400"/>
            <a:ext cx="7861300" cy="320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1613" y="1974850"/>
            <a:ext cx="12338050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Helvetica" panose="02000603020000020004" pitchFamily="2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7988" y="4114800"/>
            <a:ext cx="7861300" cy="762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"/>
          <p:cNvSpPr>
            <a:spLocks noGrp="1"/>
          </p:cNvSpPr>
          <p:nvPr>
            <p:ph type="sldNum" sz="quarter" idx="10"/>
          </p:nvPr>
        </p:nvSpPr>
        <p:spPr>
          <a:xfrm>
            <a:off x="21802725" y="666750"/>
            <a:ext cx="703263" cy="730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5F870-BEBC-D543-8A00-E3170521BD6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512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000" kern="1200">
          <a:solidFill>
            <a:srgbClr val="7F7F7F"/>
          </a:solidFill>
          <a:latin typeface="+mj-lt"/>
          <a:ea typeface="+mj-ea"/>
          <a:cs typeface="+mj-cs"/>
          <a:sym typeface="Helvetica" charset="0"/>
        </a:defRPr>
      </a:lvl1pPr>
      <a:lvl2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rgbClr val="7F7F7F"/>
          </a:solidFill>
          <a:latin typeface="Helvetica" panose="02000603020000020004" pitchFamily="2" charset="0"/>
          <a:ea typeface="Helvetica" panose="02000603020000020004" pitchFamily="2" charset="0"/>
          <a:cs typeface="Helvetica" panose="02000603020000020004" pitchFamily="2" charset="0"/>
          <a:sym typeface="Helvetica" charset="0"/>
        </a:defRPr>
      </a:lvl2pPr>
      <a:lvl3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rgbClr val="7F7F7F"/>
          </a:solidFill>
          <a:latin typeface="Helvetica" panose="02000603020000020004" pitchFamily="2" charset="0"/>
          <a:ea typeface="Helvetica" panose="02000603020000020004" pitchFamily="2" charset="0"/>
          <a:cs typeface="Helvetica" panose="02000603020000020004" pitchFamily="2" charset="0"/>
          <a:sym typeface="Helvetica" charset="0"/>
        </a:defRPr>
      </a:lvl3pPr>
      <a:lvl4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rgbClr val="7F7F7F"/>
          </a:solidFill>
          <a:latin typeface="Helvetica" panose="02000603020000020004" pitchFamily="2" charset="0"/>
          <a:ea typeface="Helvetica" panose="02000603020000020004" pitchFamily="2" charset="0"/>
          <a:cs typeface="Helvetica" panose="02000603020000020004" pitchFamily="2" charset="0"/>
          <a:sym typeface="Helvetica" charset="0"/>
        </a:defRPr>
      </a:lvl4pPr>
      <a:lvl5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rgbClr val="7F7F7F"/>
          </a:solidFill>
          <a:latin typeface="Helvetica" panose="02000603020000020004" pitchFamily="2" charset="0"/>
          <a:ea typeface="Helvetica" panose="02000603020000020004" pitchFamily="2" charset="0"/>
          <a:cs typeface="Helvetica" panose="02000603020000020004" pitchFamily="2" charset="0"/>
          <a:sym typeface="Helvetica" charset="0"/>
        </a:defRPr>
      </a:lvl5pPr>
      <a:lvl6pPr marL="457200" algn="l" defTabSz="1827213" rtl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rgbClr val="7F7F7F"/>
          </a:solidFill>
          <a:latin typeface="Helvetica" panose="02000603020000020004" pitchFamily="2" charset="0"/>
          <a:ea typeface="Helvetica" panose="02000603020000020004" pitchFamily="2" charset="0"/>
          <a:cs typeface="Helvetica" panose="02000603020000020004" pitchFamily="2" charset="0"/>
          <a:sym typeface="Helvetica" panose="02000603020000020004" pitchFamily="2" charset="0"/>
        </a:defRPr>
      </a:lvl6pPr>
      <a:lvl7pPr marL="914400" algn="l" defTabSz="1827213" rtl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rgbClr val="7F7F7F"/>
          </a:solidFill>
          <a:latin typeface="Helvetica" panose="02000603020000020004" pitchFamily="2" charset="0"/>
          <a:ea typeface="Helvetica" panose="02000603020000020004" pitchFamily="2" charset="0"/>
          <a:cs typeface="Helvetica" panose="02000603020000020004" pitchFamily="2" charset="0"/>
          <a:sym typeface="Helvetica" panose="02000603020000020004" pitchFamily="2" charset="0"/>
        </a:defRPr>
      </a:lvl7pPr>
      <a:lvl8pPr marL="1371600" algn="l" defTabSz="1827213" rtl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rgbClr val="7F7F7F"/>
          </a:solidFill>
          <a:latin typeface="Helvetica" panose="02000603020000020004" pitchFamily="2" charset="0"/>
          <a:ea typeface="Helvetica" panose="02000603020000020004" pitchFamily="2" charset="0"/>
          <a:cs typeface="Helvetica" panose="02000603020000020004" pitchFamily="2" charset="0"/>
          <a:sym typeface="Helvetica" panose="02000603020000020004" pitchFamily="2" charset="0"/>
        </a:defRPr>
      </a:lvl8pPr>
      <a:lvl9pPr marL="1828800" algn="l" defTabSz="1827213" rtl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rgbClr val="7F7F7F"/>
          </a:solidFill>
          <a:latin typeface="Helvetica" panose="02000603020000020004" pitchFamily="2" charset="0"/>
          <a:ea typeface="Helvetica" panose="02000603020000020004" pitchFamily="2" charset="0"/>
          <a:cs typeface="Helvetica" panose="02000603020000020004" pitchFamily="2" charset="0"/>
          <a:sym typeface="Helvetica" panose="02000603020000020004" pitchFamily="2" charset="0"/>
        </a:defRPr>
      </a:lvl9pPr>
    </p:titleStyle>
    <p:bodyStyle>
      <a:lvl1pPr marL="455613" indent="-455613" algn="l" defTabSz="1827213" rtl="0" eaLnBrk="0" fontAlgn="base" hangingPunct="0">
        <a:lnSpc>
          <a:spcPct val="90000"/>
        </a:lnSpc>
        <a:spcBef>
          <a:spcPts val="2000"/>
        </a:spcBef>
        <a:spcAft>
          <a:spcPct val="0"/>
        </a:spcAft>
        <a:buSzPct val="100000"/>
        <a:buFont typeface="Arial" charset="0"/>
        <a:buChar char="•"/>
        <a:defRPr sz="4800" kern="1200">
          <a:solidFill>
            <a:srgbClr val="7F7F7F"/>
          </a:solidFill>
          <a:latin typeface="+mn-lt"/>
          <a:ea typeface="+mn-ea"/>
          <a:cs typeface="+mn-cs"/>
          <a:sym typeface="Helvetica" charset="0"/>
        </a:defRPr>
      </a:lvl1pPr>
      <a:lvl2pPr marL="1462088" indent="-549275" algn="l" defTabSz="1827213" rtl="0" eaLnBrk="0" fontAlgn="base" hangingPunct="0">
        <a:lnSpc>
          <a:spcPct val="90000"/>
        </a:lnSpc>
        <a:spcBef>
          <a:spcPts val="2000"/>
        </a:spcBef>
        <a:spcAft>
          <a:spcPct val="0"/>
        </a:spcAft>
        <a:buSzPct val="100000"/>
        <a:buFont typeface="Arial" charset="0"/>
        <a:buChar char="•"/>
        <a:defRPr sz="4800" kern="1200">
          <a:solidFill>
            <a:srgbClr val="7F7F7F"/>
          </a:solidFill>
          <a:latin typeface="+mn-lt"/>
          <a:ea typeface="+mn-ea"/>
          <a:cs typeface="+mn-cs"/>
          <a:sym typeface="Helvetica" charset="0"/>
        </a:defRPr>
      </a:lvl2pPr>
      <a:lvl3pPr marL="2436813" indent="-609600" algn="l" defTabSz="1827213" rtl="0" eaLnBrk="0" fontAlgn="base" hangingPunct="0">
        <a:lnSpc>
          <a:spcPct val="90000"/>
        </a:lnSpc>
        <a:spcBef>
          <a:spcPts val="2000"/>
        </a:spcBef>
        <a:spcAft>
          <a:spcPct val="0"/>
        </a:spcAft>
        <a:buSzPct val="100000"/>
        <a:buFont typeface="Arial" charset="0"/>
        <a:buChar char="•"/>
        <a:defRPr sz="4800" kern="1200">
          <a:solidFill>
            <a:srgbClr val="7F7F7F"/>
          </a:solidFill>
          <a:latin typeface="+mn-lt"/>
          <a:ea typeface="+mn-ea"/>
          <a:cs typeface="+mn-cs"/>
          <a:sym typeface="Helvetica" charset="0"/>
        </a:defRPr>
      </a:lvl3pPr>
      <a:lvl4pPr marL="3427413" indent="-685800" algn="l" defTabSz="1827213" rtl="0" eaLnBrk="0" fontAlgn="base" hangingPunct="0">
        <a:lnSpc>
          <a:spcPct val="90000"/>
        </a:lnSpc>
        <a:spcBef>
          <a:spcPts val="2000"/>
        </a:spcBef>
        <a:spcAft>
          <a:spcPct val="0"/>
        </a:spcAft>
        <a:buSzPct val="100000"/>
        <a:buFont typeface="Arial" charset="0"/>
        <a:buChar char="•"/>
        <a:defRPr sz="4800" kern="1200">
          <a:solidFill>
            <a:srgbClr val="7F7F7F"/>
          </a:solidFill>
          <a:latin typeface="+mn-lt"/>
          <a:ea typeface="+mn-ea"/>
          <a:cs typeface="+mn-cs"/>
          <a:sym typeface="Helvetica" charset="0"/>
        </a:defRPr>
      </a:lvl4pPr>
      <a:lvl5pPr marL="4341813" indent="-685800" algn="l" defTabSz="1827213" rtl="0" eaLnBrk="0" fontAlgn="base" hangingPunct="0">
        <a:lnSpc>
          <a:spcPct val="90000"/>
        </a:lnSpc>
        <a:spcBef>
          <a:spcPts val="2000"/>
        </a:spcBef>
        <a:spcAft>
          <a:spcPct val="0"/>
        </a:spcAft>
        <a:buSzPct val="100000"/>
        <a:buFont typeface="Arial" charset="0"/>
        <a:buChar char="•"/>
        <a:defRPr sz="4800" kern="1200">
          <a:solidFill>
            <a:srgbClr val="7F7F7F"/>
          </a:solidFill>
          <a:latin typeface="+mn-lt"/>
          <a:ea typeface="+mn-ea"/>
          <a:cs typeface="+mn-cs"/>
          <a:sym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347060" y="-181526"/>
            <a:ext cx="25103980" cy="14160033"/>
          </a:xfrm>
          <a:prstGeom prst="rect">
            <a:avLst/>
          </a:prstGeom>
          <a:solidFill>
            <a:srgbClr val="0E57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7196" spc="1199" dirty="0"/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456458" y="4488410"/>
            <a:ext cx="21458384" cy="297257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kumimoji="1" lang="zh-CN" altLang="en-US" sz="100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深度神经网络</a:t>
            </a:r>
            <a:r>
              <a:rPr kumimoji="1" lang="en-US" altLang="zh-CN" sz="100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DNN</a:t>
            </a:r>
            <a:r>
              <a:rPr kumimoji="1" lang="zh-CN" altLang="en-US" sz="100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介绍</a:t>
            </a:r>
            <a:endParaRPr kumimoji="1" lang="it-IT" altLang="zh-CN" sz="100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165" y="6641976"/>
            <a:ext cx="6064970" cy="240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6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EF5A0E5-886A-4E13-A111-6B3BE6C3B80E}"/>
              </a:ext>
            </a:extLst>
          </p:cNvPr>
          <p:cNvCxnSpPr/>
          <p:nvPr/>
        </p:nvCxnSpPr>
        <p:spPr>
          <a:xfrm>
            <a:off x="9028065" y="1492711"/>
            <a:ext cx="1224136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EF5A0E5-886A-4E13-A111-6B3BE6C3B80E}"/>
              </a:ext>
            </a:extLst>
          </p:cNvPr>
          <p:cNvCxnSpPr/>
          <p:nvPr/>
        </p:nvCxnSpPr>
        <p:spPr>
          <a:xfrm>
            <a:off x="10745490" y="8082136"/>
            <a:ext cx="1224136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 txBox="1">
            <a:spLocks/>
          </p:cNvSpPr>
          <p:nvPr/>
        </p:nvSpPr>
        <p:spPr>
          <a:xfrm>
            <a:off x="1600474" y="5489848"/>
            <a:ext cx="6120680" cy="26642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18272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rgbClr val="7F7F7F"/>
                </a:solidFill>
                <a:latin typeface="+mj-lt"/>
                <a:ea typeface="+mj-ea"/>
                <a:cs typeface="+mj-cs"/>
                <a:sym typeface="Helvetica" charset="0"/>
              </a:defRPr>
            </a:lvl1pPr>
            <a:lvl2pPr algn="l" defTabSz="18272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charset="0"/>
              </a:defRPr>
            </a:lvl2pPr>
            <a:lvl3pPr algn="l" defTabSz="18272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charset="0"/>
              </a:defRPr>
            </a:lvl3pPr>
            <a:lvl4pPr algn="l" defTabSz="18272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charset="0"/>
              </a:defRPr>
            </a:lvl4pPr>
            <a:lvl5pPr algn="l" defTabSz="18272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charset="0"/>
              </a:defRPr>
            </a:lvl5pPr>
            <a:lvl6pPr marL="457200" algn="l" defTabSz="1827213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panose="02000603020000020004" pitchFamily="2" charset="0"/>
              </a:defRPr>
            </a:lvl6pPr>
            <a:lvl7pPr marL="914400" algn="l" defTabSz="1827213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panose="02000603020000020004" pitchFamily="2" charset="0"/>
              </a:defRPr>
            </a:lvl7pPr>
            <a:lvl8pPr marL="1371600" algn="l" defTabSz="1827213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panose="02000603020000020004" pitchFamily="2" charset="0"/>
              </a:defRPr>
            </a:lvl8pPr>
            <a:lvl9pPr marL="1828800" algn="l" defTabSz="1827213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panose="02000603020000020004" pitchFamily="2" charset="0"/>
              </a:defRPr>
            </a:lvl9pPr>
          </a:lstStyle>
          <a:p>
            <a:r>
              <a:rPr kumimoji="1" lang="it-IT" altLang="zh-CN" b="1" dirty="0">
                <a:solidFill>
                  <a:schemeClr val="tx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New Normal in China </a:t>
            </a:r>
            <a:br>
              <a:rPr kumimoji="1" lang="it-IT" altLang="zh-CN" b="1" dirty="0">
                <a:solidFill>
                  <a:schemeClr val="tx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it-IT" altLang="zh-CN" b="1" dirty="0">
                <a:solidFill>
                  <a:schemeClr val="tx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AI Industry</a:t>
            </a:r>
          </a:p>
        </p:txBody>
      </p:sp>
      <p:sp>
        <p:nvSpPr>
          <p:cNvPr id="11" name="ïṩḷidé">
            <a:extLst>
              <a:ext uri="{FF2B5EF4-FFF2-40B4-BE49-F238E27FC236}">
                <a16:creationId xmlns:a16="http://schemas.microsoft.com/office/drawing/2014/main" id="{27909AC5-9D38-4E2F-8BFF-DB5993EB7FA6}"/>
              </a:ext>
            </a:extLst>
          </p:cNvPr>
          <p:cNvSpPr/>
          <p:nvPr/>
        </p:nvSpPr>
        <p:spPr bwMode="auto">
          <a:xfrm>
            <a:off x="12833722" y="1514863"/>
            <a:ext cx="3805658" cy="1771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神经网络起源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isļidé">
            <a:extLst>
              <a:ext uri="{FF2B5EF4-FFF2-40B4-BE49-F238E27FC236}">
                <a16:creationId xmlns:a16="http://schemas.microsoft.com/office/drawing/2014/main" id="{2F95BD0C-3D0E-4A9D-ADED-99F47C0B199D}"/>
              </a:ext>
            </a:extLst>
          </p:cNvPr>
          <p:cNvSpPr/>
          <p:nvPr/>
        </p:nvSpPr>
        <p:spPr bwMode="auto">
          <a:xfrm flipH="1">
            <a:off x="3400674" y="1434821"/>
            <a:ext cx="5788346" cy="10846358"/>
          </a:xfrm>
          <a:custGeom>
            <a:avLst/>
            <a:gdLst>
              <a:gd name="T0" fmla="*/ 463 w 493"/>
              <a:gd name="T1" fmla="*/ 928 h 928"/>
              <a:gd name="T2" fmla="*/ 0 w 493"/>
              <a:gd name="T3" fmla="*/ 464 h 928"/>
              <a:gd name="T4" fmla="*/ 463 w 493"/>
              <a:gd name="T5" fmla="*/ 0 h 928"/>
              <a:gd name="T6" fmla="*/ 493 w 493"/>
              <a:gd name="T7" fmla="*/ 30 h 928"/>
              <a:gd name="T8" fmla="*/ 463 w 493"/>
              <a:gd name="T9" fmla="*/ 60 h 928"/>
              <a:gd name="T10" fmla="*/ 60 w 493"/>
              <a:gd name="T11" fmla="*/ 464 h 928"/>
              <a:gd name="T12" fmla="*/ 463 w 493"/>
              <a:gd name="T13" fmla="*/ 868 h 928"/>
              <a:gd name="T14" fmla="*/ 493 w 493"/>
              <a:gd name="T15" fmla="*/ 898 h 928"/>
              <a:gd name="T16" fmla="*/ 463 w 493"/>
              <a:gd name="T17" fmla="*/ 928 h 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3" h="928">
                <a:moveTo>
                  <a:pt x="463" y="928"/>
                </a:moveTo>
                <a:cubicBezTo>
                  <a:pt x="208" y="928"/>
                  <a:pt x="0" y="720"/>
                  <a:pt x="0" y="464"/>
                </a:cubicBezTo>
                <a:cubicBezTo>
                  <a:pt x="0" y="208"/>
                  <a:pt x="208" y="0"/>
                  <a:pt x="463" y="0"/>
                </a:cubicBezTo>
                <a:cubicBezTo>
                  <a:pt x="480" y="0"/>
                  <a:pt x="493" y="14"/>
                  <a:pt x="493" y="30"/>
                </a:cubicBezTo>
                <a:cubicBezTo>
                  <a:pt x="493" y="47"/>
                  <a:pt x="480" y="60"/>
                  <a:pt x="463" y="60"/>
                </a:cubicBezTo>
                <a:cubicBezTo>
                  <a:pt x="241" y="60"/>
                  <a:pt x="60" y="241"/>
                  <a:pt x="60" y="464"/>
                </a:cubicBezTo>
                <a:cubicBezTo>
                  <a:pt x="60" y="687"/>
                  <a:pt x="241" y="868"/>
                  <a:pt x="463" y="868"/>
                </a:cubicBezTo>
                <a:cubicBezTo>
                  <a:pt x="480" y="868"/>
                  <a:pt x="493" y="881"/>
                  <a:pt x="493" y="898"/>
                </a:cubicBezTo>
                <a:cubicBezTo>
                  <a:pt x="493" y="914"/>
                  <a:pt x="480" y="928"/>
                  <a:pt x="463" y="92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9" name="îṥḻidê">
            <a:extLst>
              <a:ext uri="{FF2B5EF4-FFF2-40B4-BE49-F238E27FC236}">
                <a16:creationId xmlns:a16="http://schemas.microsoft.com/office/drawing/2014/main" id="{DA69CA18-C57D-4526-B1F5-8D7BE35BF517}"/>
              </a:ext>
            </a:extLst>
          </p:cNvPr>
          <p:cNvSpPr/>
          <p:nvPr/>
        </p:nvSpPr>
        <p:spPr>
          <a:xfrm>
            <a:off x="8225210" y="930595"/>
            <a:ext cx="1175088" cy="1175088"/>
          </a:xfrm>
          <a:prstGeom prst="ellipse">
            <a:avLst/>
          </a:prstGeom>
          <a:solidFill>
            <a:schemeClr val="bg1">
              <a:lumMod val="75000"/>
            </a:schemeClr>
          </a:solidFill>
          <a:ln w="57150"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</a:rPr>
              <a:t>1</a:t>
            </a:r>
            <a:endParaRPr sz="4800" dirty="0">
              <a:solidFill>
                <a:schemeClr val="bg1"/>
              </a:solidFill>
            </a:endParaRPr>
          </a:p>
        </p:txBody>
      </p:sp>
      <p:sp>
        <p:nvSpPr>
          <p:cNvPr id="21" name="îṥḻidê">
            <a:extLst>
              <a:ext uri="{FF2B5EF4-FFF2-40B4-BE49-F238E27FC236}">
                <a16:creationId xmlns:a16="http://schemas.microsoft.com/office/drawing/2014/main" id="{DA69CA18-C57D-4526-B1F5-8D7BE35BF517}"/>
              </a:ext>
            </a:extLst>
          </p:cNvPr>
          <p:cNvSpPr/>
          <p:nvPr/>
        </p:nvSpPr>
        <p:spPr>
          <a:xfrm>
            <a:off x="8225210" y="10713727"/>
            <a:ext cx="1175088" cy="1175088"/>
          </a:xfrm>
          <a:prstGeom prst="ellipse">
            <a:avLst/>
          </a:prstGeom>
          <a:solidFill>
            <a:srgbClr val="0E57A2"/>
          </a:solidFill>
          <a:ln w="57150"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</a:rPr>
              <a:t>4</a:t>
            </a:r>
            <a:endParaRPr sz="4800" dirty="0">
              <a:solidFill>
                <a:schemeClr val="bg1"/>
              </a:solidFill>
            </a:endParaRPr>
          </a:p>
        </p:txBody>
      </p:sp>
      <p:sp>
        <p:nvSpPr>
          <p:cNvPr id="22" name="îṥḻidê">
            <a:extLst>
              <a:ext uri="{FF2B5EF4-FFF2-40B4-BE49-F238E27FC236}">
                <a16:creationId xmlns:a16="http://schemas.microsoft.com/office/drawing/2014/main" id="{DA69CA18-C57D-4526-B1F5-8D7BE35BF517}"/>
              </a:ext>
            </a:extLst>
          </p:cNvPr>
          <p:cNvSpPr/>
          <p:nvPr/>
        </p:nvSpPr>
        <p:spPr>
          <a:xfrm>
            <a:off x="10313442" y="7566600"/>
            <a:ext cx="1175088" cy="1175088"/>
          </a:xfrm>
          <a:prstGeom prst="ellipse">
            <a:avLst/>
          </a:prstGeom>
          <a:solidFill>
            <a:schemeClr val="bg1">
              <a:lumMod val="75000"/>
            </a:schemeClr>
          </a:solidFill>
          <a:ln w="57150"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</a:rPr>
              <a:t>3</a:t>
            </a:r>
            <a:endParaRPr sz="4800" dirty="0">
              <a:solidFill>
                <a:schemeClr val="bg1"/>
              </a:solidFill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EF5A0E5-886A-4E13-A111-6B3BE6C3B80E}"/>
              </a:ext>
            </a:extLst>
          </p:cNvPr>
          <p:cNvCxnSpPr/>
          <p:nvPr/>
        </p:nvCxnSpPr>
        <p:spPr>
          <a:xfrm>
            <a:off x="9028065" y="11250488"/>
            <a:ext cx="12241360" cy="0"/>
          </a:xfrm>
          <a:prstGeom prst="line">
            <a:avLst/>
          </a:prstGeom>
          <a:ln w="3175" cap="rnd">
            <a:solidFill>
              <a:srgbClr val="0E57A2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F5A0E5-886A-4E13-A111-6B3BE6C3B80E}"/>
              </a:ext>
            </a:extLst>
          </p:cNvPr>
          <p:cNvCxnSpPr/>
          <p:nvPr/>
        </p:nvCxnSpPr>
        <p:spPr>
          <a:xfrm>
            <a:off x="10745490" y="4779183"/>
            <a:ext cx="1224136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îṥḻidê">
            <a:extLst>
              <a:ext uri="{FF2B5EF4-FFF2-40B4-BE49-F238E27FC236}">
                <a16:creationId xmlns:a16="http://schemas.microsoft.com/office/drawing/2014/main" id="{DA69CA18-C57D-4526-B1F5-8D7BE35BF517}"/>
              </a:ext>
            </a:extLst>
          </p:cNvPr>
          <p:cNvSpPr/>
          <p:nvPr/>
        </p:nvSpPr>
        <p:spPr>
          <a:xfrm>
            <a:off x="10313442" y="4191639"/>
            <a:ext cx="1175088" cy="1175088"/>
          </a:xfrm>
          <a:prstGeom prst="ellipse">
            <a:avLst/>
          </a:prstGeom>
          <a:solidFill>
            <a:schemeClr val="bg1">
              <a:lumMod val="75000"/>
            </a:schemeClr>
          </a:solidFill>
          <a:ln w="57150"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</a:rPr>
              <a:t>2</a:t>
            </a:r>
            <a:endParaRPr sz="4800" dirty="0">
              <a:solidFill>
                <a:schemeClr val="bg1"/>
              </a:solidFill>
            </a:endParaRPr>
          </a:p>
        </p:txBody>
      </p:sp>
      <p:sp>
        <p:nvSpPr>
          <p:cNvPr id="16" name="ïṩḷidé">
            <a:extLst>
              <a:ext uri="{FF2B5EF4-FFF2-40B4-BE49-F238E27FC236}">
                <a16:creationId xmlns:a16="http://schemas.microsoft.com/office/drawing/2014/main" id="{27909AC5-9D38-4E2F-8BFF-DB5993EB7FA6}"/>
              </a:ext>
            </a:extLst>
          </p:cNvPr>
          <p:cNvSpPr/>
          <p:nvPr/>
        </p:nvSpPr>
        <p:spPr bwMode="auto">
          <a:xfrm>
            <a:off x="12833722" y="5135712"/>
            <a:ext cx="8640960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DNN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的结构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ïṩḷidé">
            <a:extLst>
              <a:ext uri="{FF2B5EF4-FFF2-40B4-BE49-F238E27FC236}">
                <a16:creationId xmlns:a16="http://schemas.microsoft.com/office/drawing/2014/main" id="{27909AC5-9D38-4E2F-8BFF-DB5993EB7FA6}"/>
              </a:ext>
            </a:extLst>
          </p:cNvPr>
          <p:cNvSpPr/>
          <p:nvPr/>
        </p:nvSpPr>
        <p:spPr bwMode="auto">
          <a:xfrm>
            <a:off x="12833722" y="8453263"/>
            <a:ext cx="8640960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DNN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的训练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ïṩḷidé">
            <a:extLst>
              <a:ext uri="{FF2B5EF4-FFF2-40B4-BE49-F238E27FC236}">
                <a16:creationId xmlns:a16="http://schemas.microsoft.com/office/drawing/2014/main" id="{27909AC5-9D38-4E2F-8BFF-DB5993EB7FA6}"/>
              </a:ext>
            </a:extLst>
          </p:cNvPr>
          <p:cNvSpPr/>
          <p:nvPr/>
        </p:nvSpPr>
        <p:spPr bwMode="auto">
          <a:xfrm>
            <a:off x="12833722" y="11669111"/>
            <a:ext cx="8640960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DNN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899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8466" y="666750"/>
            <a:ext cx="17641959" cy="842789"/>
          </a:xfrm>
        </p:spPr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神经网络起源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1240434" y="7584427"/>
                <a:ext cx="11680313" cy="2437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感知机具有若干个输入和一个输出，即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输入输出之间是一个</a:t>
                </a:r>
                <a:r>
                  <a:rPr lang="zh-CN" altLang="en-US" b="1" dirty="0" smtClean="0"/>
                  <a:t>激活函数</a:t>
                </a:r>
                <a:r>
                  <a:rPr lang="zh-CN" altLang="en-US" dirty="0" smtClean="0"/>
                  <a:t>，即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1,    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34" y="7584427"/>
                <a:ext cx="11680313" cy="2437975"/>
              </a:xfrm>
              <a:prstGeom prst="rect">
                <a:avLst/>
              </a:prstGeom>
              <a:blipFill>
                <a:blip r:embed="rId3"/>
                <a:stretch>
                  <a:fillRect l="-1565" t="-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1240434" y="10961669"/>
            <a:ext cx="112556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这个模型只能用于二元分类，且无法学习比较复杂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非线性模型</a:t>
            </a:r>
            <a:r>
              <a:rPr lang="zh-CN" altLang="en-US" dirty="0"/>
              <a:t>，因此在工业界无法使用。</a:t>
            </a:r>
          </a:p>
        </p:txBody>
      </p:sp>
      <p:sp>
        <p:nvSpPr>
          <p:cNvPr id="25" name="矩形 24"/>
          <p:cNvSpPr/>
          <p:nvPr/>
        </p:nvSpPr>
        <p:spPr>
          <a:xfrm>
            <a:off x="5286244" y="6222704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感知机</a:t>
            </a:r>
            <a:endParaRPr lang="zh-CN" altLang="en-US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5930065" y="6480704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神经网络</a:t>
            </a:r>
            <a:endParaRPr lang="zh-CN" altLang="en-US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928942" y="7584427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Verdana" panose="020B0604030504040204" pitchFamily="34" charset="0"/>
              </a:rPr>
              <a:t>）加入了隐藏</a:t>
            </a:r>
            <a:r>
              <a:rPr lang="zh-CN" altLang="en-US" dirty="0" smtClean="0">
                <a:solidFill>
                  <a:schemeClr val="tx1"/>
                </a:solidFill>
                <a:latin typeface="Verdana" panose="020B0604030504040204" pitchFamily="34" charset="0"/>
              </a:rPr>
              <a:t>层增强</a:t>
            </a:r>
            <a:r>
              <a:rPr lang="zh-CN" altLang="en-US" dirty="0">
                <a:solidFill>
                  <a:schemeClr val="tx1"/>
                </a:solidFill>
                <a:latin typeface="Verdana" panose="020B0604030504040204" pitchFamily="34" charset="0"/>
              </a:rPr>
              <a:t>模型的表达能力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30" name="Picture 6" descr="https://images2015.cnblogs.com/blog/1042406/201702/1042406-20170220122136538-200263905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8318" y="1218698"/>
            <a:ext cx="10613423" cy="504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/>
          <p:cNvSpPr/>
          <p:nvPr/>
        </p:nvSpPr>
        <p:spPr>
          <a:xfrm>
            <a:off x="13928942" y="8803957"/>
            <a:ext cx="69413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Verdana" panose="020B0604030504040204" pitchFamily="34" charset="0"/>
              </a:rPr>
              <a:t>）输出层的</a:t>
            </a:r>
            <a:r>
              <a:rPr lang="zh-CN" altLang="en-US" dirty="0" smtClean="0">
                <a:solidFill>
                  <a:schemeClr val="tx1"/>
                </a:solidFill>
                <a:latin typeface="Verdana" panose="020B0604030504040204" pitchFamily="34" charset="0"/>
              </a:rPr>
              <a:t>神经元可以</a:t>
            </a:r>
            <a:r>
              <a:rPr lang="zh-CN" altLang="en-US" dirty="0">
                <a:solidFill>
                  <a:schemeClr val="tx1"/>
                </a:solidFill>
                <a:latin typeface="Verdana" panose="020B0604030504040204" pitchFamily="34" charset="0"/>
              </a:rPr>
              <a:t>不止一</a:t>
            </a:r>
            <a:r>
              <a:rPr lang="zh-CN" altLang="en-US" dirty="0" smtClean="0">
                <a:solidFill>
                  <a:schemeClr val="tx1"/>
                </a:solidFill>
                <a:latin typeface="Verdana" panose="020B0604030504040204" pitchFamily="34" charset="0"/>
              </a:rPr>
              <a:t>个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963346" y="10011251"/>
            <a:ext cx="47949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Verdana" panose="020B0604030504040204" pitchFamily="34" charset="0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Verdana" panose="020B0604030504040204" pitchFamily="34" charset="0"/>
              </a:rPr>
              <a:t>） 对激活函数做扩展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右箭头 19"/>
          <p:cNvSpPr/>
          <p:nvPr/>
        </p:nvSpPr>
        <p:spPr bwMode="auto">
          <a:xfrm>
            <a:off x="8873282" y="3555144"/>
            <a:ext cx="3384376" cy="917079"/>
          </a:xfrm>
          <a:prstGeom prst="rightArrow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/>
            <a:r>
              <a:rPr lang="zh-CN" altLang="en-US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从感知机到</a:t>
            </a:r>
            <a:r>
              <a:rPr lang="zh-CN" altLang="en-US" sz="2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神经网络</a:t>
            </a:r>
            <a:endParaRPr lang="zh-CN" altLang="en-US" sz="2400" b="1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633982" y="10961669"/>
            <a:ext cx="89162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模型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可以灵活的应用于分类回归，以及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其他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的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机器学习领域比如降维和聚类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等。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688706" y="2897560"/>
            <a:ext cx="4968552" cy="2448788"/>
            <a:chOff x="3688706" y="2897560"/>
            <a:chExt cx="4968552" cy="2448788"/>
          </a:xfrm>
        </p:grpSpPr>
        <p:pic>
          <p:nvPicPr>
            <p:cNvPr id="1026" name="Picture 2" descr="https://images2015.cnblogs.com/blog/1042406/201702/1042406-20170220110637351-839081092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8706" y="2897560"/>
              <a:ext cx="4968552" cy="2448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5704930" y="3763397"/>
                  <a:ext cx="57887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4930" y="3763397"/>
                  <a:ext cx="578876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矩形标注 4"/>
          <p:cNvSpPr/>
          <p:nvPr/>
        </p:nvSpPr>
        <p:spPr bwMode="auto">
          <a:xfrm>
            <a:off x="6425010" y="2651158"/>
            <a:ext cx="1152128" cy="646331"/>
          </a:xfrm>
          <a:prstGeom prst="wedgeRectCallout">
            <a:avLst>
              <a:gd name="adj1" fmla="val -39021"/>
              <a:gd name="adj2" fmla="val 162712"/>
            </a:avLst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182721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panose="02000603020000020004" pitchFamily="2" charset="0"/>
              </a:rPr>
              <a:t>激活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rgbClr val="7F7F7F"/>
              </a:solidFill>
              <a:effectLst/>
              <a:latin typeface="Helvetica" panose="02000603020000020004" pitchFamily="2" charset="0"/>
              <a:ea typeface="Helvetica" panose="02000603020000020004" pitchFamily="2" charset="0"/>
              <a:cs typeface="Helvetica" panose="02000603020000020004" pitchFamily="2" charset="0"/>
              <a:sym typeface="Helvetica" panose="020006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62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5" grpId="0"/>
      <p:bldP spid="16" grpId="0"/>
      <p:bldP spid="17" grpId="0"/>
      <p:bldP spid="20" grpId="0" animBg="1"/>
      <p:bldP spid="21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DNN</a:t>
            </a:r>
            <a:r>
              <a:rPr lang="zh-CN" altLang="en-US" dirty="0" smtClean="0"/>
              <a:t>的结构</a:t>
            </a:r>
            <a:endParaRPr lang="zh-CN" altLang="en-US" dirty="0"/>
          </a:p>
        </p:txBody>
      </p:sp>
      <p:pic>
        <p:nvPicPr>
          <p:cNvPr id="2050" name="Picture 2" descr="https://images2015.cnblogs.com/blog/1042406/201702/1042406-20170220122323148-170430867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034" y="1529408"/>
            <a:ext cx="11559989" cy="575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179788" y="8477964"/>
            <a:ext cx="185060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所谓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DNN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，即深度神经网络（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Deep Neural 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Networks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），是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深度学习的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基础。因为其来源于感知机，所以有时也被称为多层感知机。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DNN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内部的神经网络层可以分为三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类：</a:t>
            </a:r>
            <a:r>
              <a:rPr lang="zh-CN" alt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输入层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，</a:t>
            </a:r>
            <a:r>
              <a:rPr lang="zh-CN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隐藏层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和</a:t>
            </a:r>
            <a:r>
              <a:rPr lang="zh-CN" alt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输出层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一般来说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第一层是输入层，最后一层是输出层，而中间的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层次都是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隐藏层。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2179788" y="12404357"/>
                <a:ext cx="1799874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000000"/>
                    </a:solidFill>
                    <a:latin typeface="Verdana" panose="020B0604030504040204" pitchFamily="34" charset="0"/>
                  </a:rPr>
                  <a:t>全</a:t>
                </a:r>
                <a:r>
                  <a:rPr lang="zh-CN" altLang="en-US" b="1" dirty="0" smtClean="0">
                    <a:solidFill>
                      <a:srgbClr val="000000"/>
                    </a:solidFill>
                    <a:latin typeface="Verdana" panose="020B0604030504040204" pitchFamily="34" charset="0"/>
                  </a:rPr>
                  <a:t>连接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Verdana" panose="020B0604030504040204" pitchFamily="34" charset="0"/>
                  </a:rPr>
                  <a:t>特征也就是说</a:t>
                </a:r>
                <a:r>
                  <a:rPr lang="zh-CN" altLang="en-US" dirty="0">
                    <a:solidFill>
                      <a:srgbClr val="000000"/>
                    </a:solidFill>
                    <a:latin typeface="Verdana" panose="020B0604030504040204" pitchFamily="34" charset="0"/>
                  </a:rPr>
                  <a:t>，第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Verdana" panose="020B0604030504040204" pitchFamily="34" charset="0"/>
                  </a:rPr>
                  <a:t>层的任意一个神经元一定与第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Verdana" panose="020B0604030504040204" pitchFamily="34" charset="0"/>
                  </a:rPr>
                  <a:t>层的任意一个神经元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Verdana" panose="020B0604030504040204" pitchFamily="34" charset="0"/>
                  </a:rPr>
                  <a:t>相连。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788" y="12404357"/>
                <a:ext cx="17998749" cy="646331"/>
              </a:xfrm>
              <a:prstGeom prst="rect">
                <a:avLst/>
              </a:prstGeom>
              <a:blipFill>
                <a:blip r:embed="rId4"/>
                <a:stretch>
                  <a:fillRect l="-1050" t="-15094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标注 3"/>
              <p:cNvSpPr/>
              <p:nvPr/>
            </p:nvSpPr>
            <p:spPr bwMode="auto">
              <a:xfrm>
                <a:off x="7441766" y="440375"/>
                <a:ext cx="4095812" cy="646331"/>
              </a:xfrm>
              <a:prstGeom prst="wedgeRectCallout">
                <a:avLst>
                  <a:gd name="adj1" fmla="val 9734"/>
                  <a:gd name="adj2" fmla="val 215764"/>
                </a:avLst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45720" tIns="45720" rIns="4572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7F7F7F"/>
                              </a:solidFill>
                              <a:effectLst/>
                              <a:latin typeface="Cambria Math" panose="02040503050406030204" pitchFamily="18" charset="0"/>
                              <a:cs typeface="Helvetica" panose="02000603020000020004" pitchFamily="2" charset="0"/>
                              <a:sym typeface="Helvetica" panose="02000603020000020004" pitchFamily="2" charset="0"/>
                            </a:rPr>
                          </m:ctrlPr>
                        </m:sSubPr>
                        <m:e>
                          <m:r>
                            <a:rPr kumimoji="0" lang="en-US" altLang="zh-CN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7F7F7F"/>
                              </a:solidFill>
                              <a:effectLst/>
                              <a:latin typeface="Cambria Math" panose="02040503050406030204" pitchFamily="18" charset="0"/>
                              <a:cs typeface="Helvetica" panose="02000603020000020004" pitchFamily="2" charset="0"/>
                              <a:sym typeface="Helvetica" panose="02000603020000020004" pitchFamily="2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7F7F7F"/>
                              </a:solidFill>
                              <a:effectLst/>
                              <a:latin typeface="Cambria Math" panose="02040503050406030204" pitchFamily="18" charset="0"/>
                              <a:cs typeface="Helvetica" panose="02000603020000020004" pitchFamily="2" charset="0"/>
                              <a:sym typeface="Helvetica" panose="02000603020000020004" pitchFamily="2" charset="0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ambria Math" panose="02040503050406030204" pitchFamily="18" charset="0"/>
                          <a:cs typeface="Helvetica" panose="02000603020000020004" pitchFamily="2" charset="0"/>
                          <a:sym typeface="Helvetica" panose="02000603020000020004" pitchFamily="2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Helvetica" panose="02000603020000020004" pitchFamily="2" charset="0"/>
                              <a:sym typeface="Helvetica" panose="02000603020000020004" pitchFamily="2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Helvetica" panose="02000603020000020004" pitchFamily="2" charset="0"/>
                              <a:sym typeface="Helvetica" panose="02000603020000020004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Helvetica" panose="02000603020000020004" pitchFamily="2" charset="0"/>
                              <a:sym typeface="Helvetica" panose="02000603020000020004" pitchFamily="2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Helvetica" panose="02000603020000020004" pitchFamily="2" charset="0"/>
                              <a:sym typeface="Helvetica" panose="02000603020000020004" pitchFamily="2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Helvetica" panose="02000603020000020004" pitchFamily="2" charset="0"/>
                              <a:sym typeface="Helvetica" panose="02000603020000020004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Helvetica" panose="02000603020000020004" pitchFamily="2" charset="0"/>
                              <a:sym typeface="Helvetica" panose="02000603020000020004" pitchFamily="2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Helvetica" panose="02000603020000020004" pitchFamily="2" charset="0"/>
                          <a:sym typeface="Helvetica" panose="02000603020000020004" pitchFamily="2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Helvetica" panose="02000603020000020004" pitchFamily="2" charset="0"/>
                              <a:sym typeface="Helvetica" panose="02000603020000020004" pitchFamily="2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Helvetica" panose="02000603020000020004" pitchFamily="2" charset="0"/>
                              <a:sym typeface="Helvetica" panose="02000603020000020004" pitchFamily="2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Helvetica" panose="02000603020000020004" pitchFamily="2" charset="0"/>
                              <a:sym typeface="Helvetica" panose="02000603020000020004" pitchFamily="2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CN" altLang="en-US" b="0" i="0" u="none" strike="noStrike" cap="none" normalizeH="0" baseline="0" dirty="0" smtClean="0">
                  <a:ln>
                    <a:noFill/>
                  </a:ln>
                  <a:solidFill>
                    <a:srgbClr val="7F7F7F"/>
                  </a:solidFill>
                  <a:effectLst/>
                  <a:latin typeface="Helvetica" panose="02000603020000020004" pitchFamily="2" charset="0"/>
                  <a:ea typeface="Helvetica" panose="02000603020000020004" pitchFamily="2" charset="0"/>
                  <a:cs typeface="Helvetica" panose="02000603020000020004" pitchFamily="2" charset="0"/>
                  <a:sym typeface="Helvetica" panose="02000603020000020004" pitchFamily="2" charset="0"/>
                </a:endParaRPr>
              </a:p>
            </p:txBody>
          </p:sp>
        </mc:Choice>
        <mc:Fallback>
          <p:sp>
            <p:nvSpPr>
              <p:cNvPr id="4" name="矩形标注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41766" y="440375"/>
                <a:ext cx="4095812" cy="646331"/>
              </a:xfrm>
              <a:prstGeom prst="wedgeRectCallout">
                <a:avLst>
                  <a:gd name="adj1" fmla="val 9734"/>
                  <a:gd name="adj2" fmla="val 215764"/>
                </a:avLst>
              </a:prstGeom>
              <a:blipFill>
                <a:blip r:embed="rId5"/>
                <a:stretch>
                  <a:fillRect/>
                </a:stretch>
              </a:blipFill>
              <a:ln w="127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标注 6"/>
              <p:cNvSpPr/>
              <p:nvPr/>
            </p:nvSpPr>
            <p:spPr bwMode="auto">
              <a:xfrm>
                <a:off x="11537578" y="7784721"/>
                <a:ext cx="3888432" cy="646331"/>
              </a:xfrm>
              <a:prstGeom prst="wedgeRectCallout">
                <a:avLst>
                  <a:gd name="adj1" fmla="val -31678"/>
                  <a:gd name="adj2" fmla="val -129237"/>
                </a:avLst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45720" tIns="45720" rIns="4572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7F7F7F"/>
                              </a:solidFill>
                              <a:effectLst/>
                              <a:latin typeface="Cambria Math" panose="02040503050406030204" pitchFamily="18" charset="0"/>
                              <a:cs typeface="Helvetica" panose="02000603020000020004" pitchFamily="2" charset="0"/>
                              <a:sym typeface="Helvetica" panose="02000603020000020004" pitchFamily="2" charset="0"/>
                            </a:rPr>
                          </m:ctrlPr>
                        </m:sSubPr>
                        <m:e>
                          <m:r>
                            <a:rPr kumimoji="0" lang="en-US" altLang="zh-CN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7F7F7F"/>
                              </a:solidFill>
                              <a:effectLst/>
                              <a:latin typeface="Cambria Math" panose="02040503050406030204" pitchFamily="18" charset="0"/>
                              <a:cs typeface="Helvetica" panose="02000603020000020004" pitchFamily="2" charset="0"/>
                              <a:sym typeface="Helvetica" panose="02000603020000020004" pitchFamily="2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7F7F7F"/>
                              </a:solidFill>
                              <a:effectLst/>
                              <a:latin typeface="Cambria Math" panose="02040503050406030204" pitchFamily="18" charset="0"/>
                              <a:cs typeface="Helvetica" panose="02000603020000020004" pitchFamily="2" charset="0"/>
                              <a:sym typeface="Helvetica" panose="02000603020000020004" pitchFamily="2" charset="0"/>
                            </a:rPr>
                            <m:t>2</m:t>
                          </m:r>
                        </m:sub>
                      </m:sSub>
                      <m:r>
                        <a:rPr kumimoji="0" lang="en-US" altLang="zh-CN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ambria Math" panose="02040503050406030204" pitchFamily="18" charset="0"/>
                          <a:cs typeface="Helvetica" panose="02000603020000020004" pitchFamily="2" charset="0"/>
                          <a:sym typeface="Helvetica" panose="02000603020000020004" pitchFamily="2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Helvetica" panose="02000603020000020004" pitchFamily="2" charset="0"/>
                              <a:sym typeface="Helvetica" panose="02000603020000020004" pitchFamily="2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Helvetica" panose="02000603020000020004" pitchFamily="2" charset="0"/>
                              <a:sym typeface="Helvetica" panose="02000603020000020004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Helvetica" panose="02000603020000020004" pitchFamily="2" charset="0"/>
                              <a:sym typeface="Helvetica" panose="02000603020000020004" pitchFamily="2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Helvetica" panose="02000603020000020004" pitchFamily="2" charset="0"/>
                              <a:sym typeface="Helvetica" panose="02000603020000020004" pitchFamily="2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Helvetica" panose="02000603020000020004" pitchFamily="2" charset="0"/>
                              <a:sym typeface="Helvetica" panose="02000603020000020004" pitchFamily="2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Helvetica" panose="02000603020000020004" pitchFamily="2" charset="0"/>
                              <a:sym typeface="Helvetica" panose="02000603020000020004" pitchFamily="2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Helvetica" panose="02000603020000020004" pitchFamily="2" charset="0"/>
                              <a:sym typeface="Helvetica" panose="02000603020000020004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Helvetica" panose="02000603020000020004" pitchFamily="2" charset="0"/>
                              <a:sym typeface="Helvetica" panose="02000603020000020004" pitchFamily="2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Helvetica" panose="02000603020000020004" pitchFamily="2" charset="0"/>
                          <a:sym typeface="Helvetica" panose="02000603020000020004" pitchFamily="2" charset="0"/>
                        </a:rPr>
                        <m:t>)+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Helvetica" panose="02000603020000020004" pitchFamily="2" charset="0"/>
                              <a:sym typeface="Helvetica" panose="02000603020000020004" pitchFamily="2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Helvetica" panose="02000603020000020004" pitchFamily="2" charset="0"/>
                              <a:sym typeface="Helvetica" panose="02000603020000020004" pitchFamily="2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Helvetica" panose="02000603020000020004" pitchFamily="2" charset="0"/>
                              <a:sym typeface="Helvetica" panose="02000603020000020004" pitchFamily="2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CN" altLang="en-US" b="0" i="0" u="none" strike="noStrike" cap="none" normalizeH="0" baseline="0" dirty="0" smtClean="0">
                  <a:ln>
                    <a:noFill/>
                  </a:ln>
                  <a:solidFill>
                    <a:srgbClr val="7F7F7F"/>
                  </a:solidFill>
                  <a:effectLst/>
                  <a:latin typeface="Helvetica" panose="02000603020000020004" pitchFamily="2" charset="0"/>
                  <a:ea typeface="Helvetica" panose="02000603020000020004" pitchFamily="2" charset="0"/>
                  <a:cs typeface="Helvetica" panose="02000603020000020004" pitchFamily="2" charset="0"/>
                  <a:sym typeface="Helvetica" panose="02000603020000020004" pitchFamily="2" charset="0"/>
                </a:endParaRPr>
              </a:p>
            </p:txBody>
          </p:sp>
        </mc:Choice>
        <mc:Fallback>
          <p:sp>
            <p:nvSpPr>
              <p:cNvPr id="7" name="矩形标注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37578" y="7784721"/>
                <a:ext cx="3888432" cy="646331"/>
              </a:xfrm>
              <a:prstGeom prst="wedgeRectCallout">
                <a:avLst>
                  <a:gd name="adj1" fmla="val -31678"/>
                  <a:gd name="adj2" fmla="val -129237"/>
                </a:avLst>
              </a:prstGeom>
              <a:blipFill>
                <a:blip r:embed="rId6"/>
                <a:stretch>
                  <a:fillRect/>
                </a:stretch>
              </a:blipFill>
              <a:ln w="127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标注 7"/>
              <p:cNvSpPr/>
              <p:nvPr/>
            </p:nvSpPr>
            <p:spPr bwMode="auto">
              <a:xfrm>
                <a:off x="13877837" y="440374"/>
                <a:ext cx="3960440" cy="646331"/>
              </a:xfrm>
              <a:prstGeom prst="wedgeRectCallout">
                <a:avLst>
                  <a:gd name="adj1" fmla="val -31979"/>
                  <a:gd name="adj2" fmla="val 218712"/>
                </a:avLst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45720" tIns="45720" rIns="4572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7F7F7F"/>
                              </a:solidFill>
                              <a:effectLst/>
                              <a:latin typeface="Cambria Math" panose="02040503050406030204" pitchFamily="18" charset="0"/>
                              <a:cs typeface="Helvetica" panose="02000603020000020004" pitchFamily="2" charset="0"/>
                              <a:sym typeface="Helvetica" panose="02000603020000020004" pitchFamily="2" charset="0"/>
                            </a:rPr>
                          </m:ctrlPr>
                        </m:sSubPr>
                        <m:e>
                          <m:r>
                            <a:rPr kumimoji="0" lang="en-US" altLang="zh-CN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7F7F7F"/>
                              </a:solidFill>
                              <a:effectLst/>
                              <a:latin typeface="Cambria Math" panose="02040503050406030204" pitchFamily="18" charset="0"/>
                              <a:cs typeface="Helvetica" panose="02000603020000020004" pitchFamily="2" charset="0"/>
                              <a:sym typeface="Helvetica" panose="02000603020000020004" pitchFamily="2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7F7F7F"/>
                              </a:solidFill>
                              <a:effectLst/>
                              <a:latin typeface="Cambria Math" panose="02040503050406030204" pitchFamily="18" charset="0"/>
                              <a:cs typeface="Helvetica" panose="02000603020000020004" pitchFamily="2" charset="0"/>
                              <a:sym typeface="Helvetica" panose="02000603020000020004" pitchFamily="2" charset="0"/>
                            </a:rPr>
                            <m:t>3</m:t>
                          </m:r>
                        </m:sub>
                      </m:sSub>
                      <m:r>
                        <a:rPr kumimoji="0" lang="en-US" altLang="zh-CN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ambria Math" panose="02040503050406030204" pitchFamily="18" charset="0"/>
                          <a:cs typeface="Helvetica" panose="02000603020000020004" pitchFamily="2" charset="0"/>
                          <a:sym typeface="Helvetica" panose="02000603020000020004" pitchFamily="2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Helvetica" panose="02000603020000020004" pitchFamily="2" charset="0"/>
                              <a:sym typeface="Helvetica" panose="02000603020000020004" pitchFamily="2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Helvetica" panose="02000603020000020004" pitchFamily="2" charset="0"/>
                              <a:sym typeface="Helvetica" panose="02000603020000020004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Helvetica" panose="02000603020000020004" pitchFamily="2" charset="0"/>
                              <a:sym typeface="Helvetica" panose="02000603020000020004" pitchFamily="2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Helvetica" panose="02000603020000020004" pitchFamily="2" charset="0"/>
                              <a:sym typeface="Helvetica" panose="02000603020000020004" pitchFamily="2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Helvetica" panose="02000603020000020004" pitchFamily="2" charset="0"/>
                              <a:sym typeface="Helvetica" panose="02000603020000020004" pitchFamily="2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Helvetica" panose="02000603020000020004" pitchFamily="2" charset="0"/>
                              <a:sym typeface="Helvetica" panose="02000603020000020004" pitchFamily="2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Helvetica" panose="02000603020000020004" pitchFamily="2" charset="0"/>
                              <a:sym typeface="Helvetica" panose="02000603020000020004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Helvetica" panose="02000603020000020004" pitchFamily="2" charset="0"/>
                              <a:sym typeface="Helvetica" panose="02000603020000020004" pitchFamily="2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Helvetica" panose="02000603020000020004" pitchFamily="2" charset="0"/>
                          <a:sym typeface="Helvetica" panose="02000603020000020004" pitchFamily="2" charset="0"/>
                        </a:rPr>
                        <m:t>)+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Helvetica" panose="02000603020000020004" pitchFamily="2" charset="0"/>
                              <a:sym typeface="Helvetica" panose="02000603020000020004" pitchFamily="2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Helvetica" panose="02000603020000020004" pitchFamily="2" charset="0"/>
                              <a:sym typeface="Helvetica" panose="02000603020000020004" pitchFamily="2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Helvetica" panose="02000603020000020004" pitchFamily="2" charset="0"/>
                              <a:sym typeface="Helvetica" panose="02000603020000020004" pitchFamily="2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zh-CN" altLang="en-US" b="0" i="0" u="none" strike="noStrike" cap="none" normalizeH="0" baseline="0" dirty="0" smtClean="0">
                  <a:ln>
                    <a:noFill/>
                  </a:ln>
                  <a:solidFill>
                    <a:srgbClr val="7F7F7F"/>
                  </a:solidFill>
                  <a:effectLst/>
                  <a:latin typeface="Helvetica" panose="02000603020000020004" pitchFamily="2" charset="0"/>
                  <a:ea typeface="Helvetica" panose="02000603020000020004" pitchFamily="2" charset="0"/>
                  <a:cs typeface="Helvetica" panose="02000603020000020004" pitchFamily="2" charset="0"/>
                  <a:sym typeface="Helvetica" panose="02000603020000020004" pitchFamily="2" charset="0"/>
                </a:endParaRPr>
              </a:p>
            </p:txBody>
          </p:sp>
        </mc:Choice>
        <mc:Fallback>
          <p:sp>
            <p:nvSpPr>
              <p:cNvPr id="8" name="矩形标注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77837" y="440374"/>
                <a:ext cx="3960440" cy="646331"/>
              </a:xfrm>
              <a:prstGeom prst="wedgeRectCallout">
                <a:avLst>
                  <a:gd name="adj1" fmla="val -31979"/>
                  <a:gd name="adj2" fmla="val 218712"/>
                </a:avLst>
              </a:prstGeom>
              <a:blipFill>
                <a:blip r:embed="rId7"/>
                <a:stretch>
                  <a:fillRect/>
                </a:stretch>
              </a:blipFill>
              <a:ln w="127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标注 8"/>
              <p:cNvSpPr/>
              <p:nvPr/>
            </p:nvSpPr>
            <p:spPr bwMode="auto">
              <a:xfrm>
                <a:off x="3544690" y="3183535"/>
                <a:ext cx="2160240" cy="2961452"/>
              </a:xfrm>
              <a:prstGeom prst="wedgeRectCallout">
                <a:avLst>
                  <a:gd name="adj1" fmla="val 143632"/>
                  <a:gd name="adj2" fmla="val -17411"/>
                </a:avLst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45720" tIns="45720" rIns="4572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4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7F7F7F"/>
                              </a:solidFill>
                              <a:effectLst/>
                              <a:latin typeface="Cambria Math" panose="02040503050406030204" pitchFamily="18" charset="0"/>
                              <a:cs typeface="Helvetica" panose="02000603020000020004" pitchFamily="2" charset="0"/>
                              <a:sym typeface="Helvetica" panose="02000603020000020004" pitchFamily="2" charset="0"/>
                            </a:rPr>
                          </m:ctrlPr>
                        </m:sSubPr>
                        <m:e>
                          <m:r>
                            <a:rPr kumimoji="0" lang="en-US" altLang="zh-CN" sz="4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7F7F7F"/>
                              </a:solidFill>
                              <a:effectLst/>
                              <a:latin typeface="Cambria Math" panose="02040503050406030204" pitchFamily="18" charset="0"/>
                              <a:cs typeface="Helvetica" panose="02000603020000020004" pitchFamily="2" charset="0"/>
                              <a:sym typeface="Helvetica" panose="02000603020000020004" pitchFamily="2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4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7F7F7F"/>
                              </a:solidFill>
                              <a:effectLst/>
                              <a:latin typeface="Cambria Math" panose="02040503050406030204" pitchFamily="18" charset="0"/>
                              <a:cs typeface="Helvetica" panose="02000603020000020004" pitchFamily="2" charset="0"/>
                              <a:sym typeface="Helvetica" panose="02000603020000020004" pitchFamily="2" charset="0"/>
                            </a:rPr>
                            <m:t>0</m:t>
                          </m:r>
                        </m:sub>
                      </m:sSub>
                      <m:r>
                        <a:rPr kumimoji="0" lang="en-US" altLang="zh-CN" sz="4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ambria Math" panose="02040503050406030204" pitchFamily="18" charset="0"/>
                          <a:cs typeface="Helvetica" panose="02000603020000020004" pitchFamily="2" charset="0"/>
                          <a:sym typeface="Helvetica" panose="02000603020000020004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40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7F7F7F"/>
                              </a:solidFill>
                              <a:effectLst/>
                              <a:latin typeface="Cambria Math" panose="02040503050406030204" pitchFamily="18" charset="0"/>
                              <a:cs typeface="Helvetica" panose="02000603020000020004" pitchFamily="2" charset="0"/>
                              <a:sym typeface="Helvetica" panose="02000603020000020004" pitchFamily="2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  <a:cs typeface="Helvetica" panose="02000603020000020004" pitchFamily="2" charset="0"/>
                                  <a:sym typeface="Helvetica" panose="02000603020000020004" pitchFamily="2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  <a:cs typeface="Helvetica" panose="02000603020000020004" pitchFamily="2" charset="0"/>
                                      <a:sym typeface="Helvetica" panose="02000603020000020004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  <a:cs typeface="Helvetica" panose="02000603020000020004" pitchFamily="2" charset="0"/>
                                      <a:sym typeface="Helvetica" panose="02000603020000020004" pitchFamily="2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  <a:cs typeface="Helvetica" panose="02000603020000020004" pitchFamily="2" charset="0"/>
                                      <a:sym typeface="Helvetica" panose="02000603020000020004" pitchFamily="2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  <a:cs typeface="Helvetica" panose="02000603020000020004" pitchFamily="2" charset="0"/>
                                      <a:sym typeface="Helvetica" panose="02000603020000020004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  <a:cs typeface="Helvetica" panose="02000603020000020004" pitchFamily="2" charset="0"/>
                                      <a:sym typeface="Helvetica" panose="02000603020000020004" pitchFamily="2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  <a:cs typeface="Helvetica" panose="02000603020000020004" pitchFamily="2" charset="0"/>
                                      <a:sym typeface="Helvetica" panose="02000603020000020004" pitchFamily="2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  <a:cs typeface="Helvetica" panose="02000603020000020004" pitchFamily="2" charset="0"/>
                                      <a:sym typeface="Helvetica" panose="02000603020000020004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  <a:cs typeface="Helvetica" panose="02000603020000020004" pitchFamily="2" charset="0"/>
                                      <a:sym typeface="Helvetica" panose="02000603020000020004" pitchFamily="2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  <a:cs typeface="Helvetica" panose="02000603020000020004" pitchFamily="2" charset="0"/>
                                      <a:sym typeface="Helvetica" panose="02000603020000020004" pitchFamily="2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00603020000020004" pitchFamily="2" charset="0"/>
                                  <a:sym typeface="Helvetica" panose="02000603020000020004" pitchFamily="2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  <a:cs typeface="Helvetica" panose="02000603020000020004" pitchFamily="2" charset="0"/>
                                      <a:sym typeface="Helvetica" panose="02000603020000020004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  <a:cs typeface="Helvetica" panose="02000603020000020004" pitchFamily="2" charset="0"/>
                                      <a:sym typeface="Helvetica" panose="02000603020000020004" pitchFamily="2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  <a:cs typeface="Helvetica" panose="02000603020000020004" pitchFamily="2" charset="0"/>
                                      <a:sym typeface="Helvetica" panose="02000603020000020004" pitchFamily="2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0" lang="zh-CN" altLang="en-US" sz="4000" b="0" i="0" u="none" strike="noStrike" cap="none" normalizeH="0" baseline="0" dirty="0" smtClean="0">
                  <a:ln>
                    <a:noFill/>
                  </a:ln>
                  <a:solidFill>
                    <a:srgbClr val="7F7F7F"/>
                  </a:solidFill>
                  <a:effectLst/>
                  <a:latin typeface="Helvetica" panose="02000603020000020004" pitchFamily="2" charset="0"/>
                  <a:ea typeface="Helvetica" panose="02000603020000020004" pitchFamily="2" charset="0"/>
                  <a:cs typeface="Helvetica" panose="02000603020000020004" pitchFamily="2" charset="0"/>
                  <a:sym typeface="Helvetica" panose="02000603020000020004" pitchFamily="2" charset="0"/>
                </a:endParaRPr>
              </a:p>
            </p:txBody>
          </p:sp>
        </mc:Choice>
        <mc:Fallback>
          <p:sp>
            <p:nvSpPr>
              <p:cNvPr id="9" name="矩形标注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4690" y="3183535"/>
                <a:ext cx="2160240" cy="2961452"/>
              </a:xfrm>
              <a:prstGeom prst="wedgeRectCallout">
                <a:avLst>
                  <a:gd name="adj1" fmla="val 143632"/>
                  <a:gd name="adj2" fmla="val -17411"/>
                </a:avLst>
              </a:prstGeom>
              <a:blipFill>
                <a:blip r:embed="rId8"/>
                <a:stretch>
                  <a:fillRect/>
                </a:stretch>
              </a:blipFill>
              <a:ln w="127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标注 9"/>
              <p:cNvSpPr/>
              <p:nvPr/>
            </p:nvSpPr>
            <p:spPr bwMode="auto">
              <a:xfrm>
                <a:off x="18705624" y="3201393"/>
                <a:ext cx="3921186" cy="2925737"/>
              </a:xfrm>
              <a:prstGeom prst="wedgeRectCallout">
                <a:avLst>
                  <a:gd name="adj1" fmla="val -103222"/>
                  <a:gd name="adj2" fmla="val -17167"/>
                </a:avLst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45720" tIns="45720" rIns="4572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1"/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4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F7F7F"/>
                            </a:solidFill>
                            <a:effectLst/>
                            <a:latin typeface="Cambria Math" panose="02040503050406030204" pitchFamily="18" charset="0"/>
                            <a:cs typeface="Helvetica" panose="02000603020000020004" pitchFamily="2" charset="0"/>
                            <a:sym typeface="Helvetica" panose="02000603020000020004" pitchFamily="2" charset="0"/>
                          </a:rPr>
                        </m:ctrlPr>
                      </m:sSubPr>
                      <m:e>
                        <m:r>
                          <a:rPr kumimoji="0" lang="en-US" altLang="zh-CN" sz="4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F7F7F"/>
                            </a:solidFill>
                            <a:effectLst/>
                            <a:latin typeface="Cambria Math" panose="02040503050406030204" pitchFamily="18" charset="0"/>
                            <a:cs typeface="Helvetica" panose="02000603020000020004" pitchFamily="2" charset="0"/>
                            <a:sym typeface="Helvetica" panose="02000603020000020004" pitchFamily="2" charset="0"/>
                          </a:rPr>
                          <m:t>𝑥</m:t>
                        </m:r>
                      </m:e>
                      <m:sub>
                        <m:r>
                          <a:rPr kumimoji="0" lang="en-US" altLang="zh-CN" sz="4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F7F7F"/>
                            </a:solidFill>
                            <a:effectLst/>
                            <a:latin typeface="Cambria Math" panose="02040503050406030204" pitchFamily="18" charset="0"/>
                            <a:cs typeface="Helvetica" panose="02000603020000020004" pitchFamily="2" charset="0"/>
                            <a:sym typeface="Helvetica" panose="02000603020000020004" pitchFamily="2" charset="0"/>
                          </a:rPr>
                          <m:t>4</m:t>
                        </m:r>
                      </m:sub>
                    </m:sSub>
                    <m:r>
                      <a:rPr kumimoji="0" lang="en-US" altLang="zh-CN" sz="4000" b="0" i="1" u="none" strike="noStrike" cap="none" normalizeH="0" baseline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Cambria Math" panose="02040503050406030204" pitchFamily="18" charset="0"/>
                        <a:cs typeface="Helvetica" panose="02000603020000020004" pitchFamily="2" charset="0"/>
                        <a:sym typeface="Helvetica" panose="02000603020000020004" pitchFamily="2" charset="0"/>
                      </a:rPr>
                      <m:t>=</m:t>
                    </m:r>
                    <m:r>
                      <a:rPr kumimoji="0" lang="en-US" altLang="zh-CN" sz="4000" b="0" i="1" u="none" strike="noStrike" cap="none" normalizeH="0" baseline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Cambria Math" panose="02040503050406030204" pitchFamily="18" charset="0"/>
                        <a:cs typeface="Helvetica" panose="02000603020000020004" pitchFamily="2" charset="0"/>
                        <a:sym typeface="Helvetica" panose="02000603020000020004" pitchFamily="2" charset="0"/>
                      </a:rPr>
                      <m:t>𝑓</m:t>
                    </m:r>
                    <m:r>
                      <a:rPr kumimoji="0" lang="en-US" altLang="zh-CN" sz="4000" b="0" i="1" u="none" strike="noStrike" cap="none" normalizeH="0" baseline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Cambria Math" panose="02040503050406030204" pitchFamily="18" charset="0"/>
                        <a:cs typeface="Helvetica" panose="02000603020000020004" pitchFamily="2" charset="0"/>
                        <a:sym typeface="Helvetica" panose="02000603020000020004" pitchFamily="2" charset="0"/>
                      </a:rPr>
                      <m:t>(</m:t>
                    </m:r>
                    <m:sSub>
                      <m:sSubPr>
                        <m:ctrlPr>
                          <a:rPr lang="en-US" altLang="zh-CN" sz="4000" i="1">
                            <a:latin typeface="Cambria Math" panose="02040503050406030204" pitchFamily="18" charset="0"/>
                            <a:cs typeface="Helvetica" panose="02000603020000020004" pitchFamily="2" charset="0"/>
                            <a:sym typeface="Helvetica" panose="02000603020000020004" pitchFamily="2" charset="0"/>
                          </a:rPr>
                        </m:ctrlPr>
                      </m:sSub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  <a:cs typeface="Helvetica" panose="02000603020000020004" pitchFamily="2" charset="0"/>
                            <a:sym typeface="Helvetica" panose="02000603020000020004" pitchFamily="2" charset="0"/>
                          </a:rPr>
                          <m:t>𝑥</m:t>
                        </m:r>
                      </m:e>
                      <m:sub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cs typeface="Helvetica" panose="02000603020000020004" pitchFamily="2" charset="0"/>
                            <a:sym typeface="Helvetica" panose="02000603020000020004" pitchFamily="2" charset="0"/>
                          </a:rPr>
                          <m:t>3</m:t>
                        </m:r>
                      </m:sub>
                    </m:sSub>
                    <m:r>
                      <a:rPr kumimoji="0" lang="en-US" altLang="zh-CN" sz="4000" b="0" i="1" u="none" strike="noStrike" cap="none" normalizeH="0" baseline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Cambria Math" panose="02040503050406030204" pitchFamily="18" charset="0"/>
                        <a:cs typeface="Helvetica" panose="02000603020000020004" pitchFamily="2" charset="0"/>
                        <a:sym typeface="Helvetica" panose="02000603020000020004" pitchFamily="2" charset="0"/>
                      </a:rPr>
                      <m:t>)</m:t>
                    </m:r>
                  </m:oMath>
                </a14:m>
                <a:r>
                  <a:rPr kumimoji="0" lang="en-US" altLang="zh-CN" sz="4000" b="0" i="0" u="none" strike="noStrike" cap="none" normalizeH="0" baseline="0" dirty="0" smtClean="0">
                    <a:ln>
                      <a:noFill/>
                    </a:ln>
                    <a:solidFill>
                      <a:srgbClr val="7F7F7F"/>
                    </a:solidFill>
                    <a:effectLst/>
                    <a:latin typeface="Helvetica" panose="02000603020000020004" pitchFamily="2" charset="0"/>
                    <a:ea typeface="Helvetica" panose="02000603020000020004" pitchFamily="2" charset="0"/>
                    <a:cs typeface="Helvetica" panose="02000603020000020004" pitchFamily="2" charset="0"/>
                    <a:sym typeface="Helvetica" panose="02000603020000020004" pitchFamily="2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4000" i="1">
                            <a:latin typeface="Cambria Math" panose="02040503050406030204" pitchFamily="18" charset="0"/>
                            <a:cs typeface="Helvetica" panose="02000603020000020004" pitchFamily="2" charset="0"/>
                            <a:sym typeface="Helvetica" panose="02000603020000020004" pitchFamily="2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  <a:cs typeface="Helvetica" panose="02000603020000020004" pitchFamily="2" charset="0"/>
                                <a:sym typeface="Helvetica" panose="02000603020000020004" pitchFamily="2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  <a:cs typeface="Helvetica" panose="02000603020000020004" pitchFamily="2" charset="0"/>
                                    <a:sym typeface="Helvetica" panose="02000603020000020004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cs typeface="Helvetica" panose="02000603020000020004" pitchFamily="2" charset="0"/>
                                    <a:sym typeface="Helvetica" panose="02000603020000020004" pitchFamily="2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cs typeface="Helvetica" panose="02000603020000020004" pitchFamily="2" charset="0"/>
                                    <a:sym typeface="Helvetica" panose="02000603020000020004" pitchFamily="2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  <a:cs typeface="Helvetica" panose="02000603020000020004" pitchFamily="2" charset="0"/>
                                    <a:sym typeface="Helvetica" panose="02000603020000020004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cs typeface="Helvetica" panose="02000603020000020004" pitchFamily="2" charset="0"/>
                                    <a:sym typeface="Helvetica" panose="02000603020000020004" pitchFamily="2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cs typeface="Helvetica" panose="02000603020000020004" pitchFamily="2" charset="0"/>
                                    <a:sym typeface="Helvetica" panose="02000603020000020004" pitchFamily="2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  <a:cs typeface="Helvetica" panose="02000603020000020004" pitchFamily="2" charset="0"/>
                                    <a:sym typeface="Helvetica" panose="02000603020000020004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cs typeface="Helvetica" panose="02000603020000020004" pitchFamily="2" charset="0"/>
                                    <a:sym typeface="Helvetica" panose="02000603020000020004" pitchFamily="2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cs typeface="Helvetica" panose="02000603020000020004" pitchFamily="2" charset="0"/>
                                    <a:sym typeface="Helvetica" panose="02000603020000020004" pitchFamily="2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00603020000020004" pitchFamily="2" charset="0"/>
                                <a:sym typeface="Helvetica" panose="02000603020000020004" pitchFamily="2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  <a:cs typeface="Helvetica" panose="02000603020000020004" pitchFamily="2" charset="0"/>
                                    <a:sym typeface="Helvetica" panose="02000603020000020004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cs typeface="Helvetica" panose="02000603020000020004" pitchFamily="2" charset="0"/>
                                    <a:sym typeface="Helvetica" panose="02000603020000020004" pitchFamily="2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  <a:cs typeface="Helvetica" panose="02000603020000020004" pitchFamily="2" charset="0"/>
                                    <a:sym typeface="Helvetica" panose="02000603020000020004" pitchFamily="2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kumimoji="0" lang="zh-CN" altLang="en-US" sz="4000" b="0" i="0" u="none" strike="noStrike" cap="none" normalizeH="0" baseline="0" dirty="0" smtClean="0">
                  <a:ln>
                    <a:noFill/>
                  </a:ln>
                  <a:solidFill>
                    <a:srgbClr val="7F7F7F"/>
                  </a:solidFill>
                  <a:effectLst/>
                  <a:latin typeface="Helvetica" panose="02000603020000020004" pitchFamily="2" charset="0"/>
                  <a:ea typeface="Helvetica" panose="02000603020000020004" pitchFamily="2" charset="0"/>
                  <a:cs typeface="Helvetica" panose="02000603020000020004" pitchFamily="2" charset="0"/>
                  <a:sym typeface="Helvetica" panose="02000603020000020004" pitchFamily="2" charset="0"/>
                </a:endParaRPr>
              </a:p>
            </p:txBody>
          </p:sp>
        </mc:Choice>
        <mc:Fallback>
          <p:sp>
            <p:nvSpPr>
              <p:cNvPr id="10" name="矩形标注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705624" y="3201393"/>
                <a:ext cx="3921186" cy="2925737"/>
              </a:xfrm>
              <a:prstGeom prst="wedgeRectCallout">
                <a:avLst>
                  <a:gd name="adj1" fmla="val -103222"/>
                  <a:gd name="adj2" fmla="val -17167"/>
                </a:avLst>
              </a:prstGeom>
              <a:blipFill>
                <a:blip r:embed="rId9"/>
                <a:stretch>
                  <a:fillRect/>
                </a:stretch>
              </a:blipFill>
              <a:ln w="127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98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DNN</a:t>
            </a:r>
            <a:r>
              <a:rPr lang="zh-CN" altLang="en-US" dirty="0" smtClean="0"/>
              <a:t>的</a:t>
            </a:r>
            <a:r>
              <a:rPr lang="zh-CN" altLang="en-US" dirty="0" smtClean="0"/>
              <a:t>训练</a:t>
            </a:r>
            <a:endParaRPr lang="zh-CN" altLang="en-US" dirty="0"/>
          </a:p>
        </p:txBody>
      </p:sp>
      <p:pic>
        <p:nvPicPr>
          <p:cNvPr id="3074" name="Picture 2" descr="https://img-blog.csdn.net/20180325171638204?watermark/2/text/aHR0cHM6Ly9ibG9nLmNzZG4ubmV0L2NoZW5leWts/font/5a6L5L2T/fontsize/400/fill/I0JBQkFCMA==/dissolve/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710" y="5206315"/>
            <a:ext cx="14329591" cy="806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559472" y="1933233"/>
                <a:ext cx="16201800" cy="17988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4D4D4D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DNN</a:t>
                </a:r>
                <a:r>
                  <a:rPr lang="zh-CN" altLang="en-US" dirty="0" smtClean="0">
                    <a:solidFill>
                      <a:srgbClr val="4D4D4D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的训练就是对每一层的权重</a:t>
                </a:r>
                <a:r>
                  <a:rPr lang="en-US" altLang="zh-CN" dirty="0" smtClean="0">
                    <a:solidFill>
                      <a:srgbClr val="4D4D4D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w</a:t>
                </a:r>
                <a:r>
                  <a:rPr lang="zh-CN" altLang="en-US" dirty="0" smtClean="0">
                    <a:solidFill>
                      <a:srgbClr val="4D4D4D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进行调参，参数个数为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+1)</m:t>
                        </m:r>
                      </m:e>
                    </m:nary>
                  </m:oMath>
                </a14:m>
                <a:r>
                  <a:rPr lang="zh-CN" altLang="en-US" dirty="0" smtClean="0">
                    <a:solidFill>
                      <a:srgbClr val="4D4D4D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。</a:t>
                </a:r>
                <a:endParaRPr lang="en-US" altLang="zh-CN" dirty="0" smtClean="0">
                  <a:solidFill>
                    <a:srgbClr val="4D4D4D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endParaRPr lang="en-US" altLang="zh-CN" dirty="0" smtClean="0">
                  <a:solidFill>
                    <a:srgbClr val="4D4D4D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lang="zh-CN" altLang="en-US" dirty="0" smtClean="0">
                    <a:solidFill>
                      <a:srgbClr val="4D4D4D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如图所示是对神经网络</a:t>
                </a:r>
                <a:r>
                  <a:rPr lang="zh-CN" altLang="en-US" dirty="0">
                    <a:solidFill>
                      <a:srgbClr val="4D4D4D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调参的形象比喻</a:t>
                </a:r>
                <a:r>
                  <a:rPr lang="zh-CN" altLang="en-US" dirty="0" smtClean="0">
                    <a:solidFill>
                      <a:srgbClr val="4D4D4D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</a:t>
                </a:r>
                <a:r>
                  <a:rPr lang="en-US" altLang="zh-CN" dirty="0" smtClean="0">
                    <a:solidFill>
                      <a:srgbClr val="4D4D4D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”</a:t>
                </a:r>
                <a:r>
                  <a:rPr lang="zh-CN" altLang="en-US" dirty="0" smtClean="0">
                    <a:solidFill>
                      <a:srgbClr val="4D4D4D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磨合</a:t>
                </a:r>
                <a:r>
                  <a:rPr lang="en-US" altLang="zh-CN" dirty="0" smtClean="0">
                    <a:solidFill>
                      <a:srgbClr val="4D4D4D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”</a:t>
                </a:r>
                <a:r>
                  <a:rPr lang="zh-CN" altLang="en-US" dirty="0" smtClean="0">
                    <a:solidFill>
                      <a:srgbClr val="4D4D4D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就是</a:t>
                </a:r>
                <a:r>
                  <a:rPr lang="zh-CN" altLang="en-US" dirty="0">
                    <a:solidFill>
                      <a:srgbClr val="4D4D4D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不断找到更好的参数</a:t>
                </a:r>
                <a:r>
                  <a:rPr lang="zh-CN" altLang="en-US" dirty="0" smtClean="0">
                    <a:solidFill>
                      <a:srgbClr val="4D4D4D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值。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472" y="1933233"/>
                <a:ext cx="16201800" cy="1798826"/>
              </a:xfrm>
              <a:prstGeom prst="rect">
                <a:avLst/>
              </a:prstGeom>
              <a:blipFill>
                <a:blip r:embed="rId4"/>
                <a:stretch>
                  <a:fillRect l="-1166" t="-3051" r="-1016" b="-122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2222536" y="7729953"/>
                <a:ext cx="10790284" cy="38772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i="1" dirty="0" smtClean="0">
                    <a:solidFill>
                      <a:srgbClr val="4D4D4D"/>
                    </a:solidFill>
                    <a:latin typeface="Cambria Math" panose="02040503050406030204" pitchFamily="18" charset="0"/>
                    <a:ea typeface="Microsoft YaHei" panose="020B0503020204020204" pitchFamily="34" charset="-122"/>
                  </a:rPr>
                  <a:t>对于一个  </a:t>
                </a:r>
                <a:r>
                  <a:rPr lang="en-US" altLang="zh-CN" i="1" dirty="0" smtClean="0">
                    <a:solidFill>
                      <a:srgbClr val="4D4D4D"/>
                    </a:solidFill>
                    <a:latin typeface="Cambria Math" panose="02040503050406030204" pitchFamily="18" charset="0"/>
                    <a:ea typeface="Microsoft YaHei" panose="020B0503020204020204" pitchFamily="34" charset="-122"/>
                  </a:rPr>
                  <a:t>784-28-10  </a:t>
                </a:r>
                <a:r>
                  <a:rPr lang="zh-CN" altLang="en-US" i="1" dirty="0" smtClean="0">
                    <a:solidFill>
                      <a:srgbClr val="4D4D4D"/>
                    </a:solidFill>
                    <a:latin typeface="Cambria Math" panose="02040503050406030204" pitchFamily="18" charset="0"/>
                    <a:ea typeface="Microsoft YaHei" panose="020B0503020204020204" pitchFamily="34" charset="-122"/>
                  </a:rPr>
                  <a:t>的</a:t>
                </a:r>
                <a:r>
                  <a:rPr lang="en-US" altLang="zh-CN" i="1" dirty="0" smtClean="0">
                    <a:solidFill>
                      <a:srgbClr val="4D4D4D"/>
                    </a:solidFill>
                    <a:latin typeface="Cambria Math" panose="02040503050406030204" pitchFamily="18" charset="0"/>
                    <a:ea typeface="Microsoft YaHei" panose="020B0503020204020204" pitchFamily="34" charset="-122"/>
                  </a:rPr>
                  <a:t>DNN</a:t>
                </a:r>
                <a:r>
                  <a:rPr lang="zh-CN" altLang="en-US" i="1" dirty="0" smtClean="0">
                    <a:solidFill>
                      <a:srgbClr val="4D4D4D"/>
                    </a:solidFill>
                    <a:latin typeface="Cambria Math" panose="02040503050406030204" pitchFamily="18" charset="0"/>
                    <a:ea typeface="Microsoft YaHei" panose="020B0503020204020204" pitchFamily="34" charset="-122"/>
                  </a:rPr>
                  <a:t>来说</a:t>
                </a:r>
                <a:endParaRPr lang="en-US" altLang="zh-CN" i="1" dirty="0" smtClean="0">
                  <a:solidFill>
                    <a:srgbClr val="4D4D4D"/>
                  </a:solidFill>
                  <a:latin typeface="Cambria Math" panose="02040503050406030204" pitchFamily="18" charset="0"/>
                  <a:ea typeface="Microsoft YaHei" panose="020B0503020204020204" pitchFamily="34" charset="-122"/>
                </a:endParaRPr>
              </a:p>
              <a:p>
                <a:endParaRPr lang="en-US" altLang="zh-CN" i="1" dirty="0" smtClean="0">
                  <a:solidFill>
                    <a:srgbClr val="4D4D4D"/>
                  </a:solidFill>
                  <a:latin typeface="Cambria Math" panose="02040503050406030204" pitchFamily="18" charset="0"/>
                  <a:ea typeface="Microsoft YaHei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i="1" dirty="0" smtClean="0">
                    <a:solidFill>
                      <a:srgbClr val="4D4D4D"/>
                    </a:solidFill>
                    <a:latin typeface="Cambria Math" panose="02040503050406030204" pitchFamily="18" charset="0"/>
                    <a:ea typeface="Microsoft YaHei" panose="020B0503020204020204" pitchFamily="34" charset="-122"/>
                  </a:rPr>
                  <a:t>=784</a:t>
                </a:r>
                <a:r>
                  <a:rPr lang="zh-CN" altLang="en-US" i="1" dirty="0" smtClean="0">
                    <a:solidFill>
                      <a:srgbClr val="4D4D4D"/>
                    </a:solidFill>
                    <a:latin typeface="Cambria Math" panose="02040503050406030204" pitchFamily="18" charset="0"/>
                    <a:ea typeface="Microsoft YaHei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i="1" dirty="0" smtClean="0">
                    <a:solidFill>
                      <a:srgbClr val="4D4D4D"/>
                    </a:solidFill>
                    <a:latin typeface="Cambria Math" panose="02040503050406030204" pitchFamily="18" charset="0"/>
                    <a:ea typeface="Microsoft YaHei" panose="020B0503020204020204" pitchFamily="34" charset="-122"/>
                  </a:rPr>
                  <a:t>=28</a:t>
                </a:r>
                <a:r>
                  <a:rPr lang="zh-CN" altLang="en-US" i="1" dirty="0" smtClean="0">
                    <a:solidFill>
                      <a:srgbClr val="4D4D4D"/>
                    </a:solidFill>
                    <a:latin typeface="Cambria Math" panose="02040503050406030204" pitchFamily="18" charset="0"/>
                    <a:ea typeface="Microsoft YaHei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i="1" dirty="0" smtClean="0">
                    <a:solidFill>
                      <a:srgbClr val="4D4D4D"/>
                    </a:solidFill>
                    <a:latin typeface="Cambria Math" panose="02040503050406030204" pitchFamily="18" charset="0"/>
                    <a:ea typeface="Microsoft YaHei" panose="020B0503020204020204" pitchFamily="34" charset="-122"/>
                  </a:rPr>
                  <a:t>=10</a:t>
                </a:r>
                <a:r>
                  <a:rPr lang="zh-CN" altLang="en-US" i="1" dirty="0" smtClean="0">
                    <a:solidFill>
                      <a:srgbClr val="4D4D4D"/>
                    </a:solidFill>
                    <a:latin typeface="Cambria Math" panose="02040503050406030204" pitchFamily="18" charset="0"/>
                    <a:ea typeface="Microsoft YaHei" panose="020B0503020204020204" pitchFamily="34" charset="-122"/>
                  </a:rPr>
                  <a:t>，参数个数</a:t>
                </a:r>
                <a:endParaRPr lang="en-US" altLang="zh-CN" i="1" dirty="0">
                  <a:solidFill>
                    <a:srgbClr val="4D4D4D"/>
                  </a:solidFill>
                  <a:latin typeface="Cambria Math" panose="02040503050406030204" pitchFamily="18" charset="0"/>
                  <a:ea typeface="Microsoft YaHei" panose="020B0503020204020204" pitchFamily="34" charset="-122"/>
                </a:endParaRPr>
              </a:p>
              <a:p>
                <a:endParaRPr lang="en-US" altLang="zh-CN" i="1" dirty="0" smtClean="0">
                  <a:solidFill>
                    <a:srgbClr val="4D4D4D"/>
                  </a:solidFill>
                  <a:latin typeface="Cambria Math" panose="02040503050406030204" pitchFamily="18" charset="0"/>
                  <a:ea typeface="Microsoft YaHei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+1)</m:t>
                          </m:r>
                        </m:e>
                      </m:nary>
                      <m:r>
                        <a:rPr lang="en-US" altLang="zh-CN" i="1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785</m:t>
                      </m:r>
                      <m:r>
                        <a:rPr lang="en-US" altLang="zh-CN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×28</m:t>
                      </m:r>
                      <m:r>
                        <a:rPr lang="en-US" altLang="zh-CN" i="1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29</m:t>
                      </m:r>
                      <m:r>
                        <a:rPr lang="en-US" altLang="zh-CN" i="1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  <m:r>
                        <a:rPr lang="en-US" altLang="zh-CN" i="1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altLang="zh-CN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2270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2536" y="7729953"/>
                <a:ext cx="10790284" cy="3877215"/>
              </a:xfrm>
              <a:prstGeom prst="rect">
                <a:avLst/>
              </a:prstGeom>
              <a:blipFill>
                <a:blip r:embed="rId5"/>
                <a:stretch>
                  <a:fillRect l="-1695" t="-2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右箭头 2"/>
          <p:cNvSpPr/>
          <p:nvPr/>
        </p:nvSpPr>
        <p:spPr bwMode="auto">
          <a:xfrm>
            <a:off x="5200874" y="4049688"/>
            <a:ext cx="3600400" cy="794802"/>
          </a:xfrm>
          <a:prstGeom prst="rightArrow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82721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panose="02000603020000020004" pitchFamily="2" charset="0"/>
              </a:rPr>
              <a:t>前向传播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7F7F7F"/>
              </a:solidFill>
              <a:effectLst/>
              <a:latin typeface="Helvetica" panose="02000603020000020004" pitchFamily="2" charset="0"/>
              <a:ea typeface="Helvetica" panose="02000603020000020004" pitchFamily="2" charset="0"/>
              <a:cs typeface="Helvetica" panose="02000603020000020004" pitchFamily="2" charset="0"/>
              <a:sym typeface="Helvetica" panose="02000603020000020004" pitchFamily="2" charset="0"/>
            </a:endParaRPr>
          </a:p>
        </p:txBody>
      </p:sp>
      <p:sp>
        <p:nvSpPr>
          <p:cNvPr id="5" name="右箭头 4"/>
          <p:cNvSpPr/>
          <p:nvPr/>
        </p:nvSpPr>
        <p:spPr bwMode="auto">
          <a:xfrm flipH="1">
            <a:off x="5200874" y="4911070"/>
            <a:ext cx="3600400" cy="794802"/>
          </a:xfrm>
          <a:prstGeom prst="rightArrow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82721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panose="02000603020000020004" pitchFamily="2" charset="0"/>
              </a:rPr>
              <a:t>反向传播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7F7F7F"/>
              </a:solidFill>
              <a:effectLst/>
              <a:latin typeface="Helvetica" panose="02000603020000020004" pitchFamily="2" charset="0"/>
              <a:ea typeface="Helvetica" panose="02000603020000020004" pitchFamily="2" charset="0"/>
              <a:cs typeface="Helvetica" panose="02000603020000020004" pitchFamily="2" charset="0"/>
              <a:sym typeface="Helvetica" panose="02000603020000020004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11537578" y="4191670"/>
                <a:ext cx="11449272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前向传播：根据输入值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，一层层向前计算出输出值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反向传播：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 smtClean="0"/>
                  <a:t>值和预期值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CN" altLang="en-US" dirty="0" smtClean="0"/>
                  <a:t> 有差距，将误差反向传递，调整网络权重</a:t>
                </a:r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7578" y="4191670"/>
                <a:ext cx="11449272" cy="2308324"/>
              </a:xfrm>
              <a:prstGeom prst="rect">
                <a:avLst/>
              </a:prstGeom>
              <a:blipFill>
                <a:blip r:embed="rId6"/>
                <a:stretch>
                  <a:fillRect l="-1651" t="-4233" b="-9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1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DNN</a:t>
            </a:r>
            <a:r>
              <a:rPr lang="zh-CN" altLang="en-US" dirty="0"/>
              <a:t>的</a:t>
            </a:r>
            <a:r>
              <a:rPr lang="zh-CN" altLang="en-US" dirty="0" smtClean="0"/>
              <a:t>训练</a:t>
            </a:r>
            <a:r>
              <a:rPr lang="en-US" altLang="zh-CN" dirty="0" smtClean="0"/>
              <a:t>-</a:t>
            </a:r>
            <a:r>
              <a:rPr lang="zh-CN" altLang="en-US" dirty="0" smtClean="0"/>
              <a:t>欠拟合与过拟合</a:t>
            </a:r>
            <a:endParaRPr lang="zh-CN" altLang="en-US" dirty="0"/>
          </a:p>
        </p:txBody>
      </p:sp>
      <p:pic>
        <p:nvPicPr>
          <p:cNvPr id="4098" name="Picture 2" descr="https://img-blog.csdn.net/20161107205155371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7698" y="4049688"/>
            <a:ext cx="3672408" cy="379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img-blog.csdn.net/20161107205139839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764" y="3616822"/>
            <a:ext cx="5136381" cy="379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img-blog.csdn.net/20161107205209058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170" y="3869667"/>
            <a:ext cx="4032448" cy="360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img-blog.csdn.net/20161107211821774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4242" y="4049688"/>
            <a:ext cx="4684622" cy="324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772568" y="9694029"/>
            <a:ext cx="15884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欠</a:t>
            </a:r>
            <a:r>
              <a:rPr lang="zh-CN" altLang="en-US" b="1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拟合  </a:t>
            </a:r>
            <a:r>
              <a:rPr lang="zh-CN" altLang="en-US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模型“学习不深刻”，没有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很好</a:t>
            </a:r>
            <a:r>
              <a:rPr lang="zh-CN" altLang="en-US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地领悟到数据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特征</a:t>
            </a:r>
            <a:r>
              <a:rPr lang="zh-CN" altLang="en-US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，考试成绩较差</a:t>
            </a:r>
            <a:endParaRPr lang="zh-CN" altLang="en-US" dirty="0"/>
          </a:p>
        </p:txBody>
      </p:sp>
      <p:sp>
        <p:nvSpPr>
          <p:cNvPr id="4" name="矩形标注 3"/>
          <p:cNvSpPr/>
          <p:nvPr/>
        </p:nvSpPr>
        <p:spPr bwMode="auto">
          <a:xfrm>
            <a:off x="9881394" y="3258470"/>
            <a:ext cx="1512168" cy="646331"/>
          </a:xfrm>
          <a:prstGeom prst="wedgeRectCallout">
            <a:avLst>
              <a:gd name="adj1" fmla="val -42249"/>
              <a:gd name="adj2" fmla="val 121448"/>
            </a:avLst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182721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panose="02000603020000020004" pitchFamily="2" charset="0"/>
              </a:rPr>
              <a:t>perfect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rgbClr val="7F7F7F"/>
              </a:solidFill>
              <a:effectLst/>
              <a:latin typeface="Helvetica" panose="02000603020000020004" pitchFamily="2" charset="0"/>
              <a:ea typeface="Helvetica" panose="02000603020000020004" pitchFamily="2" charset="0"/>
              <a:cs typeface="Helvetica" panose="02000603020000020004" pitchFamily="2" charset="0"/>
              <a:sym typeface="Helvetica" panose="02000603020000020004" pitchFamily="2" charset="0"/>
            </a:endParaRPr>
          </a:p>
        </p:txBody>
      </p:sp>
      <p:sp>
        <p:nvSpPr>
          <p:cNvPr id="9" name="矩形标注 8"/>
          <p:cNvSpPr/>
          <p:nvPr/>
        </p:nvSpPr>
        <p:spPr bwMode="auto">
          <a:xfrm>
            <a:off x="14730834" y="3175373"/>
            <a:ext cx="1512168" cy="646331"/>
          </a:xfrm>
          <a:prstGeom prst="wedgeRectCallout">
            <a:avLst>
              <a:gd name="adj1" fmla="val -6975"/>
              <a:gd name="adj2" fmla="val 109658"/>
            </a:avLst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182721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panose="02000603020000020004" pitchFamily="2" charset="0"/>
              </a:rPr>
              <a:t>欠拟合</a:t>
            </a:r>
          </a:p>
        </p:txBody>
      </p:sp>
      <p:sp>
        <p:nvSpPr>
          <p:cNvPr id="10" name="矩形标注 9"/>
          <p:cNvSpPr/>
          <p:nvPr/>
        </p:nvSpPr>
        <p:spPr bwMode="auto">
          <a:xfrm>
            <a:off x="19915365" y="3175372"/>
            <a:ext cx="1512168" cy="646331"/>
          </a:xfrm>
          <a:prstGeom prst="wedgeRectCallout">
            <a:avLst>
              <a:gd name="adj1" fmla="val -42249"/>
              <a:gd name="adj2" fmla="val 121448"/>
            </a:avLst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182721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panose="02000603020000020004" pitchFamily="2" charset="0"/>
              </a:rPr>
              <a:t>过拟合</a:t>
            </a:r>
          </a:p>
        </p:txBody>
      </p:sp>
      <p:sp>
        <p:nvSpPr>
          <p:cNvPr id="11" name="矩形标注 10"/>
          <p:cNvSpPr/>
          <p:nvPr/>
        </p:nvSpPr>
        <p:spPr bwMode="auto">
          <a:xfrm>
            <a:off x="3832722" y="3038729"/>
            <a:ext cx="1512168" cy="646331"/>
          </a:xfrm>
          <a:prstGeom prst="wedgeRectCallout">
            <a:avLst>
              <a:gd name="adj1" fmla="val -42249"/>
              <a:gd name="adj2" fmla="val 121448"/>
            </a:avLst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182721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rgbClr val="7F7F7F"/>
                </a:solidFill>
                <a:effectLst/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panose="02000603020000020004" pitchFamily="2" charset="0"/>
              </a:rPr>
              <a:t>数据点</a:t>
            </a:r>
          </a:p>
        </p:txBody>
      </p:sp>
      <p:sp>
        <p:nvSpPr>
          <p:cNvPr id="5" name="矩形 4"/>
          <p:cNvSpPr/>
          <p:nvPr/>
        </p:nvSpPr>
        <p:spPr>
          <a:xfrm>
            <a:off x="1772568" y="11052629"/>
            <a:ext cx="177298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过拟合  </a:t>
            </a:r>
            <a:r>
              <a:rPr lang="zh-CN" altLang="en-US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模型“把题背下来了“，考试高分，但是把噪声也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学习到</a:t>
            </a:r>
            <a:r>
              <a:rPr lang="zh-CN" altLang="en-US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了，换了试卷就完蛋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611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从</a:t>
            </a:r>
            <a:r>
              <a:rPr lang="en-US" altLang="zh-CN" dirty="0" smtClean="0"/>
              <a:t>DNN</a:t>
            </a:r>
            <a:r>
              <a:rPr lang="zh-CN" altLang="en-US" dirty="0" smtClean="0"/>
              <a:t>到</a:t>
            </a:r>
            <a:r>
              <a:rPr lang="en-US" altLang="zh-CN" dirty="0" smtClean="0"/>
              <a:t>CNN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610" y="1508101"/>
            <a:ext cx="19259036" cy="525658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51002" y="7218040"/>
            <a:ext cx="644278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为什么提出</a:t>
            </a:r>
            <a:r>
              <a:rPr lang="en-US" altLang="zh-CN" b="1" dirty="0" smtClean="0"/>
              <a:t>CNN?</a:t>
            </a:r>
          </a:p>
          <a:p>
            <a:endParaRPr lang="en-US" altLang="zh-CN" b="1" dirty="0"/>
          </a:p>
          <a:p>
            <a:r>
              <a:rPr lang="zh-CN" altLang="en-US" b="1" dirty="0" smtClean="0"/>
              <a:t>局部连接  </a:t>
            </a:r>
            <a:r>
              <a:rPr lang="zh-CN" altLang="en-US" dirty="0" smtClean="0"/>
              <a:t>减少参数个数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/>
              <a:t>权值共享  </a:t>
            </a:r>
            <a:r>
              <a:rPr lang="zh-CN" altLang="en-US" dirty="0" smtClean="0"/>
              <a:t>提取特征的方式一样</a:t>
            </a:r>
            <a:endParaRPr lang="zh-CN" altLang="en-US" dirty="0"/>
          </a:p>
        </p:txBody>
      </p:sp>
      <p:pic>
        <p:nvPicPr>
          <p:cNvPr id="5122" name="Picture 2" descr="https://pic1.zhimg.com/80/v2-790a3d600c6b6208f3c7db27c393a1ea_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3733" y="7074024"/>
            <a:ext cx="11453469" cy="620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436690" y="10528681"/>
            <a:ext cx="105987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575863"/>
                </a:solidFill>
                <a:latin typeface="Arial" panose="020B0604020202020204" pitchFamily="34" charset="0"/>
              </a:rPr>
              <a:t>CNN </a:t>
            </a:r>
            <a:r>
              <a:rPr lang="zh-CN" altLang="en-US" dirty="0">
                <a:solidFill>
                  <a:srgbClr val="575863"/>
                </a:solidFill>
                <a:latin typeface="Arial" panose="020B0604020202020204" pitchFamily="34" charset="0"/>
              </a:rPr>
              <a:t>有</a:t>
            </a:r>
            <a:r>
              <a:rPr lang="en-US" altLang="zh-CN" dirty="0">
                <a:solidFill>
                  <a:srgbClr val="575863"/>
                </a:solidFill>
                <a:latin typeface="Arial" panose="020B0604020202020204" pitchFamily="34" charset="0"/>
              </a:rPr>
              <a:t>2</a:t>
            </a:r>
            <a:r>
              <a:rPr lang="zh-CN" altLang="en-US" dirty="0">
                <a:solidFill>
                  <a:srgbClr val="575863"/>
                </a:solidFill>
                <a:latin typeface="Arial" panose="020B0604020202020204" pitchFamily="34" charset="0"/>
              </a:rPr>
              <a:t>大特点</a:t>
            </a:r>
            <a:r>
              <a:rPr lang="zh-CN" altLang="en-US" dirty="0" smtClean="0">
                <a:solidFill>
                  <a:srgbClr val="575863"/>
                </a:solidFill>
                <a:latin typeface="Arial" panose="020B0604020202020204" pitchFamily="34" charset="0"/>
              </a:rPr>
              <a:t>：</a:t>
            </a:r>
            <a:endParaRPr lang="en-US" altLang="zh-CN" dirty="0" smtClean="0">
              <a:solidFill>
                <a:srgbClr val="575863"/>
              </a:solidFill>
              <a:latin typeface="Arial" panose="020B0604020202020204" pitchFamily="34" charset="0"/>
            </a:endParaRPr>
          </a:p>
          <a:p>
            <a:endParaRPr lang="zh-CN" altLang="en-US" dirty="0">
              <a:solidFill>
                <a:srgbClr val="575863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575863"/>
                </a:solidFill>
                <a:latin typeface="Arial" panose="020B0604020202020204" pitchFamily="34" charset="0"/>
              </a:rPr>
              <a:t>能够有效的将大数据量的图片降维成小数据量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575863"/>
                </a:solidFill>
                <a:latin typeface="Arial" panose="020B0604020202020204" pitchFamily="34" charset="0"/>
              </a:rPr>
              <a:t>能够有效的保留图片特征，符合图片处理的原则</a:t>
            </a:r>
            <a:endParaRPr lang="zh-CN" altLang="en-US" b="0" i="0" dirty="0">
              <a:solidFill>
                <a:srgbClr val="57586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标注 5"/>
          <p:cNvSpPr/>
          <p:nvPr/>
        </p:nvSpPr>
        <p:spPr bwMode="auto">
          <a:xfrm>
            <a:off x="2320554" y="8298160"/>
            <a:ext cx="6573237" cy="1800200"/>
          </a:xfrm>
          <a:prstGeom prst="wedgeRectCallout">
            <a:avLst>
              <a:gd name="adj1" fmla="val 6119"/>
              <a:gd name="adj2" fmla="val -241208"/>
            </a:avLst>
          </a:prstGeom>
          <a:noFill/>
          <a:ln w="12700" cap="flat" cmpd="sng" algn="ctr">
            <a:solidFill>
              <a:srgbClr val="00A5E3"/>
            </a:solidFill>
            <a:prstDash val="solid"/>
            <a:miter lim="400000"/>
            <a:headEnd type="none" w="med" len="med"/>
            <a:tailEnd type="none" w="med" len="med"/>
          </a:ln>
          <a:effectLst/>
          <a:ex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182721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rgbClr val="7F7F7F"/>
              </a:solidFill>
              <a:effectLst/>
              <a:latin typeface="Helvetica" panose="02000603020000020004" pitchFamily="2" charset="0"/>
              <a:ea typeface="Helvetica" panose="02000603020000020004" pitchFamily="2" charset="0"/>
              <a:cs typeface="Helvetica" panose="02000603020000020004" pitchFamily="2" charset="0"/>
              <a:sym typeface="Helvetica" panose="02000603020000020004" pitchFamily="2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65570" y="6715725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LeNet</a:t>
            </a:r>
            <a:r>
              <a:rPr lang="en-US" altLang="zh-CN" dirty="0" smtClean="0"/>
              <a:t> 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648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347060" y="-181526"/>
            <a:ext cx="25103980" cy="14160033"/>
          </a:xfrm>
          <a:prstGeom prst="rect">
            <a:avLst/>
          </a:prstGeom>
          <a:solidFill>
            <a:srgbClr val="0E57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7196" spc="1199" dirty="0"/>
          </a:p>
        </p:txBody>
      </p:sp>
      <p:sp>
        <p:nvSpPr>
          <p:cNvPr id="6" name="标题 8"/>
          <p:cNvSpPr txBox="1">
            <a:spLocks/>
          </p:cNvSpPr>
          <p:nvPr/>
        </p:nvSpPr>
        <p:spPr>
          <a:xfrm>
            <a:off x="-487505" y="5633864"/>
            <a:ext cx="25244425" cy="344932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18272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rgbClr val="7F7F7F"/>
                </a:solidFill>
                <a:latin typeface="+mj-lt"/>
                <a:ea typeface="+mj-ea"/>
                <a:cs typeface="+mj-cs"/>
                <a:sym typeface="Helvetica" charset="0"/>
              </a:defRPr>
            </a:lvl1pPr>
            <a:lvl2pPr algn="l" defTabSz="18272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charset="0"/>
              </a:defRPr>
            </a:lvl2pPr>
            <a:lvl3pPr algn="l" defTabSz="18272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charset="0"/>
              </a:defRPr>
            </a:lvl3pPr>
            <a:lvl4pPr algn="l" defTabSz="18272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charset="0"/>
              </a:defRPr>
            </a:lvl4pPr>
            <a:lvl5pPr algn="l" defTabSz="18272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charset="0"/>
              </a:defRPr>
            </a:lvl5pPr>
            <a:lvl6pPr marL="457200" algn="l" defTabSz="1827213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panose="02000603020000020004" pitchFamily="2" charset="0"/>
              </a:defRPr>
            </a:lvl6pPr>
            <a:lvl7pPr marL="914400" algn="l" defTabSz="1827213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panose="02000603020000020004" pitchFamily="2" charset="0"/>
              </a:defRPr>
            </a:lvl7pPr>
            <a:lvl8pPr marL="1371600" algn="l" defTabSz="1827213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panose="02000603020000020004" pitchFamily="2" charset="0"/>
              </a:defRPr>
            </a:lvl8pPr>
            <a:lvl9pPr marL="1828800" algn="l" defTabSz="1827213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panose="02000603020000020004" pitchFamily="2" charset="0"/>
                <a:ea typeface="Helvetica" panose="02000603020000020004" pitchFamily="2" charset="0"/>
                <a:cs typeface="Helvetica" panose="02000603020000020004" pitchFamily="2" charset="0"/>
                <a:sym typeface="Helvetica" panose="02000603020000020004" pitchFamily="2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kumimoji="1" lang="zh-CN" sz="8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以非凡科技，为客户和社会持续创造最大价值</a:t>
            </a:r>
          </a:p>
        </p:txBody>
      </p:sp>
      <p:pic>
        <p:nvPicPr>
          <p:cNvPr id="8" name="图片 7" descr="20190106-megvii-logo-white-01-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7258" y="3629940"/>
            <a:ext cx="7056784" cy="280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0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">
      <a:dk1>
        <a:srgbClr val="7F7F7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6C6C6C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1827213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600" b="0" i="0" u="none" strike="noStrike" cap="none" normalizeH="0" baseline="0" smtClean="0">
            <a:ln>
              <a:noFill/>
            </a:ln>
            <a:solidFill>
              <a:srgbClr val="7F7F7F"/>
            </a:solidFill>
            <a:effectLst/>
            <a:latin typeface="Helvetica" panose="02000603020000020004" pitchFamily="2" charset="0"/>
            <a:ea typeface="Helvetica" panose="02000603020000020004" pitchFamily="2" charset="0"/>
            <a:cs typeface="Helvetica" panose="02000603020000020004" pitchFamily="2" charset="0"/>
            <a:sym typeface="Helvetica" panose="02000603020000020004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1827213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600" b="0" i="0" u="none" strike="noStrike" cap="none" normalizeH="0" baseline="0" smtClean="0">
            <a:ln>
              <a:noFill/>
            </a:ln>
            <a:solidFill>
              <a:srgbClr val="7F7F7F"/>
            </a:solidFill>
            <a:effectLst/>
            <a:latin typeface="Helvetica" panose="02000603020000020004" pitchFamily="2" charset="0"/>
            <a:ea typeface="Helvetica" panose="02000603020000020004" pitchFamily="2" charset="0"/>
            <a:cs typeface="Helvetica" panose="02000603020000020004" pitchFamily="2" charset="0"/>
            <a:sym typeface="Helvetica" panose="02000603020000020004" pitchFamily="2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11597</TotalTime>
  <Words>459</Words>
  <Application>Microsoft Office PowerPoint</Application>
  <PresentationFormat>自定义</PresentationFormat>
  <Paragraphs>74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Lucida Grande</vt:lpstr>
      <vt:lpstr>微软雅黑</vt:lpstr>
      <vt:lpstr>微软雅黑</vt:lpstr>
      <vt:lpstr>Arial</vt:lpstr>
      <vt:lpstr>Cambria Math</vt:lpstr>
      <vt:lpstr>Helvetica</vt:lpstr>
      <vt:lpstr>Verdana</vt:lpstr>
      <vt:lpstr>White</vt:lpstr>
      <vt:lpstr>深度神经网络DNN介绍</vt:lpstr>
      <vt:lpstr>PowerPoint 演示文稿</vt:lpstr>
      <vt:lpstr>1 神经网络起源</vt:lpstr>
      <vt:lpstr>1 DNN的结构</vt:lpstr>
      <vt:lpstr>3 DNN的训练</vt:lpstr>
      <vt:lpstr>3 DNN的训练-欠拟合与过拟合</vt:lpstr>
      <vt:lpstr>4 从DNN到CNN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xzz64</dc:creator>
  <cp:lastModifiedBy>袁沅祥</cp:lastModifiedBy>
  <cp:revision>1136</cp:revision>
  <cp:lastPrinted>2017-02-10T05:59:53Z</cp:lastPrinted>
  <dcterms:modified xsi:type="dcterms:W3CDTF">2019-07-22T06:20:04Z</dcterms:modified>
</cp:coreProperties>
</file>