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8" r:id="rId1"/>
  </p:sldMasterIdLst>
  <p:notesMasterIdLst>
    <p:notesMasterId r:id="rId11"/>
  </p:notesMasterIdLst>
  <p:sldIdLst>
    <p:sldId id="456" r:id="rId2"/>
    <p:sldId id="477" r:id="rId3"/>
    <p:sldId id="500" r:id="rId4"/>
    <p:sldId id="501" r:id="rId5"/>
    <p:sldId id="506" r:id="rId6"/>
    <p:sldId id="503" r:id="rId7"/>
    <p:sldId id="504" r:id="rId8"/>
    <p:sldId id="505" r:id="rId9"/>
    <p:sldId id="498" r:id="rId10"/>
  </p:sldIdLst>
  <p:sldSz cx="24371300" cy="13716000"/>
  <p:notesSz cx="6858000" cy="9144000"/>
  <p:defaultTextStyle>
    <a:defPPr>
      <a:defRPr lang="zh-CN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1pPr>
    <a:lvl2pPr marL="457200" indent="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2pPr>
    <a:lvl3pPr marL="914400" indent="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3pPr>
    <a:lvl4pPr marL="1371600" indent="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4pPr>
    <a:lvl5pPr marL="1828800" indent="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5pPr>
    <a:lvl6pPr marL="22860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6pPr>
    <a:lvl7pPr marL="27432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7pPr>
    <a:lvl8pPr marL="32004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8pPr>
    <a:lvl9pPr marL="36576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8" userDrawn="1">
          <p15:clr>
            <a:srgbClr val="A4A3A4"/>
          </p15:clr>
        </p15:guide>
        <p15:guide id="2" pos="7676">
          <p15:clr>
            <a:srgbClr val="A4A3A4"/>
          </p15:clr>
        </p15:guide>
        <p15:guide id="3" pos="872" userDrawn="1">
          <p15:clr>
            <a:srgbClr val="A4A3A4"/>
          </p15:clr>
        </p15:guide>
        <p15:guide id="4" pos="1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7A2"/>
    <a:srgbClr val="37A6E5"/>
    <a:srgbClr val="00A5E3"/>
    <a:srgbClr val="00ABE5"/>
    <a:srgbClr val="403E3F"/>
    <a:srgbClr val="FFC000"/>
    <a:srgbClr val="3F403F"/>
    <a:srgbClr val="3F3F3F"/>
    <a:srgbClr val="E52E30"/>
    <a:srgbClr val="FAC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 autoAdjust="0"/>
    <p:restoredTop sz="86215" autoAdjust="0"/>
  </p:normalViewPr>
  <p:slideViewPr>
    <p:cSldViewPr>
      <p:cViewPr varScale="1">
        <p:scale>
          <a:sx n="50" d="100"/>
          <a:sy n="50" d="100"/>
        </p:scale>
        <p:origin x="1074" y="54"/>
      </p:cViewPr>
      <p:guideLst>
        <p:guide orient="horz" pos="918"/>
        <p:guide pos="7676"/>
        <p:guide pos="872"/>
        <p:guide pos="1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zh-CN" altLang="zh-CN" noProof="0">
                <a:sym typeface="Lucida Grande" charset="0"/>
              </a:rPr>
              <a:t>Second level</a:t>
            </a:r>
          </a:p>
          <a:p>
            <a:pPr lvl="2"/>
            <a:r>
              <a:rPr lang="zh-CN" altLang="zh-CN" noProof="0">
                <a:sym typeface="Lucida Grande" charset="0"/>
              </a:rPr>
              <a:t>Third level</a:t>
            </a:r>
          </a:p>
          <a:p>
            <a:pPr lvl="3"/>
            <a:r>
              <a:rPr lang="zh-CN" altLang="zh-CN" noProof="0">
                <a:sym typeface="Lucida Grande" charset="0"/>
              </a:rPr>
              <a:t>Fourth level</a:t>
            </a:r>
          </a:p>
          <a:p>
            <a:pPr lvl="4"/>
            <a:r>
              <a:rPr lang="zh-CN" altLang="zh-CN" noProof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6658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indent="2286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4572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6858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9144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86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03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、对角矩阵的加减乘除仍是对角矩阵；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、三角矩阵的加减乘仍是三角矩阵；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、对称矩阵的和或差仍是对称矩阵；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34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04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466" y="665312"/>
            <a:ext cx="18650071" cy="8427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圆角矩形 2"/>
          <p:cNvSpPr/>
          <p:nvPr userDrawn="1"/>
        </p:nvSpPr>
        <p:spPr>
          <a:xfrm>
            <a:off x="1261301" y="731272"/>
            <a:ext cx="149549" cy="756481"/>
          </a:xfrm>
          <a:prstGeom prst="roundRect">
            <a:avLst/>
          </a:prstGeom>
          <a:solidFill>
            <a:srgbClr val="0E57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6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522" y="-54768"/>
            <a:ext cx="4277208" cy="25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8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3200400"/>
            <a:ext cx="21934487" cy="10515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8EC09-49D2-0749-9B0F-221AA87A8C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4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68875" y="182563"/>
            <a:ext cx="5483225" cy="135334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182563"/>
            <a:ext cx="16298862" cy="13533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CFECA-95B7-1942-88B3-72D02CFEF8B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5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0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113" y="3419475"/>
            <a:ext cx="21021675" cy="5705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2113" y="9178925"/>
            <a:ext cx="21021675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58C2B-3464-D54C-88B4-2EAEF12075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530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613" y="3200400"/>
            <a:ext cx="10890250" cy="1051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0263" y="3200400"/>
            <a:ext cx="10891837" cy="1051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3A6AF-4E65-5747-B340-BDB605AD089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6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730250"/>
            <a:ext cx="21021675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7988" y="3362325"/>
            <a:ext cx="10310812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988" y="5010150"/>
            <a:ext cx="10310812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38050" y="3362325"/>
            <a:ext cx="10361613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38050" y="5010150"/>
            <a:ext cx="10361613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FCA94-5B7C-BD4A-84F5-87AD8E06F2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488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E1098-60B7-2844-965E-AECE898DF78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769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68AC0-1F3C-D248-AF4F-D9689772E15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498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914400"/>
            <a:ext cx="7861300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1613" y="1974850"/>
            <a:ext cx="1233805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7988" y="4114800"/>
            <a:ext cx="7861300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5ECC8-794E-0142-8793-6BF09E82F0E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199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914400"/>
            <a:ext cx="7861300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1613" y="1974850"/>
            <a:ext cx="1233805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Helvetica" panose="02000603020000020004" pitchFamily="2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7988" y="4114800"/>
            <a:ext cx="7861300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5F870-BEBC-D543-8A00-E3170521BD6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12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 kern="1200">
          <a:solidFill>
            <a:srgbClr val="7F7F7F"/>
          </a:solidFill>
          <a:latin typeface="+mj-lt"/>
          <a:ea typeface="+mj-ea"/>
          <a:cs typeface="+mj-cs"/>
          <a:sym typeface="Helvetica" charset="0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5pPr>
      <a:lvl6pPr marL="4572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6pPr>
      <a:lvl7pPr marL="9144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7pPr>
      <a:lvl8pPr marL="13716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8pPr>
      <a:lvl9pPr marL="18288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9pPr>
    </p:titleStyle>
    <p:bodyStyle>
      <a:lvl1pPr marL="455613" indent="-455613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1pPr>
      <a:lvl2pPr marL="1462088" indent="-549275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2pPr>
      <a:lvl3pPr marL="2436813" indent="-609600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3pPr>
      <a:lvl4pPr marL="3427413" indent="-685800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4pPr>
      <a:lvl5pPr marL="4341813" indent="-685800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zh.wikipedia.org/wiki/%E8%B0%B1%E5%88%86%E8%A7%A3" TargetMode="External"/><Relationship Id="rId7" Type="http://schemas.openxmlformats.org/officeDocument/2006/relationships/hyperlink" Target="https://zh.wikipedia.org/wiki/%E5%9F%83%E5%B0%94%E7%B1%B3%E7%89%B9%E7%9F%A9%E9%98%B5" TargetMode="External"/><Relationship Id="rId2" Type="http://schemas.openxmlformats.org/officeDocument/2006/relationships/hyperlink" Target="https://zh.wikipedia.org/wiki/QR%E5%88%86%E8%A7%A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.wikipedia.org/wiki/%E9%85%89%E7%9F%A9%E9%98%B5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zh.wikipedia.org/wiki/%E6%9E%81%E5%88%86%E8%A7%A3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s://zh.wikipedia.org/wiki/%E5%A5%87%E5%BC%82%E5%80%BC%E5%88%86%E8%A7%A3" TargetMode="Externa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47060" y="-181526"/>
            <a:ext cx="25103980" cy="14160033"/>
          </a:xfrm>
          <a:prstGeom prst="rect">
            <a:avLst/>
          </a:prstGeom>
          <a:solidFill>
            <a:srgbClr val="0E57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6" spc="1199" dirty="0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456458" y="4488410"/>
            <a:ext cx="21458384" cy="29725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kumimoji="1" lang="zh-CN" altLang="it-IT" sz="10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旷视</a:t>
            </a:r>
            <a:r>
              <a:rPr kumimoji="1" lang="en-US" altLang="zh-CN" sz="10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2019PPT</a:t>
            </a:r>
            <a:r>
              <a:rPr kumimoji="1" lang="zh-CN" altLang="en-US" sz="10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模板</a:t>
            </a:r>
            <a:endParaRPr kumimoji="1" lang="it-IT" altLang="zh-CN" sz="10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165" y="6641976"/>
            <a:ext cx="6064970" cy="24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9028065" y="1492711"/>
            <a:ext cx="1224136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10745490" y="8082136"/>
            <a:ext cx="1224136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 txBox="1">
            <a:spLocks/>
          </p:cNvSpPr>
          <p:nvPr/>
        </p:nvSpPr>
        <p:spPr>
          <a:xfrm>
            <a:off x="1600474" y="5489848"/>
            <a:ext cx="6120680" cy="26642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2pPr>
            <a:lvl3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3pPr>
            <a:lvl4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4pPr>
            <a:lvl5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5pPr>
            <a:lvl6pPr marL="4572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6pPr>
            <a:lvl7pPr marL="9144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7pPr>
            <a:lvl8pPr marL="13716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8pPr>
            <a:lvl9pPr marL="18288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9pPr>
          </a:lstStyle>
          <a:p>
            <a:r>
              <a:rPr kumimoji="1" lang="it-IT" altLang="zh-CN" b="1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New Normal in China </a:t>
            </a:r>
            <a:br>
              <a:rPr kumimoji="1" lang="it-IT" altLang="zh-CN" b="1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it-IT" altLang="zh-CN" b="1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AI Industry</a:t>
            </a:r>
          </a:p>
        </p:txBody>
      </p:sp>
      <p:sp>
        <p:nvSpPr>
          <p:cNvPr id="11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1514863"/>
            <a:ext cx="3805658" cy="177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矩阵基础知识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isļidé">
            <a:extLst>
              <a:ext uri="{FF2B5EF4-FFF2-40B4-BE49-F238E27FC236}">
                <a16:creationId xmlns:a16="http://schemas.microsoft.com/office/drawing/2014/main" id="{2F95BD0C-3D0E-4A9D-ADED-99F47C0B199D}"/>
              </a:ext>
            </a:extLst>
          </p:cNvPr>
          <p:cNvSpPr/>
          <p:nvPr/>
        </p:nvSpPr>
        <p:spPr bwMode="auto">
          <a:xfrm flipH="1">
            <a:off x="3400674" y="1434821"/>
            <a:ext cx="5788346" cy="10846358"/>
          </a:xfrm>
          <a:custGeom>
            <a:avLst/>
            <a:gdLst>
              <a:gd name="T0" fmla="*/ 463 w 493"/>
              <a:gd name="T1" fmla="*/ 928 h 928"/>
              <a:gd name="T2" fmla="*/ 0 w 493"/>
              <a:gd name="T3" fmla="*/ 464 h 928"/>
              <a:gd name="T4" fmla="*/ 463 w 493"/>
              <a:gd name="T5" fmla="*/ 0 h 928"/>
              <a:gd name="T6" fmla="*/ 493 w 493"/>
              <a:gd name="T7" fmla="*/ 30 h 928"/>
              <a:gd name="T8" fmla="*/ 463 w 493"/>
              <a:gd name="T9" fmla="*/ 60 h 928"/>
              <a:gd name="T10" fmla="*/ 60 w 493"/>
              <a:gd name="T11" fmla="*/ 464 h 928"/>
              <a:gd name="T12" fmla="*/ 463 w 493"/>
              <a:gd name="T13" fmla="*/ 868 h 928"/>
              <a:gd name="T14" fmla="*/ 493 w 493"/>
              <a:gd name="T15" fmla="*/ 898 h 928"/>
              <a:gd name="T16" fmla="*/ 463 w 493"/>
              <a:gd name="T17" fmla="*/ 9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" h="928">
                <a:moveTo>
                  <a:pt x="463" y="928"/>
                </a:moveTo>
                <a:cubicBezTo>
                  <a:pt x="208" y="928"/>
                  <a:pt x="0" y="720"/>
                  <a:pt x="0" y="464"/>
                </a:cubicBezTo>
                <a:cubicBezTo>
                  <a:pt x="0" y="208"/>
                  <a:pt x="208" y="0"/>
                  <a:pt x="463" y="0"/>
                </a:cubicBezTo>
                <a:cubicBezTo>
                  <a:pt x="480" y="0"/>
                  <a:pt x="493" y="14"/>
                  <a:pt x="493" y="30"/>
                </a:cubicBezTo>
                <a:cubicBezTo>
                  <a:pt x="493" y="47"/>
                  <a:pt x="480" y="60"/>
                  <a:pt x="463" y="60"/>
                </a:cubicBezTo>
                <a:cubicBezTo>
                  <a:pt x="241" y="60"/>
                  <a:pt x="60" y="241"/>
                  <a:pt x="60" y="464"/>
                </a:cubicBezTo>
                <a:cubicBezTo>
                  <a:pt x="60" y="687"/>
                  <a:pt x="241" y="868"/>
                  <a:pt x="463" y="868"/>
                </a:cubicBezTo>
                <a:cubicBezTo>
                  <a:pt x="480" y="868"/>
                  <a:pt x="493" y="881"/>
                  <a:pt x="493" y="898"/>
                </a:cubicBezTo>
                <a:cubicBezTo>
                  <a:pt x="493" y="914"/>
                  <a:pt x="480" y="928"/>
                  <a:pt x="463" y="9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8225210" y="930595"/>
            <a:ext cx="1175088" cy="117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1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1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8225210" y="10713727"/>
            <a:ext cx="1175088" cy="1175088"/>
          </a:xfrm>
          <a:prstGeom prst="ellipse">
            <a:avLst/>
          </a:prstGeom>
          <a:solidFill>
            <a:srgbClr val="0E57A2"/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4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2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10313442" y="7566600"/>
            <a:ext cx="1175088" cy="117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3</a:t>
            </a:r>
            <a:endParaRPr sz="4800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9028065" y="11250488"/>
            <a:ext cx="12241360" cy="0"/>
          </a:xfrm>
          <a:prstGeom prst="line">
            <a:avLst/>
          </a:prstGeom>
          <a:ln w="3175" cap="rnd">
            <a:solidFill>
              <a:srgbClr val="0E57A2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10745490" y="4779183"/>
            <a:ext cx="1224136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10313442" y="4191639"/>
            <a:ext cx="1175088" cy="117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2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6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5135712"/>
            <a:ext cx="864096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特殊矩阵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8453263"/>
            <a:ext cx="864096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特征值与二次型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11669111"/>
            <a:ext cx="864096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矩阵分解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9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466" y="666750"/>
            <a:ext cx="17641959" cy="842789"/>
          </a:xfrm>
        </p:spPr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矩阵基础知识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矩阵运算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86490" y="3299983"/>
            <a:ext cx="572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加法：</a:t>
            </a:r>
            <a:r>
              <a:rPr lang="en-US" altLang="zh-CN" dirty="0" smtClean="0"/>
              <a:t>C = A + B = B + A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145761" y="4455646"/>
            <a:ext cx="3968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减法：</a:t>
            </a:r>
            <a:r>
              <a:rPr lang="en-US" altLang="zh-CN" dirty="0" smtClean="0"/>
              <a:t>C = A - B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2911434" y="3060900"/>
            <a:ext cx="45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乘法：</a:t>
            </a:r>
            <a:r>
              <a:rPr lang="en-US" altLang="zh-CN" dirty="0" smtClean="0"/>
              <a:t>C = A * B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2284871" y="10732562"/>
                <a:ext cx="20190335" cy="2857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[1] </a:t>
                </a:r>
                <a:r>
                  <a:rPr lang="zh-CN" altLang="en-US" sz="2800" dirty="0" smtClean="0"/>
                  <a:t>加法、减法前提：</a:t>
                </a:r>
                <a:r>
                  <a:rPr lang="zh-CN" altLang="en-US" sz="2800" dirty="0"/>
                  <a:t>两个矩阵具有相同大小</a:t>
                </a:r>
                <a:r>
                  <a:rPr lang="zh-CN" altLang="en-US" sz="2800" dirty="0" smtClean="0"/>
                  <a:t>，即</a:t>
                </a:r>
                <a:r>
                  <a:rPr lang="en-US" altLang="zh-CN" sz="2800" dirty="0" smtClean="0"/>
                  <a:t>A,B</a:t>
                </a:r>
                <a:r>
                  <a:rPr lang="zh-CN" altLang="en-US" sz="2800" dirty="0" smtClean="0"/>
                  <a:t>行</a:t>
                </a:r>
                <a:r>
                  <a:rPr lang="zh-CN" altLang="en-US" sz="2800" dirty="0" smtClean="0"/>
                  <a:t>数相同，列数也相同</a:t>
                </a:r>
                <a:endParaRPr lang="en-US" altLang="zh-CN" sz="2800" dirty="0" smtClean="0"/>
              </a:p>
              <a:p>
                <a:r>
                  <a:rPr lang="en-US" altLang="zh-CN" sz="2800" dirty="0"/>
                  <a:t>[</a:t>
                </a:r>
                <a:r>
                  <a:rPr lang="en-US" altLang="zh-CN" sz="2800" dirty="0" smtClean="0"/>
                  <a:t>2] C=AB</a:t>
                </a:r>
                <a:r>
                  <a:rPr lang="zh-CN" altLang="en-US" sz="2800" dirty="0" smtClean="0"/>
                  <a:t>乘法满足结合律，但是</a:t>
                </a:r>
                <a:r>
                  <a:rPr lang="zh-CN" altLang="en-US" sz="2800" b="1" dirty="0" smtClean="0"/>
                  <a:t>不满足交换律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的列数等于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的行数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[3] </a:t>
                </a:r>
                <a:r>
                  <a:rPr lang="zh-CN" altLang="en-US" sz="2800" dirty="0" smtClean="0"/>
                  <a:t>有的软件也会实现实数和矩阵的加减乘除：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b ./ A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A / b = A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，前</a:t>
                </a:r>
                <a:r>
                  <a:rPr lang="en-US" altLang="zh-CN" sz="2800" dirty="0" smtClean="0"/>
                  <a:t>3</a:t>
                </a:r>
                <a:r>
                  <a:rPr lang="zh-CN" altLang="en-US" sz="2800" dirty="0" smtClean="0"/>
                  <a:t>种情况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扩展为和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大小一样的矩阵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[4] </a:t>
                </a:r>
                <a:r>
                  <a:rPr lang="en-US" altLang="zh-CN" sz="2800" dirty="0" err="1"/>
                  <a:t>Hadamard</a:t>
                </a:r>
                <a:r>
                  <a:rPr lang="zh-CN" altLang="en-US" sz="2800" dirty="0" smtClean="0"/>
                  <a:t>乘：两个相同大小矩阵的对应元素相乘，数学软件一般也会实现该种运算；相应的也有“点除”</a:t>
                </a:r>
                <a:endParaRPr lang="en-US" altLang="zh-CN" sz="2800" dirty="0"/>
              </a:p>
              <a:p>
                <a:pPr algn="ctr"/>
                <a:r>
                  <a:rPr lang="zh-CN" altLang="en-US" sz="2800" dirty="0" smtClean="0"/>
                  <a:t>常用于矩阵运算的数学软件：</a:t>
                </a:r>
                <a:r>
                  <a:rPr lang="en-US" altLang="zh-CN" sz="2800" dirty="0" smtClean="0"/>
                  <a:t>MATLAB</a:t>
                </a:r>
                <a:r>
                  <a:rPr lang="zh-CN" altLang="en-US" sz="2800" dirty="0" smtClean="0"/>
                  <a:t>（商业），</a:t>
                </a:r>
                <a:r>
                  <a:rPr lang="en-US" altLang="zh-CN" sz="2800" dirty="0" smtClean="0"/>
                  <a:t>R</a:t>
                </a:r>
                <a:r>
                  <a:rPr lang="zh-CN" altLang="en-US" sz="2800" dirty="0" smtClean="0"/>
                  <a:t>语言（</a:t>
                </a:r>
                <a:r>
                  <a:rPr lang="en-US" altLang="zh-CN" sz="2800" dirty="0" smtClean="0"/>
                  <a:t>GNU</a:t>
                </a:r>
                <a:r>
                  <a:rPr lang="zh-CN" altLang="en-US" sz="2800" dirty="0" smtClean="0"/>
                  <a:t>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[5] </a:t>
                </a:r>
                <a:r>
                  <a:rPr lang="zh-CN" altLang="en-US" sz="2800" dirty="0" smtClean="0"/>
                  <a:t>一般针对满秩方阵才有逆矩阵，对于一般矩阵则提出了伪逆或广义逆（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ACA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dirty="0" smtClean="0"/>
                  <a:t>是广义逆）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871" y="10732562"/>
                <a:ext cx="20190335" cy="2857449"/>
              </a:xfrm>
              <a:prstGeom prst="rect">
                <a:avLst/>
              </a:prstGeom>
              <a:blipFill>
                <a:blip r:embed="rId3"/>
                <a:stretch>
                  <a:fillRect l="-634" t="-2564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2128458" y="6145310"/>
            <a:ext cx="658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数乘：</a:t>
            </a:r>
            <a:r>
              <a:rPr lang="en-US" altLang="zh-CN" dirty="0" smtClean="0"/>
              <a:t>C = b * A = A * b   [3]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074977" y="9830177"/>
            <a:ext cx="893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(5)</a:t>
            </a:r>
            <a:r>
              <a:rPr lang="zh-CN" altLang="en-US" dirty="0" smtClean="0"/>
              <a:t>点乘：</a:t>
            </a:r>
            <a:r>
              <a:rPr lang="en-US" altLang="zh-CN" dirty="0" smtClean="0"/>
              <a:t>C = A .* B    [4]</a:t>
            </a:r>
            <a:r>
              <a:rPr lang="zh-CN" altLang="en-US" dirty="0" smtClean="0"/>
              <a:t>，点除：</a:t>
            </a:r>
            <a:r>
              <a:rPr lang="en-US" altLang="zh-CN" dirty="0" smtClean="0"/>
              <a:t>C = A ./ B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645" y="3608575"/>
            <a:ext cx="2895600" cy="11144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 bwMode="auto">
          <a:xfrm>
            <a:off x="1672482" y="2790651"/>
            <a:ext cx="10513168" cy="2555181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953" y="6791641"/>
            <a:ext cx="9734550" cy="2181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1434" y="3972717"/>
            <a:ext cx="3648075" cy="1285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66770" y="1799174"/>
            <a:ext cx="5400000" cy="5130834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 bwMode="auto">
          <a:xfrm>
            <a:off x="12761714" y="1745432"/>
            <a:ext cx="9355336" cy="5655817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672482" y="5993904"/>
            <a:ext cx="10729192" cy="3312368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2958285" y="7950383"/>
                <a:ext cx="3554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(6)</a:t>
                </a:r>
                <a:r>
                  <a:rPr lang="zh-CN" altLang="en-US" dirty="0"/>
                  <a:t>转置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285" y="7950383"/>
                <a:ext cx="3554371" cy="646331"/>
              </a:xfrm>
              <a:prstGeom prst="rect">
                <a:avLst/>
              </a:prstGeom>
              <a:blipFill>
                <a:blip r:embed="rId8"/>
                <a:stretch>
                  <a:fillRect l="-5317" t="-1509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3005138" y="9644943"/>
                <a:ext cx="4547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(7)</a:t>
                </a:r>
                <a:r>
                  <a:rPr lang="zh-CN" altLang="en-US" dirty="0" smtClean="0"/>
                  <a:t>求逆：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[5]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5138" y="9644943"/>
                <a:ext cx="4547655" cy="646331"/>
              </a:xfrm>
              <a:prstGeom prst="rect">
                <a:avLst/>
              </a:prstGeom>
              <a:blipFill>
                <a:blip r:embed="rId9"/>
                <a:stretch>
                  <a:fillRect l="-4021" t="-15094" r="-3217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73035" y="228426"/>
            <a:ext cx="4752975" cy="25622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2873549" y="5983655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的列</a:t>
            </a:r>
            <a:r>
              <a:rPr lang="en-US" altLang="zh-CN" dirty="0" smtClean="0"/>
              <a:t>=B</a:t>
            </a:r>
            <a:r>
              <a:rPr lang="zh-CN" altLang="en-US" dirty="0" smtClean="0"/>
              <a:t>的行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6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矩阵基础知识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向量范数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4490" y="2609528"/>
            <a:ext cx="18651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我们使用被称为范数（</a:t>
            </a:r>
            <a:r>
              <a:rPr lang="en-US" altLang="zh-CN" dirty="0">
                <a:latin typeface="TimesNewRomanPSMT"/>
                <a:ea typeface="宋体" panose="02010600030101010101" pitchFamily="2" charset="-122"/>
              </a:rPr>
              <a:t>norm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）的函数衡量向量的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大小，它是一个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向量空间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到实数域的映射。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80278" y="4901072"/>
                <a:ext cx="5423280" cy="941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groupChr>
                      </m:e>
                    </m:d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叫做向量的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范数。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278" y="4901072"/>
                <a:ext cx="5423280" cy="941412"/>
              </a:xfrm>
              <a:prstGeom prst="rect">
                <a:avLst/>
              </a:prstGeom>
              <a:blipFill>
                <a:blip r:embed="rId2"/>
                <a:stretch>
                  <a:fillRect r="-2584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68372" y="6590343"/>
                <a:ext cx="18410165" cy="2881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当 </a:t>
                </a:r>
                <a:r>
                  <a:rPr lang="en-US" altLang="zh-CN" dirty="0">
                    <a:latin typeface="TimesNewRomanPSMT"/>
                    <a:ea typeface="宋体" panose="02010600030101010101" pitchFamily="2" charset="-122"/>
                  </a:rPr>
                  <a:t>p = </a:t>
                </a:r>
                <a:r>
                  <a:rPr lang="en-US" altLang="zh-CN" dirty="0" smtClean="0">
                    <a:latin typeface="TimesNewRomanPSMT"/>
                    <a:ea typeface="宋体" panose="02010600030101010101" pitchFamily="2" charset="-122"/>
                  </a:rPr>
                  <a:t>2 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时，范数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被称之为欧几里得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范数。拥有了范数（用于度量元素长度）的向量空间叫做赋范向量空间，例如实数域就是一个向量空间。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groupCh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groupCh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groupCh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72" y="6590343"/>
                <a:ext cx="18410165" cy="2881686"/>
              </a:xfrm>
              <a:prstGeom prst="rect">
                <a:avLst/>
              </a:prstGeom>
              <a:blipFill>
                <a:blip r:embed="rId3"/>
                <a:stretch>
                  <a:fillRect l="-993" t="-3171" r="-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1780278" y="9087471"/>
            <a:ext cx="1218565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矩阵范数</a:t>
            </a:r>
            <a:endParaRPr lang="en-US" altLang="zh-CN" sz="4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/>
              <a:t>矩阵的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范数：列向量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范数的最大值</a:t>
            </a:r>
            <a:endParaRPr lang="en-US" altLang="zh-CN" dirty="0" smtClean="0"/>
          </a:p>
          <a:p>
            <a:r>
              <a:rPr lang="zh-CN" altLang="en-US" dirty="0" smtClean="0"/>
              <a:t>矩阵的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范数：矩阵的最大奇异值</a:t>
            </a:r>
            <a:endParaRPr lang="en-US" altLang="zh-CN" dirty="0" smtClean="0"/>
          </a:p>
          <a:p>
            <a:r>
              <a:rPr lang="zh-CN" altLang="en-US" dirty="0" smtClean="0"/>
              <a:t>矩阵的无穷范数：行向量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范数的最大值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200874" y="3713341"/>
                <a:ext cx="12185650" cy="10728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groupCh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74" y="3713341"/>
                <a:ext cx="12185650" cy="1072858"/>
              </a:xfrm>
              <a:prstGeom prst="rect">
                <a:avLst/>
              </a:prstGeom>
              <a:blipFill>
                <a:blip r:embed="rId4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9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9566" y="255021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对角矩阵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80655" y="255021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三角矩阵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68370" y="253752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对称矩阵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38907" y="8299303"/>
                <a:ext cx="360220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单位矩阵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𝑬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907" y="8299303"/>
                <a:ext cx="3602205" cy="646331"/>
              </a:xfrm>
              <a:prstGeom prst="rect">
                <a:avLst/>
              </a:prstGeom>
              <a:blipFill>
                <a:blip r:embed="rId3"/>
                <a:stretch>
                  <a:fillRect l="-5076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624684" y="8132293"/>
                <a:ext cx="4015779" cy="656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正交矩阵 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𝑨</m:t>
                    </m:r>
                    <m:sSup>
                      <m:sSupPr>
                        <m:ctrlP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j-cs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j-cs"/>
                          </a:rPr>
                          <m:t>𝑨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𝑬</m:t>
                    </m:r>
                  </m:oMath>
                </a14:m>
                <a:endParaRPr lang="zh-CN" altLang="en-US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684" y="8132293"/>
                <a:ext cx="4015779" cy="656270"/>
              </a:xfrm>
              <a:prstGeom prst="rect">
                <a:avLst/>
              </a:prstGeom>
              <a:blipFill>
                <a:blip r:embed="rId4"/>
                <a:stretch>
                  <a:fillRect l="-4704" t="-12037" b="-34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8183274" y="829930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正定矩阵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655" y="3761656"/>
            <a:ext cx="4544190" cy="33843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290" y="3833664"/>
            <a:ext cx="5374569" cy="30318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50146" y="3878166"/>
            <a:ext cx="5097582" cy="30518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05" y="9961906"/>
            <a:ext cx="9427584" cy="1855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6501227" y="9961906"/>
                <a:ext cx="5246501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altLang="zh-CN" dirty="0" smtClean="0"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是二次型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227" y="9961906"/>
                <a:ext cx="5246501" cy="1754326"/>
              </a:xfrm>
              <a:prstGeom prst="rect">
                <a:avLst/>
              </a:prstGeom>
              <a:blipFill>
                <a:blip r:embed="rId9"/>
                <a:stretch>
                  <a:fillRect t="-6250" b="-1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特殊矩阵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1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特征值与二次型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定义介绍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265673" y="5131549"/>
                <a:ext cx="1053365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λ</m:t>
                    </m:r>
                  </m:oMath>
                </a14:m>
                <a:r>
                  <a:rPr lang="zh-CN" altLang="en-US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的特征值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对应于特征值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λ</m:t>
                    </m:r>
                  </m:oMath>
                </a14:m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kern="1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特征向量。</a:t>
                </a:r>
                <a:endParaRPr lang="zh-CN" altLang="en-US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73" y="5131549"/>
                <a:ext cx="10533653" cy="646331"/>
              </a:xfrm>
              <a:prstGeom prst="rect">
                <a:avLst/>
              </a:prstGeom>
              <a:blipFill>
                <a:blip r:embed="rId2"/>
                <a:stretch>
                  <a:fillRect t="-18868" r="-637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571536" y="3022546"/>
                <a:ext cx="312887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𝐴𝑥</m:t>
                      </m:r>
                      <m:r>
                        <a:rPr lang="en-US" altLang="zh-CN" sz="6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zh-CN" altLang="en-US" sz="6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𝜆</m:t>
                      </m:r>
                      <m:r>
                        <a:rPr lang="en-US" altLang="zh-CN" sz="6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</m:oMath>
                  </m:oMathPara>
                </a14:m>
                <a:endParaRPr lang="en-US" altLang="zh-CN" sz="60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36" y="3022546"/>
                <a:ext cx="312887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265673" y="32072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特征值</a:t>
            </a:r>
          </a:p>
        </p:txBody>
      </p:sp>
      <p:sp>
        <p:nvSpPr>
          <p:cNvPr id="15" name="矩形 14"/>
          <p:cNvSpPr/>
          <p:nvPr/>
        </p:nvSpPr>
        <p:spPr>
          <a:xfrm>
            <a:off x="2265673" y="729019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328666" y="7290194"/>
                <a:ext cx="12185650" cy="55131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…+</m:t>
                      </m:r>
                    </m:oMath>
                  </m:oMathPara>
                </a14:m>
                <a:endParaRPr lang="en-US" altLang="zh-CN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𝑛𝑛</m:t>
                        </m:r>
                      </m:sub>
                    </m:sSub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𝐴𝑥</m:t>
                    </m:r>
                  </m:oMath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66" y="7290194"/>
                <a:ext cx="12185650" cy="5513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593362" y="2417218"/>
                <a:ext cx="11089232" cy="2226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,0,…,0</m:t>
                              </m:r>
                            </m:e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,…,0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⋮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,…,…,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0,0,…,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362" y="2417218"/>
                <a:ext cx="11089232" cy="2226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箭头 17"/>
          <p:cNvSpPr/>
          <p:nvPr/>
        </p:nvSpPr>
        <p:spPr bwMode="auto">
          <a:xfrm>
            <a:off x="9089306" y="3401616"/>
            <a:ext cx="1512168" cy="288032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2382289" y="11466512"/>
                <a:ext cx="152798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</m:t>
                      </m:r>
                      <m:r>
                        <a:rPr lang="zh-CN" altLang="en-US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正定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289" y="11466512"/>
                <a:ext cx="152798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15714788" y="11950170"/>
                <a:ext cx="31965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≠0,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788" y="11950170"/>
                <a:ext cx="3196581" cy="646331"/>
              </a:xfrm>
              <a:prstGeom prst="rect">
                <a:avLst/>
              </a:prstGeom>
              <a:blipFill>
                <a:blip r:embed="rId7"/>
                <a:stretch>
                  <a:fillRect t="-14151" r="-4962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箭头 19"/>
          <p:cNvSpPr/>
          <p:nvPr/>
        </p:nvSpPr>
        <p:spPr bwMode="auto">
          <a:xfrm>
            <a:off x="13960649" y="11628094"/>
            <a:ext cx="1456458" cy="323166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5658332" y="10870848"/>
                <a:ext cx="396486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&gt;0,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𝑖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=1,2,…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332" y="10870848"/>
                <a:ext cx="396486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圆角矩形 21"/>
          <p:cNvSpPr/>
          <p:nvPr/>
        </p:nvSpPr>
        <p:spPr bwMode="auto">
          <a:xfrm>
            <a:off x="15564694" y="10536706"/>
            <a:ext cx="4448198" cy="2355866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 22"/>
              <p:cNvSpPr/>
              <p:nvPr/>
            </p:nvSpPr>
            <p:spPr bwMode="auto">
              <a:xfrm>
                <a:off x="14920755" y="6451393"/>
                <a:ext cx="5440021" cy="371101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1"/>
                <a:r>
                  <a:rPr kumimoji="0" lang="zh-CN" altLang="en-US" sz="3600" b="0" i="1" u="none" strike="noStrike" cap="none" normalizeH="0" baseline="0" dirty="0" smtClean="0">
                    <a:ln>
                      <a:noFill/>
                    </a:ln>
                    <a:solidFill>
                      <a:srgbClr val="7F7F7F"/>
                    </a:solidFill>
                    <a:effectLst/>
                    <a:latin typeface="Cambria Math" panose="02040503050406030204" pitchFamily="18" charset="0"/>
                    <a:ea typeface="Helvetica" panose="02000603020000020004" pitchFamily="2" charset="0"/>
                    <a:cs typeface="Helvetica" panose="02000603020000020004" pitchFamily="2" charset="0"/>
                    <a:sym typeface="Helvetica" panose="02000603020000020004" pitchFamily="2" charset="0"/>
                  </a:rPr>
                  <a:t>例子：</a:t>
                </a:r>
                <a:endParaRPr kumimoji="0" lang="en-US" altLang="zh-CN" sz="3600" b="0" i="1" u="none" strike="noStrike" cap="none" normalizeH="0" baseline="0" dirty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Cambria Math" panose="02040503050406030204" pitchFamily="18" charset="0"/>
                  <a:ea typeface="Helvetica" panose="02000603020000020004" pitchFamily="2" charset="0"/>
                  <a:cs typeface="Helvetica" panose="02000603020000020004" pitchFamily="2" charset="0"/>
                  <a:sym typeface="Helvetica" panose="02000603020000020004" pitchFamily="2" charset="0"/>
                </a:endParaRPr>
              </a:p>
              <a:p>
                <a:pPr ea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mbria Math" panose="02040503050406030204" pitchFamily="18" charset="0"/>
                          <a:ea typeface="Helvetica" panose="02000603020000020004" pitchFamily="2" charset="0"/>
                          <a:cs typeface="Helvetica" panose="02000603020000020004" pitchFamily="2" charset="0"/>
                          <a:sym typeface="Helvetica" panose="02000603020000020004" pitchFamily="2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ea typeface="Helvetica" panose="02000603020000020004" pitchFamily="2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dPr>
                        <m:e>
                          <m: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ea typeface="Helvetica" panose="02000603020000020004" pitchFamily="2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mbria Math" panose="02040503050406030204" pitchFamily="18" charset="0"/>
                          <a:ea typeface="Helvetica" panose="02000603020000020004" pitchFamily="2" charset="0"/>
                          <a:cs typeface="Helvetica" panose="02000603020000020004" pitchFamily="2" charset="0"/>
                          <a:sym typeface="Helvetica" panose="02000603020000020004" pitchFamily="2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zh-CN" b="0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mr>
                      </m:m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kumimoji="0" lang="en-US" altLang="zh-CN" sz="3600" b="0" i="0" u="none" strike="noStrike" cap="none" normalizeH="0" baseline="0" dirty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Helvetica" panose="02000603020000020004" pitchFamily="2" charset="0"/>
                  <a:ea typeface="Helvetica" panose="02000603020000020004" pitchFamily="2" charset="0"/>
                  <a:cs typeface="Helvetica" panose="02000603020000020004" pitchFamily="2" charset="0"/>
                  <a:sym typeface="Helvetica" panose="02000603020000020004" pitchFamily="2" charset="0"/>
                </a:endParaRPr>
              </a:p>
            </p:txBody>
          </p:sp>
        </mc:Choice>
        <mc:Fallback xmlns=""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20755" y="6451393"/>
                <a:ext cx="5440021" cy="3711016"/>
              </a:xfrm>
              <a:prstGeom prst="roundRect">
                <a:avLst/>
              </a:prstGeom>
              <a:blipFill>
                <a:blip r:embed="rId9"/>
                <a:stretch>
                  <a:fillRect l="-895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35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特征值与二次型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黑塞矩阵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41443" y="246551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604436" y="2465512"/>
                <a:ext cx="11385183" cy="3492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…+</m:t>
                      </m:r>
                    </m:oMath>
                  </m:oMathPara>
                </a14:m>
                <a:endParaRPr lang="en-US" altLang="zh-CN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𝑛𝑛</m:t>
                        </m:r>
                      </m:sub>
                    </m:sSub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𝐴𝑥</m:t>
                    </m:r>
                  </m:oMath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36" y="2465512"/>
                <a:ext cx="11385183" cy="3492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gss0.bdstatic.com/94o3dSag_xI4khGkpoWK1HF6hhy/baike/c0%3Dbaike92%2C5%2C5%2C92%2C30/sign=04892e04e9f81a4c323fe49bb6430b3c/838ba61ea8d3fd1f498e3e4a324e251f95ca5f3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34" y="7074024"/>
            <a:ext cx="69342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1645577" y="818017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黑塞矩阵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4312851" y="7303011"/>
                <a:ext cx="75571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黑塞矩阵就是梯度的雅可比矩阵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相当于二阶导数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851" y="7303011"/>
                <a:ext cx="7557197" cy="1200329"/>
              </a:xfrm>
              <a:prstGeom prst="rect">
                <a:avLst/>
              </a:prstGeom>
              <a:blipFill>
                <a:blip r:embed="rId4"/>
                <a:stretch>
                  <a:fillRect t="-7614" r="-1452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091450" y="2403954"/>
                <a:ext cx="2406043" cy="4094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eqArr>
                                    <m:eqArr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kern="10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eqAr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450" y="2403954"/>
                <a:ext cx="2406043" cy="40940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4307917" y="2199259"/>
                <a:ext cx="4211409" cy="2123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梯度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*</a:t>
                </a:r>
                <a:r>
                  <a:rPr lang="zh-CN" altLang="en-US" sz="2000" dirty="0" smtClean="0"/>
                  <a:t>梯度在多元函数里叫</a:t>
                </a:r>
                <a:r>
                  <a:rPr lang="zh-CN" altLang="en-US" sz="2400" dirty="0" smtClean="0"/>
                  <a:t>雅克比矩阵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相当于一阶导数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917" y="2199259"/>
                <a:ext cx="4211409" cy="2123787"/>
              </a:xfrm>
              <a:prstGeom prst="rect">
                <a:avLst/>
              </a:prstGeom>
              <a:blipFill>
                <a:blip r:embed="rId6"/>
                <a:stretch>
                  <a:fillRect l="-4342" t="-4598" r="-1737" b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4307917" y="9882336"/>
                <a:ext cx="404642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)=0,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 smtClean="0"/>
                  <a:t>正定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917" y="9882336"/>
                <a:ext cx="4046429" cy="646331"/>
              </a:xfrm>
              <a:prstGeom prst="rect">
                <a:avLst/>
              </a:prstGeom>
              <a:blipFill>
                <a:blip r:embed="rId7"/>
                <a:stretch>
                  <a:fillRect t="-14151" r="-361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9329279" y="9860234"/>
                <a:ext cx="29129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取极小值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9279" y="9860234"/>
                <a:ext cx="2912977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 bwMode="auto">
          <a:xfrm>
            <a:off x="18469776" y="10092953"/>
            <a:ext cx="744072" cy="180891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4307917" y="11907663"/>
                <a:ext cx="797827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提示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为例，其二阶导为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917" y="11907663"/>
                <a:ext cx="7978274" cy="646331"/>
              </a:xfrm>
              <a:prstGeom prst="rect">
                <a:avLst/>
              </a:prstGeom>
              <a:blipFill>
                <a:blip r:embed="rId9"/>
                <a:stretch>
                  <a:fillRect t="-15094" r="-1375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71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32522" y="2393504"/>
                <a:ext cx="14113568" cy="5457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LU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分解：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𝐿𝑈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非奇异，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下三角，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上三角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 smtClean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2" tooltip="QR分解"/>
                  </a:rPr>
                  <a:t>QR分解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𝑄𝑅</m:t>
                    </m:r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正交，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上三角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 smtClean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 smtClean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3" tooltip="谱分解"/>
                  </a:rPr>
                  <a:t>特征值</a:t>
                </a:r>
                <a:r>
                  <a:rPr lang="en-US" altLang="zh-CN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3" tooltip="谱分解"/>
                  </a:rPr>
                  <a:t>分解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正交，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对角。</a:t>
                </a:r>
                <a:endParaRPr lang="en-US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1" i="1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4" tooltip="奇异值分解"/>
                  </a:rPr>
                  <a:t>奇异值分解</a:t>
                </a:r>
                <a:r>
                  <a:rPr lang="en-US" altLang="zh-CN" b="1" i="1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SVD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𝛴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都是正交矩阵，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𝛴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非负对角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 smtClean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5" tooltip="极分解"/>
                  </a:rPr>
                  <a:t>极分解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𝑄𝑆</m:t>
                    </m:r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u="sng" dirty="0">
                    <a:hlinkClick r:id="rId6"/>
                  </a:rPr>
                  <a:t>酉矩阵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对称半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正定</a:t>
                </a:r>
                <a:r>
                  <a:rPr lang="zh-CN" altLang="en-US" dirty="0" smtClean="0">
                    <a:hlinkClick r:id="rId7" tooltip="埃尔米特矩阵"/>
                  </a:rPr>
                  <a:t>埃尔米特矩阵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22" y="2393504"/>
                <a:ext cx="14113568" cy="5457584"/>
              </a:xfrm>
              <a:prstGeom prst="rect">
                <a:avLst/>
              </a:prstGeom>
              <a:blipFill>
                <a:blip r:embed="rId8"/>
                <a:stretch>
                  <a:fillRect l="-1295" t="-2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09214" y="3519406"/>
            <a:ext cx="5724941" cy="2834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8178" y="1487958"/>
            <a:ext cx="5267015" cy="20670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938178" y="6904058"/>
                <a:ext cx="6061468" cy="670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𝑑𝑒𝑡𝑀</m:t>
                      </m:r>
                      <m: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8178" y="6904058"/>
                <a:ext cx="6061468" cy="670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标注 6"/>
          <p:cNvSpPr/>
          <p:nvPr/>
        </p:nvSpPr>
        <p:spPr bwMode="auto">
          <a:xfrm>
            <a:off x="12041634" y="1458270"/>
            <a:ext cx="2160240" cy="646331"/>
          </a:xfrm>
          <a:prstGeom prst="wedgeRectCallout">
            <a:avLst>
              <a:gd name="adj1" fmla="val -83512"/>
              <a:gd name="adj2" fmla="val 109959"/>
            </a:avLst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rPr>
              <a:t>高斯消元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9881394" y="3040232"/>
            <a:ext cx="2736304" cy="646331"/>
          </a:xfrm>
          <a:prstGeom prst="wedgeRectCallout">
            <a:avLst>
              <a:gd name="adj1" fmla="val -76186"/>
              <a:gd name="adj2" fmla="val 47383"/>
            </a:avLst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rPr>
              <a:t>标准正交化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矩阵</a:t>
            </a:r>
            <a:r>
              <a:rPr lang="zh-CN" altLang="en-US" dirty="0"/>
              <a:t>分解</a:t>
            </a:r>
          </a:p>
        </p:txBody>
      </p:sp>
    </p:spTree>
    <p:extLst>
      <p:ext uri="{BB962C8B-B14F-4D97-AF65-F5344CB8AC3E}">
        <p14:creationId xmlns:p14="http://schemas.microsoft.com/office/powerpoint/2010/main" val="277637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47060" y="-181526"/>
            <a:ext cx="25103980" cy="14160033"/>
          </a:xfrm>
          <a:prstGeom prst="rect">
            <a:avLst/>
          </a:prstGeom>
          <a:solidFill>
            <a:srgbClr val="0E57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6" spc="1199" dirty="0"/>
          </a:p>
        </p:txBody>
      </p:sp>
      <p:sp>
        <p:nvSpPr>
          <p:cNvPr id="6" name="标题 8"/>
          <p:cNvSpPr txBox="1">
            <a:spLocks/>
          </p:cNvSpPr>
          <p:nvPr/>
        </p:nvSpPr>
        <p:spPr>
          <a:xfrm>
            <a:off x="-487505" y="5633864"/>
            <a:ext cx="25244425" cy="344932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2pPr>
            <a:lvl3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3pPr>
            <a:lvl4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4pPr>
            <a:lvl5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5pPr>
            <a:lvl6pPr marL="4572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6pPr>
            <a:lvl7pPr marL="9144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7pPr>
            <a:lvl8pPr marL="13716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8pPr>
            <a:lvl9pPr marL="18288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sz="8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以非凡科技，为客户和社会持续创造最大价值</a:t>
            </a:r>
          </a:p>
        </p:txBody>
      </p:sp>
      <p:pic>
        <p:nvPicPr>
          <p:cNvPr id="8" name="图片 7" descr="20190106-megvii-logo-white-01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258" y="3629940"/>
            <a:ext cx="7056784" cy="28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0238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">
      <a:dk1>
        <a:srgbClr val="7F7F7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6C6C6C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18272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0" i="0" u="none" strike="noStrike" cap="none" normalizeH="0" baseline="0" smtClean="0">
            <a:ln>
              <a:noFill/>
            </a:ln>
            <a:solidFill>
              <a:srgbClr val="7F7F7F"/>
            </a:solidFill>
            <a:effectLst/>
            <a:latin typeface="Helvetica" panose="02000603020000020004" pitchFamily="2" charset="0"/>
            <a:ea typeface="Helvetica" panose="02000603020000020004" pitchFamily="2" charset="0"/>
            <a:cs typeface="Helvetica" panose="02000603020000020004" pitchFamily="2" charset="0"/>
            <a:sym typeface="Helvetica" panose="0200060302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18272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0" i="0" u="none" strike="noStrike" cap="none" normalizeH="0" baseline="0" smtClean="0">
            <a:ln>
              <a:noFill/>
            </a:ln>
            <a:solidFill>
              <a:srgbClr val="7F7F7F"/>
            </a:solidFill>
            <a:effectLst/>
            <a:latin typeface="Helvetica" panose="02000603020000020004" pitchFamily="2" charset="0"/>
            <a:ea typeface="Helvetica" panose="02000603020000020004" pitchFamily="2" charset="0"/>
            <a:cs typeface="Helvetica" panose="02000603020000020004" pitchFamily="2" charset="0"/>
            <a:sym typeface="Helvetica" panose="02000603020000020004" pitchFamily="2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11458</TotalTime>
  <Words>543</Words>
  <Application>Microsoft Office PowerPoint</Application>
  <PresentationFormat>自定义</PresentationFormat>
  <Paragraphs>105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Lucida Grande</vt:lpstr>
      <vt:lpstr>TimesNewRomanPSMT</vt:lpstr>
      <vt:lpstr>等线</vt:lpstr>
      <vt:lpstr>仿宋</vt:lpstr>
      <vt:lpstr>黑体</vt:lpstr>
      <vt:lpstr>宋体</vt:lpstr>
      <vt:lpstr>微软雅黑</vt:lpstr>
      <vt:lpstr>微软雅黑</vt:lpstr>
      <vt:lpstr>Arial</vt:lpstr>
      <vt:lpstr>Cambria Math</vt:lpstr>
      <vt:lpstr>Helvetica</vt:lpstr>
      <vt:lpstr>Times New Roman</vt:lpstr>
      <vt:lpstr>White</vt:lpstr>
      <vt:lpstr>旷视2019PPT模板</vt:lpstr>
      <vt:lpstr>PowerPoint 演示文稿</vt:lpstr>
      <vt:lpstr>1 矩阵基础知识-矩阵运算</vt:lpstr>
      <vt:lpstr>1 矩阵基础知识-向量范数</vt:lpstr>
      <vt:lpstr>2 特殊矩阵</vt:lpstr>
      <vt:lpstr>3 特征值与二次型-定义介绍</vt:lpstr>
      <vt:lpstr>3 特征值与二次型-黑塞矩阵</vt:lpstr>
      <vt:lpstr>4 矩阵分解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xzz64</dc:creator>
  <cp:lastModifiedBy>袁沅祥</cp:lastModifiedBy>
  <cp:revision>1097</cp:revision>
  <cp:lastPrinted>2017-02-10T05:59:53Z</cp:lastPrinted>
  <dcterms:modified xsi:type="dcterms:W3CDTF">2019-07-16T02:37:58Z</dcterms:modified>
</cp:coreProperties>
</file>