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Roboto"/>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6.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Lat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bold.fntdata"/><Relationship Id="rId14" Type="http://schemas.openxmlformats.org/officeDocument/2006/relationships/slide" Target="slides/slide10.xml"/><Relationship Id="rId36" Type="http://schemas.openxmlformats.org/officeDocument/2006/relationships/font" Target="fonts/Roboto-regular.fntdata"/><Relationship Id="rId17" Type="http://schemas.openxmlformats.org/officeDocument/2006/relationships/slide" Target="slides/slide13.xml"/><Relationship Id="rId39" Type="http://schemas.openxmlformats.org/officeDocument/2006/relationships/font" Target="fonts/Roboto-boldItalic.fntdata"/><Relationship Id="rId16" Type="http://schemas.openxmlformats.org/officeDocument/2006/relationships/slide" Target="slides/slide12.xml"/><Relationship Id="rId38" Type="http://schemas.openxmlformats.org/officeDocument/2006/relationships/font" Target="fonts/Robo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200">
                <a:latin typeface="Georgia"/>
                <a:ea typeface="Georgia"/>
                <a:cs typeface="Georgia"/>
                <a:sym typeface="Georgia"/>
              </a:rPr>
              <a:t>Images are sometimes padded with zeros around the perimeter when performing convolutions, which dampens the value of the convolutions around the edges of the image (center of photos matter more).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wrap="square" tIns="91425"/>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wrap="square" tIns="91425"/>
          <a:lstStyle>
            <a:lvl1pPr lvl="0" algn="ctr">
              <a:spcBef>
                <a:spcPts val="0"/>
              </a:spcBef>
              <a:buClr>
                <a:schemeClr val="lt1"/>
              </a:buClr>
              <a:buSzPts val="12000"/>
              <a:buNone/>
              <a:defRPr sz="12000">
                <a:solidFill>
                  <a:schemeClr val="lt1"/>
                </a:solidFill>
              </a:defRPr>
            </a:lvl1pPr>
            <a:lvl2pPr lvl="1" algn="ctr">
              <a:spcBef>
                <a:spcPts val="0"/>
              </a:spcBef>
              <a:buClr>
                <a:schemeClr val="lt1"/>
              </a:buClr>
              <a:buSzPts val="12000"/>
              <a:buNone/>
              <a:defRPr sz="12000">
                <a:solidFill>
                  <a:schemeClr val="lt1"/>
                </a:solidFill>
              </a:defRPr>
            </a:lvl2pPr>
            <a:lvl3pPr lvl="2" algn="ctr">
              <a:spcBef>
                <a:spcPts val="0"/>
              </a:spcBef>
              <a:buClr>
                <a:schemeClr val="lt1"/>
              </a:buClr>
              <a:buSzPts val="12000"/>
              <a:buNone/>
              <a:defRPr sz="12000">
                <a:solidFill>
                  <a:schemeClr val="lt1"/>
                </a:solidFill>
              </a:defRPr>
            </a:lvl3pPr>
            <a:lvl4pPr lvl="3" algn="ctr">
              <a:spcBef>
                <a:spcPts val="0"/>
              </a:spcBef>
              <a:buClr>
                <a:schemeClr val="lt1"/>
              </a:buClr>
              <a:buSzPts val="12000"/>
              <a:buNone/>
              <a:defRPr sz="12000">
                <a:solidFill>
                  <a:schemeClr val="lt1"/>
                </a:solidFill>
              </a:defRPr>
            </a:lvl4pPr>
            <a:lvl5pPr lvl="4" algn="ctr">
              <a:spcBef>
                <a:spcPts val="0"/>
              </a:spcBef>
              <a:buClr>
                <a:schemeClr val="lt1"/>
              </a:buClr>
              <a:buSzPts val="12000"/>
              <a:buNone/>
              <a:defRPr sz="12000">
                <a:solidFill>
                  <a:schemeClr val="lt1"/>
                </a:solidFill>
              </a:defRPr>
            </a:lvl5pPr>
            <a:lvl6pPr lvl="5" algn="ctr">
              <a:spcBef>
                <a:spcPts val="0"/>
              </a:spcBef>
              <a:buClr>
                <a:schemeClr val="lt1"/>
              </a:buClr>
              <a:buSzPts val="12000"/>
              <a:buNone/>
              <a:defRPr sz="12000">
                <a:solidFill>
                  <a:schemeClr val="lt1"/>
                </a:solidFill>
              </a:defRPr>
            </a:lvl6pPr>
            <a:lvl7pPr lvl="6" algn="ctr">
              <a:spcBef>
                <a:spcPts val="0"/>
              </a:spcBef>
              <a:buClr>
                <a:schemeClr val="lt1"/>
              </a:buClr>
              <a:buSzPts val="12000"/>
              <a:buNone/>
              <a:defRPr sz="12000">
                <a:solidFill>
                  <a:schemeClr val="lt1"/>
                </a:solidFill>
              </a:defRPr>
            </a:lvl7pPr>
            <a:lvl8pPr lvl="7" algn="ctr">
              <a:spcBef>
                <a:spcPts val="0"/>
              </a:spcBef>
              <a:buClr>
                <a:schemeClr val="lt1"/>
              </a:buClr>
              <a:buSzPts val="12000"/>
              <a:buNone/>
              <a:defRPr sz="12000">
                <a:solidFill>
                  <a:schemeClr val="lt1"/>
                </a:solidFill>
              </a:defRPr>
            </a:lvl8pPr>
            <a:lvl9pPr lvl="8" algn="ctr">
              <a:spcBef>
                <a:spcPts val="0"/>
              </a:spcBef>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wrap="square" tIns="91425"/>
          <a:lstStyle>
            <a:lvl1pPr lvl="0" algn="ctr">
              <a:spcBef>
                <a:spcPts val="0"/>
              </a:spcBef>
              <a:buClr>
                <a:schemeClr val="lt1"/>
              </a:buClr>
              <a:buSzPts val="1800"/>
              <a:buChar char="●"/>
              <a:defRPr>
                <a:solidFill>
                  <a:schemeClr val="lt1"/>
                </a:solidFill>
              </a:defRPr>
            </a:lvl1pPr>
            <a:lvl2pPr lvl="1" algn="ctr">
              <a:spcBef>
                <a:spcPts val="0"/>
              </a:spcBef>
              <a:buClr>
                <a:schemeClr val="lt1"/>
              </a:buClr>
              <a:buSzPts val="1400"/>
              <a:buChar char="○"/>
              <a:defRPr>
                <a:solidFill>
                  <a:schemeClr val="lt1"/>
                </a:solidFill>
              </a:defRPr>
            </a:lvl2pPr>
            <a:lvl3pPr lvl="2" algn="ctr">
              <a:spcBef>
                <a:spcPts val="0"/>
              </a:spcBef>
              <a:buClr>
                <a:schemeClr val="lt1"/>
              </a:buClr>
              <a:buSzPts val="1400"/>
              <a:buChar char="■"/>
              <a:defRPr>
                <a:solidFill>
                  <a:schemeClr val="lt1"/>
                </a:solidFill>
              </a:defRPr>
            </a:lvl3pPr>
            <a:lvl4pPr lvl="3" algn="ctr">
              <a:spcBef>
                <a:spcPts val="0"/>
              </a:spcBef>
              <a:buClr>
                <a:schemeClr val="lt1"/>
              </a:buClr>
              <a:buSzPts val="1400"/>
              <a:buChar char="●"/>
              <a:defRPr>
                <a:solidFill>
                  <a:schemeClr val="lt1"/>
                </a:solidFill>
              </a:defRPr>
            </a:lvl4pPr>
            <a:lvl5pPr lvl="4" algn="ctr">
              <a:spcBef>
                <a:spcPts val="0"/>
              </a:spcBef>
              <a:buClr>
                <a:schemeClr val="lt1"/>
              </a:buClr>
              <a:buSzPts val="1400"/>
              <a:buChar char="○"/>
              <a:defRPr>
                <a:solidFill>
                  <a:schemeClr val="lt1"/>
                </a:solidFill>
              </a:defRPr>
            </a:lvl5pPr>
            <a:lvl6pPr lvl="5" algn="ctr">
              <a:spcBef>
                <a:spcPts val="0"/>
              </a:spcBef>
              <a:buClr>
                <a:schemeClr val="lt1"/>
              </a:buClr>
              <a:buSzPts val="1400"/>
              <a:buChar char="■"/>
              <a:defRPr>
                <a:solidFill>
                  <a:schemeClr val="lt1"/>
                </a:solidFill>
              </a:defRPr>
            </a:lvl6pPr>
            <a:lvl7pPr lvl="6" algn="ctr">
              <a:spcBef>
                <a:spcPts val="0"/>
              </a:spcBef>
              <a:buClr>
                <a:schemeClr val="lt1"/>
              </a:buClr>
              <a:buSzPts val="1400"/>
              <a:buChar char="●"/>
              <a:defRPr>
                <a:solidFill>
                  <a:schemeClr val="lt1"/>
                </a:solidFill>
              </a:defRPr>
            </a:lvl7pPr>
            <a:lvl8pPr lvl="7" algn="ctr">
              <a:spcBef>
                <a:spcPts val="0"/>
              </a:spcBef>
              <a:buClr>
                <a:schemeClr val="lt1"/>
              </a:buClr>
              <a:buSzPts val="1400"/>
              <a:buChar char="○"/>
              <a:defRPr>
                <a:solidFill>
                  <a:schemeClr val="lt1"/>
                </a:solidFill>
              </a:defRPr>
            </a:lvl8pPr>
            <a:lvl9pPr lvl="8" algn="ctr">
              <a:spcBef>
                <a:spcPts val="0"/>
              </a:spcBef>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wrap="square" tIns="91425"/>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wrap="square" tIns="91425"/>
          <a:lstStyle>
            <a:lvl1pPr lvl="0">
              <a:spcBef>
                <a:spcPts val="0"/>
              </a:spcBef>
              <a:buClr>
                <a:schemeClr val="dk1"/>
              </a:buClr>
              <a:buSzPts val="3000"/>
              <a:buFont typeface="Roboto"/>
              <a:buNone/>
              <a:defRPr sz="3000">
                <a:solidFill>
                  <a:schemeClr val="dk1"/>
                </a:solidFill>
                <a:latin typeface="Roboto"/>
                <a:ea typeface="Roboto"/>
                <a:cs typeface="Roboto"/>
                <a:sym typeface="Roboto"/>
              </a:defRPr>
            </a:lvl1pPr>
            <a:lvl2pPr lvl="1">
              <a:spcBef>
                <a:spcPts val="0"/>
              </a:spcBef>
              <a:buClr>
                <a:schemeClr val="dk1"/>
              </a:buClr>
              <a:buSzPts val="3000"/>
              <a:buFont typeface="Roboto"/>
              <a:buNone/>
              <a:defRPr sz="3000">
                <a:solidFill>
                  <a:schemeClr val="dk1"/>
                </a:solidFill>
                <a:latin typeface="Roboto"/>
                <a:ea typeface="Roboto"/>
                <a:cs typeface="Roboto"/>
                <a:sym typeface="Roboto"/>
              </a:defRPr>
            </a:lvl2pPr>
            <a:lvl3pPr lvl="2">
              <a:spcBef>
                <a:spcPts val="0"/>
              </a:spcBef>
              <a:buClr>
                <a:schemeClr val="dk1"/>
              </a:buClr>
              <a:buSzPts val="3000"/>
              <a:buFont typeface="Roboto"/>
              <a:buNone/>
              <a:defRPr sz="3000">
                <a:solidFill>
                  <a:schemeClr val="dk1"/>
                </a:solidFill>
                <a:latin typeface="Roboto"/>
                <a:ea typeface="Roboto"/>
                <a:cs typeface="Roboto"/>
                <a:sym typeface="Roboto"/>
              </a:defRPr>
            </a:lvl3pPr>
            <a:lvl4pPr lvl="3">
              <a:spcBef>
                <a:spcPts val="0"/>
              </a:spcBef>
              <a:buClr>
                <a:schemeClr val="dk1"/>
              </a:buClr>
              <a:buSzPts val="3000"/>
              <a:buFont typeface="Roboto"/>
              <a:buNone/>
              <a:defRPr sz="3000">
                <a:solidFill>
                  <a:schemeClr val="dk1"/>
                </a:solidFill>
                <a:latin typeface="Roboto"/>
                <a:ea typeface="Roboto"/>
                <a:cs typeface="Roboto"/>
                <a:sym typeface="Roboto"/>
              </a:defRPr>
            </a:lvl4pPr>
            <a:lvl5pPr lvl="4">
              <a:spcBef>
                <a:spcPts val="0"/>
              </a:spcBef>
              <a:buClr>
                <a:schemeClr val="dk1"/>
              </a:buClr>
              <a:buSzPts val="3000"/>
              <a:buFont typeface="Roboto"/>
              <a:buNone/>
              <a:defRPr sz="3000">
                <a:solidFill>
                  <a:schemeClr val="dk1"/>
                </a:solidFill>
                <a:latin typeface="Roboto"/>
                <a:ea typeface="Roboto"/>
                <a:cs typeface="Roboto"/>
                <a:sym typeface="Roboto"/>
              </a:defRPr>
            </a:lvl5pPr>
            <a:lvl6pPr lvl="5">
              <a:spcBef>
                <a:spcPts val="0"/>
              </a:spcBef>
              <a:buClr>
                <a:schemeClr val="dk1"/>
              </a:buClr>
              <a:buSzPts val="3000"/>
              <a:buFont typeface="Roboto"/>
              <a:buNone/>
              <a:defRPr sz="3000">
                <a:solidFill>
                  <a:schemeClr val="dk1"/>
                </a:solidFill>
                <a:latin typeface="Roboto"/>
                <a:ea typeface="Roboto"/>
                <a:cs typeface="Roboto"/>
                <a:sym typeface="Roboto"/>
              </a:defRPr>
            </a:lvl6pPr>
            <a:lvl7pPr lvl="6">
              <a:spcBef>
                <a:spcPts val="0"/>
              </a:spcBef>
              <a:buClr>
                <a:schemeClr val="dk1"/>
              </a:buClr>
              <a:buSzPts val="3000"/>
              <a:buFont typeface="Roboto"/>
              <a:buNone/>
              <a:defRPr sz="3000">
                <a:solidFill>
                  <a:schemeClr val="dk1"/>
                </a:solidFill>
                <a:latin typeface="Roboto"/>
                <a:ea typeface="Roboto"/>
                <a:cs typeface="Roboto"/>
                <a:sym typeface="Roboto"/>
              </a:defRPr>
            </a:lvl7pPr>
            <a:lvl8pPr lvl="7">
              <a:spcBef>
                <a:spcPts val="0"/>
              </a:spcBef>
              <a:buClr>
                <a:schemeClr val="dk1"/>
              </a:buClr>
              <a:buSzPts val="3000"/>
              <a:buFont typeface="Roboto"/>
              <a:buNone/>
              <a:defRPr sz="3000">
                <a:solidFill>
                  <a:schemeClr val="dk1"/>
                </a:solidFill>
                <a:latin typeface="Roboto"/>
                <a:ea typeface="Roboto"/>
                <a:cs typeface="Roboto"/>
                <a:sym typeface="Roboto"/>
              </a:defRPr>
            </a:lvl8pPr>
            <a:lvl9pPr lvl="8">
              <a:spcBef>
                <a:spcPts val="0"/>
              </a:spcBef>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jpg"/><Relationship Id="rId6"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8.jpg"/><Relationship Id="rId4" Type="http://schemas.openxmlformats.org/officeDocument/2006/relationships/image" Target="../media/image21.jpg"/><Relationship Id="rId5"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851422"/>
            <a:ext cx="8222100" cy="838800"/>
          </a:xfrm>
          <a:prstGeom prst="rect">
            <a:avLst/>
          </a:prstGeom>
        </p:spPr>
        <p:txBody>
          <a:bodyPr anchorCtr="0" anchor="b" bIns="91425" lIns="91425" rIns="91425" wrap="square" tIns="91425">
            <a:noAutofit/>
          </a:bodyPr>
          <a:lstStyle/>
          <a:p>
            <a:pPr indent="0" lvl="0" marL="0" algn="ctr">
              <a:spcBef>
                <a:spcPts val="0"/>
              </a:spcBef>
              <a:buNone/>
            </a:pPr>
            <a:r>
              <a:rPr b="1" lang="en" sz="4500"/>
              <a:t>NEURAL NETWORKS</a:t>
            </a:r>
          </a:p>
        </p:txBody>
      </p:sp>
      <p:sp>
        <p:nvSpPr>
          <p:cNvPr id="86" name="Shape 86"/>
          <p:cNvSpPr txBox="1"/>
          <p:nvPr>
            <p:ph idx="1" type="subTitle"/>
          </p:nvPr>
        </p:nvSpPr>
        <p:spPr>
          <a:xfrm>
            <a:off x="598088" y="2944513"/>
            <a:ext cx="8222100" cy="432900"/>
          </a:xfrm>
          <a:prstGeom prst="rect">
            <a:avLst/>
          </a:prstGeom>
        </p:spPr>
        <p:txBody>
          <a:bodyPr anchorCtr="0" anchor="t" bIns="91425" lIns="91425" rIns="91425" wrap="square" tIns="91425">
            <a:noAutofit/>
          </a:bodyPr>
          <a:lstStyle/>
          <a:p>
            <a:pPr indent="0" lvl="0" marL="0">
              <a:spcBef>
                <a:spcPts val="0"/>
              </a:spcBef>
              <a:buNone/>
            </a:pPr>
            <a:r>
              <a:rPr b="1" lang="en"/>
              <a:t>FINAL PROJECT</a:t>
            </a:r>
          </a:p>
        </p:txBody>
      </p:sp>
      <p:sp>
        <p:nvSpPr>
          <p:cNvPr id="87" name="Shape 87"/>
          <p:cNvSpPr txBox="1"/>
          <p:nvPr>
            <p:ph idx="1" type="subTitle"/>
          </p:nvPr>
        </p:nvSpPr>
        <p:spPr>
          <a:xfrm>
            <a:off x="598100" y="4256436"/>
            <a:ext cx="8222100" cy="275100"/>
          </a:xfrm>
          <a:prstGeom prst="rect">
            <a:avLst/>
          </a:prstGeom>
        </p:spPr>
        <p:txBody>
          <a:bodyPr anchorCtr="0" anchor="t" bIns="91425" lIns="91425" rIns="91425" wrap="square" tIns="91425">
            <a:noAutofit/>
          </a:bodyPr>
          <a:lstStyle/>
          <a:p>
            <a:pPr indent="0" lvl="0" marL="0" rtl="0">
              <a:spcBef>
                <a:spcPts val="0"/>
              </a:spcBef>
              <a:buNone/>
            </a:pPr>
            <a:r>
              <a:rPr lang="en"/>
              <a:t>FALL 2017</a:t>
            </a:r>
          </a:p>
        </p:txBody>
      </p:sp>
      <p:sp>
        <p:nvSpPr>
          <p:cNvPr id="88" name="Shape 88"/>
          <p:cNvSpPr txBox="1"/>
          <p:nvPr>
            <p:ph idx="1" type="subTitle"/>
          </p:nvPr>
        </p:nvSpPr>
        <p:spPr>
          <a:xfrm>
            <a:off x="598100" y="3867205"/>
            <a:ext cx="8222100" cy="275100"/>
          </a:xfrm>
          <a:prstGeom prst="rect">
            <a:avLst/>
          </a:prstGeom>
        </p:spPr>
        <p:txBody>
          <a:bodyPr anchorCtr="0" anchor="t" bIns="91425" lIns="91425" rIns="91425" wrap="square" tIns="91425">
            <a:noAutofit/>
          </a:bodyPr>
          <a:lstStyle/>
          <a:p>
            <a:pPr indent="0" lvl="0" marL="0" rtl="0">
              <a:spcBef>
                <a:spcPts val="0"/>
              </a:spcBef>
              <a:buNone/>
            </a:pPr>
            <a:r>
              <a:rPr lang="en"/>
              <a:t>GROUP 2</a:t>
            </a:r>
          </a:p>
        </p:txBody>
      </p:sp>
      <p:sp>
        <p:nvSpPr>
          <p:cNvPr id="89" name="Shape 89"/>
          <p:cNvSpPr txBox="1"/>
          <p:nvPr>
            <p:ph idx="1" type="subTitle"/>
          </p:nvPr>
        </p:nvSpPr>
        <p:spPr>
          <a:xfrm>
            <a:off x="598088" y="3477913"/>
            <a:ext cx="8222100" cy="432900"/>
          </a:xfrm>
          <a:prstGeom prst="rect">
            <a:avLst/>
          </a:prstGeom>
        </p:spPr>
        <p:txBody>
          <a:bodyPr anchorCtr="0" anchor="t" bIns="91425" lIns="91425" rIns="91425" wrap="square" tIns="91425">
            <a:noAutofit/>
          </a:bodyPr>
          <a:lstStyle/>
          <a:p>
            <a:pPr indent="0" lvl="0" marL="0" rtl="0">
              <a:spcBef>
                <a:spcPts val="0"/>
              </a:spcBef>
              <a:buNone/>
            </a:pPr>
            <a:r>
              <a:rPr lang="en"/>
              <a:t>Advances in Data Sciences/Architecture [Sec 01]</a:t>
            </a:r>
          </a:p>
          <a:p>
            <a:pPr indent="0" lvl="0" marL="0" rt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rtl="0">
              <a:spcBef>
                <a:spcPts val="0"/>
              </a:spcBef>
              <a:buNone/>
            </a:pPr>
            <a:r>
              <a:rPr lang="en"/>
              <a:t>STEP 3: Predicting the Model</a:t>
            </a:r>
          </a:p>
        </p:txBody>
      </p:sp>
      <p:sp>
        <p:nvSpPr>
          <p:cNvPr id="153" name="Shape 153"/>
          <p:cNvSpPr txBox="1"/>
          <p:nvPr>
            <p:ph idx="1" type="body"/>
          </p:nvPr>
        </p:nvSpPr>
        <p:spPr>
          <a:xfrm>
            <a:off x="311700" y="1221625"/>
            <a:ext cx="8520600" cy="3339000"/>
          </a:xfrm>
          <a:prstGeom prst="rect">
            <a:avLst/>
          </a:prstGeom>
        </p:spPr>
        <p:txBody>
          <a:bodyPr anchorCtr="0" anchor="t" bIns="91425" lIns="91425" rIns="91425" wrap="square" tIns="91425">
            <a:noAutofit/>
          </a:bodyPr>
          <a:lstStyle/>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spcBef>
                <a:spcPts val="0"/>
              </a:spcBef>
              <a:buNone/>
            </a:pPr>
            <a:r>
              <a:t/>
            </a:r>
            <a:endParaRPr/>
          </a:p>
        </p:txBody>
      </p:sp>
      <p:sp>
        <p:nvSpPr>
          <p:cNvPr id="154" name="Shape 154"/>
          <p:cNvSpPr txBox="1"/>
          <p:nvPr/>
        </p:nvSpPr>
        <p:spPr>
          <a:xfrm>
            <a:off x="2133600" y="2171625"/>
            <a:ext cx="4903800" cy="1056900"/>
          </a:xfrm>
          <a:prstGeom prst="rect">
            <a:avLst/>
          </a:prstGeom>
          <a:noFill/>
          <a:ln>
            <a:noFill/>
          </a:ln>
        </p:spPr>
        <p:txBody>
          <a:bodyPr anchorCtr="0" anchor="ctr" bIns="91425" lIns="91425" rIns="91425" wrap="square" tIns="91425">
            <a:noAutofit/>
          </a:bodyPr>
          <a:lstStyle/>
          <a:p>
            <a:pPr indent="0" lvl="0" marL="0" rtl="0">
              <a:lnSpc>
                <a:spcPct val="115000"/>
              </a:lnSpc>
              <a:spcBef>
                <a:spcPts val="0"/>
              </a:spcBef>
              <a:spcAft>
                <a:spcPts val="1600"/>
              </a:spcAft>
              <a:buNone/>
            </a:pPr>
            <a:r>
              <a:t/>
            </a:r>
            <a:endParaRPr b="1" sz="1800">
              <a:latin typeface="Roboto"/>
              <a:ea typeface="Roboto"/>
              <a:cs typeface="Roboto"/>
              <a:sym typeface="Roboto"/>
            </a:endParaRPr>
          </a:p>
        </p:txBody>
      </p:sp>
      <p:pic>
        <p:nvPicPr>
          <p:cNvPr id="155" name="Shape 155"/>
          <p:cNvPicPr preferRelativeResize="0"/>
          <p:nvPr/>
        </p:nvPicPr>
        <p:blipFill>
          <a:blip r:embed="rId3">
            <a:alphaModFix/>
          </a:blip>
          <a:stretch>
            <a:fillRect/>
          </a:stretch>
        </p:blipFill>
        <p:spPr>
          <a:xfrm>
            <a:off x="1842300" y="1830375"/>
            <a:ext cx="5486400" cy="857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rtl="0">
              <a:spcBef>
                <a:spcPts val="0"/>
              </a:spcBef>
              <a:buNone/>
            </a:pPr>
            <a:r>
              <a:rPr lang="en"/>
              <a:t>STEP 4: Scaling the Response</a:t>
            </a:r>
          </a:p>
        </p:txBody>
      </p:sp>
      <p:sp>
        <p:nvSpPr>
          <p:cNvPr id="161" name="Shape 161"/>
          <p:cNvSpPr txBox="1"/>
          <p:nvPr>
            <p:ph idx="1" type="body"/>
          </p:nvPr>
        </p:nvSpPr>
        <p:spPr>
          <a:xfrm>
            <a:off x="311700" y="1221625"/>
            <a:ext cx="8520600" cy="3339000"/>
          </a:xfrm>
          <a:prstGeom prst="rect">
            <a:avLst/>
          </a:prstGeom>
        </p:spPr>
        <p:txBody>
          <a:bodyPr anchorCtr="0" anchor="t" bIns="91425" lIns="91425" rIns="91425" wrap="square" tIns="91425">
            <a:noAutofit/>
          </a:bodyPr>
          <a:lstStyle/>
          <a:p>
            <a:pPr indent="0" lvl="0" marL="0" rtl="0" algn="l">
              <a:spcBef>
                <a:spcPts val="0"/>
              </a:spcBef>
              <a:spcAft>
                <a:spcPts val="0"/>
              </a:spcAft>
              <a:buNone/>
            </a:pPr>
            <a:r>
              <a:rPr lang="en" sz="2100"/>
              <a:t>Scale the ‘Response’ back in order to make a meaningful comparison </a:t>
            </a:r>
          </a:p>
        </p:txBody>
      </p:sp>
      <p:pic>
        <p:nvPicPr>
          <p:cNvPr id="162" name="Shape 162"/>
          <p:cNvPicPr preferRelativeResize="0"/>
          <p:nvPr/>
        </p:nvPicPr>
        <p:blipFill>
          <a:blip r:embed="rId3">
            <a:alphaModFix/>
          </a:blip>
          <a:stretch>
            <a:fillRect/>
          </a:stretch>
        </p:blipFill>
        <p:spPr>
          <a:xfrm>
            <a:off x="1413925" y="1878475"/>
            <a:ext cx="6316151" cy="180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rtl="0">
              <a:spcBef>
                <a:spcPts val="0"/>
              </a:spcBef>
              <a:buNone/>
            </a:pPr>
            <a:r>
              <a:rPr lang="en"/>
              <a:t>STEP 5: Prediction Analysis</a:t>
            </a:r>
          </a:p>
        </p:txBody>
      </p:sp>
      <p:sp>
        <p:nvSpPr>
          <p:cNvPr id="168" name="Shape 168"/>
          <p:cNvSpPr txBox="1"/>
          <p:nvPr>
            <p:ph idx="1" type="body"/>
          </p:nvPr>
        </p:nvSpPr>
        <p:spPr>
          <a:xfrm>
            <a:off x="311700" y="1221625"/>
            <a:ext cx="8520600" cy="3339000"/>
          </a:xfrm>
          <a:prstGeom prst="rect">
            <a:avLst/>
          </a:prstGeom>
        </p:spPr>
        <p:txBody>
          <a:bodyPr anchorCtr="0" anchor="t" bIns="91425" lIns="91425" rIns="91425" wrap="square" tIns="91425">
            <a:noAutofit/>
          </a:bodyPr>
          <a:lstStyle/>
          <a:p>
            <a:pPr indent="0" lvl="0" marL="0" rtl="0" algn="l">
              <a:spcBef>
                <a:spcPts val="0"/>
              </a:spcBef>
              <a:spcAft>
                <a:spcPts val="0"/>
              </a:spcAft>
              <a:buNone/>
            </a:pPr>
            <a:r>
              <a:rPr lang="en" sz="2100"/>
              <a:t> </a:t>
            </a:r>
          </a:p>
        </p:txBody>
      </p:sp>
      <p:pic>
        <p:nvPicPr>
          <p:cNvPr id="169" name="Shape 169"/>
          <p:cNvPicPr preferRelativeResize="0"/>
          <p:nvPr/>
        </p:nvPicPr>
        <p:blipFill>
          <a:blip r:embed="rId3">
            <a:alphaModFix/>
          </a:blip>
          <a:stretch>
            <a:fillRect/>
          </a:stretch>
        </p:blipFill>
        <p:spPr>
          <a:xfrm>
            <a:off x="1490247" y="1224010"/>
            <a:ext cx="5685375" cy="268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1256050"/>
            <a:ext cx="8520600" cy="2030700"/>
          </a:xfrm>
          <a:prstGeom prst="rect">
            <a:avLst/>
          </a:prstGeom>
        </p:spPr>
        <p:txBody>
          <a:bodyPr anchorCtr="0" anchor="b" bIns="91425" lIns="91425" rIns="91425" wrap="square" tIns="91425">
            <a:noAutofit/>
          </a:bodyPr>
          <a:lstStyle/>
          <a:p>
            <a:pPr indent="0" lvl="0" marL="0">
              <a:spcBef>
                <a:spcPts val="0"/>
              </a:spcBef>
              <a:buNone/>
            </a:pPr>
            <a:r>
              <a:rPr b="1" lang="en" sz="7200"/>
              <a:t>MSE: 1.96</a:t>
            </a:r>
          </a:p>
        </p:txBody>
      </p:sp>
      <p:sp>
        <p:nvSpPr>
          <p:cNvPr id="175" name="Shape 175"/>
          <p:cNvSpPr txBox="1"/>
          <p:nvPr>
            <p:ph idx="1" type="body"/>
          </p:nvPr>
        </p:nvSpPr>
        <p:spPr>
          <a:xfrm>
            <a:off x="311700" y="3369225"/>
            <a:ext cx="8520600" cy="1281900"/>
          </a:xfrm>
          <a:prstGeom prst="rect">
            <a:avLst/>
          </a:prstGeom>
        </p:spPr>
        <p:txBody>
          <a:bodyPr anchorCtr="0" anchor="t" bIns="91425" lIns="91425" rIns="91425" wrap="square" tIns="91425">
            <a:noAutofit/>
          </a:bodyPr>
          <a:lstStyle/>
          <a:p>
            <a:pPr indent="0" lvl="0" marL="0">
              <a:spcBef>
                <a:spcPts val="0"/>
              </a:spcBef>
              <a:buNone/>
            </a:pPr>
            <a:r>
              <a:rPr b="1" lang="en" sz="3000"/>
              <a:t>Model 2 with 11 hidden layers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76400" y="2141700"/>
            <a:ext cx="4481400" cy="1564500"/>
          </a:xfrm>
          <a:prstGeom prst="rect">
            <a:avLst/>
          </a:prstGeom>
        </p:spPr>
        <p:txBody>
          <a:bodyPr anchorCtr="0" anchor="b" bIns="91425" lIns="91425" rIns="91425" wrap="square" tIns="91425">
            <a:noAutofit/>
          </a:bodyPr>
          <a:lstStyle/>
          <a:p>
            <a:pPr indent="0" lvl="0" marL="0" rtl="0">
              <a:spcBef>
                <a:spcPts val="0"/>
              </a:spcBef>
              <a:buNone/>
            </a:pPr>
            <a:r>
              <a:rPr b="1" lang="en" sz="3400"/>
              <a:t>Convolutional </a:t>
            </a:r>
            <a:r>
              <a:rPr b="1" lang="en" sz="3400"/>
              <a:t>Neural Network: </a:t>
            </a:r>
            <a:br>
              <a:rPr b="1" lang="en" sz="3400"/>
            </a:br>
            <a:r>
              <a:rPr b="1" lang="en" sz="3400"/>
              <a:t>Semeion Handwritten Digit Dataset</a:t>
            </a:r>
          </a:p>
        </p:txBody>
      </p:sp>
      <p:sp>
        <p:nvSpPr>
          <p:cNvPr id="181" name="Shape 181"/>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0" lvl="0" marL="0" rtl="0">
              <a:spcBef>
                <a:spcPts val="0"/>
              </a:spcBef>
              <a:buNone/>
            </a:pPr>
            <a:r>
              <a:rPr lang="en"/>
              <a:t> </a:t>
            </a:r>
          </a:p>
        </p:txBody>
      </p:sp>
      <p:pic>
        <p:nvPicPr>
          <p:cNvPr id="182" name="Shape 182"/>
          <p:cNvPicPr preferRelativeResize="0"/>
          <p:nvPr/>
        </p:nvPicPr>
        <p:blipFill>
          <a:blip r:embed="rId3">
            <a:alphaModFix/>
          </a:blip>
          <a:stretch>
            <a:fillRect/>
          </a:stretch>
        </p:blipFill>
        <p:spPr>
          <a:xfrm>
            <a:off x="5395449" y="723180"/>
            <a:ext cx="3201649" cy="3772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en"/>
              <a:t>What is Convolutional Neural Network?</a:t>
            </a:r>
          </a:p>
        </p:txBody>
      </p:sp>
      <p:sp>
        <p:nvSpPr>
          <p:cNvPr id="188" name="Shape 188"/>
          <p:cNvSpPr txBox="1"/>
          <p:nvPr/>
        </p:nvSpPr>
        <p:spPr>
          <a:xfrm>
            <a:off x="521550" y="1232950"/>
            <a:ext cx="8118300" cy="1792500"/>
          </a:xfrm>
          <a:prstGeom prst="rect">
            <a:avLst/>
          </a:prstGeom>
          <a:noFill/>
          <a:ln>
            <a:noFill/>
          </a:ln>
        </p:spPr>
        <p:txBody>
          <a:bodyPr anchorCtr="0" anchor="t" bIns="91425" lIns="91425" rIns="91425" wrap="square" tIns="91425">
            <a:noAutofit/>
          </a:bodyPr>
          <a:lstStyle/>
          <a:p>
            <a:pPr indent="0" lvl="0" marL="0">
              <a:spcBef>
                <a:spcPts val="0"/>
              </a:spcBef>
              <a:buNone/>
            </a:pPr>
            <a:r>
              <a:rPr lang="en" sz="1600">
                <a:highlight>
                  <a:srgbClr val="FFFFFF"/>
                </a:highlight>
                <a:latin typeface="Georgia"/>
                <a:ea typeface="Georgia"/>
                <a:cs typeface="Georgia"/>
                <a:sym typeface="Georgia"/>
              </a:rPr>
              <a:t>A Convnet is a special kind of neural networks which contains at least one convolutional layer. A typical convnet structure takes an image, passes it through a series of convolutional layers, nonlinear activation layers, pooling (downsampling) and a fully connected layer to output the classification labels.</a:t>
            </a:r>
          </a:p>
        </p:txBody>
      </p:sp>
      <p:pic>
        <p:nvPicPr>
          <p:cNvPr id="189" name="Shape 189"/>
          <p:cNvPicPr preferRelativeResize="0"/>
          <p:nvPr/>
        </p:nvPicPr>
        <p:blipFill rotWithShape="1">
          <a:blip r:embed="rId3">
            <a:alphaModFix/>
          </a:blip>
          <a:srcRect b="0" l="0" r="0" t="16562"/>
          <a:stretch/>
        </p:blipFill>
        <p:spPr>
          <a:xfrm>
            <a:off x="1699150" y="2429525"/>
            <a:ext cx="5556199" cy="2634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 type="body"/>
          </p:nvPr>
        </p:nvSpPr>
        <p:spPr>
          <a:xfrm>
            <a:off x="1858550" y="4339025"/>
            <a:ext cx="5998800" cy="598800"/>
          </a:xfrm>
          <a:prstGeom prst="rect">
            <a:avLst/>
          </a:prstGeom>
        </p:spPr>
        <p:txBody>
          <a:bodyPr anchorCtr="0" anchor="ctr" bIns="91425" lIns="91425" rIns="91425" wrap="square" tIns="91425">
            <a:noAutofit/>
          </a:bodyPr>
          <a:lstStyle/>
          <a:p>
            <a:pPr indent="0" lvl="0" marL="0">
              <a:spcBef>
                <a:spcPts val="0"/>
              </a:spcBef>
              <a:buNone/>
            </a:pPr>
            <a:r>
              <a:rPr b="1" lang="en" sz="3000">
                <a:solidFill>
                  <a:schemeClr val="dk1"/>
                </a:solidFill>
              </a:rPr>
              <a:t>Convolutional Neural Network</a:t>
            </a:r>
          </a:p>
        </p:txBody>
      </p:sp>
      <p:pic>
        <p:nvPicPr>
          <p:cNvPr id="195" name="Shape 195"/>
          <p:cNvPicPr preferRelativeResize="0"/>
          <p:nvPr/>
        </p:nvPicPr>
        <p:blipFill>
          <a:blip r:embed="rId3">
            <a:alphaModFix/>
          </a:blip>
          <a:stretch>
            <a:fillRect/>
          </a:stretch>
        </p:blipFill>
        <p:spPr>
          <a:xfrm>
            <a:off x="884875" y="370100"/>
            <a:ext cx="7657950" cy="3936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en"/>
              <a:t>Example:</a:t>
            </a:r>
          </a:p>
        </p:txBody>
      </p:sp>
      <p:pic>
        <p:nvPicPr>
          <p:cNvPr id="201" name="Shape 201"/>
          <p:cNvPicPr preferRelativeResize="0"/>
          <p:nvPr/>
        </p:nvPicPr>
        <p:blipFill>
          <a:blip r:embed="rId3">
            <a:alphaModFix/>
          </a:blip>
          <a:stretch>
            <a:fillRect/>
          </a:stretch>
        </p:blipFill>
        <p:spPr>
          <a:xfrm>
            <a:off x="5717000" y="1712225"/>
            <a:ext cx="3412850" cy="2629850"/>
          </a:xfrm>
          <a:prstGeom prst="rect">
            <a:avLst/>
          </a:prstGeom>
          <a:noFill/>
          <a:ln>
            <a:noFill/>
          </a:ln>
        </p:spPr>
      </p:pic>
      <p:sp>
        <p:nvSpPr>
          <p:cNvPr id="202" name="Shape 202"/>
          <p:cNvSpPr txBox="1"/>
          <p:nvPr/>
        </p:nvSpPr>
        <p:spPr>
          <a:xfrm>
            <a:off x="263000" y="1267425"/>
            <a:ext cx="5584500" cy="3688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300">
                <a:highlight>
                  <a:srgbClr val="FFFFFF"/>
                </a:highlight>
                <a:latin typeface="Georgia"/>
                <a:ea typeface="Georgia"/>
                <a:cs typeface="Georgia"/>
                <a:sym typeface="Georgia"/>
              </a:rPr>
              <a:t>Image: 5x5 matrix of values with a 3x3 matrix (</a:t>
            </a:r>
            <a:r>
              <a:rPr b="1" lang="en" sz="1300">
                <a:highlight>
                  <a:srgbClr val="FFFFFF"/>
                </a:highlight>
                <a:latin typeface="Georgia"/>
                <a:ea typeface="Georgia"/>
                <a:cs typeface="Georgia"/>
                <a:sym typeface="Georgia"/>
              </a:rPr>
              <a:t>kernel</a:t>
            </a:r>
            <a:r>
              <a:rPr lang="en" sz="1300">
                <a:highlight>
                  <a:srgbClr val="FFFFFF"/>
                </a:highlight>
                <a:latin typeface="Georgia"/>
                <a:ea typeface="Georgia"/>
                <a:cs typeface="Georgia"/>
                <a:sym typeface="Georgia"/>
              </a:rPr>
              <a:t>) and slide that 3x3 window around the image (distance that matrix moves is called </a:t>
            </a:r>
            <a:r>
              <a:rPr b="1" lang="en" sz="1300">
                <a:latin typeface="Georgia"/>
                <a:ea typeface="Georgia"/>
                <a:cs typeface="Georgia"/>
                <a:sym typeface="Georgia"/>
              </a:rPr>
              <a:t>stride</a:t>
            </a:r>
            <a:r>
              <a:rPr lang="en" sz="1300">
                <a:highlight>
                  <a:srgbClr val="FFFFFF"/>
                </a:highlight>
                <a:latin typeface="Georgia"/>
                <a:ea typeface="Georgia"/>
                <a:cs typeface="Georgia"/>
                <a:sym typeface="Georgia"/>
              </a:rPr>
              <a:t>).</a:t>
            </a:r>
            <a:br>
              <a:rPr lang="en" sz="1300">
                <a:latin typeface="Georgia"/>
                <a:ea typeface="Georgia"/>
                <a:cs typeface="Georgia"/>
                <a:sym typeface="Georgia"/>
              </a:rPr>
            </a:br>
            <a:br>
              <a:rPr lang="en" sz="1300">
                <a:highlight>
                  <a:srgbClr val="FFFFFF"/>
                </a:highlight>
                <a:latin typeface="Georgia"/>
                <a:ea typeface="Georgia"/>
                <a:cs typeface="Georgia"/>
                <a:sym typeface="Georgia"/>
              </a:rPr>
            </a:br>
            <a:r>
              <a:rPr lang="en" sz="1300">
                <a:highlight>
                  <a:srgbClr val="FFFFFF"/>
                </a:highlight>
                <a:latin typeface="Georgia"/>
                <a:ea typeface="Georgia"/>
                <a:cs typeface="Georgia"/>
                <a:sym typeface="Georgia"/>
              </a:rPr>
              <a:t>At each position the 3x3 visits, the matrix multiplies the values of the 3x3 window by the values in the image that are currently being covered by the window. This results in a single number the represents all the values in that window of the image. </a:t>
            </a:r>
            <a:br>
              <a:rPr lang="en" sz="1300">
                <a:latin typeface="Georgia"/>
                <a:ea typeface="Georgia"/>
                <a:cs typeface="Georgia"/>
                <a:sym typeface="Georgia"/>
              </a:rPr>
            </a:br>
            <a:br>
              <a:rPr lang="en" sz="1300">
                <a:latin typeface="Georgia"/>
                <a:ea typeface="Georgia"/>
                <a:cs typeface="Georgia"/>
                <a:sym typeface="Georgia"/>
              </a:rPr>
            </a:br>
            <a:r>
              <a:rPr lang="en" sz="1300">
                <a:latin typeface="Georgia"/>
                <a:ea typeface="Georgia"/>
                <a:cs typeface="Georgia"/>
                <a:sym typeface="Georgia"/>
              </a:rPr>
              <a:t>The goal of a convolutional layer is </a:t>
            </a:r>
            <a:r>
              <a:rPr b="1" lang="en" sz="1300">
                <a:latin typeface="Georgia"/>
                <a:ea typeface="Georgia"/>
                <a:cs typeface="Georgia"/>
                <a:sym typeface="Georgia"/>
              </a:rPr>
              <a:t>filtering. </a:t>
            </a:r>
            <a:r>
              <a:rPr lang="en" sz="1300">
                <a:latin typeface="Georgia"/>
                <a:ea typeface="Georgia"/>
                <a:cs typeface="Georgia"/>
                <a:sym typeface="Georgia"/>
              </a:rPr>
              <a:t>As we move over an image we check for patterns in that section of the image. This works because of </a:t>
            </a:r>
            <a:r>
              <a:rPr b="1" lang="en" sz="1300">
                <a:latin typeface="Georgia"/>
                <a:ea typeface="Georgia"/>
                <a:cs typeface="Georgia"/>
                <a:sym typeface="Georgia"/>
              </a:rPr>
              <a:t>filters, </a:t>
            </a:r>
            <a:r>
              <a:rPr lang="en" sz="1300">
                <a:latin typeface="Georgia"/>
                <a:ea typeface="Georgia"/>
                <a:cs typeface="Georgia"/>
                <a:sym typeface="Georgia"/>
              </a:rPr>
              <a:t>stacks of weights represented as a vector, which are multiplied by the values generated by the convolution.When training an image, these weights change, and so when it is time to evaluate an image, these weights return high values if it thinks it is seeing a pattern it has seen before. </a:t>
            </a:r>
            <a:br>
              <a:rPr lang="en" sz="1300">
                <a:latin typeface="Georgia"/>
                <a:ea typeface="Georgia"/>
                <a:cs typeface="Georgia"/>
                <a:sym typeface="Georgia"/>
              </a:rPr>
            </a:br>
            <a:br>
              <a:rPr lang="en" sz="1300">
                <a:latin typeface="Georgia"/>
                <a:ea typeface="Georgia"/>
                <a:cs typeface="Georgia"/>
                <a:sym typeface="Georgia"/>
              </a:rPr>
            </a:br>
            <a:r>
              <a:rPr lang="en" sz="1300">
                <a:latin typeface="Georgia"/>
                <a:ea typeface="Georgia"/>
                <a:cs typeface="Georgia"/>
                <a:sym typeface="Georgia"/>
              </a:rPr>
              <a:t>The combinations of high weights from various filters let the network predict the content of an image. </a:t>
            </a:r>
          </a:p>
          <a:p>
            <a:pPr indent="0" lvl="0" marL="0">
              <a:spcBef>
                <a:spcPts val="0"/>
              </a:spcBef>
              <a:buNone/>
            </a:pPr>
            <a:r>
              <a:t/>
            </a:r>
            <a:endParaRPr sz="1200">
              <a:highlight>
                <a:srgbClr val="FFFFFF"/>
              </a:highlight>
              <a:latin typeface="Georgia"/>
              <a:ea typeface="Georgia"/>
              <a:cs typeface="Georgia"/>
              <a:sym typeface="Georgia"/>
            </a:endParaRPr>
          </a:p>
          <a:p>
            <a:pPr indent="0" lvl="0" marL="0">
              <a:spcBef>
                <a:spcPts val="0"/>
              </a:spcBef>
              <a:buNone/>
            </a:pPr>
            <a:r>
              <a:t/>
            </a:r>
            <a:endParaRPr sz="900">
              <a:highlight>
                <a:srgbClr val="FFFFFF"/>
              </a:highlight>
              <a:latin typeface="Georgia"/>
              <a:ea typeface="Georgia"/>
              <a:cs typeface="Georgia"/>
              <a:sym typeface="Georgia"/>
            </a:endParaRPr>
          </a:p>
          <a:p>
            <a:pPr indent="0" lvl="0" marL="0">
              <a:spcBef>
                <a:spcPts val="0"/>
              </a:spcBef>
              <a:buNone/>
            </a:pPr>
            <a:r>
              <a:t/>
            </a:r>
            <a:endParaRPr sz="900">
              <a:highlight>
                <a:srgbClr val="FFFFFF"/>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1000"/>
                                        <p:tgtEl>
                                          <p:spTgt spid="20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en"/>
              <a:t>CNN vs NN</a:t>
            </a:r>
          </a:p>
        </p:txBody>
      </p:sp>
      <p:sp>
        <p:nvSpPr>
          <p:cNvPr id="208" name="Shape 208"/>
          <p:cNvSpPr txBox="1"/>
          <p:nvPr/>
        </p:nvSpPr>
        <p:spPr>
          <a:xfrm>
            <a:off x="341925" y="941600"/>
            <a:ext cx="4055400" cy="3593700"/>
          </a:xfrm>
          <a:prstGeom prst="rect">
            <a:avLst/>
          </a:prstGeom>
          <a:noFill/>
          <a:ln>
            <a:noFill/>
          </a:ln>
        </p:spPr>
        <p:txBody>
          <a:bodyPr anchorCtr="0" anchor="t" bIns="91425" lIns="91425" rIns="91425" wrap="square" tIns="91425">
            <a:noAutofit/>
          </a:bodyPr>
          <a:lstStyle/>
          <a:p>
            <a:pPr indent="0" lvl="0" marL="0" rtl="0">
              <a:lnSpc>
                <a:spcPct val="115000"/>
              </a:lnSpc>
              <a:spcBef>
                <a:spcPts val="2200"/>
              </a:spcBef>
              <a:buNone/>
            </a:pPr>
            <a:r>
              <a:rPr b="1" lang="en" sz="1200">
                <a:latin typeface="Georgia"/>
                <a:ea typeface="Georgia"/>
                <a:cs typeface="Georgia"/>
                <a:sym typeface="Georgia"/>
              </a:rPr>
              <a:t>Regular neural network</a:t>
            </a:r>
            <a:r>
              <a:rPr lang="en" sz="1200">
                <a:latin typeface="Georgia"/>
                <a:ea typeface="Georgia"/>
                <a:cs typeface="Georgia"/>
                <a:sym typeface="Georgia"/>
              </a:rPr>
              <a:t>: </a:t>
            </a:r>
          </a:p>
          <a:p>
            <a:pPr indent="-304800" lvl="0" marL="457200" rtl="0">
              <a:lnSpc>
                <a:spcPct val="115000"/>
              </a:lnSpc>
              <a:spcBef>
                <a:spcPts val="2200"/>
              </a:spcBef>
              <a:buSzPts val="1200"/>
              <a:buFont typeface="Georgia"/>
              <a:buChar char="●"/>
            </a:pPr>
            <a:r>
              <a:rPr lang="en" sz="1200">
                <a:latin typeface="Georgia"/>
                <a:ea typeface="Georgia"/>
                <a:cs typeface="Georgia"/>
                <a:sym typeface="Georgia"/>
              </a:rPr>
              <a:t>Uses the entire image to train the network</a:t>
            </a:r>
            <a:br>
              <a:rPr lang="en" sz="1200">
                <a:latin typeface="Georgia"/>
                <a:ea typeface="Georgia"/>
                <a:cs typeface="Georgia"/>
                <a:sym typeface="Georgia"/>
              </a:rPr>
            </a:br>
          </a:p>
          <a:p>
            <a:pPr indent="-304800" lvl="0" marL="457200" rtl="0">
              <a:lnSpc>
                <a:spcPct val="115000"/>
              </a:lnSpc>
              <a:spcBef>
                <a:spcPts val="2200"/>
              </a:spcBef>
              <a:buSzPts val="1200"/>
              <a:buFont typeface="Georgia"/>
              <a:buChar char="●"/>
            </a:pPr>
            <a:r>
              <a:rPr lang="en" sz="1200">
                <a:latin typeface="Georgia"/>
                <a:ea typeface="Georgia"/>
                <a:cs typeface="Georgia"/>
                <a:sym typeface="Georgia"/>
              </a:rPr>
              <a:t>Works well for simple centered image (for example a centered handwritten digit image) but fails to recognize image with more complex variation (for example a running cat in backyard)</a:t>
            </a:r>
            <a:br>
              <a:rPr lang="en" sz="1200">
                <a:latin typeface="Georgia"/>
                <a:ea typeface="Georgia"/>
                <a:cs typeface="Georgia"/>
                <a:sym typeface="Georgia"/>
              </a:rPr>
            </a:br>
          </a:p>
          <a:p>
            <a:pPr indent="-304800" lvl="0" marL="457200" rtl="0">
              <a:lnSpc>
                <a:spcPct val="115000"/>
              </a:lnSpc>
              <a:spcBef>
                <a:spcPts val="2200"/>
              </a:spcBef>
              <a:buSzPts val="1200"/>
              <a:buFont typeface="Georgia"/>
              <a:buChar char="●"/>
            </a:pPr>
            <a:r>
              <a:rPr lang="en" sz="1200">
                <a:latin typeface="Georgia"/>
                <a:ea typeface="Georgia"/>
                <a:cs typeface="Georgia"/>
                <a:sym typeface="Georgia"/>
              </a:rPr>
              <a:t>Having more hidden layers to learn abstract features would help but impractical as we need far too many neurons to train and store in memory.</a:t>
            </a:r>
          </a:p>
          <a:p>
            <a:pPr indent="0" lvl="0" marL="0" rtl="0">
              <a:lnSpc>
                <a:spcPct val="158000"/>
              </a:lnSpc>
              <a:spcBef>
                <a:spcPts val="2200"/>
              </a:spcBef>
              <a:buNone/>
            </a:pPr>
            <a:r>
              <a:t/>
            </a:r>
            <a:endParaRPr sz="1100">
              <a:latin typeface="Georgia"/>
              <a:ea typeface="Georgia"/>
              <a:cs typeface="Georgia"/>
              <a:sym typeface="Georgia"/>
            </a:endParaRPr>
          </a:p>
        </p:txBody>
      </p:sp>
      <p:sp>
        <p:nvSpPr>
          <p:cNvPr id="209" name="Shape 209"/>
          <p:cNvSpPr txBox="1"/>
          <p:nvPr/>
        </p:nvSpPr>
        <p:spPr>
          <a:xfrm>
            <a:off x="4452650" y="941600"/>
            <a:ext cx="4608900" cy="3915000"/>
          </a:xfrm>
          <a:prstGeom prst="rect">
            <a:avLst/>
          </a:prstGeom>
          <a:noFill/>
          <a:ln>
            <a:noFill/>
          </a:ln>
        </p:spPr>
        <p:txBody>
          <a:bodyPr anchorCtr="0" anchor="t" bIns="91425" lIns="91425" rIns="91425" wrap="square" tIns="91425">
            <a:noAutofit/>
          </a:bodyPr>
          <a:lstStyle/>
          <a:p>
            <a:pPr indent="0" lvl="0" marL="0" rtl="0">
              <a:lnSpc>
                <a:spcPct val="158000"/>
              </a:lnSpc>
              <a:spcBef>
                <a:spcPts val="2200"/>
              </a:spcBef>
              <a:buNone/>
            </a:pPr>
            <a:r>
              <a:rPr b="1" lang="en" sz="1200">
                <a:latin typeface="Georgia"/>
                <a:ea typeface="Georgia"/>
                <a:cs typeface="Georgia"/>
                <a:sym typeface="Georgia"/>
              </a:rPr>
              <a:t>Convolutional Neural network</a:t>
            </a:r>
            <a:r>
              <a:rPr lang="en" sz="1200">
                <a:latin typeface="Georgia"/>
                <a:ea typeface="Georgia"/>
                <a:cs typeface="Georgia"/>
                <a:sym typeface="Georgia"/>
              </a:rPr>
              <a:t>: </a:t>
            </a:r>
          </a:p>
          <a:p>
            <a:pPr indent="-304800" lvl="0" marL="457200" rtl="0">
              <a:lnSpc>
                <a:spcPct val="115000"/>
              </a:lnSpc>
              <a:spcBef>
                <a:spcPts val="2200"/>
              </a:spcBef>
              <a:spcAft>
                <a:spcPts val="0"/>
              </a:spcAft>
              <a:buSzPts val="1200"/>
              <a:buFont typeface="Georgia"/>
              <a:buChar char="●"/>
            </a:pPr>
            <a:r>
              <a:rPr lang="en" sz="1200">
                <a:latin typeface="Georgia"/>
                <a:ea typeface="Georgia"/>
                <a:cs typeface="Georgia"/>
                <a:sym typeface="Georgia"/>
              </a:rPr>
              <a:t>Recognizes an object by first looking for low level features such as edges, lines and curves, and then building up more abstract features through series of convolutional layers. </a:t>
            </a:r>
            <a:br>
              <a:rPr lang="en" sz="1200">
                <a:latin typeface="Georgia"/>
                <a:ea typeface="Georgia"/>
                <a:cs typeface="Georgia"/>
                <a:sym typeface="Georgia"/>
              </a:rPr>
            </a:br>
          </a:p>
          <a:p>
            <a:pPr indent="-304800" lvl="0" marL="457200" rtl="0">
              <a:lnSpc>
                <a:spcPct val="115000"/>
              </a:lnSpc>
              <a:spcBef>
                <a:spcPts val="0"/>
              </a:spcBef>
              <a:spcAft>
                <a:spcPts val="0"/>
              </a:spcAft>
              <a:buSzPts val="1200"/>
              <a:buFont typeface="Georgia"/>
              <a:buChar char="●"/>
            </a:pPr>
            <a:r>
              <a:rPr lang="en" sz="1200">
                <a:latin typeface="Georgia"/>
                <a:ea typeface="Georgia"/>
                <a:cs typeface="Georgia"/>
                <a:sym typeface="Georgia"/>
              </a:rPr>
              <a:t>Network learns individual parts of an object by shared filters on small regions of the image, and add them up to build abstract features. The use of shared filters largely reduce the actual parameter learning. </a:t>
            </a:r>
            <a:br>
              <a:rPr lang="en" sz="1200">
                <a:latin typeface="Georgia"/>
                <a:ea typeface="Georgia"/>
                <a:cs typeface="Georgia"/>
                <a:sym typeface="Georgia"/>
              </a:rPr>
            </a:br>
          </a:p>
          <a:p>
            <a:pPr indent="-304800" lvl="0" marL="457200" rtl="0">
              <a:lnSpc>
                <a:spcPct val="115000"/>
              </a:lnSpc>
              <a:spcBef>
                <a:spcPts val="0"/>
              </a:spcBef>
              <a:buSzPts val="1200"/>
              <a:buFont typeface="Georgia"/>
              <a:buChar char="●"/>
            </a:pPr>
            <a:r>
              <a:rPr lang="en" sz="1200">
                <a:latin typeface="Georgia"/>
                <a:ea typeface="Georgia"/>
                <a:cs typeface="Georgia"/>
                <a:sym typeface="Georgia"/>
              </a:rPr>
              <a:t>Generalizes better for complex image recognition as learned filters can be reused to detect abstract features compositionally through convolutional layers.</a:t>
            </a:r>
          </a:p>
        </p:txBody>
      </p:sp>
      <p:cxnSp>
        <p:nvCxnSpPr>
          <p:cNvPr id="210" name="Shape 210"/>
          <p:cNvCxnSpPr/>
          <p:nvPr/>
        </p:nvCxnSpPr>
        <p:spPr>
          <a:xfrm>
            <a:off x="4372475" y="1218750"/>
            <a:ext cx="8100" cy="3637800"/>
          </a:xfrm>
          <a:prstGeom prst="straightConnector1">
            <a:avLst/>
          </a:prstGeom>
          <a:noFill/>
          <a:ln cap="flat" cmpd="sng" w="9525">
            <a:solidFill>
              <a:schemeClr val="dk1"/>
            </a:solidFill>
            <a:prstDash val="dash"/>
            <a:round/>
            <a:headEnd len="lg" w="lg" type="none"/>
            <a:tailEnd len="lg" w="lg"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261650" y="526350"/>
            <a:ext cx="8608500" cy="4090800"/>
          </a:xfrm>
          <a:prstGeom prst="rect">
            <a:avLst/>
          </a:prstGeom>
        </p:spPr>
        <p:txBody>
          <a:bodyPr anchorCtr="0" anchor="ctr" bIns="91425" lIns="91425" rIns="91425" wrap="square" tIns="91425">
            <a:noAutofit/>
          </a:bodyPr>
          <a:lstStyle/>
          <a:p>
            <a:pPr indent="0" lvl="0" marL="0">
              <a:spcBef>
                <a:spcPts val="0"/>
              </a:spcBef>
              <a:buNone/>
            </a:pPr>
            <a:r>
              <a:rPr lang="en"/>
              <a:t>Convolutional Neural Networks with Semeion Dataset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490250" y="526350"/>
            <a:ext cx="5606700" cy="468000"/>
          </a:xfrm>
          <a:prstGeom prst="rect">
            <a:avLst/>
          </a:prstGeom>
        </p:spPr>
        <p:txBody>
          <a:bodyPr anchorCtr="0" anchor="ctr" bIns="91425" lIns="91425" rIns="91425" wrap="square" tIns="91425">
            <a:noAutofit/>
          </a:bodyPr>
          <a:lstStyle/>
          <a:p>
            <a:pPr indent="0" lvl="0" marL="0">
              <a:spcBef>
                <a:spcPts val="0"/>
              </a:spcBef>
              <a:buNone/>
            </a:pPr>
            <a:r>
              <a:rPr b="1" lang="en" sz="3000"/>
              <a:t>TEAM MEMBERS</a:t>
            </a:r>
          </a:p>
        </p:txBody>
      </p:sp>
      <p:pic>
        <p:nvPicPr>
          <p:cNvPr id="95" name="Shape 95"/>
          <p:cNvPicPr preferRelativeResize="0"/>
          <p:nvPr/>
        </p:nvPicPr>
        <p:blipFill>
          <a:blip r:embed="rId3">
            <a:alphaModFix/>
          </a:blip>
          <a:stretch>
            <a:fillRect/>
          </a:stretch>
        </p:blipFill>
        <p:spPr>
          <a:xfrm>
            <a:off x="2738583" y="1628450"/>
            <a:ext cx="1789800" cy="1789800"/>
          </a:xfrm>
          <a:prstGeom prst="ellipse">
            <a:avLst/>
          </a:prstGeom>
          <a:noFill/>
          <a:ln>
            <a:noFill/>
          </a:ln>
        </p:spPr>
      </p:pic>
      <p:pic>
        <p:nvPicPr>
          <p:cNvPr id="96" name="Shape 96"/>
          <p:cNvPicPr preferRelativeResize="0"/>
          <p:nvPr/>
        </p:nvPicPr>
        <p:blipFill>
          <a:blip r:embed="rId4">
            <a:alphaModFix/>
          </a:blip>
          <a:stretch>
            <a:fillRect/>
          </a:stretch>
        </p:blipFill>
        <p:spPr>
          <a:xfrm>
            <a:off x="399714" y="1628450"/>
            <a:ext cx="1789800" cy="1789800"/>
          </a:xfrm>
          <a:prstGeom prst="ellipse">
            <a:avLst/>
          </a:prstGeom>
          <a:noFill/>
          <a:ln>
            <a:noFill/>
          </a:ln>
        </p:spPr>
      </p:pic>
      <p:sp>
        <p:nvSpPr>
          <p:cNvPr id="97" name="Shape 97"/>
          <p:cNvSpPr txBox="1"/>
          <p:nvPr/>
        </p:nvSpPr>
        <p:spPr>
          <a:xfrm>
            <a:off x="298818" y="3535825"/>
            <a:ext cx="1960800" cy="741300"/>
          </a:xfrm>
          <a:prstGeom prst="rect">
            <a:avLst/>
          </a:prstGeom>
          <a:noFill/>
          <a:ln>
            <a:noFill/>
          </a:ln>
        </p:spPr>
        <p:txBody>
          <a:bodyPr anchorCtr="0" anchor="t" bIns="91425" lIns="91425" rIns="91425" wrap="square" tIns="91425">
            <a:noAutofit/>
          </a:bodyPr>
          <a:lstStyle/>
          <a:p>
            <a:pPr indent="0" lvl="0" marL="0" algn="ctr">
              <a:spcBef>
                <a:spcPts val="0"/>
              </a:spcBef>
              <a:buNone/>
            </a:pPr>
            <a:r>
              <a:rPr b="1" lang="en" sz="1600">
                <a:solidFill>
                  <a:srgbClr val="FFFFFF"/>
                </a:solidFill>
              </a:rPr>
              <a:t>SOUMIYA ROY</a:t>
            </a:r>
          </a:p>
          <a:p>
            <a:pPr indent="0" lvl="0" marL="0" algn="ctr">
              <a:spcBef>
                <a:spcPts val="0"/>
              </a:spcBef>
              <a:buNone/>
            </a:pPr>
            <a:r>
              <a:rPr lang="en" sz="1600">
                <a:solidFill>
                  <a:srgbClr val="FFFFFF"/>
                </a:solidFill>
              </a:rPr>
              <a:t>NUID: 001220681</a:t>
            </a:r>
          </a:p>
          <a:p>
            <a:pPr indent="0" lvl="0" marL="0" algn="ctr">
              <a:spcBef>
                <a:spcPts val="0"/>
              </a:spcBef>
              <a:buNone/>
            </a:pPr>
            <a:r>
              <a:t/>
            </a:r>
            <a:endParaRPr sz="1600">
              <a:solidFill>
                <a:srgbClr val="FFFFFF"/>
              </a:solidFill>
            </a:endParaRPr>
          </a:p>
        </p:txBody>
      </p:sp>
      <p:sp>
        <p:nvSpPr>
          <p:cNvPr id="98" name="Shape 98"/>
          <p:cNvSpPr txBox="1"/>
          <p:nvPr/>
        </p:nvSpPr>
        <p:spPr>
          <a:xfrm>
            <a:off x="2560328" y="3535825"/>
            <a:ext cx="2135100" cy="7413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lang="en" sz="1600">
                <a:solidFill>
                  <a:srgbClr val="FFFFFF"/>
                </a:solidFill>
              </a:rPr>
              <a:t>BHARAT PARWANI</a:t>
            </a:r>
          </a:p>
          <a:p>
            <a:pPr indent="0" lvl="0" marL="0" rtl="0" algn="ctr">
              <a:spcBef>
                <a:spcPts val="0"/>
              </a:spcBef>
              <a:buNone/>
            </a:pPr>
            <a:r>
              <a:rPr lang="en" sz="1600">
                <a:solidFill>
                  <a:srgbClr val="FFFFFF"/>
                </a:solidFill>
              </a:rPr>
              <a:t>NUID: 001222816</a:t>
            </a:r>
          </a:p>
          <a:p>
            <a:pPr indent="0" lvl="0" marL="0" rtl="0" algn="ctr">
              <a:spcBef>
                <a:spcPts val="0"/>
              </a:spcBef>
              <a:buNone/>
            </a:pPr>
            <a:r>
              <a:t/>
            </a:r>
            <a:endParaRPr sz="1600">
              <a:solidFill>
                <a:srgbClr val="FFFFFF"/>
              </a:solidFill>
            </a:endParaRPr>
          </a:p>
        </p:txBody>
      </p:sp>
      <p:sp>
        <p:nvSpPr>
          <p:cNvPr id="99" name="Shape 99"/>
          <p:cNvSpPr txBox="1"/>
          <p:nvPr/>
        </p:nvSpPr>
        <p:spPr>
          <a:xfrm>
            <a:off x="4852217" y="3535825"/>
            <a:ext cx="2055600" cy="7413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lang="en" sz="1600">
                <a:solidFill>
                  <a:srgbClr val="FFFFFF"/>
                </a:solidFill>
              </a:rPr>
              <a:t>YUANYUAN ZHOU</a:t>
            </a:r>
          </a:p>
          <a:p>
            <a:pPr indent="0" lvl="0" marL="0" rtl="0" algn="ctr">
              <a:spcBef>
                <a:spcPts val="0"/>
              </a:spcBef>
              <a:buNone/>
            </a:pPr>
            <a:r>
              <a:rPr lang="en" sz="1600">
                <a:solidFill>
                  <a:srgbClr val="FFFFFF"/>
                </a:solidFill>
              </a:rPr>
              <a:t>NUID: 001233834</a:t>
            </a:r>
          </a:p>
          <a:p>
            <a:pPr indent="0" lvl="0" marL="0" rtl="0" algn="ctr">
              <a:spcBef>
                <a:spcPts val="0"/>
              </a:spcBef>
              <a:buNone/>
            </a:pPr>
            <a:r>
              <a:t/>
            </a:r>
            <a:endParaRPr sz="1600">
              <a:solidFill>
                <a:srgbClr val="FFFFFF"/>
              </a:solidFill>
            </a:endParaRPr>
          </a:p>
        </p:txBody>
      </p:sp>
      <p:sp>
        <p:nvSpPr>
          <p:cNvPr id="100" name="Shape 100"/>
          <p:cNvSpPr txBox="1"/>
          <p:nvPr/>
        </p:nvSpPr>
        <p:spPr>
          <a:xfrm>
            <a:off x="7072000" y="3535825"/>
            <a:ext cx="1862100" cy="7413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lang="en" sz="1600">
                <a:solidFill>
                  <a:srgbClr val="FFFFFF"/>
                </a:solidFill>
              </a:rPr>
              <a:t>JIAMIN WANG</a:t>
            </a:r>
          </a:p>
          <a:p>
            <a:pPr indent="0" lvl="0" marL="0" rtl="0" algn="ctr">
              <a:spcBef>
                <a:spcPts val="0"/>
              </a:spcBef>
              <a:buNone/>
            </a:pPr>
            <a:r>
              <a:rPr lang="en" sz="1600">
                <a:solidFill>
                  <a:srgbClr val="FFFFFF"/>
                </a:solidFill>
              </a:rPr>
              <a:t>NUID: 001289959 </a:t>
            </a:r>
          </a:p>
          <a:p>
            <a:pPr indent="0" lvl="0" marL="0" rtl="0" algn="ctr">
              <a:spcBef>
                <a:spcPts val="0"/>
              </a:spcBef>
              <a:buNone/>
            </a:pPr>
            <a:r>
              <a:t/>
            </a:r>
            <a:endParaRPr sz="1600">
              <a:solidFill>
                <a:srgbClr val="FFFFFF"/>
              </a:solidFill>
            </a:endParaRPr>
          </a:p>
        </p:txBody>
      </p:sp>
      <p:pic>
        <p:nvPicPr>
          <p:cNvPr id="101" name="Shape 101"/>
          <p:cNvPicPr preferRelativeResize="0"/>
          <p:nvPr/>
        </p:nvPicPr>
        <p:blipFill rotWithShape="1">
          <a:blip r:embed="rId5">
            <a:alphaModFix/>
          </a:blip>
          <a:srcRect b="27346" l="0" r="7902" t="0"/>
          <a:stretch/>
        </p:blipFill>
        <p:spPr>
          <a:xfrm>
            <a:off x="5012913" y="1603707"/>
            <a:ext cx="1713600" cy="1799100"/>
          </a:xfrm>
          <a:prstGeom prst="ellipse">
            <a:avLst/>
          </a:prstGeom>
          <a:noFill/>
          <a:ln>
            <a:noFill/>
          </a:ln>
        </p:spPr>
      </p:pic>
      <p:pic>
        <p:nvPicPr>
          <p:cNvPr id="102" name="Shape 102"/>
          <p:cNvPicPr preferRelativeResize="0"/>
          <p:nvPr/>
        </p:nvPicPr>
        <p:blipFill rotWithShape="1">
          <a:blip r:embed="rId6">
            <a:alphaModFix/>
          </a:blip>
          <a:srcRect b="10575" l="228" r="228" t="11201"/>
          <a:stretch/>
        </p:blipFill>
        <p:spPr>
          <a:xfrm>
            <a:off x="7098723" y="1606836"/>
            <a:ext cx="1789800" cy="17346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en"/>
              <a:t>STEP 1: Uploading the Semeion dataset</a:t>
            </a:r>
          </a:p>
        </p:txBody>
      </p:sp>
      <p:pic>
        <p:nvPicPr>
          <p:cNvPr id="221" name="Shape 221"/>
          <p:cNvPicPr preferRelativeResize="0"/>
          <p:nvPr/>
        </p:nvPicPr>
        <p:blipFill>
          <a:blip r:embed="rId3">
            <a:alphaModFix/>
          </a:blip>
          <a:stretch>
            <a:fillRect/>
          </a:stretch>
        </p:blipFill>
        <p:spPr>
          <a:xfrm>
            <a:off x="5962400" y="1779800"/>
            <a:ext cx="2946101" cy="567675"/>
          </a:xfrm>
          <a:prstGeom prst="rect">
            <a:avLst/>
          </a:prstGeom>
          <a:noFill/>
          <a:ln>
            <a:noFill/>
          </a:ln>
        </p:spPr>
      </p:pic>
      <p:pic>
        <p:nvPicPr>
          <p:cNvPr id="222" name="Shape 222"/>
          <p:cNvPicPr preferRelativeResize="0"/>
          <p:nvPr/>
        </p:nvPicPr>
        <p:blipFill>
          <a:blip r:embed="rId4">
            <a:alphaModFix/>
          </a:blip>
          <a:stretch>
            <a:fillRect/>
          </a:stretch>
        </p:blipFill>
        <p:spPr>
          <a:xfrm>
            <a:off x="457200" y="1170200"/>
            <a:ext cx="5359125" cy="3665200"/>
          </a:xfrm>
          <a:prstGeom prst="rect">
            <a:avLst/>
          </a:prstGeom>
          <a:noFill/>
          <a:ln>
            <a:noFill/>
          </a:ln>
        </p:spPr>
      </p:pic>
      <p:sp>
        <p:nvSpPr>
          <p:cNvPr id="223" name="Shape 223"/>
          <p:cNvSpPr txBox="1"/>
          <p:nvPr/>
        </p:nvSpPr>
        <p:spPr>
          <a:xfrm>
            <a:off x="5907975" y="2477150"/>
            <a:ext cx="3236100" cy="844500"/>
          </a:xfrm>
          <a:prstGeom prst="rect">
            <a:avLst/>
          </a:prstGeom>
          <a:noFill/>
          <a:ln>
            <a:noFill/>
          </a:ln>
        </p:spPr>
        <p:txBody>
          <a:bodyPr anchorCtr="0" anchor="t" bIns="91425" lIns="91425" rIns="91425" wrap="square" tIns="91425">
            <a:noAutofit/>
          </a:bodyPr>
          <a:lstStyle/>
          <a:p>
            <a:pPr indent="0" lvl="0" marL="0">
              <a:spcBef>
                <a:spcPts val="0"/>
              </a:spcBef>
              <a:buNone/>
            </a:pPr>
            <a:r>
              <a:rPr lang="en"/>
              <a:t>Total: 266 columns</a:t>
            </a:r>
          </a:p>
          <a:p>
            <a:pPr indent="0" lvl="0" marL="0">
              <a:spcBef>
                <a:spcPts val="0"/>
              </a:spcBef>
              <a:buNone/>
            </a:pPr>
            <a:r>
              <a:rPr lang="en"/>
              <a:t>Last 10: Used to predict the numbers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en"/>
              <a:t>STEP 2: Dividing the dataset into Train and Test</a:t>
            </a:r>
          </a:p>
        </p:txBody>
      </p:sp>
      <p:pic>
        <p:nvPicPr>
          <p:cNvPr id="229" name="Shape 229"/>
          <p:cNvPicPr preferRelativeResize="0"/>
          <p:nvPr/>
        </p:nvPicPr>
        <p:blipFill>
          <a:blip r:embed="rId3">
            <a:alphaModFix/>
          </a:blip>
          <a:stretch>
            <a:fillRect/>
          </a:stretch>
        </p:blipFill>
        <p:spPr>
          <a:xfrm>
            <a:off x="1676400" y="1017800"/>
            <a:ext cx="4445158" cy="38208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en"/>
              <a:t>STEP 3: Creating Labels</a:t>
            </a:r>
          </a:p>
        </p:txBody>
      </p:sp>
      <p:pic>
        <p:nvPicPr>
          <p:cNvPr id="235" name="Shape 235"/>
          <p:cNvPicPr preferRelativeResize="0"/>
          <p:nvPr/>
        </p:nvPicPr>
        <p:blipFill>
          <a:blip r:embed="rId3">
            <a:alphaModFix/>
          </a:blip>
          <a:stretch>
            <a:fillRect/>
          </a:stretch>
        </p:blipFill>
        <p:spPr>
          <a:xfrm>
            <a:off x="1981200" y="1017800"/>
            <a:ext cx="4030378" cy="38208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idx="4294967295"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en"/>
              <a:t>STEP 4: Building the three models- Model 1</a:t>
            </a:r>
          </a:p>
        </p:txBody>
      </p:sp>
      <p:pic>
        <p:nvPicPr>
          <p:cNvPr id="241" name="Shape 241"/>
          <p:cNvPicPr preferRelativeResize="0"/>
          <p:nvPr/>
        </p:nvPicPr>
        <p:blipFill>
          <a:blip r:embed="rId3">
            <a:alphaModFix/>
          </a:blip>
          <a:stretch>
            <a:fillRect/>
          </a:stretch>
        </p:blipFill>
        <p:spPr>
          <a:xfrm>
            <a:off x="235975" y="1372950"/>
            <a:ext cx="6177551" cy="3169425"/>
          </a:xfrm>
          <a:prstGeom prst="rect">
            <a:avLst/>
          </a:prstGeom>
          <a:noFill/>
          <a:ln>
            <a:noFill/>
          </a:ln>
        </p:spPr>
      </p:pic>
      <p:sp>
        <p:nvSpPr>
          <p:cNvPr id="242" name="Shape 242"/>
          <p:cNvSpPr txBox="1"/>
          <p:nvPr/>
        </p:nvSpPr>
        <p:spPr>
          <a:xfrm>
            <a:off x="6528475" y="1166725"/>
            <a:ext cx="2533800" cy="3430200"/>
          </a:xfrm>
          <a:prstGeom prst="rect">
            <a:avLst/>
          </a:prstGeom>
          <a:noFill/>
          <a:ln>
            <a:noFill/>
          </a:ln>
        </p:spPr>
        <p:txBody>
          <a:bodyPr anchorCtr="0" anchor="t" bIns="91425" lIns="91425" rIns="91425" wrap="square" tIns="91425">
            <a:noAutofit/>
          </a:bodyPr>
          <a:lstStyle/>
          <a:p>
            <a:pPr indent="0" lvl="0" marL="0" rtl="0">
              <a:lnSpc>
                <a:spcPct val="115000"/>
              </a:lnSpc>
              <a:spcBef>
                <a:spcPts val="600"/>
              </a:spcBef>
              <a:spcAft>
                <a:spcPts val="600"/>
              </a:spcAft>
              <a:buNone/>
            </a:pPr>
            <a:r>
              <a:rPr b="1" lang="en" sz="1200">
                <a:solidFill>
                  <a:srgbClr val="212121"/>
                </a:solidFill>
                <a:latin typeface="Roboto"/>
                <a:ea typeface="Roboto"/>
                <a:cs typeface="Roboto"/>
                <a:sym typeface="Roboto"/>
              </a:rPr>
              <a:t>Convolutional Layer #1</a:t>
            </a:r>
            <a:r>
              <a:rPr lang="en" sz="1200">
                <a:solidFill>
                  <a:srgbClr val="212121"/>
                </a:solidFill>
                <a:latin typeface="Roboto"/>
                <a:ea typeface="Roboto"/>
                <a:cs typeface="Roboto"/>
                <a:sym typeface="Roboto"/>
              </a:rPr>
              <a:t>: Applies 20 5x5 filters (extracting 5x5-pixel subregions), with tanh activation function</a:t>
            </a:r>
          </a:p>
          <a:p>
            <a:pPr indent="0" lvl="0" marL="0" rtl="0">
              <a:lnSpc>
                <a:spcPct val="115000"/>
              </a:lnSpc>
              <a:spcBef>
                <a:spcPts val="600"/>
              </a:spcBef>
              <a:spcAft>
                <a:spcPts val="600"/>
              </a:spcAft>
              <a:buNone/>
            </a:pPr>
            <a:r>
              <a:rPr b="1" lang="en" sz="1200">
                <a:solidFill>
                  <a:srgbClr val="212121"/>
                </a:solidFill>
                <a:latin typeface="Roboto"/>
                <a:ea typeface="Roboto"/>
                <a:cs typeface="Roboto"/>
                <a:sym typeface="Roboto"/>
              </a:rPr>
              <a:t>Pooling Layer #1</a:t>
            </a:r>
            <a:r>
              <a:rPr lang="en" sz="1200">
                <a:solidFill>
                  <a:srgbClr val="212121"/>
                </a:solidFill>
                <a:latin typeface="Roboto"/>
                <a:ea typeface="Roboto"/>
                <a:cs typeface="Roboto"/>
                <a:sym typeface="Roboto"/>
              </a:rPr>
              <a:t>: Performs max pooling with a 2x2 filter and stride of 2 (which specifies that pooled regions do not overlap)</a:t>
            </a:r>
          </a:p>
          <a:p>
            <a:pPr indent="0" lvl="0" marL="0" rtl="0">
              <a:lnSpc>
                <a:spcPct val="115000"/>
              </a:lnSpc>
              <a:spcBef>
                <a:spcPts val="600"/>
              </a:spcBef>
              <a:spcAft>
                <a:spcPts val="600"/>
              </a:spcAft>
              <a:buNone/>
            </a:pPr>
            <a:r>
              <a:rPr b="1" lang="en" sz="1200">
                <a:solidFill>
                  <a:srgbClr val="212121"/>
                </a:solidFill>
                <a:latin typeface="Roboto"/>
                <a:ea typeface="Roboto"/>
                <a:cs typeface="Roboto"/>
                <a:sym typeface="Roboto"/>
              </a:rPr>
              <a:t>Convolutional Layer #2</a:t>
            </a:r>
            <a:r>
              <a:rPr lang="en" sz="1200">
                <a:solidFill>
                  <a:srgbClr val="212121"/>
                </a:solidFill>
                <a:latin typeface="Roboto"/>
                <a:ea typeface="Roboto"/>
                <a:cs typeface="Roboto"/>
                <a:sym typeface="Roboto"/>
              </a:rPr>
              <a:t>: Applies 50 5x5 filters, with tanh activation function</a:t>
            </a:r>
          </a:p>
          <a:p>
            <a:pPr indent="0" lvl="0" marL="0" rtl="0">
              <a:lnSpc>
                <a:spcPct val="115000"/>
              </a:lnSpc>
              <a:spcBef>
                <a:spcPts val="600"/>
              </a:spcBef>
              <a:spcAft>
                <a:spcPts val="600"/>
              </a:spcAft>
              <a:buNone/>
            </a:pPr>
            <a:r>
              <a:rPr b="1" lang="en" sz="1200">
                <a:solidFill>
                  <a:srgbClr val="212121"/>
                </a:solidFill>
                <a:latin typeface="Roboto"/>
                <a:ea typeface="Roboto"/>
                <a:cs typeface="Roboto"/>
                <a:sym typeface="Roboto"/>
              </a:rPr>
              <a:t>Pooling Layer #2</a:t>
            </a:r>
            <a:r>
              <a:rPr lang="en" sz="1200">
                <a:solidFill>
                  <a:srgbClr val="212121"/>
                </a:solidFill>
                <a:latin typeface="Roboto"/>
                <a:ea typeface="Roboto"/>
                <a:cs typeface="Roboto"/>
                <a:sym typeface="Roboto"/>
              </a:rPr>
              <a:t>: Again, performs max pooling with a 2x2 filter and stride of 2</a:t>
            </a:r>
          </a:p>
          <a:p>
            <a:pPr indent="0" lvl="0" mar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idx="4294967295"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en"/>
              <a:t>STEP 4: Building the three models- Model 2</a:t>
            </a:r>
          </a:p>
        </p:txBody>
      </p:sp>
      <p:pic>
        <p:nvPicPr>
          <p:cNvPr id="248" name="Shape 248"/>
          <p:cNvPicPr preferRelativeResize="0"/>
          <p:nvPr/>
        </p:nvPicPr>
        <p:blipFill>
          <a:blip r:embed="rId3">
            <a:alphaModFix/>
          </a:blip>
          <a:stretch>
            <a:fillRect/>
          </a:stretch>
        </p:blipFill>
        <p:spPr>
          <a:xfrm>
            <a:off x="304800" y="1398800"/>
            <a:ext cx="6094401" cy="3120876"/>
          </a:xfrm>
          <a:prstGeom prst="rect">
            <a:avLst/>
          </a:prstGeom>
          <a:noFill/>
          <a:ln>
            <a:noFill/>
          </a:ln>
        </p:spPr>
      </p:pic>
      <p:sp>
        <p:nvSpPr>
          <p:cNvPr id="249" name="Shape 249"/>
          <p:cNvSpPr txBox="1"/>
          <p:nvPr/>
        </p:nvSpPr>
        <p:spPr>
          <a:xfrm>
            <a:off x="6479850" y="1071750"/>
            <a:ext cx="2582400" cy="3737700"/>
          </a:xfrm>
          <a:prstGeom prst="rect">
            <a:avLst/>
          </a:prstGeom>
          <a:noFill/>
          <a:ln>
            <a:noFill/>
          </a:ln>
        </p:spPr>
        <p:txBody>
          <a:bodyPr anchorCtr="0" anchor="ctr" bIns="91425" lIns="91425" rIns="91425" wrap="square" tIns="91425">
            <a:noAutofit/>
          </a:bodyPr>
          <a:lstStyle/>
          <a:p>
            <a:pPr indent="0" lvl="0" marL="0" rtl="0">
              <a:lnSpc>
                <a:spcPct val="115000"/>
              </a:lnSpc>
              <a:spcBef>
                <a:spcPts val="600"/>
              </a:spcBef>
              <a:spcAft>
                <a:spcPts val="600"/>
              </a:spcAft>
              <a:buNone/>
            </a:pPr>
            <a:r>
              <a:rPr b="1" lang="en" sz="1200">
                <a:solidFill>
                  <a:srgbClr val="212121"/>
                </a:solidFill>
                <a:latin typeface="Roboto"/>
                <a:ea typeface="Roboto"/>
                <a:cs typeface="Roboto"/>
                <a:sym typeface="Roboto"/>
              </a:rPr>
              <a:t>Convolutional Layer #1</a:t>
            </a:r>
            <a:r>
              <a:rPr lang="en" sz="1200">
                <a:solidFill>
                  <a:srgbClr val="212121"/>
                </a:solidFill>
                <a:latin typeface="Roboto"/>
                <a:ea typeface="Roboto"/>
                <a:cs typeface="Roboto"/>
                <a:sym typeface="Roboto"/>
              </a:rPr>
              <a:t>: Applies 20 4x4 filters (extracting 4x4-pixel subregions), with tanh activation function</a:t>
            </a:r>
          </a:p>
          <a:p>
            <a:pPr indent="0" lvl="0" marL="0" rtl="0">
              <a:lnSpc>
                <a:spcPct val="115000"/>
              </a:lnSpc>
              <a:spcBef>
                <a:spcPts val="600"/>
              </a:spcBef>
              <a:spcAft>
                <a:spcPts val="600"/>
              </a:spcAft>
              <a:buNone/>
            </a:pPr>
            <a:r>
              <a:rPr b="1" lang="en" sz="1200">
                <a:solidFill>
                  <a:srgbClr val="212121"/>
                </a:solidFill>
                <a:latin typeface="Roboto"/>
                <a:ea typeface="Roboto"/>
                <a:cs typeface="Roboto"/>
                <a:sym typeface="Roboto"/>
              </a:rPr>
              <a:t>Pooling Layer #1</a:t>
            </a:r>
            <a:r>
              <a:rPr lang="en" sz="1200">
                <a:solidFill>
                  <a:srgbClr val="212121"/>
                </a:solidFill>
                <a:latin typeface="Roboto"/>
                <a:ea typeface="Roboto"/>
                <a:cs typeface="Roboto"/>
                <a:sym typeface="Roboto"/>
              </a:rPr>
              <a:t>: Performs max pooling with a 2x2 filter and stride of 2 (which specifies that pooled regions do not overlap)</a:t>
            </a:r>
          </a:p>
          <a:p>
            <a:pPr indent="0" lvl="0" marL="0" rtl="0">
              <a:lnSpc>
                <a:spcPct val="115000"/>
              </a:lnSpc>
              <a:spcBef>
                <a:spcPts val="600"/>
              </a:spcBef>
              <a:spcAft>
                <a:spcPts val="600"/>
              </a:spcAft>
              <a:buNone/>
            </a:pPr>
            <a:r>
              <a:rPr b="1" lang="en" sz="1200">
                <a:solidFill>
                  <a:srgbClr val="212121"/>
                </a:solidFill>
                <a:latin typeface="Roboto"/>
                <a:ea typeface="Roboto"/>
                <a:cs typeface="Roboto"/>
                <a:sym typeface="Roboto"/>
              </a:rPr>
              <a:t>Convolutional Layer #2</a:t>
            </a:r>
            <a:r>
              <a:rPr lang="en" sz="1200">
                <a:solidFill>
                  <a:srgbClr val="212121"/>
                </a:solidFill>
                <a:latin typeface="Roboto"/>
                <a:ea typeface="Roboto"/>
                <a:cs typeface="Roboto"/>
                <a:sym typeface="Roboto"/>
              </a:rPr>
              <a:t>: Applies 50 4x4 filters, with tanh activation function</a:t>
            </a:r>
          </a:p>
          <a:p>
            <a:pPr indent="0" lvl="0" marL="0" rtl="0">
              <a:lnSpc>
                <a:spcPct val="115000"/>
              </a:lnSpc>
              <a:spcBef>
                <a:spcPts val="600"/>
              </a:spcBef>
              <a:spcAft>
                <a:spcPts val="600"/>
              </a:spcAft>
              <a:buNone/>
            </a:pPr>
            <a:r>
              <a:rPr b="1" lang="en" sz="1200">
                <a:solidFill>
                  <a:srgbClr val="212121"/>
                </a:solidFill>
                <a:latin typeface="Roboto"/>
                <a:ea typeface="Roboto"/>
                <a:cs typeface="Roboto"/>
                <a:sym typeface="Roboto"/>
              </a:rPr>
              <a:t>Pooling Layer #2</a:t>
            </a:r>
            <a:r>
              <a:rPr lang="en" sz="1200">
                <a:solidFill>
                  <a:srgbClr val="212121"/>
                </a:solidFill>
                <a:latin typeface="Roboto"/>
                <a:ea typeface="Roboto"/>
                <a:cs typeface="Roboto"/>
                <a:sym typeface="Roboto"/>
              </a:rPr>
              <a:t>: Again, performs max pooling with a 2x2 filter and stride of 2</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idx="4294967295"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en"/>
              <a:t>STEP 4: Building the three models- Model 3</a:t>
            </a:r>
          </a:p>
        </p:txBody>
      </p:sp>
      <p:pic>
        <p:nvPicPr>
          <p:cNvPr id="255" name="Shape 255"/>
          <p:cNvPicPr preferRelativeResize="0"/>
          <p:nvPr/>
        </p:nvPicPr>
        <p:blipFill>
          <a:blip r:embed="rId3">
            <a:alphaModFix/>
          </a:blip>
          <a:stretch>
            <a:fillRect/>
          </a:stretch>
        </p:blipFill>
        <p:spPr>
          <a:xfrm>
            <a:off x="272975" y="1394925"/>
            <a:ext cx="6114323" cy="3099175"/>
          </a:xfrm>
          <a:prstGeom prst="rect">
            <a:avLst/>
          </a:prstGeom>
          <a:noFill/>
          <a:ln>
            <a:noFill/>
          </a:ln>
        </p:spPr>
      </p:pic>
      <p:sp>
        <p:nvSpPr>
          <p:cNvPr id="256" name="Shape 256"/>
          <p:cNvSpPr txBox="1"/>
          <p:nvPr/>
        </p:nvSpPr>
        <p:spPr>
          <a:xfrm>
            <a:off x="6442300" y="1113100"/>
            <a:ext cx="2745600" cy="3611700"/>
          </a:xfrm>
          <a:prstGeom prst="rect">
            <a:avLst/>
          </a:prstGeom>
          <a:noFill/>
          <a:ln>
            <a:noFill/>
          </a:ln>
        </p:spPr>
        <p:txBody>
          <a:bodyPr anchorCtr="0" anchor="ctr" bIns="91425" lIns="91425" rIns="91425" wrap="square" tIns="91425">
            <a:noAutofit/>
          </a:bodyPr>
          <a:lstStyle/>
          <a:p>
            <a:pPr indent="0" lvl="0" marL="0" rtl="0">
              <a:lnSpc>
                <a:spcPct val="115000"/>
              </a:lnSpc>
              <a:spcBef>
                <a:spcPts val="600"/>
              </a:spcBef>
              <a:spcAft>
                <a:spcPts val="600"/>
              </a:spcAft>
              <a:buNone/>
            </a:pPr>
            <a:r>
              <a:rPr b="1" lang="en" sz="1200">
                <a:solidFill>
                  <a:srgbClr val="212121"/>
                </a:solidFill>
                <a:latin typeface="Roboto"/>
                <a:ea typeface="Roboto"/>
                <a:cs typeface="Roboto"/>
                <a:sym typeface="Roboto"/>
              </a:rPr>
              <a:t>Convolutional Layer #1</a:t>
            </a:r>
            <a:r>
              <a:rPr lang="en" sz="1200">
                <a:solidFill>
                  <a:srgbClr val="212121"/>
                </a:solidFill>
                <a:latin typeface="Roboto"/>
                <a:ea typeface="Roboto"/>
                <a:cs typeface="Roboto"/>
                <a:sym typeface="Roboto"/>
              </a:rPr>
              <a:t>: Applies 20 3x3 filters (extracting 3x3-pixel subregions), with tanh activation function</a:t>
            </a:r>
          </a:p>
          <a:p>
            <a:pPr indent="0" lvl="0" marL="0" rtl="0">
              <a:lnSpc>
                <a:spcPct val="115000"/>
              </a:lnSpc>
              <a:spcBef>
                <a:spcPts val="600"/>
              </a:spcBef>
              <a:spcAft>
                <a:spcPts val="600"/>
              </a:spcAft>
              <a:buNone/>
            </a:pPr>
            <a:r>
              <a:rPr b="1" lang="en" sz="1200">
                <a:solidFill>
                  <a:srgbClr val="212121"/>
                </a:solidFill>
                <a:latin typeface="Roboto"/>
                <a:ea typeface="Roboto"/>
                <a:cs typeface="Roboto"/>
                <a:sym typeface="Roboto"/>
              </a:rPr>
              <a:t>Pooling Layer #1</a:t>
            </a:r>
            <a:r>
              <a:rPr lang="en" sz="1200">
                <a:solidFill>
                  <a:srgbClr val="212121"/>
                </a:solidFill>
                <a:latin typeface="Roboto"/>
                <a:ea typeface="Roboto"/>
                <a:cs typeface="Roboto"/>
                <a:sym typeface="Roboto"/>
              </a:rPr>
              <a:t>: Performs max pooling with a 2x2 filter and stride of 2 (which specifies that pooled regions do not overlap)</a:t>
            </a:r>
          </a:p>
          <a:p>
            <a:pPr indent="0" lvl="0" marL="0" rtl="0">
              <a:lnSpc>
                <a:spcPct val="115000"/>
              </a:lnSpc>
              <a:spcBef>
                <a:spcPts val="600"/>
              </a:spcBef>
              <a:spcAft>
                <a:spcPts val="600"/>
              </a:spcAft>
              <a:buNone/>
            </a:pPr>
            <a:r>
              <a:rPr b="1" lang="en" sz="1200">
                <a:solidFill>
                  <a:srgbClr val="212121"/>
                </a:solidFill>
                <a:latin typeface="Roboto"/>
                <a:ea typeface="Roboto"/>
                <a:cs typeface="Roboto"/>
                <a:sym typeface="Roboto"/>
              </a:rPr>
              <a:t>Convolutional Layer #2</a:t>
            </a:r>
            <a:r>
              <a:rPr lang="en" sz="1200">
                <a:solidFill>
                  <a:srgbClr val="212121"/>
                </a:solidFill>
                <a:latin typeface="Roboto"/>
                <a:ea typeface="Roboto"/>
                <a:cs typeface="Roboto"/>
                <a:sym typeface="Roboto"/>
              </a:rPr>
              <a:t>: Applies 50 3x3 filters, with tanh activation function</a:t>
            </a:r>
          </a:p>
          <a:p>
            <a:pPr indent="0" lvl="0" marL="0" rtl="0">
              <a:lnSpc>
                <a:spcPct val="115000"/>
              </a:lnSpc>
              <a:spcBef>
                <a:spcPts val="600"/>
              </a:spcBef>
              <a:spcAft>
                <a:spcPts val="600"/>
              </a:spcAft>
              <a:buNone/>
            </a:pPr>
            <a:r>
              <a:rPr b="1" lang="en" sz="1200">
                <a:solidFill>
                  <a:srgbClr val="212121"/>
                </a:solidFill>
                <a:latin typeface="Roboto"/>
                <a:ea typeface="Roboto"/>
                <a:cs typeface="Roboto"/>
                <a:sym typeface="Roboto"/>
              </a:rPr>
              <a:t>Pooling Layer #2</a:t>
            </a:r>
            <a:r>
              <a:rPr lang="en" sz="1200">
                <a:solidFill>
                  <a:srgbClr val="212121"/>
                </a:solidFill>
                <a:latin typeface="Roboto"/>
                <a:ea typeface="Roboto"/>
                <a:cs typeface="Roboto"/>
                <a:sym typeface="Roboto"/>
              </a:rPr>
              <a:t>: Again, performs max pooling with a 2x2 filter and stride of 2</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idx="4294967295"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en"/>
              <a:t>STEP 5: Training the Model</a:t>
            </a:r>
          </a:p>
        </p:txBody>
      </p:sp>
      <p:pic>
        <p:nvPicPr>
          <p:cNvPr id="262" name="Shape 262"/>
          <p:cNvPicPr preferRelativeResize="0"/>
          <p:nvPr/>
        </p:nvPicPr>
        <p:blipFill>
          <a:blip r:embed="rId3">
            <a:alphaModFix/>
          </a:blip>
          <a:stretch>
            <a:fillRect/>
          </a:stretch>
        </p:blipFill>
        <p:spPr>
          <a:xfrm>
            <a:off x="152400" y="1322600"/>
            <a:ext cx="8839204" cy="1990426"/>
          </a:xfrm>
          <a:prstGeom prst="rect">
            <a:avLst/>
          </a:prstGeom>
          <a:noFill/>
          <a:ln>
            <a:noFill/>
          </a:ln>
        </p:spPr>
      </p:pic>
      <p:sp>
        <p:nvSpPr>
          <p:cNvPr id="263" name="Shape 263"/>
          <p:cNvSpPr txBox="1"/>
          <p:nvPr/>
        </p:nvSpPr>
        <p:spPr>
          <a:xfrm>
            <a:off x="152400" y="3381625"/>
            <a:ext cx="8839200" cy="1447800"/>
          </a:xfrm>
          <a:prstGeom prst="rect">
            <a:avLst/>
          </a:prstGeom>
          <a:noFill/>
          <a:ln>
            <a:noFill/>
          </a:ln>
        </p:spPr>
        <p:txBody>
          <a:bodyPr anchorCtr="0" anchor="t" bIns="91425" lIns="91425" rIns="91425" wrap="square" tIns="91425">
            <a:noAutofit/>
          </a:bodyPr>
          <a:lstStyle/>
          <a:p>
            <a:pPr indent="0" lvl="0" marL="0">
              <a:spcBef>
                <a:spcPts val="0"/>
              </a:spcBef>
              <a:buNone/>
            </a:pPr>
            <a:r>
              <a:rPr b="1" lang="en"/>
              <a:t>HYPERPARAMETERS:</a:t>
            </a:r>
          </a:p>
          <a:p>
            <a:pPr indent="-317500" lvl="0" marL="457200" rtl="0">
              <a:spcBef>
                <a:spcPts val="0"/>
              </a:spcBef>
              <a:spcAft>
                <a:spcPts val="0"/>
              </a:spcAft>
              <a:buSzPts val="1400"/>
              <a:buChar char="●"/>
            </a:pPr>
            <a:r>
              <a:rPr lang="en"/>
              <a:t>Learning Rate: controls how much to update the weight in the optimization algorithm</a:t>
            </a:r>
          </a:p>
          <a:p>
            <a:pPr indent="-317500" lvl="0" marL="457200" rtl="0">
              <a:spcBef>
                <a:spcPts val="0"/>
              </a:spcBef>
              <a:spcAft>
                <a:spcPts val="0"/>
              </a:spcAft>
              <a:buSzPts val="1400"/>
              <a:buChar char="●"/>
            </a:pPr>
            <a:r>
              <a:rPr lang="en"/>
              <a:t>Batch Size: defines number of samples that going to be propagated through the network</a:t>
            </a:r>
          </a:p>
          <a:p>
            <a:pPr indent="-317500" lvl="0" marL="457200" rtl="0">
              <a:spcBef>
                <a:spcPts val="0"/>
              </a:spcBef>
              <a:spcAft>
                <a:spcPts val="0"/>
              </a:spcAft>
              <a:buSzPts val="1400"/>
              <a:buChar char="●"/>
            </a:pPr>
            <a:r>
              <a:rPr lang="en"/>
              <a:t>Activation Function: defines the output of that node given an input or set of inputs</a:t>
            </a:r>
          </a:p>
          <a:p>
            <a:pPr indent="-317500" lvl="0" marL="457200" rtl="0">
              <a:spcBef>
                <a:spcPts val="0"/>
              </a:spcBef>
              <a:spcAft>
                <a:spcPts val="0"/>
              </a:spcAft>
              <a:buSzPts val="1400"/>
              <a:buChar char="●"/>
            </a:pPr>
            <a:r>
              <a:rPr lang="en"/>
              <a:t>Number of hidden layers/units</a:t>
            </a:r>
          </a:p>
          <a:p>
            <a:pPr indent="-317500" lvl="0" marL="457200" rtl="0">
              <a:spcBef>
                <a:spcPts val="0"/>
              </a:spcBef>
              <a:buSzPts val="1400"/>
              <a:buChar char="●"/>
            </a:pPr>
            <a:r>
              <a:rPr lang="en"/>
              <a:t>Num.round: Number of times the data is trained for accuracy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en"/>
              <a:t>STEP 6: Testing the models</a:t>
            </a:r>
          </a:p>
        </p:txBody>
      </p:sp>
      <p:pic>
        <p:nvPicPr>
          <p:cNvPr id="269" name="Shape 269"/>
          <p:cNvPicPr preferRelativeResize="0"/>
          <p:nvPr/>
        </p:nvPicPr>
        <p:blipFill>
          <a:blip r:embed="rId3">
            <a:alphaModFix/>
          </a:blip>
          <a:stretch>
            <a:fillRect/>
          </a:stretch>
        </p:blipFill>
        <p:spPr>
          <a:xfrm>
            <a:off x="2438400" y="1034261"/>
            <a:ext cx="3582667" cy="3820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idx="4294967295" type="title"/>
          </p:nvPr>
        </p:nvSpPr>
        <p:spPr>
          <a:xfrm>
            <a:off x="311700" y="410000"/>
            <a:ext cx="8520600" cy="607800"/>
          </a:xfrm>
          <a:prstGeom prst="rect">
            <a:avLst/>
          </a:prstGeom>
        </p:spPr>
        <p:txBody>
          <a:bodyPr anchorCtr="0" anchor="t" bIns="91425" lIns="91425" rIns="91425" wrap="square" tIns="91425">
            <a:noAutofit/>
          </a:bodyPr>
          <a:lstStyle/>
          <a:p>
            <a:pPr indent="0" lvl="0" marL="0" rtl="0">
              <a:spcBef>
                <a:spcPts val="0"/>
              </a:spcBef>
              <a:buNone/>
            </a:pPr>
            <a:r>
              <a:rPr lang="en"/>
              <a:t>RESULT</a:t>
            </a:r>
            <a:r>
              <a:rPr lang="en"/>
              <a:t>: Accuracy</a:t>
            </a:r>
          </a:p>
        </p:txBody>
      </p:sp>
      <p:cxnSp>
        <p:nvCxnSpPr>
          <p:cNvPr id="275" name="Shape 275"/>
          <p:cNvCxnSpPr/>
          <p:nvPr/>
        </p:nvCxnSpPr>
        <p:spPr>
          <a:xfrm>
            <a:off x="3059400" y="1268800"/>
            <a:ext cx="8700" cy="3619800"/>
          </a:xfrm>
          <a:prstGeom prst="straightConnector1">
            <a:avLst/>
          </a:prstGeom>
          <a:noFill/>
          <a:ln cap="flat" cmpd="sng" w="9525">
            <a:solidFill>
              <a:schemeClr val="dk1"/>
            </a:solidFill>
            <a:prstDash val="solid"/>
            <a:round/>
            <a:headEnd len="lg" w="lg" type="none"/>
            <a:tailEnd len="lg" w="lg" type="none"/>
          </a:ln>
        </p:spPr>
      </p:cxnSp>
      <p:cxnSp>
        <p:nvCxnSpPr>
          <p:cNvPr id="276" name="Shape 276"/>
          <p:cNvCxnSpPr/>
          <p:nvPr/>
        </p:nvCxnSpPr>
        <p:spPr>
          <a:xfrm>
            <a:off x="6107400" y="1209837"/>
            <a:ext cx="24600" cy="3703200"/>
          </a:xfrm>
          <a:prstGeom prst="straightConnector1">
            <a:avLst/>
          </a:prstGeom>
          <a:noFill/>
          <a:ln cap="flat" cmpd="sng" w="9525">
            <a:solidFill>
              <a:schemeClr val="dk1"/>
            </a:solidFill>
            <a:prstDash val="solid"/>
            <a:round/>
            <a:headEnd len="lg" w="lg" type="none"/>
            <a:tailEnd len="lg" w="lg" type="none"/>
          </a:ln>
        </p:spPr>
      </p:cxnSp>
      <p:sp>
        <p:nvSpPr>
          <p:cNvPr id="277" name="Shape 277"/>
          <p:cNvSpPr txBox="1"/>
          <p:nvPr/>
        </p:nvSpPr>
        <p:spPr>
          <a:xfrm>
            <a:off x="504300" y="1248834"/>
            <a:ext cx="1939200" cy="3879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lang="en" sz="1600"/>
              <a:t>MODEL 1</a:t>
            </a:r>
          </a:p>
        </p:txBody>
      </p:sp>
      <p:sp>
        <p:nvSpPr>
          <p:cNvPr id="278" name="Shape 278"/>
          <p:cNvSpPr txBox="1"/>
          <p:nvPr/>
        </p:nvSpPr>
        <p:spPr>
          <a:xfrm>
            <a:off x="3628500" y="1215725"/>
            <a:ext cx="1939200" cy="3879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lang="en" sz="1600"/>
              <a:t>MODEL 2</a:t>
            </a:r>
          </a:p>
        </p:txBody>
      </p:sp>
      <p:sp>
        <p:nvSpPr>
          <p:cNvPr id="279" name="Shape 279"/>
          <p:cNvSpPr txBox="1"/>
          <p:nvPr/>
        </p:nvSpPr>
        <p:spPr>
          <a:xfrm>
            <a:off x="6676500" y="1215725"/>
            <a:ext cx="1939200" cy="3879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lang="en" sz="1600"/>
              <a:t>MODEL 3</a:t>
            </a:r>
          </a:p>
        </p:txBody>
      </p:sp>
      <p:pic>
        <p:nvPicPr>
          <p:cNvPr id="280" name="Shape 280"/>
          <p:cNvPicPr preferRelativeResize="0"/>
          <p:nvPr/>
        </p:nvPicPr>
        <p:blipFill rotWithShape="1">
          <a:blip r:embed="rId3">
            <a:alphaModFix/>
          </a:blip>
          <a:srcRect b="6991" l="-837" r="46088" t="25980"/>
          <a:stretch/>
        </p:blipFill>
        <p:spPr>
          <a:xfrm>
            <a:off x="420600" y="1793320"/>
            <a:ext cx="2285351" cy="2783450"/>
          </a:xfrm>
          <a:prstGeom prst="rect">
            <a:avLst/>
          </a:prstGeom>
          <a:noFill/>
          <a:ln>
            <a:noFill/>
          </a:ln>
        </p:spPr>
      </p:pic>
      <p:pic>
        <p:nvPicPr>
          <p:cNvPr id="281" name="Shape 281"/>
          <p:cNvPicPr preferRelativeResize="0"/>
          <p:nvPr/>
        </p:nvPicPr>
        <p:blipFill rotWithShape="1">
          <a:blip r:embed="rId4">
            <a:alphaModFix/>
          </a:blip>
          <a:srcRect b="6401" l="0" r="44305" t="25353"/>
          <a:stretch/>
        </p:blipFill>
        <p:spPr>
          <a:xfrm>
            <a:off x="3500850" y="1801550"/>
            <a:ext cx="2236459" cy="2783450"/>
          </a:xfrm>
          <a:prstGeom prst="rect">
            <a:avLst/>
          </a:prstGeom>
          <a:noFill/>
          <a:ln>
            <a:noFill/>
          </a:ln>
        </p:spPr>
      </p:pic>
      <p:pic>
        <p:nvPicPr>
          <p:cNvPr id="282" name="Shape 282"/>
          <p:cNvPicPr preferRelativeResize="0"/>
          <p:nvPr/>
        </p:nvPicPr>
        <p:blipFill rotWithShape="1">
          <a:blip r:embed="rId5">
            <a:alphaModFix/>
          </a:blip>
          <a:srcRect b="5678" l="0" r="46632" t="23779"/>
          <a:stretch/>
        </p:blipFill>
        <p:spPr>
          <a:xfrm>
            <a:off x="6532200" y="1758352"/>
            <a:ext cx="2159699" cy="281045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311700" y="1256050"/>
            <a:ext cx="8520600" cy="2030700"/>
          </a:xfrm>
          <a:prstGeom prst="rect">
            <a:avLst/>
          </a:prstGeom>
        </p:spPr>
        <p:txBody>
          <a:bodyPr anchorCtr="0" anchor="b" bIns="91425" lIns="91425" rIns="91425" wrap="square" tIns="91425">
            <a:noAutofit/>
          </a:bodyPr>
          <a:lstStyle/>
          <a:p>
            <a:pPr indent="0" lvl="0" marL="0">
              <a:spcBef>
                <a:spcPts val="0"/>
              </a:spcBef>
              <a:buNone/>
            </a:pPr>
            <a:r>
              <a:rPr lang="en" sz="9600"/>
              <a:t>95.91%</a:t>
            </a:r>
          </a:p>
        </p:txBody>
      </p:sp>
      <p:sp>
        <p:nvSpPr>
          <p:cNvPr id="288" name="Shape 288"/>
          <p:cNvSpPr txBox="1"/>
          <p:nvPr>
            <p:ph idx="1" type="body"/>
          </p:nvPr>
        </p:nvSpPr>
        <p:spPr>
          <a:xfrm>
            <a:off x="311700" y="3369225"/>
            <a:ext cx="8520600" cy="1281900"/>
          </a:xfrm>
          <a:prstGeom prst="rect">
            <a:avLst/>
          </a:prstGeom>
        </p:spPr>
        <p:txBody>
          <a:bodyPr anchorCtr="0" anchor="t" bIns="91425" lIns="91425" rIns="91425" wrap="square" tIns="91425">
            <a:noAutofit/>
          </a:bodyPr>
          <a:lstStyle/>
          <a:p>
            <a:pPr indent="0" lvl="0" marL="0">
              <a:spcBef>
                <a:spcPts val="0"/>
              </a:spcBef>
              <a:buNone/>
            </a:pPr>
            <a:r>
              <a:rPr b="1" lang="en" sz="2400"/>
              <a:t>Model 1 with 5x5 filters and tanh activation function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700"/>
                                        <p:tgtEl>
                                          <p:spTgt spid="28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623709" y="1684500"/>
            <a:ext cx="4481400" cy="1564500"/>
          </a:xfrm>
          <a:prstGeom prst="rect">
            <a:avLst/>
          </a:prstGeom>
        </p:spPr>
        <p:txBody>
          <a:bodyPr anchorCtr="0" anchor="b" bIns="91425" lIns="91425" rIns="91425" wrap="square" tIns="91425">
            <a:noAutofit/>
          </a:bodyPr>
          <a:lstStyle/>
          <a:p>
            <a:pPr indent="0" lvl="0" marL="0">
              <a:spcBef>
                <a:spcPts val="0"/>
              </a:spcBef>
              <a:buNone/>
            </a:pPr>
            <a:r>
              <a:rPr b="1" lang="en" sz="3600">
                <a:solidFill>
                  <a:srgbClr val="FFFFFF"/>
                </a:solidFill>
              </a:rPr>
              <a:t>Neural Network: Prudential Insurance</a:t>
            </a:r>
          </a:p>
        </p:txBody>
      </p:sp>
      <p:pic>
        <p:nvPicPr>
          <p:cNvPr id="108" name="Shape 108"/>
          <p:cNvPicPr preferRelativeResize="0"/>
          <p:nvPr/>
        </p:nvPicPr>
        <p:blipFill>
          <a:blip r:embed="rId3">
            <a:alphaModFix/>
          </a:blip>
          <a:stretch>
            <a:fillRect/>
          </a:stretch>
        </p:blipFill>
        <p:spPr>
          <a:xfrm>
            <a:off x="381000" y="685800"/>
            <a:ext cx="3837000" cy="363084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387900" y="631800"/>
            <a:ext cx="6199500" cy="755700"/>
          </a:xfrm>
          <a:prstGeom prst="rect">
            <a:avLst/>
          </a:prstGeom>
        </p:spPr>
        <p:txBody>
          <a:bodyPr anchorCtr="0" anchor="b" bIns="91425" lIns="91425" rIns="91425" wrap="square" tIns="91425">
            <a:noAutofit/>
          </a:bodyPr>
          <a:lstStyle/>
          <a:p>
            <a:pPr indent="0" lvl="0" marL="0">
              <a:spcBef>
                <a:spcPts val="0"/>
              </a:spcBef>
              <a:buNone/>
            </a:pPr>
            <a:r>
              <a:rPr b="1" lang="en" sz="3000"/>
              <a:t>Recommendation/Future work</a:t>
            </a:r>
          </a:p>
          <a:p>
            <a:pPr indent="0" lvl="0" marL="0">
              <a:spcBef>
                <a:spcPts val="0"/>
              </a:spcBef>
              <a:buNone/>
            </a:pPr>
            <a:r>
              <a:t/>
            </a:r>
            <a:endParaRPr/>
          </a:p>
        </p:txBody>
      </p:sp>
      <p:sp>
        <p:nvSpPr>
          <p:cNvPr id="294" name="Shape 294"/>
          <p:cNvSpPr txBox="1"/>
          <p:nvPr>
            <p:ph idx="1" type="body"/>
          </p:nvPr>
        </p:nvSpPr>
        <p:spPr>
          <a:xfrm>
            <a:off x="311700" y="1313400"/>
            <a:ext cx="4019100" cy="31032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AutoNum type="arabicPeriod"/>
            </a:pPr>
            <a:r>
              <a:rPr lang="en" sz="1400"/>
              <a:t>Gather handwritten samples from different demographics and age groups to analyze the pattern</a:t>
            </a:r>
            <a:br>
              <a:rPr lang="en" sz="1400"/>
            </a:br>
          </a:p>
          <a:p>
            <a:pPr indent="-317500" lvl="0" marL="457200" rtl="0">
              <a:spcBef>
                <a:spcPts val="0"/>
              </a:spcBef>
              <a:spcAft>
                <a:spcPts val="0"/>
              </a:spcAft>
              <a:buSzPts val="1400"/>
              <a:buAutoNum type="arabicPeriod"/>
            </a:pPr>
            <a:r>
              <a:rPr lang="en" sz="1400"/>
              <a:t>Based on the mass handwritten samples, find out the emotional sentiments of the individual at the time of sample gathering</a:t>
            </a:r>
            <a:br>
              <a:rPr lang="en" sz="1400"/>
            </a:br>
          </a:p>
          <a:p>
            <a:pPr indent="-317500" lvl="0" marL="457200">
              <a:spcBef>
                <a:spcPts val="0"/>
              </a:spcBef>
              <a:buSzPts val="1400"/>
              <a:buAutoNum type="arabicPeriod"/>
            </a:pPr>
            <a:r>
              <a:rPr lang="en" sz="1400"/>
              <a:t>Apply facial recognition and image processing techniques on politicians and participants to decide the outcome based on artificial intelligence</a:t>
            </a:r>
          </a:p>
        </p:txBody>
      </p:sp>
      <p:pic>
        <p:nvPicPr>
          <p:cNvPr id="295" name="Shape 295"/>
          <p:cNvPicPr preferRelativeResize="0"/>
          <p:nvPr/>
        </p:nvPicPr>
        <p:blipFill>
          <a:blip r:embed="rId3">
            <a:alphaModFix/>
          </a:blip>
          <a:stretch>
            <a:fillRect/>
          </a:stretch>
        </p:blipFill>
        <p:spPr>
          <a:xfrm>
            <a:off x="4724175" y="1387500"/>
            <a:ext cx="4084051" cy="304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490250" y="1561375"/>
            <a:ext cx="4866000" cy="1723800"/>
          </a:xfrm>
          <a:prstGeom prst="rect">
            <a:avLst/>
          </a:prstGeom>
        </p:spPr>
        <p:txBody>
          <a:bodyPr anchorCtr="0" anchor="ctr" bIns="91425" lIns="91425" rIns="91425" wrap="square" tIns="91425">
            <a:noAutofit/>
          </a:bodyPr>
          <a:lstStyle/>
          <a:p>
            <a:pPr indent="0" lvl="0" marL="0">
              <a:spcBef>
                <a:spcPts val="0"/>
              </a:spcBef>
              <a:buNone/>
            </a:pPr>
            <a:r>
              <a:rPr b="1" lang="en" sz="600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en"/>
              <a:t>What is Neural Networks?</a:t>
            </a:r>
          </a:p>
        </p:txBody>
      </p:sp>
      <p:sp>
        <p:nvSpPr>
          <p:cNvPr id="114" name="Shape 114"/>
          <p:cNvSpPr txBox="1"/>
          <p:nvPr>
            <p:ph idx="1" type="body"/>
          </p:nvPr>
        </p:nvSpPr>
        <p:spPr>
          <a:xfrm>
            <a:off x="311700" y="1113750"/>
            <a:ext cx="5603400" cy="3455100"/>
          </a:xfrm>
          <a:prstGeom prst="rect">
            <a:avLst/>
          </a:prstGeom>
        </p:spPr>
        <p:txBody>
          <a:bodyPr anchorCtr="0" anchor="t" bIns="91425" lIns="91425" rIns="91425" wrap="square" tIns="91425">
            <a:noAutofit/>
          </a:bodyPr>
          <a:lstStyle/>
          <a:p>
            <a:pPr indent="-317500" lvl="0" marL="457200" rtl="0">
              <a:spcBef>
                <a:spcPts val="0"/>
              </a:spcBef>
              <a:spcAft>
                <a:spcPts val="0"/>
              </a:spcAft>
              <a:buClr>
                <a:srgbClr val="333333"/>
              </a:buClr>
              <a:buSzPts val="1400"/>
              <a:buFont typeface="Lato"/>
              <a:buChar char="●"/>
            </a:pPr>
            <a:r>
              <a:rPr lang="en" sz="1400">
                <a:solidFill>
                  <a:srgbClr val="333333"/>
                </a:solidFill>
                <a:highlight>
                  <a:srgbClr val="FFFFFF"/>
                </a:highlight>
                <a:latin typeface="Lato"/>
                <a:ea typeface="Lato"/>
                <a:cs typeface="Lato"/>
                <a:sym typeface="Lato"/>
              </a:rPr>
              <a:t>Neural networks are a set of algorithms, modeled loosely after the human brain, that are designed to recognize patterns</a:t>
            </a:r>
            <a:br>
              <a:rPr lang="en" sz="1400">
                <a:solidFill>
                  <a:srgbClr val="333333"/>
                </a:solidFill>
                <a:highlight>
                  <a:srgbClr val="FFFFFF"/>
                </a:highlight>
                <a:latin typeface="Lato"/>
                <a:ea typeface="Lato"/>
                <a:cs typeface="Lato"/>
                <a:sym typeface="Lato"/>
              </a:rPr>
            </a:br>
          </a:p>
          <a:p>
            <a:pPr indent="-317500" lvl="0" marL="457200" rtl="0">
              <a:spcBef>
                <a:spcPts val="0"/>
              </a:spcBef>
              <a:spcAft>
                <a:spcPts val="0"/>
              </a:spcAft>
              <a:buClr>
                <a:srgbClr val="333333"/>
              </a:buClr>
              <a:buSzPts val="1400"/>
              <a:buFont typeface="Lato"/>
              <a:buChar char="●"/>
            </a:pPr>
            <a:r>
              <a:rPr lang="en" sz="1400">
                <a:solidFill>
                  <a:srgbClr val="333333"/>
                </a:solidFill>
                <a:highlight>
                  <a:srgbClr val="FFFFFF"/>
                </a:highlight>
                <a:latin typeface="Lato"/>
                <a:ea typeface="Lato"/>
                <a:cs typeface="Lato"/>
                <a:sym typeface="Lato"/>
              </a:rPr>
              <a:t>Interpret sensory data through a kind of machine perception, labeling or clustering raw input</a:t>
            </a:r>
            <a:br>
              <a:rPr lang="en" sz="1400">
                <a:solidFill>
                  <a:srgbClr val="333333"/>
                </a:solidFill>
                <a:highlight>
                  <a:srgbClr val="FFFFFF"/>
                </a:highlight>
                <a:latin typeface="Lato"/>
                <a:ea typeface="Lato"/>
                <a:cs typeface="Lato"/>
                <a:sym typeface="Lato"/>
              </a:rPr>
            </a:br>
          </a:p>
          <a:p>
            <a:pPr indent="-317500" lvl="0" marL="457200" rtl="0">
              <a:spcBef>
                <a:spcPts val="0"/>
              </a:spcBef>
              <a:spcAft>
                <a:spcPts val="0"/>
              </a:spcAft>
              <a:buClr>
                <a:srgbClr val="333333"/>
              </a:buClr>
              <a:buSzPts val="1400"/>
              <a:buFont typeface="Lato"/>
              <a:buChar char="●"/>
            </a:pPr>
            <a:r>
              <a:rPr lang="en" sz="1400">
                <a:solidFill>
                  <a:srgbClr val="333333"/>
                </a:solidFill>
                <a:highlight>
                  <a:srgbClr val="FFFFFF"/>
                </a:highlight>
                <a:latin typeface="Lato"/>
                <a:ea typeface="Lato"/>
                <a:cs typeface="Lato"/>
                <a:sym typeface="Lato"/>
              </a:rPr>
              <a:t>Patterns they recognize are numerical, contained in vectors, into which all real-world data, be it images, sound, text or time series, must be translated</a:t>
            </a:r>
            <a:br>
              <a:rPr lang="en" sz="1400">
                <a:solidFill>
                  <a:srgbClr val="333333"/>
                </a:solidFill>
                <a:highlight>
                  <a:srgbClr val="FFFFFF"/>
                </a:highlight>
                <a:latin typeface="Lato"/>
                <a:ea typeface="Lato"/>
                <a:cs typeface="Lato"/>
                <a:sym typeface="Lato"/>
              </a:rPr>
            </a:br>
          </a:p>
          <a:p>
            <a:pPr indent="-317500" lvl="0" marL="457200">
              <a:spcBef>
                <a:spcPts val="0"/>
              </a:spcBef>
              <a:buClr>
                <a:srgbClr val="333333"/>
              </a:buClr>
              <a:buSzPts val="1400"/>
              <a:buFont typeface="Lato"/>
              <a:buChar char="●"/>
            </a:pPr>
            <a:r>
              <a:rPr lang="en" sz="1400">
                <a:solidFill>
                  <a:srgbClr val="333333"/>
                </a:solidFill>
                <a:highlight>
                  <a:srgbClr val="FFFFFF"/>
                </a:highlight>
                <a:latin typeface="Lato"/>
                <a:ea typeface="Lato"/>
                <a:cs typeface="Lato"/>
                <a:sym typeface="Lato"/>
              </a:rPr>
              <a:t>Deep neural networks is distinguished from the more commonplace single-hidden-layer neural networks by their depth- the number of node layers through which data passes in a multistep process of pattern recognition</a:t>
            </a:r>
          </a:p>
        </p:txBody>
      </p:sp>
      <p:pic>
        <p:nvPicPr>
          <p:cNvPr id="115" name="Shape 115"/>
          <p:cNvPicPr preferRelativeResize="0"/>
          <p:nvPr/>
        </p:nvPicPr>
        <p:blipFill rotWithShape="1">
          <a:blip r:embed="rId3">
            <a:alphaModFix/>
          </a:blip>
          <a:srcRect b="0" l="7015" r="5288" t="1748"/>
          <a:stretch/>
        </p:blipFill>
        <p:spPr>
          <a:xfrm>
            <a:off x="6067500" y="1277011"/>
            <a:ext cx="3055326" cy="24895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90250" y="526350"/>
            <a:ext cx="8452200" cy="4090800"/>
          </a:xfrm>
          <a:prstGeom prst="rect">
            <a:avLst/>
          </a:prstGeom>
        </p:spPr>
        <p:txBody>
          <a:bodyPr anchorCtr="0" anchor="ctr" bIns="91425" lIns="91425" rIns="91425" wrap="square" tIns="91425">
            <a:noAutofit/>
          </a:bodyPr>
          <a:lstStyle/>
          <a:p>
            <a:pPr indent="0" lvl="0" marL="0">
              <a:spcBef>
                <a:spcPts val="0"/>
              </a:spcBef>
              <a:buNone/>
            </a:pPr>
            <a:r>
              <a:rPr lang="en"/>
              <a:t>Neural Network with Prudential Dataset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en"/>
              <a:t>Data preprocessing </a:t>
            </a:r>
          </a:p>
        </p:txBody>
      </p:sp>
      <p:sp>
        <p:nvSpPr>
          <p:cNvPr id="126" name="Shape 126"/>
          <p:cNvSpPr txBox="1"/>
          <p:nvPr>
            <p:ph idx="1" type="body"/>
          </p:nvPr>
        </p:nvSpPr>
        <p:spPr>
          <a:xfrm>
            <a:off x="311700" y="1229875"/>
            <a:ext cx="4688400" cy="33390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a:solidFill>
                  <a:srgbClr val="000000"/>
                </a:solidFill>
              </a:rPr>
              <a:t>Similar to the mid-term project:</a:t>
            </a:r>
          </a:p>
          <a:p>
            <a:pPr indent="-342900" lvl="0" marL="457200" rtl="0">
              <a:lnSpc>
                <a:spcPct val="115000"/>
              </a:lnSpc>
              <a:spcBef>
                <a:spcPts val="0"/>
              </a:spcBef>
              <a:spcAft>
                <a:spcPts val="0"/>
              </a:spcAft>
              <a:buClr>
                <a:srgbClr val="000000"/>
              </a:buClr>
              <a:buSzPts val="1800"/>
              <a:buChar char="●"/>
            </a:pPr>
            <a:r>
              <a:rPr lang="en">
                <a:solidFill>
                  <a:srgbClr val="000000"/>
                </a:solidFill>
              </a:rPr>
              <a:t>Remove noise</a:t>
            </a:r>
          </a:p>
          <a:p>
            <a:pPr indent="-342900" lvl="0" marL="457200" rtl="0">
              <a:lnSpc>
                <a:spcPct val="115000"/>
              </a:lnSpc>
              <a:spcBef>
                <a:spcPts val="0"/>
              </a:spcBef>
              <a:spcAft>
                <a:spcPts val="0"/>
              </a:spcAft>
              <a:buClr>
                <a:srgbClr val="000000"/>
              </a:buClr>
              <a:buSzPts val="1800"/>
              <a:buChar char="●"/>
            </a:pPr>
            <a:r>
              <a:rPr lang="en">
                <a:solidFill>
                  <a:srgbClr val="000000"/>
                </a:solidFill>
              </a:rPr>
              <a:t>Add the missing values</a:t>
            </a:r>
          </a:p>
          <a:p>
            <a:pPr indent="-342900" lvl="0" marL="457200" rtl="0">
              <a:lnSpc>
                <a:spcPct val="115000"/>
              </a:lnSpc>
              <a:spcBef>
                <a:spcPts val="0"/>
              </a:spcBef>
              <a:spcAft>
                <a:spcPts val="0"/>
              </a:spcAft>
              <a:buClr>
                <a:srgbClr val="000000"/>
              </a:buClr>
              <a:buSzPts val="1800"/>
              <a:buChar char="●"/>
            </a:pPr>
            <a:r>
              <a:rPr lang="en">
                <a:solidFill>
                  <a:srgbClr val="000000"/>
                </a:solidFill>
              </a:rPr>
              <a:t>Reduce dimension</a:t>
            </a:r>
          </a:p>
          <a:p>
            <a:pPr indent="-342900" lvl="0" marL="457200" rtl="0">
              <a:lnSpc>
                <a:spcPct val="115000"/>
              </a:lnSpc>
              <a:spcBef>
                <a:spcPts val="0"/>
              </a:spcBef>
              <a:spcAft>
                <a:spcPts val="0"/>
              </a:spcAft>
              <a:buClr>
                <a:srgbClr val="000000"/>
              </a:buClr>
              <a:buSzPts val="1800"/>
              <a:buChar char="●"/>
            </a:pPr>
            <a:r>
              <a:rPr lang="en">
                <a:solidFill>
                  <a:srgbClr val="000000"/>
                </a:solidFill>
              </a:rPr>
              <a:t>Data transformation</a:t>
            </a:r>
          </a:p>
          <a:p>
            <a:pPr indent="-342900" lvl="0" marL="457200" rtl="0">
              <a:lnSpc>
                <a:spcPct val="115000"/>
              </a:lnSpc>
              <a:spcBef>
                <a:spcPts val="0"/>
              </a:spcBef>
              <a:buClr>
                <a:srgbClr val="000000"/>
              </a:buClr>
              <a:buSzPts val="1800"/>
              <a:buChar char="●"/>
            </a:pPr>
            <a:r>
              <a:rPr lang="en">
                <a:solidFill>
                  <a:srgbClr val="000000"/>
                </a:solidFill>
              </a:rPr>
              <a:t>Split train and test dataset</a:t>
            </a:r>
          </a:p>
          <a:p>
            <a:pPr indent="0" lvl="0" marL="0">
              <a:lnSpc>
                <a:spcPct val="115000"/>
              </a:lnSpc>
              <a:spcBef>
                <a:spcPts val="0"/>
              </a:spcBef>
              <a:buNone/>
            </a:pPr>
            <a:r>
              <a:t/>
            </a:r>
            <a:endParaRPr>
              <a:solidFill>
                <a:srgbClr val="000000"/>
              </a:solidFill>
            </a:endParaRPr>
          </a:p>
        </p:txBody>
      </p:sp>
      <p:sp>
        <p:nvSpPr>
          <p:cNvPr id="127" name="Shape 127"/>
          <p:cNvSpPr txBox="1"/>
          <p:nvPr>
            <p:ph idx="1" type="body"/>
          </p:nvPr>
        </p:nvSpPr>
        <p:spPr>
          <a:xfrm>
            <a:off x="4731300" y="1229875"/>
            <a:ext cx="4128900" cy="3339000"/>
          </a:xfrm>
          <a:prstGeom prst="rect">
            <a:avLst/>
          </a:prstGeom>
        </p:spPr>
        <p:txBody>
          <a:bodyPr anchorCtr="0" anchor="t" bIns="91425" lIns="91425" rIns="91425" wrap="square" tIns="91425">
            <a:noAutofit/>
          </a:bodyPr>
          <a:lstStyle/>
          <a:p>
            <a:pPr indent="0" lvl="0" marL="0" rtl="0">
              <a:spcBef>
                <a:spcPts val="0"/>
              </a:spcBef>
              <a:buNone/>
            </a:pPr>
            <a:r>
              <a:rPr b="1" lang="en">
                <a:solidFill>
                  <a:srgbClr val="000000"/>
                </a:solidFill>
              </a:rPr>
              <a:t>Improvements:</a:t>
            </a:r>
          </a:p>
          <a:p>
            <a:pPr indent="-342900" lvl="0" marL="457200" rtl="0">
              <a:lnSpc>
                <a:spcPct val="115000"/>
              </a:lnSpc>
              <a:spcBef>
                <a:spcPts val="0"/>
              </a:spcBef>
              <a:spcAft>
                <a:spcPts val="0"/>
              </a:spcAft>
              <a:buClr>
                <a:srgbClr val="000000"/>
              </a:buClr>
              <a:buSzPts val="1800"/>
              <a:buChar char="●"/>
            </a:pPr>
            <a:r>
              <a:rPr lang="en">
                <a:solidFill>
                  <a:srgbClr val="000000"/>
                </a:solidFill>
              </a:rPr>
              <a:t>Lowering the p-value to select the more</a:t>
            </a:r>
            <a:br>
              <a:rPr lang="en">
                <a:solidFill>
                  <a:srgbClr val="000000"/>
                </a:solidFill>
              </a:rPr>
            </a:br>
            <a:r>
              <a:rPr lang="en">
                <a:solidFill>
                  <a:srgbClr val="000000"/>
                </a:solidFill>
              </a:rPr>
              <a:t>precise attributes</a:t>
            </a:r>
          </a:p>
          <a:p>
            <a:pPr indent="-342900" lvl="0" marL="457200" rtl="0">
              <a:lnSpc>
                <a:spcPct val="115000"/>
              </a:lnSpc>
              <a:spcBef>
                <a:spcPts val="0"/>
              </a:spcBef>
              <a:buClr>
                <a:srgbClr val="000000"/>
              </a:buClr>
              <a:buSzPts val="1800"/>
              <a:buChar char="●"/>
            </a:pPr>
            <a:r>
              <a:rPr lang="en">
                <a:solidFill>
                  <a:srgbClr val="000000"/>
                </a:solidFill>
              </a:rPr>
              <a:t>Eventually selected 24 columns to fit into the model.</a:t>
            </a:r>
          </a:p>
          <a:p>
            <a:pPr indent="0" lvl="0" marL="0" rtl="0">
              <a:lnSpc>
                <a:spcPct val="115000"/>
              </a:lnSpc>
              <a:spcBef>
                <a:spcPts val="0"/>
              </a:spcBef>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idx="1" type="body"/>
          </p:nvPr>
        </p:nvSpPr>
        <p:spPr>
          <a:xfrm>
            <a:off x="311700" y="544075"/>
            <a:ext cx="3420900" cy="501900"/>
          </a:xfrm>
          <a:prstGeom prst="rect">
            <a:avLst/>
          </a:prstGeom>
        </p:spPr>
        <p:txBody>
          <a:bodyPr anchorCtr="0" anchor="t" bIns="91425" lIns="91425" rIns="91425" wrap="square" tIns="91425">
            <a:noAutofit/>
          </a:bodyPr>
          <a:lstStyle/>
          <a:p>
            <a:pPr indent="0" lvl="0" marL="0">
              <a:spcBef>
                <a:spcPts val="0"/>
              </a:spcBef>
              <a:buNone/>
            </a:pPr>
            <a:r>
              <a:rPr b="1" lang="en">
                <a:solidFill>
                  <a:schemeClr val="dk1"/>
                </a:solidFill>
              </a:rPr>
              <a:t>Selected Columns:</a:t>
            </a:r>
          </a:p>
          <a:p>
            <a:pPr indent="0" lvl="0" marL="0">
              <a:spcBef>
                <a:spcPts val="0"/>
              </a:spcBef>
              <a:buNone/>
            </a:pPr>
            <a:r>
              <a:t/>
            </a:r>
            <a:endParaRPr/>
          </a:p>
        </p:txBody>
      </p:sp>
      <p:pic>
        <p:nvPicPr>
          <p:cNvPr id="133" name="Shape 133"/>
          <p:cNvPicPr preferRelativeResize="0"/>
          <p:nvPr/>
        </p:nvPicPr>
        <p:blipFill>
          <a:blip r:embed="rId3">
            <a:alphaModFix/>
          </a:blip>
          <a:stretch>
            <a:fillRect/>
          </a:stretch>
        </p:blipFill>
        <p:spPr>
          <a:xfrm>
            <a:off x="2102975" y="1070225"/>
            <a:ext cx="4075875" cy="3634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en"/>
              <a:t>STEP 1: Running Neural Networks</a:t>
            </a:r>
          </a:p>
        </p:txBody>
      </p:sp>
      <p:sp>
        <p:nvSpPr>
          <p:cNvPr id="139" name="Shape 139"/>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0" lvl="0" marL="0" rtl="0" algn="l">
              <a:spcBef>
                <a:spcPts val="0"/>
              </a:spcBef>
              <a:spcAft>
                <a:spcPts val="0"/>
              </a:spcAft>
              <a:buNone/>
            </a:pPr>
            <a:r>
              <a:rPr lang="en" sz="2100"/>
              <a:t>Establish the formula to put in the model</a:t>
            </a:r>
          </a:p>
          <a:p>
            <a:pPr indent="0" lvl="0" marL="0">
              <a:spcBef>
                <a:spcPts val="0"/>
              </a:spcBef>
              <a:buNone/>
            </a:pPr>
            <a:r>
              <a:t/>
            </a:r>
            <a:endParaRPr/>
          </a:p>
        </p:txBody>
      </p:sp>
      <p:pic>
        <p:nvPicPr>
          <p:cNvPr id="140" name="Shape 140"/>
          <p:cNvPicPr preferRelativeResize="0"/>
          <p:nvPr/>
        </p:nvPicPr>
        <p:blipFill>
          <a:blip r:embed="rId3">
            <a:alphaModFix/>
          </a:blip>
          <a:stretch>
            <a:fillRect/>
          </a:stretch>
        </p:blipFill>
        <p:spPr>
          <a:xfrm>
            <a:off x="1237050" y="1957175"/>
            <a:ext cx="6874149" cy="158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rtl="0">
              <a:spcBef>
                <a:spcPts val="0"/>
              </a:spcBef>
              <a:buNone/>
            </a:pPr>
            <a:r>
              <a:rPr lang="en"/>
              <a:t>STEP 2: Building models</a:t>
            </a:r>
          </a:p>
        </p:txBody>
      </p:sp>
      <p:sp>
        <p:nvSpPr>
          <p:cNvPr id="146" name="Shape 146"/>
          <p:cNvSpPr txBox="1"/>
          <p:nvPr>
            <p:ph idx="1" type="body"/>
          </p:nvPr>
        </p:nvSpPr>
        <p:spPr>
          <a:xfrm>
            <a:off x="311700" y="1221625"/>
            <a:ext cx="8520600" cy="3339000"/>
          </a:xfrm>
          <a:prstGeom prst="rect">
            <a:avLst/>
          </a:prstGeom>
        </p:spPr>
        <p:txBody>
          <a:bodyPr anchorCtr="0" anchor="t" bIns="91425" lIns="91425" rIns="91425" wrap="square" tIns="91425">
            <a:noAutofit/>
          </a:bodyPr>
          <a:lstStyle/>
          <a:p>
            <a:pPr indent="0" lvl="0" marL="0" rtl="0" algn="l">
              <a:spcBef>
                <a:spcPts val="0"/>
              </a:spcBef>
              <a:spcAft>
                <a:spcPts val="0"/>
              </a:spcAft>
              <a:buNone/>
            </a:pPr>
            <a:r>
              <a:rPr lang="en" sz="2100"/>
              <a:t>Building models with different hidden layers and nodes.</a:t>
            </a:r>
          </a:p>
          <a:p>
            <a:pPr indent="0" lvl="0" marL="0" rtl="0" algn="l">
              <a:spcBef>
                <a:spcPts val="0"/>
              </a:spcBef>
              <a:spcAft>
                <a:spcPts val="0"/>
              </a:spcAft>
              <a:buNone/>
            </a:pPr>
            <a:r>
              <a:t/>
            </a:r>
            <a:endParaRPr sz="2100"/>
          </a:p>
          <a:p>
            <a:pPr indent="0" lvl="0" marL="0" rtl="0">
              <a:spcBef>
                <a:spcPts val="0"/>
              </a:spcBef>
              <a:buNone/>
            </a:pPr>
            <a:r>
              <a:t/>
            </a:r>
            <a:endParaRPr/>
          </a:p>
        </p:txBody>
      </p:sp>
      <p:pic>
        <p:nvPicPr>
          <p:cNvPr id="147" name="Shape 147"/>
          <p:cNvPicPr preferRelativeResize="0"/>
          <p:nvPr/>
        </p:nvPicPr>
        <p:blipFill>
          <a:blip r:embed="rId3">
            <a:alphaModFix/>
          </a:blip>
          <a:stretch>
            <a:fillRect/>
          </a:stretch>
        </p:blipFill>
        <p:spPr>
          <a:xfrm>
            <a:off x="2070650" y="1718200"/>
            <a:ext cx="5098799" cy="2193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