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3"/>
    <p:sldId id="331" r:id="rId4"/>
    <p:sldId id="340" r:id="rId5"/>
    <p:sldId id="332" r:id="rId6"/>
    <p:sldId id="333" r:id="rId7"/>
    <p:sldId id="334" r:id="rId8"/>
    <p:sldId id="335" r:id="rId9"/>
    <p:sldId id="336" r:id="rId10"/>
    <p:sldId id="341" r:id="rId11"/>
    <p:sldId id="338" r:id="rId12"/>
    <p:sldId id="339" r:id="rId13"/>
    <p:sldId id="344" r:id="rId14"/>
    <p:sldId id="343" r:id="rId15"/>
    <p:sldId id="342" r:id="rId16"/>
    <p:sldId id="353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54" r:id="rId28"/>
    <p:sldId id="32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6D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4899" autoAdjust="0"/>
  </p:normalViewPr>
  <p:slideViewPr>
    <p:cSldViewPr>
      <p:cViewPr varScale="1">
        <p:scale>
          <a:sx n="60" d="100"/>
          <a:sy n="60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86883-DB73-4EFD-B436-177812819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4F46-90B3-401B-904B-912B558855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8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4B0F-7DB7-417D-8501-0E26238EA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288C-6DA0-4A11-8F68-B9FD027855BA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C:\Documents and Settings\Administrator\桌面\苏宁VI\集团确定新VI项目\PPT模板\苏宁ppt-07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56" y="4357686"/>
            <a:ext cx="5436982" cy="407196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192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2013.02.20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00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！新VI\！2015苏宁易购新LOGO\ppt模板-0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" y="-14049"/>
            <a:ext cx="916390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0" y="1916832"/>
            <a:ext cx="91440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方正兰亭黑6_GBK" pitchFamily="2" charset="-122"/>
                <a:ea typeface="方正兰亭黑6_GBK" pitchFamily="2" charset="-122"/>
              </a:rPr>
              <a:t>你所不知道的</a:t>
            </a:r>
            <a:r>
              <a:rPr lang="en-US" altLang="zh-CN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方正兰亭黑6_GBK" pitchFamily="2" charset="-122"/>
                <a:ea typeface="方正兰亭黑6_GBK" pitchFamily="2" charset="-122"/>
              </a:rPr>
              <a:t>GO</a:t>
            </a:r>
            <a:endParaRPr lang="zh-CN" altLang="en-US" sz="7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方正兰亭黑6_GBK" pitchFamily="2" charset="-122"/>
              <a:ea typeface="方正兰亭黑6_GBK" pitchFamily="2" charset="-122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5918" y="2631686"/>
            <a:ext cx="91440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endParaRPr lang="en-US" altLang="zh-CN" b="1" dirty="0">
              <a:latin typeface="方正兰亭黑6_GBK" pitchFamily="2" charset="-122"/>
              <a:ea typeface="方正兰亭黑6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10" y="1886585"/>
            <a:ext cx="819150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51535" y="407670"/>
            <a:ext cx="7798435" cy="55803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b="1" dirty="0" err="1"/>
              <a:t>测试同时启动</a:t>
            </a:r>
            <a:r>
              <a:rPr lang="en-US" altLang="zh-CN" b="1" dirty="0" err="1"/>
              <a:t>100000</a:t>
            </a:r>
            <a:r>
              <a:rPr lang="zh-CN" altLang="en-US" b="1" dirty="0" err="1"/>
              <a:t>协程</a:t>
            </a:r>
            <a:endParaRPr lang="zh-CN" altLang="en-US" b="1" dirty="0" err="1"/>
          </a:p>
          <a:p>
            <a:endParaRPr lang="zh-CN" altLang="en-US" dirty="0" err="1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//goroutines.go</a:t>
            </a:r>
            <a:endParaRPr lang="en-US" altLang="zh-CN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package main</a:t>
            </a:r>
            <a:endParaRPr lang="zh-CN" altLang="en-US" dirty="0" err="1">
              <a:latin typeface="+mn-ea"/>
            </a:endParaRPr>
          </a:p>
          <a:p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import (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"time"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)</a:t>
            </a:r>
            <a:endParaRPr lang="zh-CN" altLang="en-US" dirty="0" err="1">
              <a:latin typeface="+mn-ea"/>
            </a:endParaRPr>
          </a:p>
          <a:p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func main() {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for i := 0; i &lt; 100000; i++ {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	go func() {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		time.Sleep(5 * time.Second)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	}()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}</a:t>
            </a:r>
            <a:endParaRPr lang="zh-CN" altLang="en-US" dirty="0" err="1">
              <a:latin typeface="+mn-ea"/>
            </a:endParaRPr>
          </a:p>
          <a:p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time.Sleep(10 * time.Second)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}</a:t>
            </a:r>
            <a:endParaRPr lang="zh-CN" altLang="en-US" dirty="0" err="1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&gt;go build </a:t>
            </a:r>
            <a:r>
              <a:rPr lang="en-US" altLang="zh-CN" dirty="0" err="1">
                <a:latin typeface="+mn-ea"/>
                <a:sym typeface="+mn-ea"/>
              </a:rPr>
              <a:t>goroutines.go</a:t>
            </a:r>
            <a:endParaRPr lang="en-US" altLang="zh-CN" dirty="0" err="1">
              <a:latin typeface="+mn-ea"/>
              <a:sym typeface="+mn-ea"/>
            </a:endParaRPr>
          </a:p>
          <a:p>
            <a:r>
              <a:rPr lang="en-US" altLang="zh-CN" dirty="0" err="1">
                <a:latin typeface="+mn-ea"/>
              </a:rPr>
              <a:t>&gt;</a:t>
            </a:r>
            <a:r>
              <a:rPr lang="en-US" altLang="zh-CN" dirty="0" err="1">
                <a:latin typeface="+mn-ea"/>
                <a:sym typeface="+mn-ea"/>
              </a:rPr>
              <a:t>goroutines.exe</a:t>
            </a:r>
            <a:endParaRPr lang="en-US" altLang="zh-CN" dirty="0" err="1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796290"/>
            <a:ext cx="5686425" cy="5017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6420" y="427990"/>
            <a:ext cx="48710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 err="1">
                <a:sym typeface="+mn-ea"/>
              </a:rPr>
              <a:t>862*1024/100000=8.8</a:t>
            </a:r>
            <a:r>
              <a:rPr lang="zh-CN" altLang="en-US" dirty="0" err="1">
                <a:sym typeface="+mn-ea"/>
              </a:rPr>
              <a:t>，每个</a:t>
            </a:r>
            <a:r>
              <a:rPr lang="en-US" altLang="zh-CN" dirty="0" err="1">
                <a:sym typeface="+mn-ea"/>
              </a:rPr>
              <a:t>goroutine</a:t>
            </a:r>
            <a:r>
              <a:rPr lang="zh-CN" altLang="en-US" dirty="0" err="1">
                <a:sym typeface="+mn-ea"/>
              </a:rPr>
              <a:t>占用</a:t>
            </a:r>
            <a:r>
              <a:rPr lang="en-US" altLang="zh-CN" dirty="0" err="1">
                <a:sym typeface="+mn-ea"/>
              </a:rPr>
              <a:t>8.8KB</a:t>
            </a:r>
            <a:endParaRPr lang="en-US" altLang="zh-CN" dirty="0" err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5270" y="1970405"/>
            <a:ext cx="8634095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网上的一个实验</a:t>
            </a:r>
            <a:endParaRPr lang="zh-CN" altLang="en-US" sz="2800" b="1"/>
          </a:p>
          <a:p>
            <a:r>
              <a:rPr lang="zh-CN" altLang="en-US" sz="2800" b="1"/>
              <a:t>http://blog.csdn.net/yan_chou/article/details/65633658</a:t>
            </a:r>
            <a:endParaRPr lang="zh-CN" altLang="en-US" sz="28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1875" y="3195955"/>
          <a:ext cx="4539615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539615" imgH="465455" progId="Package">
                  <p:embed/>
                </p:oleObj>
              </mc:Choice>
              <mc:Fallback>
                <p:oleObj name="" r:id="rId1" imgW="4539615" imgH="465455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1875" y="3195955"/>
                        <a:ext cx="4539615" cy="46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8600" y="520700"/>
            <a:ext cx="8659495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+mn-ea"/>
              </a:rPr>
              <a:t>	</a:t>
            </a:r>
            <a:r>
              <a:rPr lang="zh-CN" altLang="en-US" sz="2800" b="1">
                <a:latin typeface="+mn-ea"/>
              </a:rPr>
              <a:t>goroutine就是一段代码，一个函数入口，以及在堆上为其分配的一个堆栈。所以它非常廉价，我们可以很轻松的创建上万个goroutine，但它们并不是被操作系统所调度执行。goroutine 的一个主要特性就是它们的消耗；创建它们的初始内存成本很低廉（与需要 1 至 8MB 内存的传统 POSIX 线程形成鲜明对比）以及根据需要动态增长和缩减占用的资源。这使得 goroutine 会从 4096 字节的初始栈内存占用开始按需增长或缩减内存占用，而无需担心资源的耗尽。</a:t>
            </a:r>
            <a:endParaRPr lang="zh-CN" altLang="en-US" sz="2800" b="1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72025" y="2727489"/>
            <a:ext cx="5400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语音的其他特点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150" y="1265555"/>
            <a:ext cx="808482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• 静态</a:t>
            </a:r>
            <a:r>
              <a:rPr lang="zh-CN" altLang="en-US" sz="2400" b="1">
                <a:sym typeface="+mn-ea"/>
              </a:rPr>
              <a:t>编译</a:t>
            </a:r>
            <a:r>
              <a:rPr lang="zh-CN" altLang="en-US" sz="2400" b="1"/>
              <a:t>类型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• 单独的二进制发布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• 垃圾回收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• 可以连接到流行的 C 库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• 丰富的文档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• 拥有一个充满活力并持续成长的社区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337560" y="5454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/>
              <a:t>优点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02000" y="5454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/>
              <a:t>缺点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394335" y="1276985"/>
            <a:ext cx="82556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• 使用第三方代码会让依赖管理变得困难。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• 类型系统很简单，但与经典的面向对象和继承模型有很大不同。它非常像 C。结构 + 接口。没有类。没有继承。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• 没有规范的异常或 try/catch。这可能被认为是一种正面的架构，但 Go 使用的是panic(严重错误)/recover(恢复) 系统。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54375" y="2705100"/>
            <a:ext cx="26346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 dirty="0" smtClean="0">
                <a:latin typeface="+mn-ea"/>
                <a:sym typeface="+mn-ea"/>
              </a:rPr>
              <a:t>GO</a:t>
            </a:r>
            <a:r>
              <a:rPr lang="zh-CN" altLang="en-US" sz="3200" b="1" dirty="0" smtClean="0">
                <a:latin typeface="+mn-ea"/>
                <a:sym typeface="+mn-ea"/>
              </a:rPr>
              <a:t>的基本语法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5820" y="2614930"/>
          <a:ext cx="2372360" cy="162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85820" y="2614930"/>
                        <a:ext cx="2372360" cy="1628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756380" y="2684944"/>
            <a:ext cx="5400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的应用场景与开源项目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67430" y="1755304"/>
            <a:ext cx="54000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并发的实验</a:t>
            </a:r>
            <a:endParaRPr lang="en-US" altLang="zh-CN" sz="32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8700" y="4235614"/>
            <a:ext cx="54000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的基本语法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6235" y="2995459"/>
            <a:ext cx="5400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语音的其他特点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065" y="515149"/>
            <a:ext cx="54000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n-ea"/>
              </a:rPr>
              <a:t>并发开发的历史</a:t>
            </a:r>
            <a:endParaRPr lang="zh-CN" altLang="en-US" sz="3200" b="1" dirty="0" smtClean="0">
              <a:latin typeface="+mn-ea"/>
            </a:endParaRPr>
          </a:p>
        </p:txBody>
      </p:sp>
      <p:sp>
        <p:nvSpPr>
          <p:cNvPr id="2" name="TextBox 6"/>
          <p:cNvSpPr txBox="1"/>
          <p:nvPr/>
        </p:nvSpPr>
        <p:spPr>
          <a:xfrm>
            <a:off x="1269335" y="5475769"/>
            <a:ext cx="5400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的应用场景与开源项目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9170" y="582295"/>
            <a:ext cx="718502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• 命令行应用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• </a:t>
            </a:r>
            <a:r>
              <a:rPr lang="zh-CN" altLang="en-US" sz="2800" b="1">
                <a:solidFill>
                  <a:srgbClr val="FF0000"/>
                </a:solidFill>
              </a:rPr>
              <a:t>网络服务</a:t>
            </a:r>
            <a:endParaRPr lang="zh-CN" altLang="en-US" sz="2800" b="1">
              <a:solidFill>
                <a:srgbClr val="FF0000"/>
              </a:solidFill>
            </a:endParaRPr>
          </a:p>
          <a:p>
            <a:endParaRPr lang="zh-CN" altLang="en-US" sz="2800" b="1"/>
          </a:p>
          <a:p>
            <a:r>
              <a:rPr lang="zh-CN" altLang="en-US" sz="2800" b="1"/>
              <a:t>• Daemons(守护进程)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• 数据库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• 嵌入式开发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• </a:t>
            </a:r>
            <a:r>
              <a:rPr lang="zh-CN" altLang="en-US" sz="2800" b="1">
                <a:solidFill>
                  <a:srgbClr val="FF0000"/>
                </a:solidFill>
              </a:rPr>
              <a:t>轻量级的微服务</a:t>
            </a:r>
            <a:endParaRPr lang="zh-CN" altLang="en-US" sz="2800" b="1">
              <a:solidFill>
                <a:srgbClr val="FF0000"/>
              </a:solidFill>
            </a:endParaRPr>
          </a:p>
          <a:p>
            <a:endParaRPr lang="zh-CN" altLang="en-US" sz="2800" b="1"/>
          </a:p>
          <a:p>
            <a:r>
              <a:rPr lang="zh-CN" altLang="en-US" sz="2800" b="1"/>
              <a:t>• 基础设施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1620" y="541655"/>
            <a:ext cx="862012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docker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/>
              <a:t>无人不知的虚拟华平台，开源的应用容器引擎,借助该引擎，开发者可以打包他们的应用，移植到任何平台上。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https://github.com/docker/docker</a:t>
            </a:r>
            <a:endParaRPr lang="zh-CN" altLang="en-US" sz="2000"/>
          </a:p>
          <a:p>
            <a:r>
              <a:rPr lang="zh-CN" altLang="en-US" sz="2000"/>
              <a:t>    38154 stars</a:t>
            </a:r>
            <a:endParaRPr lang="zh-CN" altLang="en-US" sz="2000"/>
          </a:p>
          <a:p>
            <a:r>
              <a:rPr lang="zh-CN" altLang="en-US" sz="2000"/>
              <a:t>    11393 forks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golang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/>
              <a:t>go本身，也是用go语言实现的，包括他的编译器，要研究go源代码的可以看此项目录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https://github.com/golang/go</a:t>
            </a:r>
            <a:endParaRPr lang="zh-CN" altLang="en-US" sz="2000"/>
          </a:p>
          <a:p>
            <a:r>
              <a:rPr lang="zh-CN" altLang="en-US" sz="2000"/>
              <a:t>    23082 stars</a:t>
            </a:r>
            <a:endParaRPr lang="zh-CN" altLang="en-US" sz="2000"/>
          </a:p>
          <a:p>
            <a:r>
              <a:rPr lang="zh-CN" altLang="en-US" sz="2000"/>
              <a:t>    3081 forks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6210" y="538480"/>
            <a:ext cx="862012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lantern</a:t>
            </a:r>
            <a:endParaRPr lang="zh-CN" altLang="en-US" sz="2000" b="1"/>
          </a:p>
          <a:p>
            <a:endParaRPr lang="zh-CN" altLang="en-US" sz="2000"/>
          </a:p>
          <a:p>
            <a:r>
              <a:rPr lang="zh-CN" altLang="en-US" sz="2000"/>
              <a:t>蓝灯，一款P2P的翻墙墙软件，他和SS不一样的是，他是分布式的，P2P的，通过蓝灯，你可以和自由上网的用户共享网络，对方可以自由上网，你也就自由了。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https://github.com/getlantern/lantern</a:t>
            </a:r>
            <a:endParaRPr lang="zh-CN" altLang="en-US" sz="2000"/>
          </a:p>
          <a:p>
            <a:r>
              <a:rPr lang="zh-CN" altLang="en-US" sz="2000"/>
              <a:t>    21479 stars</a:t>
            </a:r>
            <a:endParaRPr lang="zh-CN" altLang="en-US" sz="2000"/>
          </a:p>
          <a:p>
            <a:r>
              <a:rPr lang="zh-CN" altLang="en-US" sz="2000"/>
              <a:t>    5573 forks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kubernetes</a:t>
            </a:r>
            <a:endParaRPr lang="zh-CN" altLang="en-US" sz="2000" b="1"/>
          </a:p>
          <a:p>
            <a:endParaRPr lang="zh-CN" altLang="en-US" sz="2000"/>
          </a:p>
          <a:p>
            <a:r>
              <a:rPr lang="zh-CN" altLang="en-US" sz="2000"/>
              <a:t>Google出品，用于调度和管理docker的开源容器管理系统，利用他，可以方便的管理你的docker实例，哪怕非常多，也是目前最流行的docker管理系统。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https://github.com/kubernetes/kubernetes</a:t>
            </a:r>
            <a:endParaRPr lang="zh-CN" altLang="en-US" sz="2000"/>
          </a:p>
          <a:p>
            <a:r>
              <a:rPr lang="zh-CN" altLang="en-US" sz="2000"/>
              <a:t>    19513 stars</a:t>
            </a:r>
            <a:endParaRPr lang="zh-CN" altLang="en-US" sz="2000"/>
          </a:p>
          <a:p>
            <a:r>
              <a:rPr lang="zh-CN" altLang="en-US" sz="2000"/>
              <a:t>    6540 forks</a:t>
            </a:r>
            <a:endParaRPr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5270" y="542290"/>
            <a:ext cx="863409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gogs</a:t>
            </a:r>
            <a:endParaRPr lang="zh-CN" altLang="en-US" sz="2000" b="1"/>
          </a:p>
          <a:p>
            <a:endParaRPr lang="zh-CN" altLang="en-US" sz="2000"/>
          </a:p>
          <a:p>
            <a:r>
              <a:rPr lang="zh-CN" altLang="en-US" sz="2000"/>
              <a:t>一款基于git的代码托管系统，类似于github和gitlab，不过其小巧易用，功能强大，部署方便，也有不少用户在使用。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https://github.com/gogits/gogs</a:t>
            </a:r>
            <a:endParaRPr lang="zh-CN" altLang="en-US" sz="2000"/>
          </a:p>
          <a:p>
            <a:r>
              <a:rPr lang="zh-CN" altLang="en-US" sz="2000"/>
              <a:t>    17004 stars</a:t>
            </a:r>
            <a:endParaRPr lang="zh-CN" altLang="en-US" sz="2000"/>
          </a:p>
          <a:p>
            <a:r>
              <a:rPr lang="zh-CN" altLang="en-US" sz="2000"/>
              <a:t>    1887 forks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etcd</a:t>
            </a:r>
            <a:endParaRPr lang="zh-CN" altLang="en-US" sz="2000" b="1"/>
          </a:p>
          <a:p>
            <a:endParaRPr lang="zh-CN" altLang="en-US" sz="2000"/>
          </a:p>
          <a:p>
            <a:r>
              <a:rPr lang="zh-CN" altLang="en-US" sz="2000"/>
              <a:t>一款分布式的，可靠的K-V存储系统，使用简单，速度快，又安全。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https://github.com/coreos/etcd</a:t>
            </a:r>
            <a:endParaRPr lang="zh-CN" altLang="en-US" sz="2000"/>
          </a:p>
          <a:p>
            <a:r>
              <a:rPr lang="zh-CN" altLang="en-US" sz="2000"/>
              <a:t>    11837 stars</a:t>
            </a:r>
            <a:endParaRPr lang="zh-CN" altLang="en-US" sz="2000"/>
          </a:p>
          <a:p>
            <a:r>
              <a:rPr lang="zh-CN" altLang="en-US" sz="2000"/>
              <a:t>    2148 forks</a:t>
            </a: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1620" y="536575"/>
            <a:ext cx="862139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beego</a:t>
            </a:r>
            <a:endParaRPr lang="zh-CN" altLang="en-US" sz="2000" b="1"/>
          </a:p>
          <a:p>
            <a:endParaRPr lang="zh-CN" altLang="en-US" sz="2000"/>
          </a:p>
          <a:p>
            <a:r>
              <a:rPr lang="zh-CN" altLang="en-US" sz="2000"/>
              <a:t>国产开源的高性能Web框架，让你快速的开发Go Web应用服务，谢大主笔。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https://github.com/astaxie/beego</a:t>
            </a:r>
            <a:endParaRPr lang="zh-CN" altLang="en-US" sz="2000"/>
          </a:p>
          <a:p>
            <a:r>
              <a:rPr lang="zh-CN" altLang="en-US" sz="2000"/>
              <a:t>    9182 stars</a:t>
            </a:r>
            <a:endParaRPr lang="zh-CN" altLang="en-US" sz="2000"/>
          </a:p>
          <a:p>
            <a:r>
              <a:rPr lang="zh-CN" altLang="en-US" sz="2000"/>
              <a:t>    2229 forks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nsq</a:t>
            </a:r>
            <a:endParaRPr lang="zh-CN" altLang="en-US" sz="2000" b="1"/>
          </a:p>
          <a:p>
            <a:endParaRPr lang="zh-CN" altLang="en-US" sz="2000"/>
          </a:p>
          <a:p>
            <a:r>
              <a:rPr lang="zh-CN" altLang="en-US" sz="2000"/>
              <a:t>一款开源的实时的，分布式的消息中间件系统。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https://github.com/nsqio/nsq</a:t>
            </a:r>
            <a:endParaRPr lang="zh-CN" altLang="en-US" sz="2000"/>
          </a:p>
          <a:p>
            <a:r>
              <a:rPr lang="zh-CN" altLang="en-US" sz="2000"/>
              <a:t>    7884 stars</a:t>
            </a:r>
            <a:endParaRPr lang="zh-CN" altLang="en-US" sz="2000"/>
          </a:p>
          <a:p>
            <a:r>
              <a:rPr lang="zh-CN" altLang="en-US" sz="2000"/>
              <a:t>    1022 forks</a:t>
            </a:r>
            <a:endParaRPr lang="zh-C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1620" y="1993900"/>
            <a:ext cx="86207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+mn-ea"/>
              </a:rPr>
              <a:t>websocket</a:t>
            </a:r>
            <a:r>
              <a:rPr lang="zh-CN" altLang="en-US" b="1">
                <a:latin typeface="+mn-ea"/>
              </a:rPr>
              <a:t>实现的消息推送服务器</a:t>
            </a:r>
            <a:endParaRPr lang="zh-CN" altLang="en-US" b="1">
              <a:latin typeface="+mn-ea"/>
            </a:endParaRPr>
          </a:p>
          <a:p>
            <a:r>
              <a:rPr lang="zh-CN" altLang="en-US">
                <a:latin typeface="+mn-ea"/>
              </a:rPr>
              <a:t>https://github.com/yuanyuexiang/WebsocketServer</a:t>
            </a:r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r>
              <a:rPr lang="zh-CN" altLang="en-US" b="1">
                <a:latin typeface="+mn-ea"/>
              </a:rPr>
              <a:t>使用</a:t>
            </a:r>
            <a:r>
              <a:rPr lang="en-US" altLang="zh-CN" b="1">
                <a:latin typeface="+mn-ea"/>
              </a:rPr>
              <a:t>beego</a:t>
            </a:r>
            <a:r>
              <a:rPr lang="zh-CN" altLang="en-US" b="1">
                <a:latin typeface="+mn-ea"/>
              </a:rPr>
              <a:t>框架开发的微服务应用</a:t>
            </a:r>
            <a:endParaRPr lang="zh-CN" altLang="en-US" b="1">
              <a:latin typeface="+mn-ea"/>
            </a:endParaRPr>
          </a:p>
          <a:p>
            <a:r>
              <a:rPr lang="zh-CN" altLang="en-US">
                <a:latin typeface="+mn-ea"/>
              </a:rPr>
              <a:t>https://github.com/yuanyuexiang/homework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6420" y="622935"/>
            <a:ext cx="78562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package main</a:t>
            </a:r>
            <a:endParaRPr lang="zh-CN" altLang="en-US" sz="3600" b="1"/>
          </a:p>
          <a:p>
            <a:endParaRPr lang="zh-CN" altLang="en-US" sz="3600" b="1"/>
          </a:p>
          <a:p>
            <a:r>
              <a:rPr lang="zh-CN" altLang="en-US" sz="3600" b="1"/>
              <a:t>import  "fmt"</a:t>
            </a:r>
            <a:endParaRPr lang="zh-CN" altLang="en-US" sz="3600" b="1"/>
          </a:p>
          <a:p>
            <a:endParaRPr lang="zh-CN" altLang="en-US" sz="3600" b="1"/>
          </a:p>
          <a:p>
            <a:r>
              <a:rPr lang="zh-CN" altLang="en-US" sz="3600" b="1"/>
              <a:t>func main() {</a:t>
            </a:r>
            <a:endParaRPr lang="zh-CN" altLang="en-US" sz="3600" b="1"/>
          </a:p>
          <a:p>
            <a:r>
              <a:rPr lang="en-US" altLang="zh-CN" sz="3600" b="1"/>
              <a:t>	</a:t>
            </a:r>
            <a:r>
              <a:rPr lang="en-US" altLang="zh-CN" sz="3600" b="1">
                <a:solidFill>
                  <a:srgbClr val="FF0000"/>
                </a:solidFill>
              </a:rPr>
              <a:t>go</a:t>
            </a:r>
            <a:r>
              <a:rPr lang="en-US" altLang="zh-CN" sz="3600" b="1"/>
              <a:t> </a:t>
            </a:r>
            <a:r>
              <a:rPr lang="zh-CN" altLang="en-US" sz="3600" b="1"/>
              <a:t>fmt.Println("</a:t>
            </a:r>
            <a:r>
              <a:rPr lang="zh-CN" altLang="en-US" sz="5400" b="1">
                <a:solidFill>
                  <a:srgbClr val="FF0000"/>
                </a:solidFill>
              </a:rPr>
              <a:t>请提问！</a:t>
            </a:r>
            <a:r>
              <a:rPr lang="zh-CN" altLang="en-US" sz="3600" b="1"/>
              <a:t>")</a:t>
            </a:r>
            <a:endParaRPr lang="zh-CN" altLang="en-US" sz="3600" b="1"/>
          </a:p>
          <a:p>
            <a:r>
              <a:rPr lang="zh-CN" altLang="en-US" sz="3600" b="1"/>
              <a:t>}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2015年\!！日常设计\！易购新VI项目\ppt模板\PPT-0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72025" y="2752889"/>
            <a:ext cx="540060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latin typeface="+mn-ea"/>
              </a:rPr>
              <a:t>并发开发的历史</a:t>
            </a:r>
            <a:endParaRPr lang="zh-CN" altLang="en-US" sz="3200" b="1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2017/5/18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8910" y="628650"/>
            <a:ext cx="8805545" cy="478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多进程</a:t>
            </a:r>
            <a:endParaRPr lang="zh-CN" altLang="en-US" sz="2800" b="1" dirty="0">
              <a:latin typeface="+mn-ea"/>
            </a:endParaRPr>
          </a:p>
          <a:p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优势：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具有很好的可靠性，其中一个进程挂掉后，系统在整体上仍可正常运行；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资源回收简单，</a:t>
            </a:r>
            <a:r>
              <a:rPr lang="en-US" altLang="zh-CN" sz="2800" b="1" dirty="0">
                <a:latin typeface="+mn-ea"/>
              </a:rPr>
              <a:t>close</a:t>
            </a:r>
            <a:r>
              <a:rPr lang="zh-CN" altLang="en-US" sz="2800" b="1" dirty="0">
                <a:latin typeface="+mn-ea"/>
              </a:rPr>
              <a:t>一个进程后，所占资源能尽快回收，简单粗暴；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劣势：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资源开销大，进程占用较多资源，而且调度开销大；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进程通讯麻烦，一般通过</a:t>
            </a:r>
            <a:r>
              <a:rPr lang="en-US" altLang="zh-CN" sz="2800" b="1" dirty="0">
                <a:latin typeface="+mn-ea"/>
              </a:rPr>
              <a:t>share memory</a:t>
            </a:r>
            <a:r>
              <a:rPr lang="zh-CN" altLang="en-US" sz="2800" b="1" dirty="0">
                <a:latin typeface="+mn-ea"/>
              </a:rPr>
              <a:t>进行；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代表语言：</a:t>
            </a:r>
            <a:r>
              <a:rPr lang="en-US" altLang="zh-CN" sz="2800" b="1" dirty="0" err="1">
                <a:latin typeface="+mn-ea"/>
              </a:rPr>
              <a:t>php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2017.05.04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5110" y="509905"/>
            <a:ext cx="8612505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多线程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优势：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编程简单，在每个线程中处理一个客户的连接，同步阻塞处理</a:t>
            </a:r>
            <a:r>
              <a:rPr lang="en-US" altLang="zh-CN" sz="2800" b="1" dirty="0">
                <a:latin typeface="+mn-ea"/>
              </a:rPr>
              <a:t>I/O</a:t>
            </a:r>
            <a:r>
              <a:rPr lang="zh-CN" altLang="en-US" sz="2800" b="1" dirty="0">
                <a:latin typeface="+mn-ea"/>
              </a:rPr>
              <a:t>，不易出错；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线程直接通讯简单；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劣势：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一个线程约占</a:t>
            </a:r>
            <a:r>
              <a:rPr lang="en-US" altLang="zh-CN" sz="2800" b="1" dirty="0">
                <a:latin typeface="+mn-ea"/>
              </a:rPr>
              <a:t>1M</a:t>
            </a:r>
            <a:r>
              <a:rPr lang="zh-CN" altLang="en-US" sz="2800" b="1" dirty="0">
                <a:latin typeface="+mn-ea"/>
              </a:rPr>
              <a:t>左右的堆栈空间，创建、调度以及销毁操作的开销仍然很大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代表语言： </a:t>
            </a:r>
            <a:r>
              <a:rPr lang="en-US" altLang="zh-CN" sz="2800" b="1" dirty="0">
                <a:latin typeface="+mn-ea"/>
              </a:rPr>
              <a:t>Java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5745" y="522605"/>
            <a:ext cx="8731250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异步</a:t>
            </a:r>
            <a:r>
              <a:rPr lang="en-US" altLang="zh-CN" sz="2800" b="1" dirty="0">
                <a:latin typeface="+mn-ea"/>
              </a:rPr>
              <a:t>I/O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优势：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资源利用率高， </a:t>
            </a:r>
            <a:r>
              <a:rPr lang="en-US" altLang="zh-CN" sz="2800" b="1" dirty="0">
                <a:latin typeface="+mn-ea"/>
              </a:rPr>
              <a:t>CPU</a:t>
            </a:r>
            <a:r>
              <a:rPr lang="zh-CN" altLang="en-US" sz="2800" b="1" dirty="0">
                <a:latin typeface="+mn-ea"/>
              </a:rPr>
              <a:t>可以持续运转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系统开销低，可以同时创建大量的并发连接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劣势：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编程复杂，业务流程被划分成多个处理片段，对问题反应不自然；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  </a:t>
            </a:r>
            <a:r>
              <a:rPr lang="zh-CN" altLang="en-US" sz="2800" b="1" dirty="0">
                <a:latin typeface="+mn-ea"/>
              </a:rPr>
              <a:t>单核应用，不能很好利用多核优势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代表语言： </a:t>
            </a:r>
            <a:r>
              <a:rPr lang="en-US" altLang="zh-CN" sz="2800" b="1" dirty="0">
                <a:latin typeface="+mn-ea"/>
              </a:rPr>
              <a:t>node.js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9395" y="535940"/>
            <a:ext cx="8704580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协程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优势：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协程是非常轻量的线程（</a:t>
            </a:r>
            <a:r>
              <a:rPr lang="en-US" altLang="zh-CN" sz="2800" b="1" dirty="0">
                <a:latin typeface="+mn-ea"/>
              </a:rPr>
              <a:t>4K</a:t>
            </a:r>
            <a:r>
              <a:rPr lang="zh-CN" altLang="en-US" sz="2800" b="1" dirty="0">
                <a:latin typeface="+mn-ea"/>
              </a:rPr>
              <a:t>左右），调度非常快，通过系统线程可以并行运行在多核上；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协程中</a:t>
            </a:r>
            <a:r>
              <a:rPr lang="en-US" altLang="zh-CN" sz="2800" b="1" dirty="0">
                <a:latin typeface="+mn-ea"/>
              </a:rPr>
              <a:t>I/O</a:t>
            </a:r>
            <a:r>
              <a:rPr lang="zh-CN" altLang="en-US" sz="2800" b="1" dirty="0">
                <a:latin typeface="+mn-ea"/>
              </a:rPr>
              <a:t>阻塞时，会自动交出</a:t>
            </a:r>
            <a:r>
              <a:rPr lang="en-US" altLang="zh-CN" sz="2800" b="1" dirty="0">
                <a:latin typeface="+mn-ea"/>
              </a:rPr>
              <a:t>CPU</a:t>
            </a:r>
            <a:r>
              <a:rPr lang="zh-CN" altLang="en-US" sz="2800" b="1" dirty="0">
                <a:latin typeface="+mn-ea"/>
              </a:rPr>
              <a:t>执行权，所以可以采用在协程中同步阻塞式编程；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劣势：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1 GC</a:t>
            </a:r>
            <a:r>
              <a:rPr lang="zh-CN" altLang="en-US" sz="2800" b="1" dirty="0">
                <a:latin typeface="+mn-ea"/>
              </a:rPr>
              <a:t>性能相对</a:t>
            </a:r>
            <a:r>
              <a:rPr lang="en-US" altLang="zh-CN" sz="2800" b="1" dirty="0">
                <a:latin typeface="+mn-ea"/>
              </a:rPr>
              <a:t>JVM</a:t>
            </a:r>
            <a:r>
              <a:rPr lang="zh-CN" altLang="en-US" sz="2800" b="1" dirty="0">
                <a:latin typeface="+mn-ea"/>
              </a:rPr>
              <a:t>较低，但会得到根本解决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代表语言： </a:t>
            </a:r>
            <a:r>
              <a:rPr lang="en-US" altLang="zh-CN" sz="2800" b="1" dirty="0" err="1">
                <a:latin typeface="+mn-ea"/>
              </a:rPr>
              <a:t>golang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6981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的作者曾经开发了</a:t>
            </a:r>
            <a:r>
              <a:rPr lang="en-US" altLang="zh-CN" dirty="0"/>
              <a:t>Unix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语言，由</a:t>
            </a:r>
            <a:r>
              <a:rPr lang="en-US" altLang="zh-CN" dirty="0"/>
              <a:t>Google</a:t>
            </a:r>
            <a:r>
              <a:rPr lang="zh-CN" altLang="en-US" dirty="0"/>
              <a:t>作后台支持，前途无量！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72025" y="2738284"/>
            <a:ext cx="5400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并发的实验</a:t>
            </a:r>
            <a:endParaRPr lang="en-US" altLang="zh-CN" sz="3200" b="1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2839</Words>
  <Application>WPS 演示</Application>
  <PresentationFormat>全屏显示(4:3)</PresentationFormat>
  <Paragraphs>299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方正兰亭黑6_GBK</vt:lpstr>
      <vt:lpstr>黑体</vt:lpstr>
      <vt:lpstr>微软雅黑</vt:lpstr>
      <vt:lpstr>Calibri</vt:lpstr>
      <vt:lpstr>Office 主题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孙志敏</dc:creator>
  <cp:lastModifiedBy>ac</cp:lastModifiedBy>
  <cp:revision>791</cp:revision>
  <dcterms:created xsi:type="dcterms:W3CDTF">2017-05-21T14:10:00Z</dcterms:created>
  <dcterms:modified xsi:type="dcterms:W3CDTF">2017-06-01T15:39:42Z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