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3"/>
    <p:sldId id="331" r:id="rId4"/>
    <p:sldId id="340" r:id="rId5"/>
    <p:sldId id="332" r:id="rId6"/>
    <p:sldId id="333" r:id="rId7"/>
    <p:sldId id="334" r:id="rId8"/>
    <p:sldId id="335" r:id="rId9"/>
    <p:sldId id="336" r:id="rId10"/>
    <p:sldId id="341" r:id="rId11"/>
    <p:sldId id="338" r:id="rId12"/>
    <p:sldId id="339" r:id="rId13"/>
    <p:sldId id="344" r:id="rId14"/>
    <p:sldId id="343" r:id="rId15"/>
    <p:sldId id="342" r:id="rId16"/>
    <p:sldId id="32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6D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489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6883-DB73-4EFD-B436-1778128198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4F46-90B3-401B-904B-912B55885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6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4B0F-7DB7-417D-8501-0E26238EA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288C-6DA0-4A11-8F68-B9FD027855BA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56" y="4357686"/>
            <a:ext cx="5436982" cy="40719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192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2013.02.20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！新VI\！2015苏宁易购新LOGO\ppt模板-0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" y="-14049"/>
            <a:ext cx="916390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1916832"/>
            <a:ext cx="9144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方正兰亭黑6_GBK" pitchFamily="2" charset="-122"/>
                <a:ea typeface="方正兰亭黑6_GBK" pitchFamily="2" charset="-122"/>
              </a:rPr>
              <a:t>你所不知道的</a:t>
            </a:r>
            <a:r>
              <a:rPr lang="en-US" altLang="zh-CN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方正兰亭黑6_GBK" pitchFamily="2" charset="-122"/>
                <a:ea typeface="方正兰亭黑6_GBK" pitchFamily="2" charset="-122"/>
              </a:rPr>
              <a:t>GO</a:t>
            </a:r>
            <a:endParaRPr lang="zh-CN" altLang="en-US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方正兰亭黑6_GBK" pitchFamily="2" charset="-122"/>
              <a:ea typeface="方正兰亭黑6_GBK" pitchFamily="2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5918" y="2631686"/>
            <a:ext cx="9144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atin typeface="方正兰亭黑6_GBK" pitchFamily="2" charset="-122"/>
              <a:ea typeface="方正兰亭黑6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65" y="3806190"/>
            <a:ext cx="81915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51535" y="407670"/>
            <a:ext cx="7798435" cy="55803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b="1" dirty="0" err="1"/>
              <a:t>测试同时启动</a:t>
            </a:r>
            <a:r>
              <a:rPr lang="en-US" altLang="zh-CN" b="1" dirty="0" err="1"/>
              <a:t>100000</a:t>
            </a:r>
            <a:r>
              <a:rPr lang="zh-CN" altLang="en-US" b="1" dirty="0" err="1"/>
              <a:t>协程</a:t>
            </a:r>
            <a:endParaRPr lang="zh-CN" altLang="en-US" b="1" dirty="0" err="1"/>
          </a:p>
          <a:p>
            <a:endParaRPr lang="zh-CN" altLang="en-US" dirty="0" err="1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//goroutines.go</a:t>
            </a:r>
            <a:endParaRPr lang="en-US" altLang="zh-CN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package main</a:t>
            </a:r>
            <a:endParaRPr lang="zh-CN" altLang="en-US" dirty="0" err="1">
              <a:latin typeface="+mn-ea"/>
            </a:endParaRPr>
          </a:p>
          <a:p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import (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"time"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)</a:t>
            </a:r>
            <a:endParaRPr lang="zh-CN" altLang="en-US" dirty="0" err="1">
              <a:latin typeface="+mn-ea"/>
            </a:endParaRPr>
          </a:p>
          <a:p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func main() {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for i := 0; i &lt; 100000; i++ {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	go func() {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		time.Sleep(5 * time.Second)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	}()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}</a:t>
            </a:r>
            <a:endParaRPr lang="zh-CN" altLang="en-US" dirty="0" err="1">
              <a:latin typeface="+mn-ea"/>
            </a:endParaRPr>
          </a:p>
          <a:p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	time.Sleep(10 * time.Second)</a:t>
            </a:r>
            <a:endParaRPr lang="zh-CN" altLang="en-US" dirty="0" err="1">
              <a:latin typeface="+mn-ea"/>
            </a:endParaRPr>
          </a:p>
          <a:p>
            <a:r>
              <a:rPr lang="zh-CN" altLang="en-US" dirty="0" err="1">
                <a:latin typeface="+mn-ea"/>
              </a:rPr>
              <a:t>}</a:t>
            </a:r>
            <a:endParaRPr lang="zh-CN" altLang="en-US" dirty="0" err="1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&gt;go build </a:t>
            </a:r>
            <a:r>
              <a:rPr lang="en-US" altLang="zh-CN" dirty="0" err="1">
                <a:latin typeface="+mn-ea"/>
                <a:sym typeface="+mn-ea"/>
              </a:rPr>
              <a:t>goroutines.go</a:t>
            </a:r>
            <a:endParaRPr lang="en-US" altLang="zh-CN" dirty="0" err="1">
              <a:latin typeface="+mn-ea"/>
              <a:sym typeface="+mn-ea"/>
            </a:endParaRPr>
          </a:p>
          <a:p>
            <a:r>
              <a:rPr lang="en-US" altLang="zh-CN" dirty="0" err="1">
                <a:latin typeface="+mn-ea"/>
              </a:rPr>
              <a:t>&gt;</a:t>
            </a:r>
            <a:r>
              <a:rPr lang="en-US" altLang="zh-CN" dirty="0" err="1">
                <a:latin typeface="+mn-ea"/>
                <a:sym typeface="+mn-ea"/>
              </a:rPr>
              <a:t>goroutines.exe</a:t>
            </a:r>
            <a:endParaRPr lang="en-US" altLang="zh-CN" dirty="0" err="1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796290"/>
            <a:ext cx="5686425" cy="5017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420" y="427990"/>
            <a:ext cx="48710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 err="1">
                <a:sym typeface="+mn-ea"/>
              </a:rPr>
              <a:t>862*1024/100000=8.8</a:t>
            </a:r>
            <a:r>
              <a:rPr lang="zh-CN" altLang="en-US" dirty="0" err="1">
                <a:sym typeface="+mn-ea"/>
              </a:rPr>
              <a:t>，每个</a:t>
            </a:r>
            <a:r>
              <a:rPr lang="en-US" altLang="zh-CN" dirty="0" err="1">
                <a:sym typeface="+mn-ea"/>
              </a:rPr>
              <a:t>goroutine</a:t>
            </a:r>
            <a:r>
              <a:rPr lang="zh-CN" altLang="en-US" dirty="0" err="1">
                <a:sym typeface="+mn-ea"/>
              </a:rPr>
              <a:t>占用</a:t>
            </a:r>
            <a:r>
              <a:rPr lang="en-US" altLang="zh-CN" dirty="0" err="1">
                <a:sym typeface="+mn-ea"/>
              </a:rPr>
              <a:t>8.8KB</a:t>
            </a:r>
            <a:endParaRPr lang="en-US" altLang="zh-CN" dirty="0" err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5270" y="1970405"/>
            <a:ext cx="863409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网上的一个实验</a:t>
            </a:r>
            <a:endParaRPr lang="zh-CN" altLang="en-US" sz="2800" b="1"/>
          </a:p>
          <a:p>
            <a:r>
              <a:rPr lang="zh-CN" altLang="en-US" sz="2800" b="1"/>
              <a:t>http://blog.csdn.net/yan_chou/article/details/65633658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" y="520700"/>
            <a:ext cx="865949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+mn-ea"/>
              </a:rPr>
              <a:t>	</a:t>
            </a:r>
            <a:r>
              <a:rPr lang="zh-CN" altLang="en-US" sz="2800" b="1">
                <a:latin typeface="+mn-ea"/>
              </a:rPr>
              <a:t>goroutine就是一段代码，一个函数入口，以及在堆上为其分配的一个堆栈。所以它非常廉价，我们可以很轻松的创建上万个goroutine，但它们并不是被操作系统所调度执行。goroutine 的一个主要特性就是它们的消耗；创建它们的初始内存成本很低廉（与需要 1 至 8MB 内存的传统 POSIX 线程形成鲜明对比）以及根据需要动态增长和缩减占用的资源。这使得 goroutine 会从 4096 字节的初始栈内存占用开始按需增长或缩减内存占用，而无需担心资源的耗尽。</a:t>
            </a:r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2025" y="2727489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语音的其他特点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2015年\!！日常设计\！易购新VI项目\ppt模板\PPT-0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2106459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并发的实验</a:t>
            </a:r>
            <a:endParaRPr lang="en-US" altLang="zh-CN" sz="32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4796319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的基本语法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451389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语音的其他特点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764704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并发开发的历史</a:t>
            </a:r>
            <a:endParaRPr lang="zh-CN" altLang="en-US" sz="3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72025" y="2752889"/>
            <a:ext cx="540060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latin typeface="+mn-ea"/>
              </a:rPr>
              <a:t>并发开发的历史</a:t>
            </a:r>
            <a:endParaRPr lang="zh-CN" altLang="en-US" sz="3200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2017/5/18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8910" y="628650"/>
            <a:ext cx="8805545" cy="478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多进程</a:t>
            </a:r>
            <a:endParaRPr lang="zh-CN" altLang="en-US" sz="2800" b="1" dirty="0">
              <a:latin typeface="+mn-ea"/>
            </a:endParaRPr>
          </a:p>
          <a:p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具有很好的可靠性，其中一个进程挂掉后，系统在整体上仍可正常运行；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资源回收简单，</a:t>
            </a:r>
            <a:r>
              <a:rPr lang="en-US" altLang="zh-CN" sz="2800" b="1" dirty="0">
                <a:latin typeface="+mn-ea"/>
              </a:rPr>
              <a:t>close</a:t>
            </a:r>
            <a:r>
              <a:rPr lang="zh-CN" altLang="en-US" sz="2800" b="1" dirty="0">
                <a:latin typeface="+mn-ea"/>
              </a:rPr>
              <a:t>一个进程后，所占资源能尽快回收，简单粗暴；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资源开销大，进程占用较多资源，而且调度开销大；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进程通讯麻烦，一般通过</a:t>
            </a:r>
            <a:r>
              <a:rPr lang="en-US" altLang="zh-CN" sz="2800" b="1" dirty="0">
                <a:latin typeface="+mn-ea"/>
              </a:rPr>
              <a:t>share memory</a:t>
            </a:r>
            <a:r>
              <a:rPr lang="zh-CN" altLang="en-US" sz="2800" b="1" dirty="0">
                <a:latin typeface="+mn-ea"/>
              </a:rPr>
              <a:t>进行；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代表语言：</a:t>
            </a:r>
            <a:r>
              <a:rPr lang="en-US" altLang="zh-CN" sz="2800" b="1" dirty="0" err="1">
                <a:latin typeface="+mn-ea"/>
              </a:rPr>
              <a:t>php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2017.05.04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110" y="509905"/>
            <a:ext cx="8612505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多线程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编程简单，在每个线程中处理一个客户的连接，同步阻塞处理</a:t>
            </a:r>
            <a:r>
              <a:rPr lang="en-US" altLang="zh-CN" sz="2800" b="1" dirty="0">
                <a:latin typeface="+mn-ea"/>
              </a:rPr>
              <a:t>I/O</a:t>
            </a:r>
            <a:r>
              <a:rPr lang="zh-CN" altLang="en-US" sz="2800" b="1" dirty="0">
                <a:latin typeface="+mn-ea"/>
              </a:rPr>
              <a:t>，不易出错；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线程直接通讯简单；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一个线程约占</a:t>
            </a:r>
            <a:r>
              <a:rPr lang="en-US" altLang="zh-CN" sz="2800" b="1" dirty="0">
                <a:latin typeface="+mn-ea"/>
              </a:rPr>
              <a:t>1M</a:t>
            </a:r>
            <a:r>
              <a:rPr lang="zh-CN" altLang="en-US" sz="2800" b="1" dirty="0">
                <a:latin typeface="+mn-ea"/>
              </a:rPr>
              <a:t>左右的堆栈空间，创建、调度以及销毁操作的开销仍然很大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代表语言： </a:t>
            </a:r>
            <a:r>
              <a:rPr lang="en-US" altLang="zh-CN" sz="2800" b="1" dirty="0">
                <a:latin typeface="+mn-ea"/>
              </a:rPr>
              <a:t>Java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745" y="522605"/>
            <a:ext cx="8731250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异步</a:t>
            </a:r>
            <a:r>
              <a:rPr lang="en-US" altLang="zh-CN" sz="2800" b="1" dirty="0">
                <a:latin typeface="+mn-ea"/>
              </a:rPr>
              <a:t>I/O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资源利用率高， </a:t>
            </a:r>
            <a:r>
              <a:rPr lang="en-US" altLang="zh-CN" sz="2800" b="1" dirty="0">
                <a:latin typeface="+mn-ea"/>
              </a:rPr>
              <a:t>CPU</a:t>
            </a:r>
            <a:r>
              <a:rPr lang="zh-CN" altLang="en-US" sz="2800" b="1" dirty="0">
                <a:latin typeface="+mn-ea"/>
              </a:rPr>
              <a:t>可以持续运转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系统开销低，可以同时创建大量的并发连接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编程复杂，业务流程被划分成多个处理片段，对问题反应不自然；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  </a:t>
            </a:r>
            <a:r>
              <a:rPr lang="zh-CN" altLang="en-US" sz="2800" b="1" dirty="0">
                <a:latin typeface="+mn-ea"/>
              </a:rPr>
              <a:t>单核应用，不能很好利用多核优势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代表语言： </a:t>
            </a:r>
            <a:r>
              <a:rPr lang="en-US" altLang="zh-CN" sz="2800" b="1" dirty="0">
                <a:latin typeface="+mn-ea"/>
              </a:rPr>
              <a:t>node.js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395" y="535940"/>
            <a:ext cx="8704580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协程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优势：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en-US" sz="2800" b="1" dirty="0">
                <a:latin typeface="+mn-ea"/>
              </a:rPr>
              <a:t>协程是非常轻量的线程（</a:t>
            </a:r>
            <a:r>
              <a:rPr lang="en-US" altLang="zh-CN" sz="2800" b="1" dirty="0">
                <a:latin typeface="+mn-ea"/>
              </a:rPr>
              <a:t>4K</a:t>
            </a:r>
            <a:r>
              <a:rPr lang="zh-CN" altLang="en-US" sz="2800" b="1" dirty="0">
                <a:latin typeface="+mn-ea"/>
              </a:rPr>
              <a:t>左右），调度非常快，通过系统线程可以并行运行在多核上；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en-US" sz="2800" b="1" dirty="0">
                <a:latin typeface="+mn-ea"/>
              </a:rPr>
              <a:t>协程中</a:t>
            </a:r>
            <a:r>
              <a:rPr lang="en-US" altLang="zh-CN" sz="2800" b="1" dirty="0">
                <a:latin typeface="+mn-ea"/>
              </a:rPr>
              <a:t>I/O</a:t>
            </a:r>
            <a:r>
              <a:rPr lang="zh-CN" altLang="en-US" sz="2800" b="1" dirty="0">
                <a:latin typeface="+mn-ea"/>
              </a:rPr>
              <a:t>阻塞时，会自动交出</a:t>
            </a:r>
            <a:r>
              <a:rPr lang="en-US" altLang="zh-CN" sz="2800" b="1" dirty="0">
                <a:latin typeface="+mn-ea"/>
              </a:rPr>
              <a:t>CPU</a:t>
            </a:r>
            <a:r>
              <a:rPr lang="zh-CN" altLang="en-US" sz="2800" b="1" dirty="0">
                <a:latin typeface="+mn-ea"/>
              </a:rPr>
              <a:t>执行权，所以可以采用在协程中同步阻塞式编程；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劣势：</a:t>
            </a:r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1 GC</a:t>
            </a:r>
            <a:r>
              <a:rPr lang="zh-CN" altLang="en-US" sz="2800" b="1" dirty="0">
                <a:latin typeface="+mn-ea"/>
              </a:rPr>
              <a:t>性能相对</a:t>
            </a:r>
            <a:r>
              <a:rPr lang="en-US" altLang="zh-CN" sz="2800" b="1" dirty="0">
                <a:latin typeface="+mn-ea"/>
              </a:rPr>
              <a:t>JVM</a:t>
            </a:r>
            <a:r>
              <a:rPr lang="zh-CN" altLang="en-US" sz="2800" b="1" dirty="0">
                <a:latin typeface="+mn-ea"/>
              </a:rPr>
              <a:t>较低，但会得到根本解决</a:t>
            </a:r>
            <a:endParaRPr lang="zh-CN" altLang="en-US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代表语言： </a:t>
            </a:r>
            <a:r>
              <a:rPr lang="en-US" altLang="zh-CN" sz="2800" b="1" dirty="0" err="1">
                <a:latin typeface="+mn-ea"/>
              </a:rPr>
              <a:t>golang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698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的作者曾经开发了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语言，由</a:t>
            </a:r>
            <a:r>
              <a:rPr lang="en-US" altLang="zh-CN" dirty="0"/>
              <a:t>Google</a:t>
            </a:r>
            <a:r>
              <a:rPr lang="zh-CN" altLang="en-US" dirty="0"/>
              <a:t>作后台支持，前途无量！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 dirty="0" smtClean="0"/>
              <a:t>2013.05.04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72025" y="2738284"/>
            <a:ext cx="5400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latin typeface="+mn-ea"/>
              </a:rPr>
              <a:t>GO</a:t>
            </a:r>
            <a:r>
              <a:rPr lang="zh-CN" altLang="en-US" sz="3200" b="1" dirty="0" smtClean="0">
                <a:latin typeface="+mn-ea"/>
              </a:rPr>
              <a:t>并发的实验</a:t>
            </a:r>
            <a:endParaRPr lang="en-US" altLang="zh-CN" sz="32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>全屏显示(4:3)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方正兰亭黑6_GBK</vt:lpstr>
      <vt:lpstr>黑体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孙志敏</dc:creator>
  <cp:lastModifiedBy>ac</cp:lastModifiedBy>
  <cp:revision>778</cp:revision>
  <dcterms:created xsi:type="dcterms:W3CDTF">2017-05-21T14:10:00Z</dcterms:created>
  <dcterms:modified xsi:type="dcterms:W3CDTF">2017-05-21T15:54:23Z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