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333" r:id="rId2"/>
    <p:sldId id="334" r:id="rId3"/>
    <p:sldId id="342" r:id="rId4"/>
    <p:sldId id="348" r:id="rId5"/>
    <p:sldId id="338" r:id="rId6"/>
    <p:sldId id="347" r:id="rId7"/>
    <p:sldId id="341" r:id="rId8"/>
    <p:sldId id="343" r:id="rId9"/>
    <p:sldId id="346" r:id="rId10"/>
    <p:sldId id="345" r:id="rId11"/>
    <p:sldId id="28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80"/>
    <p:restoredTop sz="96327"/>
  </p:normalViewPr>
  <p:slideViewPr>
    <p:cSldViewPr snapToGrid="0" snapToObjects="1">
      <p:cViewPr varScale="1">
        <p:scale>
          <a:sx n="123" d="100"/>
          <a:sy n="123" d="100"/>
        </p:scale>
        <p:origin x="1336" y="192"/>
      </p:cViewPr>
      <p:guideLst/>
    </p:cSldViewPr>
  </p:slideViewPr>
  <p:notesTextViewPr>
    <p:cViewPr>
      <p:scale>
        <a:sx n="135" d="100"/>
        <a:sy n="13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73570-EAC0-4641-8F6C-C2B934E5B08F}" type="datetimeFigureOut">
              <a:rPr kumimoji="1" lang="zh-CN" altLang="en-US" smtClean="0"/>
              <a:t>2023/10/10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D51F4-1CF4-9341-B23E-2E759D016F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1854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D51F4-1CF4-9341-B23E-2E759D016FD0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8449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D51F4-1CF4-9341-B23E-2E759D016FD0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9397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31FA39-FC9C-C44E-BF94-1E893CC88DB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765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D51F4-1CF4-9341-B23E-2E759D016FD0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7511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D51F4-1CF4-9341-B23E-2E759D016FD0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307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D51F4-1CF4-9341-B23E-2E759D016FD0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8873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D51F4-1CF4-9341-B23E-2E759D016FD0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3684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D51F4-1CF4-9341-B23E-2E759D016FD0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8118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D51F4-1CF4-9341-B23E-2E759D016FD0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4789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D51F4-1CF4-9341-B23E-2E759D016FD0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68639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D51F4-1CF4-9341-B23E-2E759D016FD0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858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076C2-38EC-1A43-8D5A-2A99EE2BA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1DE836-3D34-6045-8A54-D3F291A74E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B33F30-3A8E-2440-B674-6BEE16061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1C22-F117-3E48-88F9-B74B32184882}" type="datetimeFigureOut">
              <a:rPr kumimoji="1" lang="zh-CN" altLang="en-US" smtClean="0"/>
              <a:t>2023/10/10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1BDA0B-15A5-904C-898C-3F19B1207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C4232C-EC94-7A48-AF5E-1C503FE91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68576-BC96-DC47-B4C4-2F16C8DEBD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265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DCEFC-68EE-B54B-8DA6-33C924825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9AC64B-3F91-8546-B6F8-6D6DEC0DD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345EF-A69E-B341-9621-FDE8CCF18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1C22-F117-3E48-88F9-B74B32184882}" type="datetimeFigureOut">
              <a:rPr kumimoji="1" lang="zh-CN" altLang="en-US" smtClean="0"/>
              <a:t>2023/10/10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58E824-DC4F-2544-ADB8-55318C475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0D082F-1294-5C43-B20B-A716204E3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68576-BC96-DC47-B4C4-2F16C8DEBD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841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AAE34D-A952-6941-BEFA-A5D8ED9ADE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FE9FB9-5BD4-7E42-BA6A-050CD4854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17E17F-307A-5948-8438-04487F850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1C22-F117-3E48-88F9-B74B32184882}" type="datetimeFigureOut">
              <a:rPr kumimoji="1" lang="zh-CN" altLang="en-US" smtClean="0"/>
              <a:t>2023/10/10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4BE07B-9886-8B4F-B3E5-6AFA233EE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3EB4AB-1C41-8749-B21E-6D2040713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68576-BC96-DC47-B4C4-2F16C8DEBD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1327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348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CBA06-AF51-3344-9BDD-ED5861F0C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83C100-8746-B942-A476-5DA2DDF3E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2FFE71-4AD6-D54D-A7FA-5BFD03509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1C22-F117-3E48-88F9-B74B32184882}" type="datetimeFigureOut">
              <a:rPr kumimoji="1" lang="zh-CN" altLang="en-US" smtClean="0"/>
              <a:t>2023/10/10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EDF786-6E04-C24D-88A7-4EA3E7F8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9749E7-940A-7046-AF6C-2C4DCC715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68576-BC96-DC47-B4C4-2F16C8DEBD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9524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2324E-5A13-F04F-B205-0907630C3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7EA3E3-6BB3-144F-9A13-DA946062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83E093-7C27-DD40-B6A6-3CA71398A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1C22-F117-3E48-88F9-B74B32184882}" type="datetimeFigureOut">
              <a:rPr kumimoji="1" lang="zh-CN" altLang="en-US" smtClean="0"/>
              <a:t>2023/10/10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5FBB05-B984-D844-BA19-FBD137423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9076F8-6207-1845-862A-128D3A4A4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68576-BC96-DC47-B4C4-2F16C8DEBD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936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421DD4-8271-A540-B19D-80337A43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F0D6EE-6F1D-C44D-A168-3CAEF21A6F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7193E4-85C8-9243-AC0E-D884CC0AA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5A207C-A5BF-454A-B3CB-1BD88F1E2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1C22-F117-3E48-88F9-B74B32184882}" type="datetimeFigureOut">
              <a:rPr kumimoji="1" lang="zh-CN" altLang="en-US" smtClean="0"/>
              <a:t>2023/10/10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D41B23-7C4B-D54C-9403-A5715B096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B4E11D-0E71-7642-A43F-BECC87D38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68576-BC96-DC47-B4C4-2F16C8DEBD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922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B6F720-2D29-CE4B-9B58-4D936265C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FAAFEB-87E8-3442-8214-C14C866BC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ECB66B-4C55-514D-ACA9-A69D60086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0E50D4D-A203-6847-9102-FF51EC650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2264FC-4E8C-7949-A015-8D89E4B240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99E9FC-9E86-104B-A09D-84301DA9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1C22-F117-3E48-88F9-B74B32184882}" type="datetimeFigureOut">
              <a:rPr kumimoji="1" lang="zh-CN" altLang="en-US" smtClean="0"/>
              <a:t>2023/10/10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265F24-FEC2-8B40-A489-49277B5C4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7E0021-6E6E-F447-88A2-4E61C5C62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68576-BC96-DC47-B4C4-2F16C8DEBD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3685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F9BCDC-98BD-B74D-8CC3-56B7566DA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2AA394-612D-4542-98C0-D2BB3D052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1C22-F117-3E48-88F9-B74B32184882}" type="datetimeFigureOut">
              <a:rPr kumimoji="1" lang="zh-CN" altLang="en-US" smtClean="0"/>
              <a:t>2023/10/10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FF2622-B48C-6D40-9063-14B22484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A22D7C-0681-B648-B81C-F9B35BB81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68576-BC96-DC47-B4C4-2F16C8DEBD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02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0C6FF5-9530-264E-9E7F-3CECF938A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1C22-F117-3E48-88F9-B74B32184882}" type="datetimeFigureOut">
              <a:rPr kumimoji="1" lang="zh-CN" altLang="en-US" smtClean="0"/>
              <a:t>2023/10/10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F9CAC5-1BC5-DD4D-83B6-1D552D8DB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4796BA-F3DC-1F4B-AA1F-FDCD02D0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68576-BC96-DC47-B4C4-2F16C8DEBD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185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C3A82-7CB7-0F49-A0BE-A55C8049C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982387-6B83-8D43-9150-576233095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A84C3F-37A2-3847-BF0C-72669B64C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542B74-7EB3-5B46-8D30-BA0EF2077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1C22-F117-3E48-88F9-B74B32184882}" type="datetimeFigureOut">
              <a:rPr kumimoji="1" lang="zh-CN" altLang="en-US" smtClean="0"/>
              <a:t>2023/10/10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1C8A40-0576-B747-A8C2-C34D36C0D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68748F-0E08-3B4C-A5BC-749CE5D04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68576-BC96-DC47-B4C4-2F16C8DEBD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2126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5DF002-5958-D943-9BC6-8A7429EE1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4B280B-9CDF-6D48-8F7E-E60564BA26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70EAEC-469F-764E-A647-9014DFF16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B4C76B-EDA3-E84E-A205-1D9E4B3DC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1C22-F117-3E48-88F9-B74B32184882}" type="datetimeFigureOut">
              <a:rPr kumimoji="1" lang="zh-CN" altLang="en-US" smtClean="0"/>
              <a:t>2023/10/10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12BA5C-E4D1-FC46-8248-9C8AE9666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80E00F-0942-EA44-8BFE-24F4A560A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68576-BC96-DC47-B4C4-2F16C8DEBD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461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48865F-BAF5-FB4D-AE31-78CE08E82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06850E-1423-634C-8BD1-766FCB8F4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5ECADF-71CB-664A-B569-37DEC1D875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61C22-F117-3E48-88F9-B74B32184882}" type="datetimeFigureOut">
              <a:rPr kumimoji="1" lang="zh-CN" altLang="en-US" smtClean="0"/>
              <a:t>2023/10/10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3E38C8-93D8-DA47-907C-5B5535DED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AFF384-8673-2645-8473-119FBCBCE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68576-BC96-DC47-B4C4-2F16C8DEBD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6574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2C129-0A49-4F48-BEFC-19F096C3F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119" y="1926731"/>
            <a:ext cx="11091761" cy="2387600"/>
          </a:xfrm>
        </p:spPr>
        <p:txBody>
          <a:bodyPr>
            <a:noAutofit/>
          </a:bodyPr>
          <a:lstStyle/>
          <a:p>
            <a:r>
              <a:rPr kumimoji="1" lang="en-US" altLang="zh-CN" sz="4400" dirty="0">
                <a:latin typeface="Yuanti SC" panose="02010600040101010101" pitchFamily="2" charset="-122"/>
                <a:ea typeface="Yuanti SC" panose="02010600040101010101" pitchFamily="2" charset="-122"/>
              </a:rPr>
              <a:t>SMAUG: Sparse Masked Autoencoder for Efficient Video-Language Pre-training</a:t>
            </a:r>
            <a:endParaRPr kumimoji="1" lang="zh-CN" altLang="en-US" sz="440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959F6EF7-9B82-BB44-8BF5-8757A7829A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8605" y="4406551"/>
            <a:ext cx="9970285" cy="1655762"/>
          </a:xfrm>
        </p:spPr>
        <p:txBody>
          <a:bodyPr>
            <a:normAutofit/>
          </a:bodyPr>
          <a:lstStyle/>
          <a:p>
            <a:r>
              <a:rPr lang="en-US" altLang="zh-CN" dirty="0"/>
              <a:t>   Yuanze Lin</a:t>
            </a:r>
            <a:r>
              <a:rPr lang="en-US" altLang="zh-CN" baseline="30000" dirty="0"/>
              <a:t>1</a:t>
            </a:r>
            <a:r>
              <a:rPr lang="en-US" altLang="zh-CN" dirty="0"/>
              <a:t>, Chen Wei</a:t>
            </a:r>
            <a:r>
              <a:rPr lang="en-US" altLang="zh-CN" baseline="30000" dirty="0"/>
              <a:t>2</a:t>
            </a:r>
            <a:r>
              <a:rPr lang="en-US" altLang="zh-CN" dirty="0"/>
              <a:t>, Huiyu Wang</a:t>
            </a:r>
            <a:r>
              <a:rPr lang="en-US" altLang="zh-CN" baseline="30000" dirty="0"/>
              <a:t>2</a:t>
            </a:r>
            <a:r>
              <a:rPr lang="en-US" altLang="zh-CN" dirty="0"/>
              <a:t>, Alan Yuille</a:t>
            </a:r>
            <a:r>
              <a:rPr lang="en-US" altLang="zh-CN" baseline="30000" dirty="0"/>
              <a:t>2</a:t>
            </a:r>
            <a:r>
              <a:rPr lang="en-US" altLang="zh-CN" dirty="0"/>
              <a:t>, Cihang Xie</a:t>
            </a:r>
            <a:r>
              <a:rPr lang="en-US" altLang="zh-CN" baseline="30000" dirty="0"/>
              <a:t>3</a:t>
            </a:r>
          </a:p>
          <a:p>
            <a:pPr>
              <a:lnSpc>
                <a:spcPct val="100000"/>
              </a:lnSpc>
            </a:pPr>
            <a:r>
              <a:rPr lang="en-US" altLang="zh-CN" sz="2400" baseline="30000" dirty="0"/>
              <a:t>     1</a:t>
            </a:r>
            <a:r>
              <a:rPr lang="en-US" altLang="zh-CN" sz="2400" dirty="0"/>
              <a:t>University of Washington, 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Johns Hopkins University , </a:t>
            </a:r>
            <a:r>
              <a:rPr lang="en-US" altLang="zh-CN" sz="2400" baseline="30000" dirty="0"/>
              <a:t>3</a:t>
            </a:r>
            <a:r>
              <a:rPr lang="en-US" altLang="zh-CN" sz="2400" dirty="0"/>
              <a:t>UC Santa Cruz</a:t>
            </a:r>
          </a:p>
          <a:p>
            <a:endParaRPr lang="zh-CN" altLang="en-US" dirty="0"/>
          </a:p>
        </p:txBody>
      </p:sp>
      <p:pic>
        <p:nvPicPr>
          <p:cNvPr id="7" name="Picture 4" descr="University of Washington - Wikipedia">
            <a:extLst>
              <a:ext uri="{FF2B5EF4-FFF2-40B4-BE49-F238E27FC236}">
                <a16:creationId xmlns:a16="http://schemas.microsoft.com/office/drawing/2014/main" id="{EE38D4EA-4474-B04B-A487-839DFA10B837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209" y="1280335"/>
            <a:ext cx="1546809" cy="146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16F9F76A-787A-5647-9418-E5E1F29BE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117" y="795686"/>
            <a:ext cx="3338614" cy="2272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University of California, Santa Cruz - Wikipedia">
            <a:extLst>
              <a:ext uri="{FF2B5EF4-FFF2-40B4-BE49-F238E27FC236}">
                <a16:creationId xmlns:a16="http://schemas.microsoft.com/office/drawing/2014/main" id="{4B31EF18-AFD6-CE44-9174-B9EA5D3D6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947" y="1238374"/>
            <a:ext cx="1546809" cy="154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图像">
            <a:extLst>
              <a:ext uri="{FF2B5EF4-FFF2-40B4-BE49-F238E27FC236}">
                <a16:creationId xmlns:a16="http://schemas.microsoft.com/office/drawing/2014/main" id="{E3FDB873-9158-549E-D273-21E869757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18" y="1169229"/>
            <a:ext cx="4636565" cy="154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91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7"/>
    </mc:Choice>
    <mc:Fallback xmlns="">
      <p:transition spd="slow" advTm="186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4A781-7257-9842-9797-AB68B8956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367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b="1" dirty="0"/>
              <a:t>Visualization</a:t>
            </a:r>
            <a:endParaRPr kumimoji="1" lang="zh-CN" altLang="en-US" b="1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5961172-B592-AD4F-8EE9-B8B8BDA32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82" y="1991023"/>
            <a:ext cx="5469742" cy="299840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8F7252E-ABC3-EE4C-AFBF-97A2B9112611}"/>
              </a:ext>
            </a:extLst>
          </p:cNvPr>
          <p:cNvSpPr txBox="1"/>
          <p:nvPr/>
        </p:nvSpPr>
        <p:spPr>
          <a:xfrm>
            <a:off x="311592" y="4989424"/>
            <a:ext cx="10612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Figure 3. Two examples of frame selection. </a:t>
            </a:r>
            <a:r>
              <a:rPr kumimoji="1" lang="en-US" altLang="zh-CN" b="1" dirty="0">
                <a:solidFill>
                  <a:srgbClr val="00B050"/>
                </a:solidFill>
                <a:latin typeface="Times" pitchFamily="2" charset="0"/>
              </a:rPr>
              <a:t>Green box </a:t>
            </a:r>
            <a:r>
              <a:rPr kumimoji="1" lang="en-US" altLang="zh-CN" dirty="0">
                <a:latin typeface="Times" pitchFamily="2" charset="0"/>
              </a:rPr>
              <a:t>means</a:t>
            </a:r>
          </a:p>
          <a:p>
            <a:r>
              <a:rPr kumimoji="1" lang="en-US" altLang="zh-CN" dirty="0">
                <a:latin typeface="Times" pitchFamily="2" charset="0"/>
              </a:rPr>
              <a:t>selecting the most important frame among each clip.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6FD96BB-46D9-7B47-901F-8ED072F0FB88}"/>
              </a:ext>
            </a:extLst>
          </p:cNvPr>
          <p:cNvSpPr txBox="1"/>
          <p:nvPr/>
        </p:nvSpPr>
        <p:spPr>
          <a:xfrm>
            <a:off x="6488600" y="5197344"/>
            <a:ext cx="1061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 Figure 4. An example of prediction for masked patches.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D19764-9B83-2A4E-0F1D-191E5E9B9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8454" y="1994759"/>
            <a:ext cx="5063929" cy="318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23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icture frame&#10;&#10;Description automatically generated">
            <a:extLst>
              <a:ext uri="{FF2B5EF4-FFF2-40B4-BE49-F238E27FC236}">
                <a16:creationId xmlns:a16="http://schemas.microsoft.com/office/drawing/2014/main" id="{1E09C002-2E9E-C242-B661-B7483CD8F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982" y="1405778"/>
            <a:ext cx="4293996" cy="450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177036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4A781-7257-9842-9797-AB68B8956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367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b="1" dirty="0"/>
              <a:t>Motivation  </a:t>
            </a:r>
            <a:endParaRPr kumimoji="1" lang="zh-CN" altLang="en-US" b="1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1EDCB4-C8AF-2F42-8DCC-ACCA7A628B18}"/>
              </a:ext>
            </a:extLst>
          </p:cNvPr>
          <p:cNvSpPr txBox="1"/>
          <p:nvPr/>
        </p:nvSpPr>
        <p:spPr>
          <a:xfrm>
            <a:off x="1422413" y="1855336"/>
            <a:ext cx="1066523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Times" pitchFamily="2" charset="0"/>
              </a:rPr>
              <a:t>Previous video-language pre-training approaches:</a:t>
            </a:r>
          </a:p>
          <a:p>
            <a:endParaRPr kumimoji="1" lang="en-US" altLang="zh-CN" sz="2000" b="1" dirty="0">
              <a:latin typeface="Times" pitchFamily="2" charset="0"/>
            </a:endParaRPr>
          </a:p>
          <a:p>
            <a:r>
              <a:rPr kumimoji="1" lang="en-US" altLang="zh-CN" sz="2000" dirty="0">
                <a:latin typeface="Times" pitchFamily="2" charset="0"/>
              </a:rPr>
              <a:t>       (1) Require </a:t>
            </a:r>
            <a:r>
              <a:rPr kumimoji="1" lang="en-US" altLang="zh-CN" sz="2000" dirty="0">
                <a:solidFill>
                  <a:srgbClr val="FF0000"/>
                </a:solidFill>
                <a:latin typeface="Times" pitchFamily="2" charset="0"/>
              </a:rPr>
              <a:t>heavy computation </a:t>
            </a:r>
            <a:r>
              <a:rPr kumimoji="1" lang="en-US" altLang="zh-CN" sz="2000" dirty="0">
                <a:latin typeface="Times" pitchFamily="2" charset="0"/>
              </a:rPr>
              <a:t>for pre-training.</a:t>
            </a:r>
          </a:p>
          <a:p>
            <a:r>
              <a:rPr kumimoji="1" lang="en-US" altLang="zh-CN" sz="2000" dirty="0">
                <a:latin typeface="Times" pitchFamily="2" charset="0"/>
              </a:rPr>
              <a:t>       (2) Usually perform masked modeling </a:t>
            </a:r>
            <a:r>
              <a:rPr kumimoji="1" lang="en-US" altLang="zh-CN" sz="2000" dirty="0">
                <a:solidFill>
                  <a:srgbClr val="FF0000"/>
                </a:solidFill>
                <a:latin typeface="Times" pitchFamily="2" charset="0"/>
              </a:rPr>
              <a:t>only for textual modality</a:t>
            </a:r>
            <a:r>
              <a:rPr kumimoji="1" lang="en-US" altLang="zh-CN" sz="2000" dirty="0">
                <a:latin typeface="Times" pitchFamily="2" charset="0"/>
              </a:rPr>
              <a:t>.</a:t>
            </a:r>
          </a:p>
          <a:p>
            <a:endParaRPr kumimoji="1" lang="en-US" altLang="zh-CN" sz="2000" dirty="0">
              <a:latin typeface="Times" pitchFamily="2" charset="0"/>
            </a:endParaRPr>
          </a:p>
          <a:p>
            <a:r>
              <a:rPr kumimoji="1" lang="en-US" altLang="zh-CN" sz="2000" b="1" dirty="0">
                <a:latin typeface="Times" pitchFamily="2" charset="0"/>
              </a:rPr>
              <a:t>The proposed SMAUG: </a:t>
            </a:r>
          </a:p>
          <a:p>
            <a:endParaRPr kumimoji="1" lang="en-US" altLang="zh-CN" sz="2000" b="1" dirty="0">
              <a:latin typeface="Times" pitchFamily="2" charset="0"/>
            </a:endParaRPr>
          </a:p>
          <a:p>
            <a:r>
              <a:rPr kumimoji="1" lang="en-US" altLang="zh-CN" sz="2000" b="1" dirty="0">
                <a:latin typeface="Times" pitchFamily="2" charset="0"/>
              </a:rPr>
              <a:t>      </a:t>
            </a:r>
            <a:r>
              <a:rPr kumimoji="1" lang="en-US" altLang="zh-CN" sz="2000" dirty="0">
                <a:latin typeface="Times" pitchFamily="2" charset="0"/>
              </a:rPr>
              <a:t> (1) Explore how to </a:t>
            </a:r>
            <a:r>
              <a:rPr kumimoji="1" lang="en-US" altLang="zh-CN" sz="2000" b="1" dirty="0">
                <a:latin typeface="Times" pitchFamily="2" charset="0"/>
              </a:rPr>
              <a:t>efficiently introduce MAE </a:t>
            </a:r>
            <a:r>
              <a:rPr kumimoji="1" lang="en-US" altLang="zh-CN" sz="2000" dirty="0">
                <a:latin typeface="Times" pitchFamily="2" charset="0"/>
              </a:rPr>
              <a:t>for pre-training, which can</a:t>
            </a:r>
          </a:p>
          <a:p>
            <a:r>
              <a:rPr kumimoji="1" lang="en-US" altLang="zh-CN" sz="2000" dirty="0">
                <a:latin typeface="Times" pitchFamily="2" charset="0"/>
              </a:rPr>
              <a:t>             perform </a:t>
            </a:r>
            <a:r>
              <a:rPr kumimoji="1" lang="en-US" altLang="zh-CN" sz="2000" dirty="0">
                <a:solidFill>
                  <a:srgbClr val="FF0000"/>
                </a:solidFill>
                <a:latin typeface="Times" pitchFamily="2" charset="0"/>
              </a:rPr>
              <a:t>masked visual modeling </a:t>
            </a:r>
            <a:r>
              <a:rPr kumimoji="1" lang="en-US" altLang="zh-CN" sz="2000" dirty="0">
                <a:latin typeface="Times" pitchFamily="2" charset="0"/>
              </a:rPr>
              <a:t>and </a:t>
            </a:r>
            <a:r>
              <a:rPr kumimoji="1" lang="en-US" altLang="zh-CN" sz="2000" dirty="0">
                <a:solidFill>
                  <a:srgbClr val="FF0000"/>
                </a:solidFill>
                <a:latin typeface="Times" pitchFamily="2" charset="0"/>
              </a:rPr>
              <a:t>reduce computation costs</a:t>
            </a:r>
            <a:r>
              <a:rPr kumimoji="1" lang="en-US" altLang="zh-CN" sz="2000" dirty="0">
                <a:latin typeface="Times" pitchFamily="2" charset="0"/>
              </a:rPr>
              <a:t>.</a:t>
            </a:r>
          </a:p>
          <a:p>
            <a:r>
              <a:rPr kumimoji="1" lang="en-US" altLang="zh-CN" sz="2000" dirty="0">
                <a:latin typeface="Times" pitchFamily="2" charset="0"/>
              </a:rPr>
              <a:t>       (2) Introduce </a:t>
            </a:r>
            <a:r>
              <a:rPr kumimoji="1" lang="en-US" altLang="zh-CN" sz="2000" b="1" dirty="0">
                <a:latin typeface="Times" pitchFamily="2" charset="0"/>
              </a:rPr>
              <a:t>space-time token sparsification modules </a:t>
            </a:r>
            <a:r>
              <a:rPr kumimoji="1" lang="en-US" altLang="zh-CN" sz="2000" dirty="0">
                <a:latin typeface="Times" pitchFamily="2" charset="0"/>
              </a:rPr>
              <a:t>for further </a:t>
            </a:r>
            <a:r>
              <a:rPr kumimoji="1" lang="en-US" altLang="zh-CN" sz="2000" dirty="0">
                <a:solidFill>
                  <a:srgbClr val="FF0000"/>
                </a:solidFill>
                <a:latin typeface="Times" pitchFamily="2" charset="0"/>
              </a:rPr>
              <a:t>reducing</a:t>
            </a:r>
          </a:p>
          <a:p>
            <a:r>
              <a:rPr kumimoji="1" lang="en-US" altLang="zh-CN" sz="2000" dirty="0">
                <a:solidFill>
                  <a:srgbClr val="FF0000"/>
                </a:solidFill>
                <a:latin typeface="Times" pitchFamily="2" charset="0"/>
              </a:rPr>
              <a:t>             spatial and temporal redundancies </a:t>
            </a:r>
            <a:r>
              <a:rPr kumimoji="1" lang="en-US" altLang="zh-CN" sz="2000" dirty="0">
                <a:latin typeface="Times" pitchFamily="2" charset="0"/>
              </a:rPr>
              <a:t>among videos.</a:t>
            </a:r>
            <a:endParaRPr kumimoji="1" lang="zh-CN" altLang="en-US" sz="20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15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3"/>
    </mc:Choice>
    <mc:Fallback xmlns="">
      <p:transition spd="slow" advTm="46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4A781-7257-9842-9797-AB68B8956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367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b="1" dirty="0"/>
              <a:t>Overview</a:t>
            </a:r>
            <a:endParaRPr kumimoji="1" lang="zh-CN" altLang="en-US" b="1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F653C2-4717-4949-9FD1-6777CCF4F830}"/>
              </a:ext>
            </a:extLst>
          </p:cNvPr>
          <p:cNvSpPr txBox="1"/>
          <p:nvPr/>
        </p:nvSpPr>
        <p:spPr>
          <a:xfrm>
            <a:off x="4013285" y="5545696"/>
            <a:ext cx="1061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Figure 1. The overview of SMAUG. </a:t>
            </a:r>
            <a:endParaRPr kumimoji="1" lang="zh-CN" altLang="en-US">
              <a:latin typeface="Times" pitchFamily="2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D09D02-02E5-122E-F3CC-502ED5204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028" y="1054450"/>
            <a:ext cx="6844990" cy="285207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80E8DD0-EFF2-073C-FC5B-5CE6E9B57B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4024624"/>
            <a:ext cx="6782218" cy="150620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4BFCE82-AD20-249D-7134-98136C874D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800" y="3924584"/>
            <a:ext cx="6844990" cy="11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53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3"/>
    </mc:Choice>
    <mc:Fallback xmlns="">
      <p:transition spd="slow" advTm="4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4A781-7257-9842-9797-AB68B8956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367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b="1" dirty="0"/>
              <a:t>Method</a:t>
            </a:r>
            <a:endParaRPr kumimoji="1" lang="zh-CN" altLang="en-US" b="1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3464FF-FCC3-4C43-864A-C00B8ABE4D7D}"/>
              </a:ext>
            </a:extLst>
          </p:cNvPr>
          <p:cNvSpPr txBox="1"/>
          <p:nvPr/>
        </p:nvSpPr>
        <p:spPr>
          <a:xfrm>
            <a:off x="3624389" y="5983418"/>
            <a:ext cx="1061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Figure 2. The illustration of SMAUG architecture.  </a:t>
            </a:r>
            <a:endParaRPr kumimoji="1" lang="zh-CN" altLang="en-US">
              <a:latin typeface="Times" pitchFamily="2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8B165B-16BF-727D-D90D-1A450BD1E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54" y="5525490"/>
            <a:ext cx="11312768" cy="47440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F695F55-8943-EC9F-1EB3-CDB2E336F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224" y="1046643"/>
            <a:ext cx="5777893" cy="45126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CD88238-07FA-8FDE-EF9D-56E01136FC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3141" y="722712"/>
            <a:ext cx="5345687" cy="234736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29AD331-8E59-29BF-9178-33635C8A7D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5662" y="3070078"/>
            <a:ext cx="5483166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3"/>
    </mc:Choice>
    <mc:Fallback xmlns="">
      <p:transition spd="slow" advTm="4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4A781-7257-9842-9797-AB68B8956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367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b="1" dirty="0"/>
              <a:t>Experiment </a:t>
            </a:r>
            <a:endParaRPr kumimoji="1" lang="zh-CN" altLang="en-US" b="1"/>
          </a:p>
        </p:txBody>
      </p:sp>
      <p:pic>
        <p:nvPicPr>
          <p:cNvPr id="4" name="图片 3" descr="表格&#10;&#10;描述已自动生成">
            <a:extLst>
              <a:ext uri="{FF2B5EF4-FFF2-40B4-BE49-F238E27FC236}">
                <a16:creationId xmlns:a16="http://schemas.microsoft.com/office/drawing/2014/main" id="{257E2368-244F-0547-BC6C-3F31052F9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21" y="1114121"/>
            <a:ext cx="11643557" cy="462975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C7FFFA9-EF5A-2642-83A3-C9B46CEA3D54}"/>
              </a:ext>
            </a:extLst>
          </p:cNvPr>
          <p:cNvSpPr txBox="1"/>
          <p:nvPr/>
        </p:nvSpPr>
        <p:spPr>
          <a:xfrm>
            <a:off x="1210400" y="5743879"/>
            <a:ext cx="1061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Table 1. Results compared with existing video-language pre-training methods on text-to-video retrieval.</a:t>
            </a:r>
            <a:endParaRPr kumimoji="1" lang="zh-CN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377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4A781-7257-9842-9797-AB68B8956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367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b="1" dirty="0"/>
              <a:t>Experiment </a:t>
            </a:r>
            <a:endParaRPr kumimoji="1" lang="zh-CN" altLang="en-US" b="1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C7FFFA9-EF5A-2642-83A3-C9B46CEA3D54}"/>
              </a:ext>
            </a:extLst>
          </p:cNvPr>
          <p:cNvSpPr txBox="1"/>
          <p:nvPr/>
        </p:nvSpPr>
        <p:spPr>
          <a:xfrm>
            <a:off x="3153548" y="4807387"/>
            <a:ext cx="10612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Table 2. Zero-shot results compared with existing video-language </a:t>
            </a:r>
          </a:p>
          <a:p>
            <a:r>
              <a:rPr kumimoji="1" lang="en-US" altLang="zh-CN" dirty="0">
                <a:latin typeface="Times" pitchFamily="2" charset="0"/>
              </a:rPr>
              <a:t>pre-training methods on text-to-retrieval tasks.</a:t>
            </a:r>
            <a:endParaRPr kumimoji="1" lang="zh-CN" altLang="en-US">
              <a:latin typeface="Times" pitchFamily="2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113B4BF-97C1-F95B-D4A6-433A1A1D2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565" y="1885730"/>
            <a:ext cx="6335111" cy="277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407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4A781-7257-9842-9797-AB68B8956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367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b="1" dirty="0"/>
              <a:t>Experiment </a:t>
            </a:r>
            <a:endParaRPr kumimoji="1" lang="zh-CN" altLang="en-US" b="1"/>
          </a:p>
        </p:txBody>
      </p:sp>
      <p:pic>
        <p:nvPicPr>
          <p:cNvPr id="5" name="图片 4" descr="表格&#10;&#10;描述已自动生成">
            <a:extLst>
              <a:ext uri="{FF2B5EF4-FFF2-40B4-BE49-F238E27FC236}">
                <a16:creationId xmlns:a16="http://schemas.microsoft.com/office/drawing/2014/main" id="{0827739D-230E-FC44-AD0A-4C5152EC0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05" y="1707871"/>
            <a:ext cx="11293434" cy="344225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9FF6362-D1F9-0345-B50C-BDD013136618}"/>
              </a:ext>
            </a:extLst>
          </p:cNvPr>
          <p:cNvSpPr txBox="1"/>
          <p:nvPr/>
        </p:nvSpPr>
        <p:spPr>
          <a:xfrm>
            <a:off x="1067896" y="5163105"/>
            <a:ext cx="1061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Table 3. Results compared with existing video-language pre-training methods on video question answering.</a:t>
            </a:r>
            <a:endParaRPr kumimoji="1" lang="zh-CN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743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4A781-7257-9842-9797-AB68B8956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367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b="1" dirty="0"/>
              <a:t>Experiment</a:t>
            </a:r>
            <a:endParaRPr kumimoji="1" lang="zh-CN" altLang="en-US" b="1"/>
          </a:p>
        </p:txBody>
      </p:sp>
      <p:pic>
        <p:nvPicPr>
          <p:cNvPr id="4" name="图片 3" descr="表格&#10;&#10;描述已自动生成">
            <a:extLst>
              <a:ext uri="{FF2B5EF4-FFF2-40B4-BE49-F238E27FC236}">
                <a16:creationId xmlns:a16="http://schemas.microsoft.com/office/drawing/2014/main" id="{767948AE-83CD-BC47-9166-FEE1971DA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414" y="1528457"/>
            <a:ext cx="4580753" cy="1520250"/>
          </a:xfrm>
          <a:prstGeom prst="rect">
            <a:avLst/>
          </a:prstGeom>
        </p:spPr>
      </p:pic>
      <p:pic>
        <p:nvPicPr>
          <p:cNvPr id="6" name="图片 5" descr="表格&#10;&#10;描述已自动生成">
            <a:extLst>
              <a:ext uri="{FF2B5EF4-FFF2-40B4-BE49-F238E27FC236}">
                <a16:creationId xmlns:a16="http://schemas.microsoft.com/office/drawing/2014/main" id="{4E79DE99-A675-2543-A3A2-9AF125802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5713" y="1777078"/>
            <a:ext cx="4712087" cy="1520250"/>
          </a:xfrm>
          <a:prstGeom prst="rect">
            <a:avLst/>
          </a:prstGeom>
        </p:spPr>
      </p:pic>
      <p:pic>
        <p:nvPicPr>
          <p:cNvPr id="8" name="图片 7" descr="表格&#10;&#10;描述已自动生成">
            <a:extLst>
              <a:ext uri="{FF2B5EF4-FFF2-40B4-BE49-F238E27FC236}">
                <a16:creationId xmlns:a16="http://schemas.microsoft.com/office/drawing/2014/main" id="{C0335B7F-567E-4647-A661-40D1E34277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791" y="3602387"/>
            <a:ext cx="4881376" cy="226832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4B6C9BA-8ECB-8144-9682-799BE0AFA091}"/>
              </a:ext>
            </a:extLst>
          </p:cNvPr>
          <p:cNvSpPr txBox="1"/>
          <p:nvPr/>
        </p:nvSpPr>
        <p:spPr>
          <a:xfrm>
            <a:off x="1692336" y="2963624"/>
            <a:ext cx="1061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Table 4. Different masking ratios.</a:t>
            </a:r>
            <a:endParaRPr kumimoji="1" lang="zh-CN" altLang="en-US">
              <a:latin typeface="Times" pitchFamily="2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9299958-34BA-3248-914C-CE1DABB741B3}"/>
              </a:ext>
            </a:extLst>
          </p:cNvPr>
          <p:cNvSpPr txBox="1"/>
          <p:nvPr/>
        </p:nvSpPr>
        <p:spPr>
          <a:xfrm>
            <a:off x="7259884" y="3131653"/>
            <a:ext cx="1061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Table 5. Different keeping rates.</a:t>
            </a:r>
            <a:endParaRPr kumimoji="1" lang="zh-CN" altLang="en-US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E35EDFC-9C7E-8F4D-A7F6-355E180D4F4A}"/>
                  </a:ext>
                </a:extLst>
              </p:cNvPr>
              <p:cNvSpPr txBox="1"/>
              <p:nvPr/>
            </p:nvSpPr>
            <p:spPr>
              <a:xfrm>
                <a:off x="1198438" y="5870710"/>
                <a:ext cx="1061237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Times" pitchFamily="2" charset="0"/>
                  </a:rPr>
                  <a:t>Table 6. Selecting different frames. </a:t>
                </a:r>
                <a:r>
                  <a:rPr kumimoji="1" lang="en-US" altLang="zh-CN" sz="1800" dirty="0">
                    <a:solidFill>
                      <a:schemeClr val="tx1"/>
                    </a:solidFill>
                    <a:latin typeface="Times" pitchFamily="2" charset="0"/>
                  </a:rPr>
                  <a:t>“4</a:t>
                </a:r>
                <a14:m>
                  <m:oMath xmlns:m="http://schemas.openxmlformats.org/officeDocument/2006/math">
                    <m:r>
                      <a:rPr kumimoji="1" lang="en-US" altLang="zh-CN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sz="1800" dirty="0">
                    <a:solidFill>
                      <a:schemeClr val="tx1"/>
                    </a:solidFill>
                    <a:latin typeface="Times" pitchFamily="2" charset="0"/>
                  </a:rPr>
                  <a:t>1”</a:t>
                </a:r>
              </a:p>
              <a:p>
                <a:r>
                  <a:rPr kumimoji="1" lang="en-US" altLang="zh-CN" dirty="0">
                    <a:latin typeface="Times" pitchFamily="2" charset="0"/>
                  </a:rPr>
                  <a:t>means</a:t>
                </a:r>
                <a:r>
                  <a:rPr kumimoji="1" lang="en-US" altLang="zh-CN" sz="1800" dirty="0">
                    <a:solidFill>
                      <a:schemeClr val="tx1"/>
                    </a:solidFill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s</a:t>
                </a:r>
                <a:r>
                  <a:rPr kumimoji="1" lang="en-US" altLang="zh-CN" sz="1800" dirty="0">
                    <a:solidFill>
                      <a:schemeClr val="tx1"/>
                    </a:solidFill>
                    <a:latin typeface="Times" pitchFamily="2" charset="0"/>
                  </a:rPr>
                  <a:t>electing 1 frame among 4 input frames.</a:t>
                </a:r>
                <a:endParaRPr kumimoji="1" lang="zh-CN" altLang="en-US" sz="1800">
                  <a:solidFill>
                    <a:schemeClr val="tx1"/>
                  </a:solidFill>
                  <a:latin typeface="Times" pitchFamily="2" charset="0"/>
                </a:endParaRPr>
              </a:p>
              <a:p>
                <a:endParaRPr kumimoji="1" lang="zh-CN" altLang="en-US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E35EDFC-9C7E-8F4D-A7F6-355E180D4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438" y="5870710"/>
                <a:ext cx="10612375" cy="923330"/>
              </a:xfrm>
              <a:prstGeom prst="rect">
                <a:avLst/>
              </a:prstGeom>
              <a:blipFill>
                <a:blip r:embed="rId6"/>
                <a:stretch>
                  <a:fillRect l="-478" t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6FD3FEDB-3D6D-1C4A-AAF8-3A7DE3C9D33F}"/>
              </a:ext>
            </a:extLst>
          </p:cNvPr>
          <p:cNvSpPr txBox="1"/>
          <p:nvPr/>
        </p:nvSpPr>
        <p:spPr>
          <a:xfrm>
            <a:off x="6592922" y="5470651"/>
            <a:ext cx="10612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Table 7. Using different visual encoders. * and + </a:t>
            </a:r>
          </a:p>
          <a:p>
            <a:r>
              <a:rPr kumimoji="1" lang="en-US" altLang="zh-CN" dirty="0">
                <a:latin typeface="Times" pitchFamily="2" charset="0"/>
              </a:rPr>
              <a:t>mean BEiT-Base and CLIP-B/16 respectively.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F01C156-44A9-1C41-8CFF-069B8A612953}"/>
              </a:ext>
            </a:extLst>
          </p:cNvPr>
          <p:cNvSpPr txBox="1"/>
          <p:nvPr/>
        </p:nvSpPr>
        <p:spPr>
          <a:xfrm>
            <a:off x="1159526" y="1128398"/>
            <a:ext cx="1061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00B0F0"/>
                </a:solidFill>
                <a:latin typeface="Times" pitchFamily="2" charset="0"/>
              </a:rPr>
              <a:t>Blue</a:t>
            </a:r>
            <a:r>
              <a:rPr kumimoji="1" lang="en-US" altLang="zh-CN" dirty="0">
                <a:latin typeface="Times" pitchFamily="2" charset="0"/>
              </a:rPr>
              <a:t> color highlights the </a:t>
            </a:r>
            <a:r>
              <a:rPr kumimoji="1" lang="en-US" altLang="zh-CN" b="1" dirty="0">
                <a:latin typeface="Times" pitchFamily="2" charset="0"/>
              </a:rPr>
              <a:t>default </a:t>
            </a:r>
            <a:r>
              <a:rPr kumimoji="1" lang="en-US" altLang="zh-CN" dirty="0">
                <a:latin typeface="Times" pitchFamily="2" charset="0"/>
              </a:rPr>
              <a:t>setting.          PT Time: Pre-training time of using only one A6000 GPU.</a:t>
            </a:r>
            <a:endParaRPr kumimoji="1" lang="zh-CN" altLang="en-US">
              <a:latin typeface="Times" pitchFamily="2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835B50-64AA-51F1-B98C-36C0C2EFA2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9730" y="4159007"/>
            <a:ext cx="5106809" cy="123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36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4A781-7257-9842-9797-AB68B8956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367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b="1" dirty="0"/>
              <a:t>Experiment &amp; Analysis</a:t>
            </a:r>
            <a:endParaRPr kumimoji="1" lang="zh-CN" altLang="en-US" b="1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E35EDFC-9C7E-8F4D-A7F6-355E180D4F4A}"/>
              </a:ext>
            </a:extLst>
          </p:cNvPr>
          <p:cNvSpPr txBox="1"/>
          <p:nvPr/>
        </p:nvSpPr>
        <p:spPr>
          <a:xfrm>
            <a:off x="863382" y="5650954"/>
            <a:ext cx="10612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Table 10. Influences of different proposed components.</a:t>
            </a:r>
            <a:endParaRPr kumimoji="1" lang="zh-CN" altLang="en-US">
              <a:solidFill>
                <a:schemeClr val="tx1"/>
              </a:solidFill>
              <a:latin typeface="Times" pitchFamily="2" charset="0"/>
            </a:endParaRPr>
          </a:p>
          <a:p>
            <a:endParaRPr kumimoji="1" lang="zh-CN" altLang="en-US">
              <a:latin typeface="Times" pitchFamily="2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FD3FEDB-3D6D-1C4A-AAF8-3A7DE3C9D33F}"/>
              </a:ext>
            </a:extLst>
          </p:cNvPr>
          <p:cNvSpPr txBox="1"/>
          <p:nvPr/>
        </p:nvSpPr>
        <p:spPr>
          <a:xfrm>
            <a:off x="6592922" y="5470651"/>
            <a:ext cx="10612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Table 11. Pre-training with different scales of </a:t>
            </a:r>
          </a:p>
          <a:p>
            <a:r>
              <a:rPr kumimoji="1" lang="en-US" altLang="zh-CN" dirty="0">
                <a:latin typeface="Times" pitchFamily="2" charset="0"/>
              </a:rPr>
              <a:t>the video-text  corpus using sing-frame input. </a:t>
            </a:r>
            <a:endParaRPr kumimoji="1" lang="zh-CN" altLang="en-US">
              <a:latin typeface="Times" pitchFamily="2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CC187D1-CB90-7C6B-70C8-7A9711A0B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028" y="1370970"/>
            <a:ext cx="4625369" cy="20097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B210B16-48E9-CBA9-4B48-322F9C805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4305" y="1645712"/>
            <a:ext cx="4625369" cy="104762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C414DE3-65BB-1ACC-5A73-99AAF6C93F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976" y="4127375"/>
            <a:ext cx="5194563" cy="152357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E7B79E1-4F7A-6A72-6158-DAA854471B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8812" y="4089471"/>
            <a:ext cx="4814493" cy="136320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D56B51C7-B1E2-084C-2238-AD69C3CF82C4}"/>
              </a:ext>
            </a:extLst>
          </p:cNvPr>
          <p:cNvSpPr txBox="1"/>
          <p:nvPr/>
        </p:nvSpPr>
        <p:spPr>
          <a:xfrm>
            <a:off x="1022624" y="3377658"/>
            <a:ext cx="10612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Table 8. Adopting different strategies for MAE, </a:t>
            </a:r>
          </a:p>
          <a:p>
            <a:r>
              <a:rPr kumimoji="1" lang="en-US" altLang="zh-CN" dirty="0">
                <a:latin typeface="Times" pitchFamily="2" charset="0"/>
              </a:rPr>
              <a:t>VTS and FS.</a:t>
            </a:r>
            <a:endParaRPr kumimoji="1" lang="zh-CN" altLang="en-US">
              <a:latin typeface="Times" pitchFamily="2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EF1FE30-A887-DDBF-8006-C840C9058872}"/>
              </a:ext>
            </a:extLst>
          </p:cNvPr>
          <p:cNvSpPr txBox="1"/>
          <p:nvPr/>
        </p:nvSpPr>
        <p:spPr>
          <a:xfrm>
            <a:off x="6885812" y="2674410"/>
            <a:ext cx="1061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Table 9. Adopting VTS for inference.</a:t>
            </a:r>
            <a:endParaRPr kumimoji="1" lang="zh-CN" altLang="en-US">
              <a:latin typeface="Times" pitchFamily="2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905A820-4816-74F7-7677-B1406C3AAE6D}"/>
              </a:ext>
            </a:extLst>
          </p:cNvPr>
          <p:cNvSpPr txBox="1"/>
          <p:nvPr/>
        </p:nvSpPr>
        <p:spPr>
          <a:xfrm>
            <a:off x="6328812" y="3702271"/>
            <a:ext cx="8749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400" dirty="0">
                <a:latin typeface="Times" pitchFamily="2" charset="0"/>
              </a:rPr>
              <a:t>“*” and “+” mean the pre-trained models with 5M and 17M corpus.</a:t>
            </a:r>
            <a:endParaRPr lang="zh-CN" altLang="en-US" sz="140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B1C7131-EF42-D0AE-CFA3-4D4091282FDB}"/>
              </a:ext>
            </a:extLst>
          </p:cNvPr>
          <p:cNvSpPr txBox="1"/>
          <p:nvPr/>
        </p:nvSpPr>
        <p:spPr>
          <a:xfrm>
            <a:off x="1003139" y="1042482"/>
            <a:ext cx="8749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400" dirty="0">
                <a:latin typeface="Times" pitchFamily="2" charset="0"/>
              </a:rPr>
              <a:t>MAE: Masked Autoencoder VTS: Visual token sparsification  FS: Frame selection 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91507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19005</TotalTime>
  <Words>373</Words>
  <Application>Microsoft Macintosh PowerPoint</Application>
  <PresentationFormat>宽屏</PresentationFormat>
  <Paragraphs>58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Times</vt:lpstr>
      <vt:lpstr>Yuanti SC</vt:lpstr>
      <vt:lpstr>Arial</vt:lpstr>
      <vt:lpstr>Cambria Math</vt:lpstr>
      <vt:lpstr>Office 主题​​</vt:lpstr>
      <vt:lpstr>SMAUG: Sparse Masked Autoencoder for Efficient Video-Language Pre-training</vt:lpstr>
      <vt:lpstr>Motivation  </vt:lpstr>
      <vt:lpstr>Overview</vt:lpstr>
      <vt:lpstr>Method</vt:lpstr>
      <vt:lpstr>Experiment </vt:lpstr>
      <vt:lpstr>Experiment </vt:lpstr>
      <vt:lpstr>Experiment </vt:lpstr>
      <vt:lpstr>Experiment</vt:lpstr>
      <vt:lpstr>Experiment &amp; Analysis</vt:lpstr>
      <vt:lpstr>Visualization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Weakly Report</dc:title>
  <dc:creator>office user</dc:creator>
  <cp:lastModifiedBy>A7777</cp:lastModifiedBy>
  <cp:revision>1799</cp:revision>
  <dcterms:created xsi:type="dcterms:W3CDTF">2022-02-14T15:28:21Z</dcterms:created>
  <dcterms:modified xsi:type="dcterms:W3CDTF">2023-10-09T23:57:32Z</dcterms:modified>
</cp:coreProperties>
</file>