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56"/>
  </p:notesMasterIdLst>
  <p:handoutMasterIdLst>
    <p:handoutMasterId r:id="rId57"/>
  </p:handoutMasterIdLst>
  <p:sldIdLst>
    <p:sldId id="256" r:id="rId2"/>
    <p:sldId id="257" r:id="rId3"/>
    <p:sldId id="267" r:id="rId4"/>
    <p:sldId id="269" r:id="rId5"/>
    <p:sldId id="268" r:id="rId6"/>
    <p:sldId id="270" r:id="rId7"/>
    <p:sldId id="273" r:id="rId8"/>
    <p:sldId id="271" r:id="rId9"/>
    <p:sldId id="272" r:id="rId10"/>
    <p:sldId id="274" r:id="rId11"/>
    <p:sldId id="275" r:id="rId12"/>
    <p:sldId id="276" r:id="rId13"/>
    <p:sldId id="277" r:id="rId14"/>
    <p:sldId id="314" r:id="rId15"/>
    <p:sldId id="315" r:id="rId16"/>
    <p:sldId id="318" r:id="rId17"/>
    <p:sldId id="278" r:id="rId18"/>
    <p:sldId id="279" r:id="rId19"/>
    <p:sldId id="280" r:id="rId20"/>
    <p:sldId id="281" r:id="rId21"/>
    <p:sldId id="282" r:id="rId22"/>
    <p:sldId id="283" r:id="rId23"/>
    <p:sldId id="284" r:id="rId24"/>
    <p:sldId id="285" r:id="rId25"/>
    <p:sldId id="287" r:id="rId26"/>
    <p:sldId id="286"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263" r:id="rId47"/>
    <p:sldId id="264" r:id="rId48"/>
    <p:sldId id="307" r:id="rId49"/>
    <p:sldId id="308" r:id="rId50"/>
    <p:sldId id="309" r:id="rId51"/>
    <p:sldId id="310" r:id="rId52"/>
    <p:sldId id="311" r:id="rId53"/>
    <p:sldId id="312" r:id="rId54"/>
    <p:sldId id="313" r:id="rId55"/>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p:cViewPr varScale="1">
        <p:scale>
          <a:sx n="57" d="100"/>
          <a:sy n="57" d="100"/>
        </p:scale>
        <p:origin x="696" y="43"/>
      </p:cViewPr>
      <p:guideLst/>
    </p:cSldViewPr>
  </p:slideViewPr>
  <p:notesTextViewPr>
    <p:cViewPr>
      <p:scale>
        <a:sx n="1" d="1"/>
        <a:sy n="1" d="1"/>
      </p:scale>
      <p:origin x="0" y="0"/>
    </p:cViewPr>
  </p:notesTextViewPr>
  <p:notesViewPr>
    <p:cSldViewPr showGuides="1">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mj-ea"/>
              <a:ea typeface="+mj-ea"/>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CB4A6F3-07B7-4A2B-A2B8-E171CDAF6873}" type="datetime1">
              <a:rPr lang="zh-CN" altLang="en-US" smtClean="0">
                <a:latin typeface="+mj-ea"/>
                <a:ea typeface="+mj-ea"/>
              </a:rPr>
              <a:t>2017/10/8</a:t>
            </a:fld>
            <a:endParaRPr lang="zh-CN" altLang="en-US" dirty="0">
              <a:latin typeface="+mj-ea"/>
              <a:ea typeface="+mj-ea"/>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mj-ea"/>
              <a:ea typeface="+mj-ea"/>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B3C20D7-F8F1-4196-9585-26F31AFC85C9}" type="slidenum">
              <a:rPr lang="en-US" altLang="zh-CN" smtClean="0">
                <a:latin typeface="+mj-ea"/>
                <a:ea typeface="+mj-ea"/>
              </a:rPr>
              <a:t>‹#›</a:t>
            </a:fld>
            <a:endParaRPr lang="zh-CN" altLang="en-US" dirty="0">
              <a:latin typeface="+mj-ea"/>
              <a:ea typeface="+mj-ea"/>
            </a:endParaRPr>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j-ea"/>
                <a:ea typeface="+mj-ea"/>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j-ea"/>
                <a:ea typeface="+mj-ea"/>
              </a:defRPr>
            </a:lvl1pPr>
          </a:lstStyle>
          <a:p>
            <a:fld id="{8DF9B502-F65B-48A3-85DE-02CBD8F1B81F}" type="datetime1">
              <a:rPr lang="zh-CN" altLang="en-US" smtClean="0"/>
              <a:t>2017/10/8</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j-ea"/>
                <a:ea typeface="+mj-ea"/>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j-ea"/>
                <a:ea typeface="+mj-ea"/>
              </a:defRPr>
            </a:lvl1pPr>
          </a:lstStyle>
          <a:p>
            <a:fld id="{8DAEC444-603B-4F09-9A06-5917518DD901}" type="slidenum">
              <a:rPr lang="en-US" altLang="zh-CN" smtClean="0"/>
              <a:pPr/>
              <a:t>‹#›</a:t>
            </a:fld>
            <a:endParaRPr lang="zh-CN" altLang="en-US" dirty="0"/>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j-ea"/>
        <a:ea typeface="+mj-ea"/>
        <a:cs typeface="+mn-cs"/>
      </a:defRPr>
    </a:lvl1pPr>
    <a:lvl2pPr marL="457200" algn="l" defTabSz="914400" rtl="0" eaLnBrk="1" latinLnBrk="0" hangingPunct="1">
      <a:defRPr sz="1200" kern="1200">
        <a:solidFill>
          <a:schemeClr val="tx1"/>
        </a:solidFill>
        <a:latin typeface="+mj-ea"/>
        <a:ea typeface="+mj-ea"/>
        <a:cs typeface="+mn-cs"/>
      </a:defRPr>
    </a:lvl2pPr>
    <a:lvl3pPr marL="914400" algn="l" defTabSz="914400" rtl="0" eaLnBrk="1" latinLnBrk="0" hangingPunct="1">
      <a:defRPr sz="1200" kern="1200">
        <a:solidFill>
          <a:schemeClr val="tx1"/>
        </a:solidFill>
        <a:latin typeface="+mj-ea"/>
        <a:ea typeface="+mj-ea"/>
        <a:cs typeface="+mn-cs"/>
      </a:defRPr>
    </a:lvl3pPr>
    <a:lvl4pPr marL="1371600" algn="l" defTabSz="914400" rtl="0" eaLnBrk="1" latinLnBrk="0" hangingPunct="1">
      <a:defRPr sz="1200" kern="1200">
        <a:solidFill>
          <a:schemeClr val="tx1"/>
        </a:solidFill>
        <a:latin typeface="+mj-ea"/>
        <a:ea typeface="+mj-ea"/>
        <a:cs typeface="+mn-cs"/>
      </a:defRPr>
    </a:lvl4pPr>
    <a:lvl5pPr marL="1828800" algn="l" defTabSz="914400" rtl="0" eaLnBrk="1" latinLnBrk="0" hangingPunct="1">
      <a:defRPr sz="1200" kern="1200">
        <a:solidFill>
          <a:schemeClr val="tx1"/>
        </a:solidFill>
        <a:latin typeface="+mj-ea"/>
        <a:ea typeface="+mj-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noProof="0" dirty="0"/>
          </a:p>
        </p:txBody>
      </p:sp>
      <p:sp>
        <p:nvSpPr>
          <p:cNvPr id="4" name="灯片编号占位符 3"/>
          <p:cNvSpPr>
            <a:spLocks noGrp="1"/>
          </p:cNvSpPr>
          <p:nvPr>
            <p:ph type="sldNum" sz="quarter" idx="10"/>
          </p:nvPr>
        </p:nvSpPr>
        <p:spPr/>
        <p:txBody>
          <a:bodyPr rtlCol="0"/>
          <a:lstStyle/>
          <a:p>
            <a:pPr rtl="0"/>
            <a:fld id="{8DAEC444-603B-4F09-9A06-5917518DD901}" type="slidenum">
              <a:rPr lang="en-US" altLang="zh-CN" smtClean="0"/>
              <a:t>1</a:t>
            </a:fld>
            <a:endParaRPr lang="zh-CN" altLang="en-US" dirty="0"/>
          </a:p>
        </p:txBody>
      </p:sp>
    </p:spTree>
    <p:extLst>
      <p:ext uri="{BB962C8B-B14F-4D97-AF65-F5344CB8AC3E}">
        <p14:creationId xmlns:p14="http://schemas.microsoft.com/office/powerpoint/2010/main" val="4039154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10</a:t>
            </a:fld>
            <a:endParaRPr lang="zh-CN" altLang="en-US" dirty="0"/>
          </a:p>
        </p:txBody>
      </p:sp>
    </p:spTree>
    <p:extLst>
      <p:ext uri="{BB962C8B-B14F-4D97-AF65-F5344CB8AC3E}">
        <p14:creationId xmlns:p14="http://schemas.microsoft.com/office/powerpoint/2010/main" val="123066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11</a:t>
            </a:fld>
            <a:endParaRPr lang="zh-CN" altLang="en-US" dirty="0"/>
          </a:p>
        </p:txBody>
      </p:sp>
    </p:spTree>
    <p:extLst>
      <p:ext uri="{BB962C8B-B14F-4D97-AF65-F5344CB8AC3E}">
        <p14:creationId xmlns:p14="http://schemas.microsoft.com/office/powerpoint/2010/main" val="2981729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12</a:t>
            </a:fld>
            <a:endParaRPr lang="zh-CN" altLang="en-US" dirty="0"/>
          </a:p>
        </p:txBody>
      </p:sp>
    </p:spTree>
    <p:extLst>
      <p:ext uri="{BB962C8B-B14F-4D97-AF65-F5344CB8AC3E}">
        <p14:creationId xmlns:p14="http://schemas.microsoft.com/office/powerpoint/2010/main" val="3056142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13</a:t>
            </a:fld>
            <a:endParaRPr lang="zh-CN" altLang="en-US" dirty="0"/>
          </a:p>
        </p:txBody>
      </p:sp>
    </p:spTree>
    <p:extLst>
      <p:ext uri="{BB962C8B-B14F-4D97-AF65-F5344CB8AC3E}">
        <p14:creationId xmlns:p14="http://schemas.microsoft.com/office/powerpoint/2010/main" val="1593658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14</a:t>
            </a:fld>
            <a:endParaRPr lang="zh-CN" altLang="en-US" dirty="0"/>
          </a:p>
        </p:txBody>
      </p:sp>
    </p:spTree>
    <p:extLst>
      <p:ext uri="{BB962C8B-B14F-4D97-AF65-F5344CB8AC3E}">
        <p14:creationId xmlns:p14="http://schemas.microsoft.com/office/powerpoint/2010/main" val="2376296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15</a:t>
            </a:fld>
            <a:endParaRPr lang="zh-CN" altLang="en-US" dirty="0"/>
          </a:p>
        </p:txBody>
      </p:sp>
    </p:spTree>
    <p:extLst>
      <p:ext uri="{BB962C8B-B14F-4D97-AF65-F5344CB8AC3E}">
        <p14:creationId xmlns:p14="http://schemas.microsoft.com/office/powerpoint/2010/main" val="2525212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16</a:t>
            </a:fld>
            <a:endParaRPr lang="zh-CN" altLang="en-US" dirty="0"/>
          </a:p>
        </p:txBody>
      </p:sp>
    </p:spTree>
    <p:extLst>
      <p:ext uri="{BB962C8B-B14F-4D97-AF65-F5344CB8AC3E}">
        <p14:creationId xmlns:p14="http://schemas.microsoft.com/office/powerpoint/2010/main" val="2240072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17</a:t>
            </a:fld>
            <a:endParaRPr lang="zh-CN" altLang="en-US" dirty="0"/>
          </a:p>
        </p:txBody>
      </p:sp>
    </p:spTree>
    <p:extLst>
      <p:ext uri="{BB962C8B-B14F-4D97-AF65-F5344CB8AC3E}">
        <p14:creationId xmlns:p14="http://schemas.microsoft.com/office/powerpoint/2010/main" val="2177068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18</a:t>
            </a:fld>
            <a:endParaRPr lang="zh-CN" altLang="en-US" dirty="0"/>
          </a:p>
        </p:txBody>
      </p:sp>
    </p:spTree>
    <p:extLst>
      <p:ext uri="{BB962C8B-B14F-4D97-AF65-F5344CB8AC3E}">
        <p14:creationId xmlns:p14="http://schemas.microsoft.com/office/powerpoint/2010/main" val="2345249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19</a:t>
            </a:fld>
            <a:endParaRPr lang="zh-CN" altLang="en-US" dirty="0"/>
          </a:p>
        </p:txBody>
      </p:sp>
    </p:spTree>
    <p:extLst>
      <p:ext uri="{BB962C8B-B14F-4D97-AF65-F5344CB8AC3E}">
        <p14:creationId xmlns:p14="http://schemas.microsoft.com/office/powerpoint/2010/main" val="348270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rtl="0"/>
            <a:fld id="{8DAEC444-603B-4F09-9A06-5917518DD901}" type="slidenum">
              <a:rPr lang="en-US" smtClean="0"/>
              <a:t>2</a:t>
            </a:fld>
            <a:endParaRPr lang="en-US"/>
          </a:p>
        </p:txBody>
      </p:sp>
    </p:spTree>
    <p:extLst>
      <p:ext uri="{BB962C8B-B14F-4D97-AF65-F5344CB8AC3E}">
        <p14:creationId xmlns:p14="http://schemas.microsoft.com/office/powerpoint/2010/main" val="10615728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20</a:t>
            </a:fld>
            <a:endParaRPr lang="zh-CN" altLang="en-US" dirty="0"/>
          </a:p>
        </p:txBody>
      </p:sp>
    </p:spTree>
    <p:extLst>
      <p:ext uri="{BB962C8B-B14F-4D97-AF65-F5344CB8AC3E}">
        <p14:creationId xmlns:p14="http://schemas.microsoft.com/office/powerpoint/2010/main" val="17274081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21</a:t>
            </a:fld>
            <a:endParaRPr lang="zh-CN" altLang="en-US" dirty="0"/>
          </a:p>
        </p:txBody>
      </p:sp>
    </p:spTree>
    <p:extLst>
      <p:ext uri="{BB962C8B-B14F-4D97-AF65-F5344CB8AC3E}">
        <p14:creationId xmlns:p14="http://schemas.microsoft.com/office/powerpoint/2010/main" val="27133960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22</a:t>
            </a:fld>
            <a:endParaRPr lang="zh-CN" altLang="en-US" dirty="0"/>
          </a:p>
        </p:txBody>
      </p:sp>
    </p:spTree>
    <p:extLst>
      <p:ext uri="{BB962C8B-B14F-4D97-AF65-F5344CB8AC3E}">
        <p14:creationId xmlns:p14="http://schemas.microsoft.com/office/powerpoint/2010/main" val="7190042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23</a:t>
            </a:fld>
            <a:endParaRPr lang="zh-CN" altLang="en-US" dirty="0"/>
          </a:p>
        </p:txBody>
      </p:sp>
    </p:spTree>
    <p:extLst>
      <p:ext uri="{BB962C8B-B14F-4D97-AF65-F5344CB8AC3E}">
        <p14:creationId xmlns:p14="http://schemas.microsoft.com/office/powerpoint/2010/main" val="8591799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24</a:t>
            </a:fld>
            <a:endParaRPr lang="zh-CN" altLang="en-US" dirty="0"/>
          </a:p>
        </p:txBody>
      </p:sp>
    </p:spTree>
    <p:extLst>
      <p:ext uri="{BB962C8B-B14F-4D97-AF65-F5344CB8AC3E}">
        <p14:creationId xmlns:p14="http://schemas.microsoft.com/office/powerpoint/2010/main" val="26748420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25</a:t>
            </a:fld>
            <a:endParaRPr lang="zh-CN" altLang="en-US" dirty="0"/>
          </a:p>
        </p:txBody>
      </p:sp>
    </p:spTree>
    <p:extLst>
      <p:ext uri="{BB962C8B-B14F-4D97-AF65-F5344CB8AC3E}">
        <p14:creationId xmlns:p14="http://schemas.microsoft.com/office/powerpoint/2010/main" val="14230481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26</a:t>
            </a:fld>
            <a:endParaRPr lang="zh-CN" altLang="en-US" dirty="0"/>
          </a:p>
        </p:txBody>
      </p:sp>
    </p:spTree>
    <p:extLst>
      <p:ext uri="{BB962C8B-B14F-4D97-AF65-F5344CB8AC3E}">
        <p14:creationId xmlns:p14="http://schemas.microsoft.com/office/powerpoint/2010/main" val="26929068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27</a:t>
            </a:fld>
            <a:endParaRPr lang="zh-CN" altLang="en-US" dirty="0"/>
          </a:p>
        </p:txBody>
      </p:sp>
    </p:spTree>
    <p:extLst>
      <p:ext uri="{BB962C8B-B14F-4D97-AF65-F5344CB8AC3E}">
        <p14:creationId xmlns:p14="http://schemas.microsoft.com/office/powerpoint/2010/main" val="3989464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28</a:t>
            </a:fld>
            <a:endParaRPr lang="zh-CN" altLang="en-US" dirty="0"/>
          </a:p>
        </p:txBody>
      </p:sp>
    </p:spTree>
    <p:extLst>
      <p:ext uri="{BB962C8B-B14F-4D97-AF65-F5344CB8AC3E}">
        <p14:creationId xmlns:p14="http://schemas.microsoft.com/office/powerpoint/2010/main" val="38240588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29</a:t>
            </a:fld>
            <a:endParaRPr lang="zh-CN" altLang="en-US" dirty="0"/>
          </a:p>
        </p:txBody>
      </p:sp>
    </p:spTree>
    <p:extLst>
      <p:ext uri="{BB962C8B-B14F-4D97-AF65-F5344CB8AC3E}">
        <p14:creationId xmlns:p14="http://schemas.microsoft.com/office/powerpoint/2010/main" val="3480262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rtl="0"/>
            <a:fld id="{8DAEC444-603B-4F09-9A06-5917518DD901}" type="slidenum">
              <a:rPr lang="en-US" smtClean="0"/>
              <a:t>3</a:t>
            </a:fld>
            <a:endParaRPr lang="en-US"/>
          </a:p>
        </p:txBody>
      </p:sp>
    </p:spTree>
    <p:extLst>
      <p:ext uri="{BB962C8B-B14F-4D97-AF65-F5344CB8AC3E}">
        <p14:creationId xmlns:p14="http://schemas.microsoft.com/office/powerpoint/2010/main" val="42527986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30</a:t>
            </a:fld>
            <a:endParaRPr lang="zh-CN" altLang="en-US" dirty="0"/>
          </a:p>
        </p:txBody>
      </p:sp>
    </p:spTree>
    <p:extLst>
      <p:ext uri="{BB962C8B-B14F-4D97-AF65-F5344CB8AC3E}">
        <p14:creationId xmlns:p14="http://schemas.microsoft.com/office/powerpoint/2010/main" val="39096648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31</a:t>
            </a:fld>
            <a:endParaRPr lang="zh-CN" altLang="en-US" dirty="0"/>
          </a:p>
        </p:txBody>
      </p:sp>
    </p:spTree>
    <p:extLst>
      <p:ext uri="{BB962C8B-B14F-4D97-AF65-F5344CB8AC3E}">
        <p14:creationId xmlns:p14="http://schemas.microsoft.com/office/powerpoint/2010/main" val="40196393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32</a:t>
            </a:fld>
            <a:endParaRPr lang="zh-CN" altLang="en-US" dirty="0"/>
          </a:p>
        </p:txBody>
      </p:sp>
    </p:spTree>
    <p:extLst>
      <p:ext uri="{BB962C8B-B14F-4D97-AF65-F5344CB8AC3E}">
        <p14:creationId xmlns:p14="http://schemas.microsoft.com/office/powerpoint/2010/main" val="5048506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33</a:t>
            </a:fld>
            <a:endParaRPr lang="zh-CN" altLang="en-US" dirty="0"/>
          </a:p>
        </p:txBody>
      </p:sp>
    </p:spTree>
    <p:extLst>
      <p:ext uri="{BB962C8B-B14F-4D97-AF65-F5344CB8AC3E}">
        <p14:creationId xmlns:p14="http://schemas.microsoft.com/office/powerpoint/2010/main" val="36006066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34</a:t>
            </a:fld>
            <a:endParaRPr lang="zh-CN" altLang="en-US" dirty="0"/>
          </a:p>
        </p:txBody>
      </p:sp>
    </p:spTree>
    <p:extLst>
      <p:ext uri="{BB962C8B-B14F-4D97-AF65-F5344CB8AC3E}">
        <p14:creationId xmlns:p14="http://schemas.microsoft.com/office/powerpoint/2010/main" val="22082613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35</a:t>
            </a:fld>
            <a:endParaRPr lang="zh-CN" altLang="en-US" dirty="0"/>
          </a:p>
        </p:txBody>
      </p:sp>
    </p:spTree>
    <p:extLst>
      <p:ext uri="{BB962C8B-B14F-4D97-AF65-F5344CB8AC3E}">
        <p14:creationId xmlns:p14="http://schemas.microsoft.com/office/powerpoint/2010/main" val="10796592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36</a:t>
            </a:fld>
            <a:endParaRPr lang="zh-CN" altLang="en-US" dirty="0"/>
          </a:p>
        </p:txBody>
      </p:sp>
    </p:spTree>
    <p:extLst>
      <p:ext uri="{BB962C8B-B14F-4D97-AF65-F5344CB8AC3E}">
        <p14:creationId xmlns:p14="http://schemas.microsoft.com/office/powerpoint/2010/main" val="15037341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37</a:t>
            </a:fld>
            <a:endParaRPr lang="zh-CN" altLang="en-US" dirty="0"/>
          </a:p>
        </p:txBody>
      </p:sp>
    </p:spTree>
    <p:extLst>
      <p:ext uri="{BB962C8B-B14F-4D97-AF65-F5344CB8AC3E}">
        <p14:creationId xmlns:p14="http://schemas.microsoft.com/office/powerpoint/2010/main" val="32043972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38</a:t>
            </a:fld>
            <a:endParaRPr lang="zh-CN" altLang="en-US" dirty="0"/>
          </a:p>
        </p:txBody>
      </p:sp>
    </p:spTree>
    <p:extLst>
      <p:ext uri="{BB962C8B-B14F-4D97-AF65-F5344CB8AC3E}">
        <p14:creationId xmlns:p14="http://schemas.microsoft.com/office/powerpoint/2010/main" val="27393406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39</a:t>
            </a:fld>
            <a:endParaRPr lang="zh-CN" altLang="en-US" dirty="0"/>
          </a:p>
        </p:txBody>
      </p:sp>
    </p:spTree>
    <p:extLst>
      <p:ext uri="{BB962C8B-B14F-4D97-AF65-F5344CB8AC3E}">
        <p14:creationId xmlns:p14="http://schemas.microsoft.com/office/powerpoint/2010/main" val="2137766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4</a:t>
            </a:fld>
            <a:endParaRPr lang="zh-CN" altLang="en-US" dirty="0"/>
          </a:p>
        </p:txBody>
      </p:sp>
    </p:spTree>
    <p:extLst>
      <p:ext uri="{BB962C8B-B14F-4D97-AF65-F5344CB8AC3E}">
        <p14:creationId xmlns:p14="http://schemas.microsoft.com/office/powerpoint/2010/main" val="21449496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40</a:t>
            </a:fld>
            <a:endParaRPr lang="zh-CN" altLang="en-US" dirty="0"/>
          </a:p>
        </p:txBody>
      </p:sp>
    </p:spTree>
    <p:extLst>
      <p:ext uri="{BB962C8B-B14F-4D97-AF65-F5344CB8AC3E}">
        <p14:creationId xmlns:p14="http://schemas.microsoft.com/office/powerpoint/2010/main" val="21821643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41</a:t>
            </a:fld>
            <a:endParaRPr lang="zh-CN" altLang="en-US" dirty="0"/>
          </a:p>
        </p:txBody>
      </p:sp>
    </p:spTree>
    <p:extLst>
      <p:ext uri="{BB962C8B-B14F-4D97-AF65-F5344CB8AC3E}">
        <p14:creationId xmlns:p14="http://schemas.microsoft.com/office/powerpoint/2010/main" val="39950020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42</a:t>
            </a:fld>
            <a:endParaRPr lang="zh-CN" altLang="en-US" dirty="0"/>
          </a:p>
        </p:txBody>
      </p:sp>
    </p:spTree>
    <p:extLst>
      <p:ext uri="{BB962C8B-B14F-4D97-AF65-F5344CB8AC3E}">
        <p14:creationId xmlns:p14="http://schemas.microsoft.com/office/powerpoint/2010/main" val="13295665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43</a:t>
            </a:fld>
            <a:endParaRPr lang="zh-CN" altLang="en-US" dirty="0"/>
          </a:p>
        </p:txBody>
      </p:sp>
    </p:spTree>
    <p:extLst>
      <p:ext uri="{BB962C8B-B14F-4D97-AF65-F5344CB8AC3E}">
        <p14:creationId xmlns:p14="http://schemas.microsoft.com/office/powerpoint/2010/main" val="39943974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44</a:t>
            </a:fld>
            <a:endParaRPr lang="zh-CN" altLang="en-US" dirty="0"/>
          </a:p>
        </p:txBody>
      </p:sp>
    </p:spTree>
    <p:extLst>
      <p:ext uri="{BB962C8B-B14F-4D97-AF65-F5344CB8AC3E}">
        <p14:creationId xmlns:p14="http://schemas.microsoft.com/office/powerpoint/2010/main" val="32655510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45</a:t>
            </a:fld>
            <a:endParaRPr lang="zh-CN" altLang="en-US" dirty="0"/>
          </a:p>
        </p:txBody>
      </p:sp>
    </p:spTree>
    <p:extLst>
      <p:ext uri="{BB962C8B-B14F-4D97-AF65-F5344CB8AC3E}">
        <p14:creationId xmlns:p14="http://schemas.microsoft.com/office/powerpoint/2010/main" val="25931484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46</a:t>
            </a:fld>
            <a:endParaRPr lang="zh-CN" altLang="en-US" dirty="0"/>
          </a:p>
        </p:txBody>
      </p:sp>
    </p:spTree>
    <p:extLst>
      <p:ext uri="{BB962C8B-B14F-4D97-AF65-F5344CB8AC3E}">
        <p14:creationId xmlns:p14="http://schemas.microsoft.com/office/powerpoint/2010/main" val="19452981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47</a:t>
            </a:fld>
            <a:endParaRPr lang="zh-CN" altLang="en-US" dirty="0"/>
          </a:p>
        </p:txBody>
      </p:sp>
    </p:spTree>
    <p:extLst>
      <p:ext uri="{BB962C8B-B14F-4D97-AF65-F5344CB8AC3E}">
        <p14:creationId xmlns:p14="http://schemas.microsoft.com/office/powerpoint/2010/main" val="67052123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48</a:t>
            </a:fld>
            <a:endParaRPr lang="zh-CN" altLang="en-US" dirty="0"/>
          </a:p>
        </p:txBody>
      </p:sp>
    </p:spTree>
    <p:extLst>
      <p:ext uri="{BB962C8B-B14F-4D97-AF65-F5344CB8AC3E}">
        <p14:creationId xmlns:p14="http://schemas.microsoft.com/office/powerpoint/2010/main" val="21197364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49</a:t>
            </a:fld>
            <a:endParaRPr lang="zh-CN" altLang="en-US" dirty="0"/>
          </a:p>
        </p:txBody>
      </p:sp>
    </p:spTree>
    <p:extLst>
      <p:ext uri="{BB962C8B-B14F-4D97-AF65-F5344CB8AC3E}">
        <p14:creationId xmlns:p14="http://schemas.microsoft.com/office/powerpoint/2010/main" val="1252213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rtl="0"/>
            <a:fld id="{8DAEC444-603B-4F09-9A06-5917518DD901}" type="slidenum">
              <a:rPr lang="en-US" smtClean="0"/>
              <a:t>5</a:t>
            </a:fld>
            <a:endParaRPr lang="en-US"/>
          </a:p>
        </p:txBody>
      </p:sp>
    </p:spTree>
    <p:extLst>
      <p:ext uri="{BB962C8B-B14F-4D97-AF65-F5344CB8AC3E}">
        <p14:creationId xmlns:p14="http://schemas.microsoft.com/office/powerpoint/2010/main" val="39621885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50</a:t>
            </a:fld>
            <a:endParaRPr lang="zh-CN" altLang="en-US" dirty="0"/>
          </a:p>
        </p:txBody>
      </p:sp>
    </p:spTree>
    <p:extLst>
      <p:ext uri="{BB962C8B-B14F-4D97-AF65-F5344CB8AC3E}">
        <p14:creationId xmlns:p14="http://schemas.microsoft.com/office/powerpoint/2010/main" val="8328368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51</a:t>
            </a:fld>
            <a:endParaRPr lang="zh-CN" altLang="en-US" dirty="0"/>
          </a:p>
        </p:txBody>
      </p:sp>
    </p:spTree>
    <p:extLst>
      <p:ext uri="{BB962C8B-B14F-4D97-AF65-F5344CB8AC3E}">
        <p14:creationId xmlns:p14="http://schemas.microsoft.com/office/powerpoint/2010/main" val="7099465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52</a:t>
            </a:fld>
            <a:endParaRPr lang="zh-CN" altLang="en-US" dirty="0"/>
          </a:p>
        </p:txBody>
      </p:sp>
    </p:spTree>
    <p:extLst>
      <p:ext uri="{BB962C8B-B14F-4D97-AF65-F5344CB8AC3E}">
        <p14:creationId xmlns:p14="http://schemas.microsoft.com/office/powerpoint/2010/main" val="20946893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53</a:t>
            </a:fld>
            <a:endParaRPr lang="zh-CN" altLang="en-US" dirty="0"/>
          </a:p>
        </p:txBody>
      </p:sp>
    </p:spTree>
    <p:extLst>
      <p:ext uri="{BB962C8B-B14F-4D97-AF65-F5344CB8AC3E}">
        <p14:creationId xmlns:p14="http://schemas.microsoft.com/office/powerpoint/2010/main" val="6983977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54</a:t>
            </a:fld>
            <a:endParaRPr lang="zh-CN" altLang="en-US" dirty="0"/>
          </a:p>
        </p:txBody>
      </p:sp>
    </p:spTree>
    <p:extLst>
      <p:ext uri="{BB962C8B-B14F-4D97-AF65-F5344CB8AC3E}">
        <p14:creationId xmlns:p14="http://schemas.microsoft.com/office/powerpoint/2010/main" val="48015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6</a:t>
            </a:fld>
            <a:endParaRPr lang="zh-CN" altLang="en-US" dirty="0"/>
          </a:p>
        </p:txBody>
      </p:sp>
    </p:spTree>
    <p:extLst>
      <p:ext uri="{BB962C8B-B14F-4D97-AF65-F5344CB8AC3E}">
        <p14:creationId xmlns:p14="http://schemas.microsoft.com/office/powerpoint/2010/main" val="658609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7</a:t>
            </a:fld>
            <a:endParaRPr lang="zh-CN" altLang="en-US" dirty="0"/>
          </a:p>
        </p:txBody>
      </p:sp>
    </p:spTree>
    <p:extLst>
      <p:ext uri="{BB962C8B-B14F-4D97-AF65-F5344CB8AC3E}">
        <p14:creationId xmlns:p14="http://schemas.microsoft.com/office/powerpoint/2010/main" val="3404497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8</a:t>
            </a:fld>
            <a:endParaRPr lang="zh-CN" altLang="en-US" dirty="0"/>
          </a:p>
        </p:txBody>
      </p:sp>
    </p:spTree>
    <p:extLst>
      <p:ext uri="{BB962C8B-B14F-4D97-AF65-F5344CB8AC3E}">
        <p14:creationId xmlns:p14="http://schemas.microsoft.com/office/powerpoint/2010/main" val="3332520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AEC444-603B-4F09-9A06-5917518DD901}" type="slidenum">
              <a:rPr lang="en-US" altLang="zh-CN" smtClean="0"/>
              <a:pPr/>
              <a:t>9</a:t>
            </a:fld>
            <a:endParaRPr lang="zh-CN" altLang="en-US" dirty="0"/>
          </a:p>
        </p:txBody>
      </p:sp>
    </p:spTree>
    <p:extLst>
      <p:ext uri="{BB962C8B-B14F-4D97-AF65-F5344CB8AC3E}">
        <p14:creationId xmlns:p14="http://schemas.microsoft.com/office/powerpoint/2010/main" val="17517466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矩形​"/>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j-ea"/>
              <a:ea typeface="+mj-ea"/>
            </a:endParaRPr>
          </a:p>
        </p:txBody>
      </p:sp>
      <p:sp>
        <p:nvSpPr>
          <p:cNvPr id="2" name="标题 1"/>
          <p:cNvSpPr>
            <a:spLocks noGrp="1"/>
          </p:cNvSpPr>
          <p:nvPr>
            <p:ph type="ctrTitle"/>
          </p:nvPr>
        </p:nvSpPr>
        <p:spPr>
          <a:xfrm>
            <a:off x="838201" y="4114800"/>
            <a:ext cx="10515598" cy="1158446"/>
          </a:xfrm>
        </p:spPr>
        <p:txBody>
          <a:bodyPr rtlCol="0" anchor="b">
            <a:normAutofit/>
          </a:bodyPr>
          <a:lstStyle>
            <a:lvl1pPr algn="l">
              <a:defRPr sz="5200">
                <a:solidFill>
                  <a:schemeClr val="tx1"/>
                </a:solidFill>
                <a:latin typeface="+mj-ea"/>
                <a:ea typeface="+mj-ea"/>
              </a:defRPr>
            </a:lvl1pPr>
          </a:lstStyle>
          <a:p>
            <a:pPr rtl="0"/>
            <a:r>
              <a:rPr lang="zh-CN" altLang="en-US"/>
              <a:t>单击此处编辑母版标题样式</a:t>
            </a:r>
            <a:endParaRPr lang="zh-CN" altLang="en-US" dirty="0"/>
          </a:p>
        </p:txBody>
      </p:sp>
      <p:sp>
        <p:nvSpPr>
          <p:cNvPr id="3" name="副标题 2"/>
          <p:cNvSpPr>
            <a:spLocks noGrp="1"/>
          </p:cNvSpPr>
          <p:nvPr>
            <p:ph type="subTitle" idx="1"/>
          </p:nvPr>
        </p:nvSpPr>
        <p:spPr>
          <a:xfrm>
            <a:off x="838201" y="5338170"/>
            <a:ext cx="10515598" cy="474836"/>
          </a:xfrm>
        </p:spPr>
        <p:txBody>
          <a:bodyPr rtlCol="0"/>
          <a:lstStyle>
            <a:lvl1pPr marL="0" indent="0" algn="l">
              <a:spcBef>
                <a:spcPts val="0"/>
              </a:spcBef>
              <a:buNone/>
              <a:defRPr sz="2400">
                <a:solidFill>
                  <a:schemeClr val="accent1"/>
                </a:solidFill>
                <a:latin typeface="+mj-ea"/>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a:t>单击此处编辑母版副标题样式</a:t>
            </a:r>
            <a:endParaRPr lang="zh-CN" altLang="en-US" dirty="0"/>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竖排文字占位符 2"/>
          <p:cNvSpPr>
            <a:spLocks noGrp="1"/>
          </p:cNvSpPr>
          <p:nvPr>
            <p:ph type="body" orient="vert" idx="1"/>
          </p:nvPr>
        </p:nvSpPr>
        <p:spPr/>
        <p:txBody>
          <a:bodyPr vert="vert" rtlCol="0"/>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页脚占位符 3"/>
          <p:cNvSpPr>
            <a:spLocks noGrp="1"/>
          </p:cNvSpPr>
          <p:nvPr>
            <p:ph type="ftr" sz="quarter" idx="11"/>
          </p:nvPr>
        </p:nvSpPr>
        <p:spPr/>
        <p:txBody>
          <a:bodyPr rtlCol="0"/>
          <a:lstStyle/>
          <a:p>
            <a:pPr rtl="0"/>
            <a:endParaRPr lang="zh-CN" altLang="en-US" dirty="0"/>
          </a:p>
        </p:txBody>
      </p:sp>
      <p:sp>
        <p:nvSpPr>
          <p:cNvPr id="4" name="日期占位符 4"/>
          <p:cNvSpPr>
            <a:spLocks noGrp="1"/>
          </p:cNvSpPr>
          <p:nvPr>
            <p:ph type="dt" sz="half" idx="10"/>
          </p:nvPr>
        </p:nvSpPr>
        <p:spPr/>
        <p:txBody>
          <a:bodyPr rtlCol="0"/>
          <a:lstStyle/>
          <a:p>
            <a:pPr rtl="0"/>
            <a:fld id="{3E21265D-E342-4470-A820-1411E8B56718}" type="datetime1">
              <a:rPr lang="zh-CN" altLang="en-US" smtClean="0"/>
              <a:t>2017/10/8</a:t>
            </a:fld>
            <a:endParaRPr lang="zh-CN" altLang="en-US" dirty="0"/>
          </a:p>
        </p:txBody>
      </p:sp>
      <p:sp>
        <p:nvSpPr>
          <p:cNvPr id="6" name="幻灯片编号占位符 5"/>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741693" y="365125"/>
            <a:ext cx="1600200" cy="5811838"/>
          </a:xfrm>
        </p:spPr>
        <p:txBody>
          <a:bodyPr vert="vert" rtlCol="0"/>
          <a:lstStyle>
            <a:lvl1pPr>
              <a:defRPr/>
            </a:lvl1pPr>
          </a:lstStyle>
          <a:p>
            <a:pPr rtl="0"/>
            <a:r>
              <a:rPr lang="zh-CN" altLang="en-US"/>
              <a:t>单击此处编辑母版标题样式</a:t>
            </a:r>
            <a:endParaRPr lang="zh-CN" altLang="en-US" dirty="0"/>
          </a:p>
        </p:txBody>
      </p:sp>
      <p:sp>
        <p:nvSpPr>
          <p:cNvPr id="3" name="竖排文字占位符 2"/>
          <p:cNvSpPr>
            <a:spLocks noGrp="1"/>
          </p:cNvSpPr>
          <p:nvPr>
            <p:ph type="body" orient="vert" idx="1"/>
          </p:nvPr>
        </p:nvSpPr>
        <p:spPr>
          <a:xfrm>
            <a:off x="838200" y="365125"/>
            <a:ext cx="8534400" cy="5811838"/>
          </a:xfrm>
        </p:spPr>
        <p:txBody>
          <a:bodyPr vert="vert" rtlCol="0"/>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页脚占位符 3"/>
          <p:cNvSpPr>
            <a:spLocks noGrp="1"/>
          </p:cNvSpPr>
          <p:nvPr>
            <p:ph type="ftr" sz="quarter" idx="11"/>
          </p:nvPr>
        </p:nvSpPr>
        <p:spPr/>
        <p:txBody>
          <a:bodyPr rtlCol="0"/>
          <a:lstStyle/>
          <a:p>
            <a:pPr rtl="0"/>
            <a:endParaRPr lang="zh-CN" altLang="en-US" dirty="0"/>
          </a:p>
        </p:txBody>
      </p:sp>
      <p:sp>
        <p:nvSpPr>
          <p:cNvPr id="4" name="日期占位符 4"/>
          <p:cNvSpPr>
            <a:spLocks noGrp="1"/>
          </p:cNvSpPr>
          <p:nvPr>
            <p:ph type="dt" sz="half" idx="10"/>
          </p:nvPr>
        </p:nvSpPr>
        <p:spPr/>
        <p:txBody>
          <a:bodyPr rtlCol="0"/>
          <a:lstStyle/>
          <a:p>
            <a:pPr rtl="0"/>
            <a:fld id="{85969C1B-D553-4991-AB6D-5C947D604115}" type="datetime1">
              <a:rPr lang="zh-CN" altLang="en-US" smtClean="0"/>
              <a:t>2017/10/8</a:t>
            </a:fld>
            <a:endParaRPr lang="zh-CN" altLang="en-US" dirty="0"/>
          </a:p>
        </p:txBody>
      </p:sp>
      <p:sp>
        <p:nvSpPr>
          <p:cNvPr id="6" name="幻灯片编号占位符 5"/>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内容占位符 2"/>
          <p:cNvSpPr>
            <a:spLocks noGrp="1"/>
          </p:cNvSpPr>
          <p:nvPr>
            <p:ph idx="1"/>
          </p:nvPr>
        </p:nvSpPr>
        <p:spPr/>
        <p:txBody>
          <a:bodyPr rtlCol="0"/>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页脚占位符 3"/>
          <p:cNvSpPr>
            <a:spLocks noGrp="1"/>
          </p:cNvSpPr>
          <p:nvPr>
            <p:ph type="ftr" sz="quarter" idx="11"/>
          </p:nvPr>
        </p:nvSpPr>
        <p:spPr/>
        <p:txBody>
          <a:bodyPr rtlCol="0"/>
          <a:lstStyle/>
          <a:p>
            <a:pPr rtl="0"/>
            <a:endParaRPr lang="zh-CN" altLang="en-US" dirty="0"/>
          </a:p>
        </p:txBody>
      </p:sp>
      <p:sp>
        <p:nvSpPr>
          <p:cNvPr id="4" name="日期占位符 4"/>
          <p:cNvSpPr>
            <a:spLocks noGrp="1"/>
          </p:cNvSpPr>
          <p:nvPr>
            <p:ph type="dt" sz="half" idx="10"/>
          </p:nvPr>
        </p:nvSpPr>
        <p:spPr/>
        <p:txBody>
          <a:bodyPr rtlCol="0"/>
          <a:lstStyle/>
          <a:p>
            <a:pPr rtl="0"/>
            <a:fld id="{B7FD89CB-B23D-47D8-AEE9-766756025DD9}" type="datetime1">
              <a:rPr lang="zh-CN" altLang="en-US" smtClean="0"/>
              <a:t>2017/10/8</a:t>
            </a:fld>
            <a:endParaRPr lang="zh-CN" altLang="en-US" dirty="0"/>
          </a:p>
        </p:txBody>
      </p:sp>
      <p:sp>
        <p:nvSpPr>
          <p:cNvPr id="6" name="幻灯片编号占位符 5"/>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j-ea"/>
              <a:ea typeface="+mj-ea"/>
            </a:endParaRPr>
          </a:p>
        </p:txBody>
      </p:sp>
      <p:sp>
        <p:nvSpPr>
          <p:cNvPr id="2" name="标题 1"/>
          <p:cNvSpPr>
            <a:spLocks noGrp="1"/>
          </p:cNvSpPr>
          <p:nvPr>
            <p:ph type="title"/>
          </p:nvPr>
        </p:nvSpPr>
        <p:spPr>
          <a:xfrm>
            <a:off x="841248" y="3429000"/>
            <a:ext cx="9601200" cy="1838519"/>
          </a:xfrm>
        </p:spPr>
        <p:txBody>
          <a:bodyPr rtlCol="0" anchor="b">
            <a:normAutofit/>
          </a:bodyPr>
          <a:lstStyle>
            <a:lvl1pPr>
              <a:defRPr sz="5200">
                <a:solidFill>
                  <a:schemeClr val="bg1"/>
                </a:solidFill>
                <a:latin typeface="+mj-ea"/>
                <a:ea typeface="+mj-ea"/>
              </a:defRPr>
            </a:lvl1pPr>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841248" y="5340096"/>
            <a:ext cx="9601200" cy="475488"/>
          </a:xfrm>
        </p:spPr>
        <p:txBody>
          <a:bodyPr rtlCol="0"/>
          <a:lstStyle>
            <a:lvl1pPr marL="0" indent="0">
              <a:spcBef>
                <a:spcPts val="0"/>
              </a:spcBef>
              <a:buNone/>
              <a:defRPr sz="2400">
                <a:solidFill>
                  <a:schemeClr val="bg1"/>
                </a:solidFill>
                <a:latin typeface="+mj-ea"/>
                <a:ea typeface="+mj-ea"/>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a:t>编辑母版文本样式</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145224"/>
          </a:xfrm>
        </p:spPr>
        <p:txBody>
          <a:bodyPr rtlCol="0"/>
          <a:lstStyle/>
          <a:p>
            <a:pPr rtl="0"/>
            <a:r>
              <a:rPr lang="zh-CN" altLang="en-US"/>
              <a:t>单击此处编辑母版标题样式</a:t>
            </a:r>
            <a:endParaRPr lang="zh-CN" altLang="en-US" dirty="0"/>
          </a:p>
        </p:txBody>
      </p:sp>
      <p:sp>
        <p:nvSpPr>
          <p:cNvPr id="3" name="内容占位符 2"/>
          <p:cNvSpPr>
            <a:spLocks noGrp="1"/>
          </p:cNvSpPr>
          <p:nvPr>
            <p:ph sz="half" idx="1"/>
          </p:nvPr>
        </p:nvSpPr>
        <p:spPr>
          <a:xfrm>
            <a:off x="838200" y="1825625"/>
            <a:ext cx="5029200" cy="4351338"/>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内容占位符 3"/>
          <p:cNvSpPr>
            <a:spLocks noGrp="1"/>
          </p:cNvSpPr>
          <p:nvPr>
            <p:ph sz="half" idx="2"/>
          </p:nvPr>
        </p:nvSpPr>
        <p:spPr>
          <a:xfrm>
            <a:off x="6324600" y="1825625"/>
            <a:ext cx="5029200" cy="4351338"/>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6" name="页脚占位符 4"/>
          <p:cNvSpPr>
            <a:spLocks noGrp="1"/>
          </p:cNvSpPr>
          <p:nvPr>
            <p:ph type="ftr" sz="quarter" idx="11"/>
          </p:nvPr>
        </p:nvSpPr>
        <p:spPr/>
        <p:txBody>
          <a:bodyPr rtlCol="0"/>
          <a:lstStyle/>
          <a:p>
            <a:pPr rtl="0"/>
            <a:endParaRPr lang="zh-CN" altLang="en-US" dirty="0"/>
          </a:p>
        </p:txBody>
      </p:sp>
      <p:sp>
        <p:nvSpPr>
          <p:cNvPr id="5" name="日期占位符 5"/>
          <p:cNvSpPr>
            <a:spLocks noGrp="1"/>
          </p:cNvSpPr>
          <p:nvPr>
            <p:ph type="dt" sz="half" idx="10"/>
          </p:nvPr>
        </p:nvSpPr>
        <p:spPr/>
        <p:txBody>
          <a:bodyPr rtlCol="0"/>
          <a:lstStyle/>
          <a:p>
            <a:pPr rtl="0"/>
            <a:fld id="{4A6CBE58-2D55-470C-BEBD-4302E0D26D19}" type="datetime1">
              <a:rPr lang="zh-CN" altLang="en-US" smtClean="0"/>
              <a:t>2017/10/8</a:t>
            </a:fld>
            <a:endParaRPr lang="zh-CN" altLang="en-US" dirty="0"/>
          </a:p>
        </p:txBody>
      </p:sp>
      <p:sp>
        <p:nvSpPr>
          <p:cNvPr id="7" name="幻灯片编号占位符 6"/>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3" name="文本占位符 2"/>
          <p:cNvSpPr>
            <a:spLocks noGrp="1"/>
          </p:cNvSpPr>
          <p:nvPr>
            <p:ph type="body" idx="1"/>
          </p:nvPr>
        </p:nvSpPr>
        <p:spPr>
          <a:xfrm>
            <a:off x="839788" y="1828800"/>
            <a:ext cx="5029200" cy="685800"/>
          </a:xfrm>
        </p:spPr>
        <p:txBody>
          <a:bodyPr rtlCol="0"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4" name="内容占位符 3"/>
          <p:cNvSpPr>
            <a:spLocks noGrp="1"/>
          </p:cNvSpPr>
          <p:nvPr>
            <p:ph sz="half" idx="2"/>
          </p:nvPr>
        </p:nvSpPr>
        <p:spPr>
          <a:xfrm>
            <a:off x="839788" y="2514600"/>
            <a:ext cx="5029200" cy="3675063"/>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5" name="文本占位符 4"/>
          <p:cNvSpPr>
            <a:spLocks noGrp="1"/>
          </p:cNvSpPr>
          <p:nvPr>
            <p:ph type="body" sz="quarter" idx="3"/>
          </p:nvPr>
        </p:nvSpPr>
        <p:spPr>
          <a:xfrm>
            <a:off x="6326188" y="1828800"/>
            <a:ext cx="5029200" cy="685800"/>
          </a:xfrm>
        </p:spPr>
        <p:txBody>
          <a:bodyPr rtlCol="0"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编辑母版文本样式</a:t>
            </a:r>
          </a:p>
        </p:txBody>
      </p:sp>
      <p:sp>
        <p:nvSpPr>
          <p:cNvPr id="6" name="内容占位符 5"/>
          <p:cNvSpPr>
            <a:spLocks noGrp="1"/>
          </p:cNvSpPr>
          <p:nvPr>
            <p:ph sz="quarter" idx="4"/>
          </p:nvPr>
        </p:nvSpPr>
        <p:spPr>
          <a:xfrm>
            <a:off x="6326188" y="2514600"/>
            <a:ext cx="5029200" cy="3675063"/>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8" name="页脚占位符 6"/>
          <p:cNvSpPr>
            <a:spLocks noGrp="1"/>
          </p:cNvSpPr>
          <p:nvPr>
            <p:ph type="ftr" sz="quarter" idx="11"/>
          </p:nvPr>
        </p:nvSpPr>
        <p:spPr/>
        <p:txBody>
          <a:bodyPr rtlCol="0"/>
          <a:lstStyle/>
          <a:p>
            <a:pPr rtl="0"/>
            <a:endParaRPr lang="zh-CN" altLang="en-US" dirty="0"/>
          </a:p>
        </p:txBody>
      </p:sp>
      <p:sp>
        <p:nvSpPr>
          <p:cNvPr id="7" name="日期占位符 7"/>
          <p:cNvSpPr>
            <a:spLocks noGrp="1"/>
          </p:cNvSpPr>
          <p:nvPr>
            <p:ph type="dt" sz="half" idx="10"/>
          </p:nvPr>
        </p:nvSpPr>
        <p:spPr/>
        <p:txBody>
          <a:bodyPr rtlCol="0"/>
          <a:lstStyle/>
          <a:p>
            <a:pPr rtl="0"/>
            <a:fld id="{D2FBEE8E-C100-4E54-AF9E-1D814C04F062}" type="datetime1">
              <a:rPr lang="zh-CN" altLang="en-US" smtClean="0"/>
              <a:t>2017/10/8</a:t>
            </a:fld>
            <a:endParaRPr lang="zh-CN" altLang="en-US" dirty="0"/>
          </a:p>
        </p:txBody>
      </p:sp>
      <p:sp>
        <p:nvSpPr>
          <p:cNvPr id="9" name="幻灯片编号占位符 8"/>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zh-CN" altLang="en-US" dirty="0"/>
          </a:p>
        </p:txBody>
      </p:sp>
      <p:sp>
        <p:nvSpPr>
          <p:cNvPr id="4" name="页脚占位符 2"/>
          <p:cNvSpPr>
            <a:spLocks noGrp="1"/>
          </p:cNvSpPr>
          <p:nvPr>
            <p:ph type="ftr" sz="quarter" idx="11"/>
          </p:nvPr>
        </p:nvSpPr>
        <p:spPr/>
        <p:txBody>
          <a:bodyPr rtlCol="0"/>
          <a:lstStyle/>
          <a:p>
            <a:pPr rtl="0"/>
            <a:endParaRPr lang="zh-CN" altLang="en-US" dirty="0"/>
          </a:p>
        </p:txBody>
      </p:sp>
      <p:sp>
        <p:nvSpPr>
          <p:cNvPr id="3" name="日期占位符 3"/>
          <p:cNvSpPr>
            <a:spLocks noGrp="1"/>
          </p:cNvSpPr>
          <p:nvPr>
            <p:ph type="dt" sz="half" idx="10"/>
          </p:nvPr>
        </p:nvSpPr>
        <p:spPr/>
        <p:txBody>
          <a:bodyPr rtlCol="0"/>
          <a:lstStyle/>
          <a:p>
            <a:pPr rtl="0"/>
            <a:fld id="{D4B891CB-2527-4E08-809C-D6DFCC64E4BF}" type="datetime1">
              <a:rPr lang="zh-CN" altLang="en-US" smtClean="0"/>
              <a:t>2017/10/8</a:t>
            </a:fld>
            <a:endParaRPr lang="zh-CN" altLang="en-US" dirty="0"/>
          </a:p>
        </p:txBody>
      </p:sp>
      <p:sp>
        <p:nvSpPr>
          <p:cNvPr id="5" name="幻灯片编号占位符 4"/>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1"/>
          <p:cNvSpPr>
            <a:spLocks noGrp="1"/>
          </p:cNvSpPr>
          <p:nvPr>
            <p:ph type="ftr" sz="quarter" idx="11"/>
          </p:nvPr>
        </p:nvSpPr>
        <p:spPr/>
        <p:txBody>
          <a:bodyPr rtlCol="0"/>
          <a:lstStyle/>
          <a:p>
            <a:pPr rtl="0"/>
            <a:endParaRPr lang="zh-CN" altLang="en-US" dirty="0"/>
          </a:p>
        </p:txBody>
      </p:sp>
      <p:sp>
        <p:nvSpPr>
          <p:cNvPr id="2" name="日期占位符 2"/>
          <p:cNvSpPr>
            <a:spLocks noGrp="1"/>
          </p:cNvSpPr>
          <p:nvPr>
            <p:ph type="dt" sz="half" idx="10"/>
          </p:nvPr>
        </p:nvSpPr>
        <p:spPr/>
        <p:txBody>
          <a:bodyPr rtlCol="0"/>
          <a:lstStyle/>
          <a:p>
            <a:pPr rtl="0"/>
            <a:fld id="{4AC819B5-7D2A-4DD2-8E94-DF9D4B191F76}" type="datetime1">
              <a:rPr lang="zh-CN" altLang="en-US" smtClean="0"/>
              <a:t>2017/10/8</a:t>
            </a:fld>
            <a:endParaRPr lang="zh-CN" altLang="en-US" dirty="0"/>
          </a:p>
        </p:txBody>
      </p:sp>
      <p:sp>
        <p:nvSpPr>
          <p:cNvPr id="4" name="幻灯片编号占位符 3"/>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题注的内容">
    <p:spTree>
      <p:nvGrpSpPr>
        <p:cNvPr id="1" name=""/>
        <p:cNvGrpSpPr/>
        <p:nvPr/>
      </p:nvGrpSpPr>
      <p:grpSpPr>
        <a:xfrm>
          <a:off x="0" y="0"/>
          <a:ext cx="0" cy="0"/>
          <a:chOff x="0" y="0"/>
          <a:chExt cx="0" cy="0"/>
        </a:xfrm>
      </p:grpSpPr>
      <p:sp>
        <p:nvSpPr>
          <p:cNvPr id="2" name="标题 1"/>
          <p:cNvSpPr>
            <a:spLocks noGrp="1"/>
          </p:cNvSpPr>
          <p:nvPr>
            <p:ph type="title"/>
          </p:nvPr>
        </p:nvSpPr>
        <p:spPr>
          <a:xfrm>
            <a:off x="7924800" y="1524000"/>
            <a:ext cx="3429000" cy="1905000"/>
          </a:xfrm>
        </p:spPr>
        <p:txBody>
          <a:bodyPr rtlCol="0" anchor="b">
            <a:normAutofit/>
          </a:bodyPr>
          <a:lstStyle>
            <a:lvl1pPr>
              <a:defRPr sz="3400"/>
            </a:lvl1pPr>
          </a:lstStyle>
          <a:p>
            <a:pPr rtl="0"/>
            <a:r>
              <a:rPr lang="zh-CN" altLang="en-US"/>
              <a:t>单击此处编辑母版标题样式</a:t>
            </a:r>
            <a:endParaRPr lang="zh-CN" altLang="en-US" dirty="0"/>
          </a:p>
        </p:txBody>
      </p:sp>
      <p:sp>
        <p:nvSpPr>
          <p:cNvPr id="3" name="内容占位符 2"/>
          <p:cNvSpPr>
            <a:spLocks noGrp="1"/>
          </p:cNvSpPr>
          <p:nvPr>
            <p:ph idx="1"/>
          </p:nvPr>
        </p:nvSpPr>
        <p:spPr>
          <a:xfrm>
            <a:off x="838200" y="685800"/>
            <a:ext cx="6400800" cy="5257800"/>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lang="zh-CN" altLang="en-US" dirty="0"/>
          </a:p>
        </p:txBody>
      </p:sp>
      <p:sp>
        <p:nvSpPr>
          <p:cNvPr id="4" name="文本占位符 3"/>
          <p:cNvSpPr>
            <a:spLocks noGrp="1"/>
          </p:cNvSpPr>
          <p:nvPr>
            <p:ph type="body" sz="half" idx="2"/>
          </p:nvPr>
        </p:nvSpPr>
        <p:spPr>
          <a:xfrm>
            <a:off x="7924800" y="3581400"/>
            <a:ext cx="3429000" cy="1828800"/>
          </a:xfrm>
        </p:spPr>
        <p:txBody>
          <a:bodyPr rtlCol="0"/>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编辑母版文本样式</a:t>
            </a:r>
          </a:p>
        </p:txBody>
      </p:sp>
      <p:sp>
        <p:nvSpPr>
          <p:cNvPr id="6" name="页脚占位符 4"/>
          <p:cNvSpPr>
            <a:spLocks noGrp="1"/>
          </p:cNvSpPr>
          <p:nvPr>
            <p:ph type="ftr" sz="quarter" idx="11"/>
          </p:nvPr>
        </p:nvSpPr>
        <p:spPr/>
        <p:txBody>
          <a:bodyPr rtlCol="0"/>
          <a:lstStyle/>
          <a:p>
            <a:pPr rtl="0"/>
            <a:endParaRPr lang="zh-CN" altLang="en-US" dirty="0"/>
          </a:p>
        </p:txBody>
      </p:sp>
      <p:sp>
        <p:nvSpPr>
          <p:cNvPr id="5" name="日期占位符 5"/>
          <p:cNvSpPr>
            <a:spLocks noGrp="1"/>
          </p:cNvSpPr>
          <p:nvPr>
            <p:ph type="dt" sz="half" idx="10"/>
          </p:nvPr>
        </p:nvSpPr>
        <p:spPr/>
        <p:txBody>
          <a:bodyPr rtlCol="0"/>
          <a:lstStyle/>
          <a:p>
            <a:pPr rtl="0"/>
            <a:fld id="{082EFE9A-094F-4A77-AF6D-076EAD3A6487}" type="datetime1">
              <a:rPr lang="zh-CN" altLang="en-US" smtClean="0"/>
              <a:t>2017/10/8</a:t>
            </a:fld>
            <a:endParaRPr lang="zh-CN" altLang="en-US" dirty="0"/>
          </a:p>
        </p:txBody>
      </p:sp>
      <p:sp>
        <p:nvSpPr>
          <p:cNvPr id="7" name="幻灯片编号占位符 6"/>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7924800" y="1527048"/>
            <a:ext cx="3429000" cy="1901952"/>
          </a:xfrm>
        </p:spPr>
        <p:txBody>
          <a:bodyPr rtlCol="0" anchor="b">
            <a:normAutofit/>
          </a:bodyPr>
          <a:lstStyle>
            <a:lvl1pPr>
              <a:defRPr sz="3400"/>
            </a:lvl1pPr>
          </a:lstStyle>
          <a:p>
            <a:pPr rtl="0"/>
            <a:r>
              <a:rPr lang="zh-CN" altLang="en-US"/>
              <a:t>单击此处编辑母版标题样式</a:t>
            </a:r>
            <a:endParaRPr lang="zh-CN" altLang="en-US" dirty="0"/>
          </a:p>
        </p:txBody>
      </p:sp>
      <p:sp>
        <p:nvSpPr>
          <p:cNvPr id="3" name="图片占位符 2" descr="为添加图像预留的空占位符。单击占位符，选择要添加的图像。"/>
          <p:cNvSpPr>
            <a:spLocks noGrp="1"/>
          </p:cNvSpPr>
          <p:nvPr>
            <p:ph type="pic" idx="1"/>
          </p:nvPr>
        </p:nvSpPr>
        <p:spPr>
          <a:xfrm>
            <a:off x="838198" y="685800"/>
            <a:ext cx="6400800" cy="5257800"/>
          </a:xfrm>
        </p:spPr>
        <p:txBody>
          <a:bodyPr rtlCol="0"/>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zh-CN" altLang="en-US" dirty="0"/>
          </a:p>
        </p:txBody>
      </p:sp>
      <p:sp>
        <p:nvSpPr>
          <p:cNvPr id="4" name="文本占位符 3"/>
          <p:cNvSpPr>
            <a:spLocks noGrp="1"/>
          </p:cNvSpPr>
          <p:nvPr>
            <p:ph type="body" sz="half" idx="2"/>
          </p:nvPr>
        </p:nvSpPr>
        <p:spPr>
          <a:xfrm>
            <a:off x="7924800" y="3581400"/>
            <a:ext cx="3428999" cy="1828800"/>
          </a:xfrm>
        </p:spPr>
        <p:txBody>
          <a:bodyPr rtlCol="0"/>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a:t>编辑母版文本样式</a:t>
            </a:r>
          </a:p>
        </p:txBody>
      </p:sp>
      <p:sp>
        <p:nvSpPr>
          <p:cNvPr id="6" name="页脚占位符 4"/>
          <p:cNvSpPr>
            <a:spLocks noGrp="1"/>
          </p:cNvSpPr>
          <p:nvPr>
            <p:ph type="ftr" sz="quarter" idx="11"/>
          </p:nvPr>
        </p:nvSpPr>
        <p:spPr/>
        <p:txBody>
          <a:bodyPr rtlCol="0"/>
          <a:lstStyle/>
          <a:p>
            <a:pPr rtl="0"/>
            <a:endParaRPr lang="zh-CN" altLang="en-US" dirty="0"/>
          </a:p>
        </p:txBody>
      </p:sp>
      <p:sp>
        <p:nvSpPr>
          <p:cNvPr id="5" name="日期占位符 5"/>
          <p:cNvSpPr>
            <a:spLocks noGrp="1"/>
          </p:cNvSpPr>
          <p:nvPr>
            <p:ph type="dt" sz="half" idx="10"/>
          </p:nvPr>
        </p:nvSpPr>
        <p:spPr/>
        <p:txBody>
          <a:bodyPr rtlCol="0"/>
          <a:lstStyle/>
          <a:p>
            <a:pPr rtl="0"/>
            <a:fld id="{9D6AA2B9-2619-4DEE-B4D5-A95F33EEC147}" type="datetime1">
              <a:rPr lang="zh-CN" altLang="en-US" smtClean="0"/>
              <a:t>2017/10/8</a:t>
            </a:fld>
            <a:endParaRPr lang="zh-CN" altLang="en-US" dirty="0"/>
          </a:p>
        </p:txBody>
      </p:sp>
      <p:sp>
        <p:nvSpPr>
          <p:cNvPr id="7" name="幻灯片编号占位符 6"/>
          <p:cNvSpPr>
            <a:spLocks noGrp="1"/>
          </p:cNvSpPr>
          <p:nvPr>
            <p:ph type="sldNum" sz="quarter" idx="12"/>
          </p:nvPr>
        </p:nvSpPr>
        <p:spPr/>
        <p:txBody>
          <a:bodyPr rtlCol="0"/>
          <a:lstStyle/>
          <a:p>
            <a:pPr rtl="0"/>
            <a:fld id="{B13333A4-2EF1-4B79-B68C-AB20E66B4822}" type="slidenum">
              <a:rPr lang="en-US" altLang="zh-CN" smtClean="0"/>
              <a:t>‹#›</a:t>
            </a:fld>
            <a:endParaRPr lang="zh-CN" altLang="en-US" dirty="0"/>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dirty="0">
              <a:latin typeface="+mj-ea"/>
              <a:ea typeface="+mj-ea"/>
            </a:endParaRPr>
          </a:p>
        </p:txBody>
      </p:sp>
      <p:sp>
        <p:nvSpPr>
          <p:cNvPr id="2" name="标题占位符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pPr rtl="0"/>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altLang="en-US" dirty="0"/>
              <a:t>单击此处编辑母版文本样式</a:t>
            </a:r>
          </a:p>
          <a:p>
            <a:pPr lvl="1" rtl="0"/>
            <a:r>
              <a:rPr lang="zh-CN" altLang="en-US" dirty="0"/>
              <a:t>第二级</a:t>
            </a:r>
          </a:p>
          <a:p>
            <a:pPr lvl="2" rtl="0"/>
            <a:r>
              <a:rPr lang="zh-CN" altLang="en-US" dirty="0"/>
              <a:t>第三级</a:t>
            </a:r>
          </a:p>
          <a:p>
            <a:pPr lvl="3" rtl="0"/>
            <a:r>
              <a:rPr lang="zh-CN" altLang="en-US" dirty="0"/>
              <a:t>第四级</a:t>
            </a:r>
          </a:p>
          <a:p>
            <a:pPr lvl="4" rtl="0"/>
            <a:r>
              <a:rPr lang="zh-CN" altLang="en-US" dirty="0"/>
              <a:t>第五级</a:t>
            </a:r>
          </a:p>
        </p:txBody>
      </p:sp>
      <p:sp>
        <p:nvSpPr>
          <p:cNvPr id="5" name="页脚占位符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latin typeface="+mj-ea"/>
                <a:ea typeface="+mj-ea"/>
              </a:defRPr>
            </a:lvl1pPr>
          </a:lstStyle>
          <a:p>
            <a:endParaRPr lang="zh-CN" altLang="en-US" dirty="0"/>
          </a:p>
        </p:txBody>
      </p:sp>
      <p:sp>
        <p:nvSpPr>
          <p:cNvPr id="4" name="日期占位符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latin typeface="+mj-ea"/>
                <a:ea typeface="+mj-ea"/>
              </a:defRPr>
            </a:lvl1pPr>
          </a:lstStyle>
          <a:p>
            <a:fld id="{09DFFC8E-5488-4F0C-91CD-66A2741BB815}" type="datetime1">
              <a:rPr lang="zh-CN" altLang="en-US" smtClean="0"/>
              <a:t>2017/10/8</a:t>
            </a:fld>
            <a:endParaRPr lang="zh-CN" altLang="en-US" dirty="0"/>
          </a:p>
        </p:txBody>
      </p:sp>
      <p:sp>
        <p:nvSpPr>
          <p:cNvPr id="6" name="幻灯片编号占位符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latin typeface="+mj-ea"/>
                <a:ea typeface="+mj-ea"/>
              </a:defRPr>
            </a:lvl1pPr>
          </a:lstStyle>
          <a:p>
            <a:fld id="{B13333A4-2EF1-4B79-B68C-AB20E66B4822}" type="slidenum">
              <a:rPr lang="en-US" altLang="zh-CN" smtClean="0"/>
              <a:pPr/>
              <a:t>‹#›</a:t>
            </a:fld>
            <a:endParaRPr lang="zh-CN" altLang="en-US" dirty="0"/>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400" kern="1200">
          <a:solidFill>
            <a:schemeClr val="accent1"/>
          </a:solidFill>
          <a:latin typeface="+mj-ea"/>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j-ea"/>
          <a:ea typeface="+mj-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j-ea"/>
          <a:ea typeface="+mj-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j-ea"/>
          <a:ea typeface="+mj-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rtlCol="0"/>
          <a:lstStyle/>
          <a:p>
            <a:pPr rtl="0"/>
            <a:r>
              <a:rPr lang="zh-CN" altLang="en-US" dirty="0"/>
              <a:t>迭代模型与</a:t>
            </a:r>
            <a:r>
              <a:rPr lang="en-US" altLang="zh-CN" dirty="0"/>
              <a:t>RUP</a:t>
            </a:r>
            <a:r>
              <a:rPr lang="zh-CN" altLang="en-US" dirty="0"/>
              <a:t>介绍</a:t>
            </a:r>
          </a:p>
        </p:txBody>
      </p:sp>
      <p:sp>
        <p:nvSpPr>
          <p:cNvPr id="3" name="副标题 2"/>
          <p:cNvSpPr>
            <a:spLocks noGrp="1"/>
          </p:cNvSpPr>
          <p:nvPr>
            <p:ph type="subTitle" idx="1"/>
          </p:nvPr>
        </p:nvSpPr>
        <p:spPr/>
        <p:txBody>
          <a:bodyPr rtlCol="0"/>
          <a:lstStyle/>
          <a:p>
            <a:pPr rtl="0"/>
            <a:r>
              <a:rPr lang="en-US" altLang="zh-CN" dirty="0">
                <a:solidFill>
                  <a:schemeClr val="tx1"/>
                </a:solidFill>
              </a:rPr>
              <a:t>G21</a:t>
            </a:r>
            <a:r>
              <a:rPr lang="zh-CN" altLang="en-US" dirty="0">
                <a:solidFill>
                  <a:schemeClr val="tx1"/>
                </a:solidFill>
              </a:rPr>
              <a:t>小组：吴桐 尹健瑾 赵高升 袁泽成 邬立东</a:t>
            </a:r>
            <a:endParaRPr lang="en-US" altLang="zh-CN" dirty="0">
              <a:solidFill>
                <a:schemeClr val="tx1"/>
              </a:solidFill>
            </a:endParaRPr>
          </a:p>
          <a:p>
            <a:pPr rtl="0"/>
            <a:endParaRPr lang="zh-CN" altLang="en-US" dirty="0"/>
          </a:p>
        </p:txBody>
      </p:sp>
      <p:pic>
        <p:nvPicPr>
          <p:cNvPr id="5" name="图片 4">
            <a:extLst>
              <a:ext uri="{FF2B5EF4-FFF2-40B4-BE49-F238E27FC236}">
                <a16:creationId xmlns:a16="http://schemas.microsoft.com/office/drawing/2014/main" id="{B65AEE78-7948-414F-AADD-CAFDF3266B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8941" y="3933057"/>
            <a:ext cx="3096344" cy="2088231"/>
          </a:xfrm>
          <a:prstGeom prst="rect">
            <a:avLst/>
          </a:prstGeom>
        </p:spPr>
      </p:pic>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zh-CN" b="1" dirty="0">
                <a:solidFill>
                  <a:schemeClr val="tx1"/>
                </a:solidFill>
              </a:rPr>
              <a:t>迭代模型选择</a:t>
            </a:r>
            <a:endParaRPr lang="zh-CN" altLang="zh-CN" dirty="0">
              <a:solidFill>
                <a:schemeClr val="tx1"/>
              </a:solidFill>
            </a:endParaRPr>
          </a:p>
        </p:txBody>
      </p:sp>
      <p:sp>
        <p:nvSpPr>
          <p:cNvPr id="3" name="文本框 2">
            <a:extLst>
              <a:ext uri="{FF2B5EF4-FFF2-40B4-BE49-F238E27FC236}">
                <a16:creationId xmlns:a16="http://schemas.microsoft.com/office/drawing/2014/main" id="{4B0D0F38-C3B3-4017-ABE3-E9A999970EF4}"/>
              </a:ext>
            </a:extLst>
          </p:cNvPr>
          <p:cNvSpPr txBox="1"/>
          <p:nvPr/>
        </p:nvSpPr>
        <p:spPr>
          <a:xfrm>
            <a:off x="838200" y="1700808"/>
            <a:ext cx="10225136" cy="4524315"/>
          </a:xfrm>
          <a:prstGeom prst="rect">
            <a:avLst/>
          </a:prstGeom>
          <a:noFill/>
        </p:spPr>
        <p:txBody>
          <a:bodyPr wrap="square" rtlCol="0">
            <a:spAutoFit/>
          </a:bodyPr>
          <a:lstStyle/>
          <a:p>
            <a:r>
              <a:rPr lang="zh-CN" altLang="zh-CN" dirty="0"/>
              <a:t>对众多的开发模型和过程方法，及权威机构的看法，企业应选择什么样的开发模型，应慎重对从以下几方面进行考虑：</a:t>
            </a:r>
          </a:p>
          <a:p>
            <a:r>
              <a:rPr lang="en-US" altLang="zh-CN" dirty="0"/>
              <a:t>      1</a:t>
            </a:r>
            <a:r>
              <a:rPr lang="zh-CN" altLang="zh-CN" dirty="0"/>
              <a:t>、</a:t>
            </a:r>
            <a:r>
              <a:rPr lang="en-US" altLang="zh-CN" dirty="0"/>
              <a:t>RUP</a:t>
            </a:r>
            <a:r>
              <a:rPr lang="zh-CN" altLang="zh-CN" dirty="0"/>
              <a:t>虽然内容极其丰富，定义了选起、精化、构建、产品化</a:t>
            </a:r>
            <a:r>
              <a:rPr lang="en-US" altLang="zh-CN" dirty="0"/>
              <a:t>4</a:t>
            </a:r>
            <a:r>
              <a:rPr lang="zh-CN" altLang="zh-CN" dirty="0"/>
              <a:t>个阶段和</a:t>
            </a:r>
            <a:r>
              <a:rPr lang="zh-CN" altLang="en-US" dirty="0"/>
              <a:t>业务建模</a:t>
            </a:r>
            <a:r>
              <a:rPr lang="zh-CN" altLang="zh-CN" dirty="0"/>
              <a:t>、需求、分析设计、实现、测试、部署等</a:t>
            </a:r>
            <a:r>
              <a:rPr lang="en-US" altLang="zh-CN" dirty="0"/>
              <a:t>9</a:t>
            </a:r>
            <a:r>
              <a:rPr lang="zh-CN" altLang="zh-CN" dirty="0"/>
              <a:t>个工种，提供了一大堆的文档模板，但极易让人误解是重型的过程，实施推广有一定难度。</a:t>
            </a:r>
          </a:p>
          <a:p>
            <a:r>
              <a:rPr lang="en-US" altLang="zh-CN" dirty="0"/>
              <a:t>       2</a:t>
            </a:r>
            <a:r>
              <a:rPr lang="zh-CN" altLang="zh-CN" dirty="0"/>
              <a:t>、再次，在质量管理方面：以实现系统架构、核心功能目标的迭代产品的工作成果作为质量控制重点。每次迭代进行系统集成、</a:t>
            </a:r>
            <a:r>
              <a:rPr lang="zh-CN" altLang="en-US" dirty="0"/>
              <a:t>系统测试</a:t>
            </a:r>
            <a:r>
              <a:rPr lang="zh-CN" altLang="zh-CN" dirty="0"/>
              <a:t>，达到对</a:t>
            </a:r>
            <a:r>
              <a:rPr lang="zh-CN" altLang="en-US" dirty="0"/>
              <a:t>软件质量</a:t>
            </a:r>
            <a:r>
              <a:rPr lang="zh-CN" altLang="zh-CN" dirty="0"/>
              <a:t>的持续验证。每次系统测试，需要</a:t>
            </a:r>
            <a:r>
              <a:rPr lang="zh-CN" altLang="en-US" dirty="0"/>
              <a:t>回归测试</a:t>
            </a:r>
            <a:r>
              <a:rPr lang="zh-CN" altLang="zh-CN" dirty="0"/>
              <a:t>前一次迭代遗留发现的问题。每次迭代发布的小版本组织客户（包括内部客户、外部客户）进行评价，通过演示操作等方式，评价该次迭代是否达到预定的目标，并以此为依据来制定下一次迭代的目标。</a:t>
            </a:r>
          </a:p>
          <a:p>
            <a:r>
              <a:rPr lang="en-US" altLang="zh-CN" dirty="0"/>
              <a:t>       3</a:t>
            </a:r>
            <a:r>
              <a:rPr lang="zh-CN" altLang="zh-CN" dirty="0"/>
              <a:t>、最后，在其他方面：每次迭代成果须进行</a:t>
            </a:r>
            <a:r>
              <a:rPr lang="zh-CN" altLang="en-US" dirty="0"/>
              <a:t>配置管理</a:t>
            </a:r>
            <a:r>
              <a:rPr lang="zh-CN" altLang="zh-CN" dirty="0"/>
              <a:t>，</a:t>
            </a:r>
            <a:r>
              <a:rPr lang="zh-CN" altLang="en-US" dirty="0"/>
              <a:t>版本控制</a:t>
            </a:r>
            <a:r>
              <a:rPr lang="zh-CN" altLang="zh-CN" dirty="0"/>
              <a:t>很重要。在整个迭代过程中风险无处不在，建议每周作一次风险跟踪。同时通过重点关注进度、工作量、满意度、缺陷等</a:t>
            </a:r>
            <a:r>
              <a:rPr lang="zh-CN" altLang="en-US" dirty="0"/>
              <a:t>数据收集</a:t>
            </a:r>
            <a:r>
              <a:rPr lang="zh-CN" altLang="zh-CN" dirty="0"/>
              <a:t>，关注每次迭代情况。</a:t>
            </a:r>
          </a:p>
          <a:p>
            <a:r>
              <a:rPr lang="zh-CN" altLang="zh-CN" dirty="0"/>
              <a:t>总之，选择一个合适的生命周期模型，并应用正确的方法，对于任何软件项目的成功是至关重要。企业在选择开发模型应从项目时间要求、需求明确程度、风险状况等选择合适的生命周期模型。</a:t>
            </a:r>
          </a:p>
          <a:p>
            <a:endParaRPr lang="zh-CN" altLang="en-US" dirty="0"/>
          </a:p>
        </p:txBody>
      </p:sp>
      <p:sp>
        <p:nvSpPr>
          <p:cNvPr id="4" name="文本框 3">
            <a:extLst>
              <a:ext uri="{FF2B5EF4-FFF2-40B4-BE49-F238E27FC236}">
                <a16:creationId xmlns:a16="http://schemas.microsoft.com/office/drawing/2014/main" id="{4C1AB6F5-E3C0-44CA-9365-BE278E313435}"/>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 </a:t>
            </a:r>
          </a:p>
        </p:txBody>
      </p:sp>
    </p:spTree>
    <p:extLst>
      <p:ext uri="{BB962C8B-B14F-4D97-AF65-F5344CB8AC3E}">
        <p14:creationId xmlns:p14="http://schemas.microsoft.com/office/powerpoint/2010/main" val="2777277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solidFill>
                  <a:schemeClr val="tx1"/>
                </a:solidFill>
              </a:rPr>
              <a:t>迭代模型概念</a:t>
            </a:r>
          </a:p>
        </p:txBody>
      </p:sp>
      <p:sp>
        <p:nvSpPr>
          <p:cNvPr id="4" name="内容占位符 2">
            <a:extLst>
              <a:ext uri="{FF2B5EF4-FFF2-40B4-BE49-F238E27FC236}">
                <a16:creationId xmlns:a16="http://schemas.microsoft.com/office/drawing/2014/main" id="{44391EF5-725B-49C3-8C5E-3F5919269B64}"/>
              </a:ext>
            </a:extLst>
          </p:cNvPr>
          <p:cNvSpPr txBox="1">
            <a:spLocks/>
          </p:cNvSpPr>
          <p:nvPr/>
        </p:nvSpPr>
        <p:spPr>
          <a:xfrm>
            <a:off x="838200" y="1772816"/>
            <a:ext cx="10515600" cy="4351338"/>
          </a:xfrm>
          <a:prstGeom prst="rect">
            <a:avLst/>
          </a:prstGeom>
        </p:spPr>
        <p:txBody>
          <a:bodyPr>
            <a:normAutofit fontScale="90000" lnSpcReduction="10000"/>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j-ea"/>
                <a:ea typeface="+mj-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j-ea"/>
                <a:ea typeface="+mj-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j-ea"/>
                <a:ea typeface="+mj-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r>
              <a:rPr lang="zh-CN" altLang="en-US" dirty="0"/>
              <a:t>为了进一步规避项目风险，通常根据需要在各里程碑阶段中划分一次或多次迭代开发过程，以滚动演进的方式分次实现里程碑目标。 </a:t>
            </a:r>
          </a:p>
          <a:p>
            <a:r>
              <a:rPr lang="zh-CN" altLang="en-US" dirty="0"/>
              <a:t>一次迭代，根据其所处的阶段，将不同力度的业务分析、需求开发、分析设计、编码实现、测试与部署等开发活动按一种松散的顺序组合在一起。在项目先启、精化架构阶段的迭代活动集中于项目管理、需求开发、设计等方面；而在构建源码阶段，则集中于设计、编码实现与测试等方面；到了产品化过渡阶段，其焦点则成了测试与部署等活动。 </a:t>
            </a:r>
          </a:p>
          <a:p>
            <a:r>
              <a:rPr lang="zh-CN" altLang="en-US" dirty="0"/>
              <a:t>迭代概念的提出，很大程度上是为了便于实施进度控制。每次迭代置于时间框方式的管理下，项目组必须优先保证迭代满足计划进度，并通过裁减迭代的内容范围来跟上进度期限。 </a:t>
            </a:r>
          </a:p>
          <a:p>
            <a:r>
              <a:rPr lang="zh-CN" altLang="en-US" dirty="0"/>
              <a:t>注意迭代过程的最终目标仍是实现其所在里程碑阶段设定的目标。比如某项目的架构设计难度很大，存在风险，于是在其精化架构阶段划分验证原型开发与系统构架优化两次迭代，这两次迭代的目的都是为了建立正确的构架基线，而此阶段的验证原型不能用于对用户的交付（这是源码构建和产品化过渡迭代才能做的事）。为了赶工期，可以在源码构建阶段，根据产品功能优先级划分多次源码构建迭代，并将产品化过渡阶段提前与构建阶段的后续迭代重叠，分别向用户交付迭代演进版本。 </a:t>
            </a:r>
          </a:p>
          <a:p>
            <a:r>
              <a:rPr lang="zh-CN" altLang="en-US" dirty="0"/>
              <a:t>需强调的是，产品化过渡阶段提前到与精化架构阶段重叠是有风险的。</a:t>
            </a:r>
          </a:p>
        </p:txBody>
      </p:sp>
      <p:sp>
        <p:nvSpPr>
          <p:cNvPr id="5" name="文本框 4">
            <a:extLst>
              <a:ext uri="{FF2B5EF4-FFF2-40B4-BE49-F238E27FC236}">
                <a16:creationId xmlns:a16="http://schemas.microsoft.com/office/drawing/2014/main" id="{CD37B5B3-0F37-4A71-A38B-64380EAD39E7}"/>
              </a:ext>
            </a:extLst>
          </p:cNvPr>
          <p:cNvSpPr txBox="1"/>
          <p:nvPr/>
        </p:nvSpPr>
        <p:spPr>
          <a:xfrm>
            <a:off x="10143590" y="6488668"/>
            <a:ext cx="2232248" cy="369332"/>
          </a:xfrm>
          <a:prstGeom prst="rect">
            <a:avLst/>
          </a:prstGeom>
          <a:noFill/>
        </p:spPr>
        <p:txBody>
          <a:bodyPr wrap="square" rtlCol="0">
            <a:spAutoFit/>
          </a:bodyPr>
          <a:lstStyle/>
          <a:p>
            <a:r>
              <a:rPr lang="zh-CN" altLang="en-US" dirty="0"/>
              <a:t>资料整理：邬立东</a:t>
            </a:r>
          </a:p>
        </p:txBody>
      </p:sp>
    </p:spTree>
    <p:extLst>
      <p:ext uri="{BB962C8B-B14F-4D97-AF65-F5344CB8AC3E}">
        <p14:creationId xmlns:p14="http://schemas.microsoft.com/office/powerpoint/2010/main" val="2670289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solidFill>
                  <a:schemeClr val="tx1"/>
                </a:solidFill>
              </a:rPr>
              <a:t>迭代实例与方式</a:t>
            </a:r>
          </a:p>
        </p:txBody>
      </p:sp>
      <p:sp>
        <p:nvSpPr>
          <p:cNvPr id="4" name="文本框 3">
            <a:extLst>
              <a:ext uri="{FF2B5EF4-FFF2-40B4-BE49-F238E27FC236}">
                <a16:creationId xmlns:a16="http://schemas.microsoft.com/office/drawing/2014/main" id="{605195D0-6CD2-4625-BF7D-657AC0AF634B}"/>
              </a:ext>
            </a:extLst>
          </p:cNvPr>
          <p:cNvSpPr txBox="1"/>
          <p:nvPr/>
        </p:nvSpPr>
        <p:spPr>
          <a:xfrm>
            <a:off x="838200" y="1772816"/>
            <a:ext cx="10225136" cy="2246769"/>
          </a:xfrm>
          <a:prstGeom prst="rect">
            <a:avLst/>
          </a:prstGeom>
          <a:noFill/>
        </p:spPr>
        <p:txBody>
          <a:bodyPr wrap="square" rtlCol="0">
            <a:spAutoFit/>
          </a:bodyPr>
          <a:lstStyle/>
          <a:p>
            <a:r>
              <a:rPr lang="zh-CN" altLang="en-US" dirty="0"/>
              <a:t>        </a:t>
            </a:r>
            <a:r>
              <a:rPr lang="zh-CN" altLang="en-US" sz="2000" dirty="0"/>
              <a:t>迭代的方式就有所不同，假如这个产品要求</a:t>
            </a:r>
            <a:r>
              <a:rPr lang="en-US" altLang="zh-CN" sz="2000" dirty="0"/>
              <a:t>6</a:t>
            </a:r>
            <a:r>
              <a:rPr lang="zh-CN" altLang="en-US" sz="2000" dirty="0"/>
              <a:t>个月交货，我在第一个月就会拿出一个产品来，当然，这个产品会很不完善，会有很多功能还没有添加进去，</a:t>
            </a:r>
            <a:r>
              <a:rPr lang="en-US" altLang="zh-CN" sz="2000" dirty="0"/>
              <a:t>bug</a:t>
            </a:r>
            <a:r>
              <a:rPr lang="zh-CN" altLang="en-US" sz="2000" dirty="0"/>
              <a:t>很多，还不稳定，但客户看了以后，会提出更详细的修改意见，这样，你就知道自己距离客户的需求有多远，我回家以后，再花一个月，在上个月所作的需求分析、框架设计、代码、测试等等的基础上，进一步改进，又拿出一个更完善的产品来，给客户看，让他们提意见。</a:t>
            </a:r>
          </a:p>
          <a:p>
            <a:r>
              <a:rPr lang="zh-CN" altLang="en-US" sz="2000" dirty="0"/>
              <a:t>就这样，产品在功能上、质量上都能够逐渐逼近客户的要求，不会出现我花了大量心血后，直到最后发布之时才发现根本不是客户要的东西的情况。</a:t>
            </a:r>
          </a:p>
        </p:txBody>
      </p:sp>
      <p:sp>
        <p:nvSpPr>
          <p:cNvPr id="5" name="文本框 4">
            <a:extLst>
              <a:ext uri="{FF2B5EF4-FFF2-40B4-BE49-F238E27FC236}">
                <a16:creationId xmlns:a16="http://schemas.microsoft.com/office/drawing/2014/main" id="{508A859D-2C2A-49E0-BC51-B1240064BA93}"/>
              </a:ext>
            </a:extLst>
          </p:cNvPr>
          <p:cNvSpPr txBox="1"/>
          <p:nvPr/>
        </p:nvSpPr>
        <p:spPr>
          <a:xfrm>
            <a:off x="838200" y="4176908"/>
            <a:ext cx="9721080" cy="707886"/>
          </a:xfrm>
          <a:prstGeom prst="rect">
            <a:avLst/>
          </a:prstGeom>
          <a:noFill/>
        </p:spPr>
        <p:txBody>
          <a:bodyPr wrap="square" rtlCol="0">
            <a:spAutoFit/>
          </a:bodyPr>
          <a:lstStyle/>
          <a:p>
            <a:r>
              <a:rPr lang="zh-CN" altLang="en-US" sz="2000" dirty="0"/>
              <a:t>缺陷：周期长、成本很高。在应付大项目、高风险项目</a:t>
            </a:r>
            <a:r>
              <a:rPr lang="en-US" altLang="zh-CN" sz="2000" dirty="0"/>
              <a:t>——</a:t>
            </a:r>
            <a:r>
              <a:rPr lang="zh-CN" altLang="en-US" sz="2000" dirty="0"/>
              <a:t>就比如是航天飞机的控制系统时，迭代的成本比项目失败的风险成本低得多，用这种方式明显有优势。</a:t>
            </a:r>
          </a:p>
        </p:txBody>
      </p:sp>
      <p:sp>
        <p:nvSpPr>
          <p:cNvPr id="6" name="文本框 5">
            <a:extLst>
              <a:ext uri="{FF2B5EF4-FFF2-40B4-BE49-F238E27FC236}">
                <a16:creationId xmlns:a16="http://schemas.microsoft.com/office/drawing/2014/main" id="{15C86DD3-B1AC-4A50-8784-17D5695B8AFC}"/>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资料整理：吴桐</a:t>
            </a:r>
          </a:p>
        </p:txBody>
      </p:sp>
    </p:spTree>
    <p:extLst>
      <p:ext uri="{BB962C8B-B14F-4D97-AF65-F5344CB8AC3E}">
        <p14:creationId xmlns:p14="http://schemas.microsoft.com/office/powerpoint/2010/main" val="1511420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solidFill>
                  <a:schemeClr val="tx1"/>
                </a:solidFill>
              </a:rPr>
              <a:t>RUP</a:t>
            </a:r>
            <a:r>
              <a:rPr lang="zh-CN" altLang="en-US" dirty="0">
                <a:solidFill>
                  <a:schemeClr val="tx1"/>
                </a:solidFill>
              </a:rPr>
              <a:t>介绍</a:t>
            </a:r>
          </a:p>
        </p:txBody>
      </p:sp>
      <p:sp>
        <p:nvSpPr>
          <p:cNvPr id="3" name="文本框 2">
            <a:extLst>
              <a:ext uri="{FF2B5EF4-FFF2-40B4-BE49-F238E27FC236}">
                <a16:creationId xmlns:a16="http://schemas.microsoft.com/office/drawing/2014/main" id="{6710D3C8-2A23-4DC9-80A6-A1E59EB54475}"/>
              </a:ext>
            </a:extLst>
          </p:cNvPr>
          <p:cNvSpPr txBox="1"/>
          <p:nvPr/>
        </p:nvSpPr>
        <p:spPr>
          <a:xfrm>
            <a:off x="828324" y="1916832"/>
            <a:ext cx="10513168" cy="3693319"/>
          </a:xfrm>
          <a:prstGeom prst="rect">
            <a:avLst/>
          </a:prstGeom>
          <a:noFill/>
        </p:spPr>
        <p:txBody>
          <a:bodyPr wrap="square" rtlCol="0">
            <a:spAutoFit/>
          </a:bodyPr>
          <a:lstStyle/>
          <a:p>
            <a:r>
              <a:rPr lang="en-US" altLang="zh-CN" sz="2400" dirty="0"/>
              <a:t>RUP</a:t>
            </a:r>
            <a:r>
              <a:rPr lang="zh-CN" altLang="en-US" sz="2400" dirty="0"/>
              <a:t>（</a:t>
            </a:r>
            <a:r>
              <a:rPr lang="en-US" altLang="zh-CN" sz="2400" dirty="0"/>
              <a:t>Rational Unified Process</a:t>
            </a:r>
            <a:r>
              <a:rPr lang="zh-CN" altLang="en-US" sz="2400" dirty="0"/>
              <a:t>），统一软件开发过程，统一软件过程。</a:t>
            </a:r>
            <a:endParaRPr lang="en-US" altLang="zh-CN" sz="2400" dirty="0"/>
          </a:p>
          <a:p>
            <a:endParaRPr lang="en-US" altLang="zh-CN" sz="2400" dirty="0"/>
          </a:p>
          <a:p>
            <a:r>
              <a:rPr lang="zh-CN" altLang="en-US" sz="2400" dirty="0"/>
              <a:t>定义：是一个面向对象且基于网络的程序开发方法论，</a:t>
            </a:r>
            <a:r>
              <a:rPr lang="zh-CN" altLang="zh-CN" sz="2400" dirty="0"/>
              <a:t>提供了在开发组织中分派任务和责任的纪律化方法</a:t>
            </a:r>
            <a:r>
              <a:rPr lang="zh-CN" altLang="en-US" sz="2400" dirty="0"/>
              <a:t>。</a:t>
            </a:r>
            <a:endParaRPr lang="en-US" altLang="zh-CN" sz="2400" dirty="0"/>
          </a:p>
          <a:p>
            <a:endParaRPr lang="en-US" altLang="zh-CN" sz="2400" dirty="0"/>
          </a:p>
          <a:p>
            <a:r>
              <a:rPr lang="zh-CN" altLang="en-US" sz="2400" dirty="0"/>
              <a:t>目标：</a:t>
            </a:r>
            <a:r>
              <a:rPr lang="zh-CN" altLang="zh-CN" sz="2400" dirty="0"/>
              <a:t>可预见的日程和预算前提下，确保满足最终用户需求的高质量产品。</a:t>
            </a:r>
            <a:endParaRPr lang="en-US" altLang="zh-CN" sz="2400" dirty="0"/>
          </a:p>
          <a:p>
            <a:endParaRPr lang="en-US" altLang="zh-CN" sz="2400" dirty="0"/>
          </a:p>
          <a:p>
            <a:r>
              <a:rPr lang="zh-CN" altLang="en-US" sz="2400" dirty="0"/>
              <a:t>与迭代模型关系：</a:t>
            </a:r>
            <a:r>
              <a:rPr lang="en-US" altLang="zh-CN" sz="2400" dirty="0"/>
              <a:t>RUP (Rational Unified Process)</a:t>
            </a:r>
            <a:r>
              <a:rPr lang="zh-CN" altLang="en-US" sz="2400" dirty="0"/>
              <a:t>软件统一过程是一种“过程方法”，它就是迭代模型的一种。</a:t>
            </a:r>
            <a:endParaRPr lang="zh-CN" altLang="zh-CN" sz="2400" dirty="0"/>
          </a:p>
          <a:p>
            <a:endParaRPr lang="zh-CN" altLang="en-US" dirty="0"/>
          </a:p>
        </p:txBody>
      </p:sp>
      <p:sp>
        <p:nvSpPr>
          <p:cNvPr id="4" name="文本框 3">
            <a:extLst>
              <a:ext uri="{FF2B5EF4-FFF2-40B4-BE49-F238E27FC236}">
                <a16:creationId xmlns:a16="http://schemas.microsoft.com/office/drawing/2014/main" id="{0D93265B-1E43-4460-B375-80DABD957C8D}"/>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1127994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D93265B-1E43-4460-B375-80DABD957C8D}"/>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资料整理：赵高升</a:t>
            </a:r>
          </a:p>
        </p:txBody>
      </p:sp>
      <p:sp>
        <p:nvSpPr>
          <p:cNvPr id="6" name="内容占位符 2">
            <a:extLst>
              <a:ext uri="{FF2B5EF4-FFF2-40B4-BE49-F238E27FC236}">
                <a16:creationId xmlns:a16="http://schemas.microsoft.com/office/drawing/2014/main" id="{5A68D80B-8FE4-436B-A9D8-70FFB52A53FD}"/>
              </a:ext>
            </a:extLst>
          </p:cNvPr>
          <p:cNvSpPr txBox="1">
            <a:spLocks/>
          </p:cNvSpPr>
          <p:nvPr/>
        </p:nvSpPr>
        <p:spPr>
          <a:xfrm>
            <a:off x="839416" y="764704"/>
            <a:ext cx="10153128" cy="3744416"/>
          </a:xfrm>
          <a:prstGeom prst="rect">
            <a:avLst/>
          </a:prstGeom>
        </p:spPr>
        <p:txBody>
          <a:bodyPr vert="horz" lIns="91440" tIns="45720" rIns="91440" bIns="45720" rtlCol="0">
            <a:normAutofit fontScale="77500" lnSpcReduction="20000"/>
          </a:bodyPr>
          <a:lstStyle>
            <a:lvl1pPr marL="91440" indent="-91440" algn="l" defTabSz="914400" rtl="0" eaLnBrk="1" latinLnBrk="0" hangingPunct="1">
              <a:lnSpc>
                <a:spcPct val="85000"/>
              </a:lnSpc>
              <a:spcBef>
                <a:spcPts val="1300"/>
              </a:spcBef>
              <a:buFont typeface="Arial" pitchFamily="34" charset="0"/>
              <a:buChar char=" "/>
              <a:defRPr sz="32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8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4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9pPr>
          </a:lstStyle>
          <a:p>
            <a:pPr marL="91440" marR="0" lvl="0" indent="-91440" algn="l" defTabSz="914400" rtl="0" eaLnBrk="1" fontAlgn="auto" latinLnBrk="0" hangingPunct="1">
              <a:lnSpc>
                <a:spcPct val="110000"/>
              </a:lnSpc>
              <a:spcBef>
                <a:spcPts val="1300"/>
              </a:spcBef>
              <a:spcAft>
                <a:spcPts val="0"/>
              </a:spcAft>
              <a:buClrTx/>
              <a:buSzTx/>
              <a:buFont typeface="Arial" pitchFamily="34" charset="0"/>
              <a:buChar char=" "/>
              <a:tabLst/>
              <a:defRPr/>
            </a:pPr>
            <a:r>
              <a:rPr kumimoji="0" lang="en-US" altLang="zh-CN" sz="4600" b="1"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RUP</a:t>
            </a:r>
            <a:r>
              <a:rPr kumimoji="0" lang="zh-CN" altLang="en-US" sz="4600" b="1"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本质的揭示</a:t>
            </a:r>
          </a:p>
          <a:p>
            <a:pPr marL="91440" marR="0" lvl="0" indent="-91440" algn="l" defTabSz="914400" rtl="0" eaLnBrk="1" fontAlgn="auto" latinLnBrk="0" hangingPunct="1">
              <a:lnSpc>
                <a:spcPct val="110000"/>
              </a:lnSpc>
              <a:spcBef>
                <a:spcPts val="1300"/>
              </a:spcBef>
              <a:spcAft>
                <a:spcPts val="0"/>
              </a:spcAft>
              <a:buClrTx/>
              <a:buSzTx/>
              <a:buFont typeface="Arial" pitchFamily="34" charset="0"/>
              <a:buChar char=" "/>
              <a:tabLst/>
              <a:defRPr/>
            </a:pP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1</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 </a:t>
            </a: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RUP</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是风险驱动的、基于</a:t>
            </a: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Use Case</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技术的、以架构为中心的、迭代的、可配置的软件开发流程。</a:t>
            </a:r>
            <a:endPar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endParaRPr>
          </a:p>
          <a:p>
            <a:pPr marL="91440" marR="0" lvl="0" indent="-91440" algn="l" defTabSz="914400" rtl="0" eaLnBrk="1" fontAlgn="auto" latinLnBrk="0" hangingPunct="1">
              <a:lnSpc>
                <a:spcPct val="110000"/>
              </a:lnSpc>
              <a:spcBef>
                <a:spcPts val="1300"/>
              </a:spcBef>
              <a:spcAft>
                <a:spcPts val="0"/>
              </a:spcAft>
              <a:buClrTx/>
              <a:buSzTx/>
              <a:buFont typeface="Arial" pitchFamily="34" charset="0"/>
              <a:buChar char=" "/>
              <a:tabLst/>
              <a:defRPr/>
            </a:pP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
            </a:r>
            <a:b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b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2</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 </a:t>
            </a:r>
            <a:r>
              <a:rPr kumimoji="0" lang="zh-CN" altLang="en-US" sz="38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我们</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可以针对</a:t>
            </a: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RUP</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所规定出的流程，进行客户化定制，定制出适合自己组织的实用的软件流程。</a:t>
            </a:r>
            <a:endPar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endParaRPr>
          </a:p>
          <a:p>
            <a:pPr marL="0" marR="0" lvl="0" indent="0" algn="l" defTabSz="914400" rtl="0" eaLnBrk="1" fontAlgn="auto" latinLnBrk="0" hangingPunct="1">
              <a:lnSpc>
                <a:spcPct val="110000"/>
              </a:lnSpc>
              <a:spcBef>
                <a:spcPts val="1300"/>
              </a:spcBef>
              <a:spcAft>
                <a:spcPts val="0"/>
              </a:spcAft>
              <a:buClrTx/>
              <a:buSzTx/>
              <a:buFont typeface="Arial" pitchFamily="34" charset="0"/>
              <a:buNone/>
              <a:tabLst/>
              <a:defRPr/>
            </a:pP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
            </a:r>
            <a:b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b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	</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因此</a:t>
            </a: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RUP</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是一个流程定义平台，是一个流程框架。</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endParaRPr kumimoji="0" lang="zh-CN" altLang="en-US" sz="3200" b="0" i="0" u="none" strike="noStrike" kern="1200" cap="none" spc="0" normalizeH="0" baseline="0" noProof="0" dirty="0">
              <a:ln>
                <a:noFill/>
              </a:ln>
              <a:solidFill>
                <a:sysClr val="windowText" lastClr="000000">
                  <a:lumMod val="85000"/>
                  <a:lumOff val="15000"/>
                </a:sysClr>
              </a:solidFill>
              <a:effectLst/>
              <a:uLnTx/>
              <a:uFillTx/>
              <a:latin typeface="Calibri Light" panose="020F0302020204030204"/>
              <a:ea typeface="宋体" panose="02010600030101010101" pitchFamily="2" charset="-122"/>
              <a:cs typeface="+mn-cs"/>
            </a:endParaRPr>
          </a:p>
        </p:txBody>
      </p:sp>
    </p:spTree>
    <p:extLst>
      <p:ext uri="{BB962C8B-B14F-4D97-AF65-F5344CB8AC3E}">
        <p14:creationId xmlns:p14="http://schemas.microsoft.com/office/powerpoint/2010/main" val="119663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D93265B-1E43-4460-B375-80DABD957C8D}"/>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资料整理：赵高升</a:t>
            </a:r>
          </a:p>
        </p:txBody>
      </p:sp>
      <p:sp>
        <p:nvSpPr>
          <p:cNvPr id="5" name="内容占位符 2">
            <a:extLst>
              <a:ext uri="{FF2B5EF4-FFF2-40B4-BE49-F238E27FC236}">
                <a16:creationId xmlns:a16="http://schemas.microsoft.com/office/drawing/2014/main" id="{DADFC627-206D-4514-855C-F1B7ECDE7340}"/>
              </a:ext>
            </a:extLst>
          </p:cNvPr>
          <p:cNvSpPr txBox="1">
            <a:spLocks/>
          </p:cNvSpPr>
          <p:nvPr/>
        </p:nvSpPr>
        <p:spPr>
          <a:xfrm>
            <a:off x="983432" y="764704"/>
            <a:ext cx="10153128" cy="4306699"/>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32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8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4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9pPr>
          </a:lstStyle>
          <a:p>
            <a:pPr marL="0" marR="0" lvl="0" indent="0" algn="l" defTabSz="914400" rtl="0" eaLnBrk="1" fontAlgn="auto" latinLnBrk="0" hangingPunct="1">
              <a:lnSpc>
                <a:spcPct val="100000"/>
              </a:lnSpc>
              <a:spcBef>
                <a:spcPts val="1300"/>
              </a:spcBef>
              <a:spcAft>
                <a:spcPts val="0"/>
              </a:spcAft>
              <a:buClrTx/>
              <a:buSzTx/>
              <a:buFont typeface="Arial" pitchFamily="34" charset="0"/>
              <a:buNone/>
              <a:tabLst/>
              <a:defRPr/>
            </a:pPr>
            <a:r>
              <a:rPr kumimoji="0" lang="en-US" altLang="zh-CN" sz="3600" b="1"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RUP</a:t>
            </a:r>
            <a:r>
              <a:rPr kumimoji="0" lang="zh-CN" altLang="en-US" sz="3600" b="1"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最重要的它有三大特点：</a:t>
            </a:r>
            <a:endParaRPr kumimoji="0" lang="en-US" altLang="zh-CN" sz="3600" b="1"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endParaRPr>
          </a:p>
          <a:p>
            <a:pPr marL="0" marR="0" lvl="0" indent="0" algn="l" defTabSz="914400" rtl="0" eaLnBrk="1" fontAlgn="auto" latinLnBrk="0" hangingPunct="1">
              <a:lnSpc>
                <a:spcPct val="100000"/>
              </a:lnSpc>
              <a:spcBef>
                <a:spcPts val="1300"/>
              </a:spcBef>
              <a:spcAft>
                <a:spcPts val="0"/>
              </a:spcAft>
              <a:buClrTx/>
              <a:buSzTx/>
              <a:buFont typeface="Arial" pitchFamily="34" charset="0"/>
              <a:buNone/>
              <a:tabLst/>
              <a:defRPr/>
            </a:pP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1</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）软件开发是一个迭代过程；</a:t>
            </a:r>
            <a:endPar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endParaRPr>
          </a:p>
          <a:p>
            <a:pPr marL="0" marR="0" lvl="0" indent="0" algn="l" defTabSz="914400" rtl="0" eaLnBrk="1" fontAlgn="auto" latinLnBrk="0" hangingPunct="1">
              <a:lnSpc>
                <a:spcPct val="100000"/>
              </a:lnSpc>
              <a:spcBef>
                <a:spcPts val="1300"/>
              </a:spcBef>
              <a:spcAft>
                <a:spcPts val="0"/>
              </a:spcAft>
              <a:buClrTx/>
              <a:buSzTx/>
              <a:buFont typeface="Arial" pitchFamily="34" charset="0"/>
              <a:buNone/>
              <a:tabLst/>
              <a:defRPr/>
            </a:pP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2</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）软件开发是由</a:t>
            </a: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Use Case</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驱动的；</a:t>
            </a:r>
            <a:endPar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endParaRPr>
          </a:p>
          <a:p>
            <a:pPr marL="0" marR="0" lvl="0" indent="0" algn="l" defTabSz="914400" rtl="0" eaLnBrk="1" fontAlgn="auto" latinLnBrk="0" hangingPunct="1">
              <a:lnSpc>
                <a:spcPct val="100000"/>
              </a:lnSpc>
              <a:spcBef>
                <a:spcPts val="1300"/>
              </a:spcBef>
              <a:spcAft>
                <a:spcPts val="0"/>
              </a:spcAft>
              <a:buClrTx/>
              <a:buSzTx/>
              <a:buFont typeface="Arial" pitchFamily="34" charset="0"/>
              <a:buNone/>
              <a:tabLst/>
              <a:defRPr/>
            </a:pP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3</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）软件开发是以架构设计（</a:t>
            </a:r>
            <a:r>
              <a:rPr kumimoji="0" lang="en-US" altLang="zh-CN"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Architectural Design</a:t>
            </a:r>
            <a:r>
              <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rPr>
              <a:t>）为中心的。</a:t>
            </a:r>
            <a:r>
              <a:rPr kumimoji="0" lang="en-US" altLang="zh-CN" sz="3200" b="0" i="0" u="none" strike="noStrike" kern="1200" cap="none" spc="0" normalizeH="0" baseline="30000" noProof="0" dirty="0">
                <a:ln>
                  <a:noFill/>
                </a:ln>
                <a:solidFill>
                  <a:schemeClr val="tx1"/>
                </a:solidFill>
                <a:effectLst/>
                <a:uLnTx/>
                <a:uFillTx/>
                <a:latin typeface="Calibri Light" panose="020F0302020204030204"/>
                <a:ea typeface="宋体" panose="02010600030101010101" pitchFamily="2" charset="-122"/>
                <a:cs typeface="+mn-cs"/>
              </a:rPr>
              <a:t>[</a:t>
            </a:r>
            <a:endParaRPr kumimoji="0" lang="zh-CN" altLang="en-US" sz="3200" b="0" i="0" u="none" strike="noStrike" kern="1200" cap="none" spc="0" normalizeH="0" baseline="0" noProof="0" dirty="0">
              <a:ln>
                <a:noFill/>
              </a:ln>
              <a:solidFill>
                <a:schemeClr val="tx1"/>
              </a:solidFill>
              <a:effectLst/>
              <a:uLnTx/>
              <a:uFillTx/>
              <a:latin typeface="Calibri Light" panose="020F0302020204030204"/>
              <a:ea typeface="宋体" panose="02010600030101010101" pitchFamily="2" charset="-122"/>
              <a:cs typeface="+mn-cs"/>
            </a:endParaRPr>
          </a:p>
        </p:txBody>
      </p:sp>
    </p:spTree>
    <p:extLst>
      <p:ext uri="{BB962C8B-B14F-4D97-AF65-F5344CB8AC3E}">
        <p14:creationId xmlns:p14="http://schemas.microsoft.com/office/powerpoint/2010/main" val="13201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D93265B-1E43-4460-B375-80DABD957C8D}"/>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资料整理：赵高升</a:t>
            </a:r>
          </a:p>
        </p:txBody>
      </p:sp>
      <p:sp>
        <p:nvSpPr>
          <p:cNvPr id="2" name="矩形 1">
            <a:extLst>
              <a:ext uri="{FF2B5EF4-FFF2-40B4-BE49-F238E27FC236}">
                <a16:creationId xmlns:a16="http://schemas.microsoft.com/office/drawing/2014/main" id="{48CDA348-BE76-44D0-A81D-470DBAC25033}"/>
              </a:ext>
            </a:extLst>
          </p:cNvPr>
          <p:cNvSpPr/>
          <p:nvPr/>
        </p:nvSpPr>
        <p:spPr>
          <a:xfrm>
            <a:off x="839416" y="620688"/>
            <a:ext cx="10153128" cy="1569660"/>
          </a:xfrm>
          <a:prstGeom prst="rect">
            <a:avLst/>
          </a:prstGeom>
        </p:spPr>
        <p:txBody>
          <a:bodyPr wrap="square">
            <a:spAutoFit/>
          </a:bodyPr>
          <a:lstStyle/>
          <a:p>
            <a:r>
              <a:rPr lang="en-US" altLang="zh-CN" sz="2400" dirty="0"/>
              <a:t>RUP</a:t>
            </a:r>
            <a:r>
              <a:rPr lang="zh-CN" altLang="en-US" sz="2400" dirty="0"/>
              <a:t>是</a:t>
            </a:r>
            <a:r>
              <a:rPr lang="en-US" altLang="zh-CN" sz="2400" dirty="0"/>
              <a:t>Rational</a:t>
            </a:r>
            <a:r>
              <a:rPr lang="zh-CN" altLang="en-US" sz="2400" dirty="0"/>
              <a:t>软件公司（</a:t>
            </a:r>
            <a:r>
              <a:rPr lang="en-US" altLang="zh-CN" sz="2400" dirty="0"/>
              <a:t>Rational</a:t>
            </a:r>
            <a:r>
              <a:rPr lang="zh-CN" altLang="en-US" sz="2400" dirty="0"/>
              <a:t>公司被</a:t>
            </a:r>
            <a:r>
              <a:rPr lang="en-US" altLang="zh-CN" sz="2400" dirty="0"/>
              <a:t>IBM</a:t>
            </a:r>
            <a:r>
              <a:rPr lang="zh-CN" altLang="en-US" sz="2400" dirty="0"/>
              <a:t>并购）创造的软件工程方法</a:t>
            </a:r>
            <a:r>
              <a:rPr lang="en-US" altLang="zh-CN" sz="2400" baseline="30000" dirty="0"/>
              <a:t>[1]</a:t>
            </a:r>
            <a:r>
              <a:rPr lang="zh-CN" altLang="en-US" sz="2400" dirty="0"/>
              <a:t>  。</a:t>
            </a:r>
            <a:r>
              <a:rPr lang="en-US" altLang="zh-CN" sz="2400" dirty="0"/>
              <a:t>RUP</a:t>
            </a:r>
            <a:r>
              <a:rPr lang="zh-CN" altLang="en-US" sz="2400" dirty="0"/>
              <a:t>描述了如何有效地利用商业的可靠的方法开发和部署软件，是一种重量级过程（也被称作厚方法学），因此特别适用于大型软件团队开发大型项目。</a:t>
            </a:r>
          </a:p>
        </p:txBody>
      </p:sp>
      <p:sp>
        <p:nvSpPr>
          <p:cNvPr id="5" name="内容占位符 2">
            <a:extLst>
              <a:ext uri="{FF2B5EF4-FFF2-40B4-BE49-F238E27FC236}">
                <a16:creationId xmlns:a16="http://schemas.microsoft.com/office/drawing/2014/main" id="{C59879CD-432D-4408-8B3D-3229DE16FD21}"/>
              </a:ext>
            </a:extLst>
          </p:cNvPr>
          <p:cNvSpPr txBox="1">
            <a:spLocks/>
          </p:cNvSpPr>
          <p:nvPr/>
        </p:nvSpPr>
        <p:spPr>
          <a:xfrm>
            <a:off x="839416" y="2564904"/>
            <a:ext cx="8088923" cy="3654913"/>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j-ea"/>
                <a:ea typeface="+mj-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j-ea"/>
                <a:ea typeface="+mj-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j-ea"/>
                <a:ea typeface="+mj-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r>
              <a:rPr lang="zh-CN" altLang="en-US" sz="2400" dirty="0"/>
              <a:t>软件工程领域，与</a:t>
            </a:r>
            <a:r>
              <a:rPr lang="en-US" altLang="zh-CN" sz="2400" dirty="0"/>
              <a:t>RUP</a:t>
            </a:r>
            <a:r>
              <a:rPr lang="zh-CN" altLang="en-US" sz="2400" dirty="0"/>
              <a:t>齐名的软件方法还有：</a:t>
            </a:r>
          </a:p>
          <a:p>
            <a:r>
              <a:rPr lang="zh-CN" altLang="en-US" sz="2400" dirty="0"/>
              <a:t>净室软件工程、</a:t>
            </a:r>
            <a:r>
              <a:rPr lang="en-US" altLang="zh-CN" sz="2400" dirty="0"/>
              <a:t>CMMI</a:t>
            </a:r>
            <a:r>
              <a:rPr lang="zh-CN" altLang="en-US" sz="2400" dirty="0"/>
              <a:t>；</a:t>
            </a:r>
          </a:p>
          <a:p>
            <a:r>
              <a:rPr lang="zh-CN" altLang="en-US" sz="2400" dirty="0"/>
              <a:t>极限编程（</a:t>
            </a:r>
            <a:r>
              <a:rPr lang="en-US" altLang="zh-CN" sz="2400" dirty="0"/>
              <a:t>extreme programming</a:t>
            </a:r>
            <a:r>
              <a:rPr lang="zh-CN" altLang="en-US" sz="2400" dirty="0"/>
              <a:t>，简称 </a:t>
            </a:r>
            <a:r>
              <a:rPr lang="en-US" altLang="zh-CN" sz="2400" dirty="0"/>
              <a:t>XP</a:t>
            </a:r>
            <a:r>
              <a:rPr lang="zh-CN" altLang="en-US" sz="2400" dirty="0"/>
              <a:t>）和其他敏捷软件开发（</a:t>
            </a:r>
            <a:r>
              <a:rPr lang="en-US" altLang="zh-CN" sz="2400" dirty="0"/>
              <a:t>agile methodology</a:t>
            </a:r>
            <a:r>
              <a:rPr lang="zh-CN" altLang="en-US" sz="2400" dirty="0"/>
              <a:t>）方法学。</a:t>
            </a:r>
          </a:p>
          <a:p>
            <a:pPr marL="0" indent="0">
              <a:buFont typeface="Arial" panose="020B0604020202020204" pitchFamily="34" charset="0"/>
              <a:buNone/>
            </a:pPr>
            <a:endParaRPr lang="zh-CN" altLang="en-US" b="1" dirty="0"/>
          </a:p>
        </p:txBody>
      </p:sp>
    </p:spTree>
    <p:extLst>
      <p:ext uri="{BB962C8B-B14F-4D97-AF65-F5344CB8AC3E}">
        <p14:creationId xmlns:p14="http://schemas.microsoft.com/office/powerpoint/2010/main" val="3786035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400" y="1412776"/>
            <a:ext cx="10515600" cy="1145224"/>
          </a:xfrm>
        </p:spPr>
        <p:txBody>
          <a:bodyPr rtlCol="0">
            <a:normAutofit fontScale="90000"/>
          </a:bodyPr>
          <a:lstStyle/>
          <a:p>
            <a:r>
              <a:rPr lang="en-US" altLang="zh-CN" dirty="0">
                <a:solidFill>
                  <a:schemeClr val="tx1"/>
                </a:solidFill>
              </a:rPr>
              <a:t>6</a:t>
            </a:r>
            <a:r>
              <a:rPr lang="zh-CN" altLang="zh-CN" dirty="0">
                <a:solidFill>
                  <a:schemeClr val="tx1"/>
                </a:solidFill>
              </a:rPr>
              <a:t>个最佳实践的有效部署</a:t>
            </a:r>
            <a:r>
              <a:rPr lang="en-US" altLang="zh-CN" dirty="0">
                <a:solidFill>
                  <a:schemeClr val="tx1"/>
                </a:solidFill>
              </a:rPr>
              <a:t/>
            </a:r>
            <a:br>
              <a:rPr lang="en-US" altLang="zh-CN" dirty="0">
                <a:solidFill>
                  <a:schemeClr val="tx1"/>
                </a:solidFill>
              </a:rPr>
            </a:br>
            <a:r>
              <a:rPr lang="zh-CN" altLang="en-US" dirty="0">
                <a:solidFill>
                  <a:schemeClr val="tx1"/>
                </a:solidFill>
              </a:rPr>
              <a:t>（</a:t>
            </a:r>
            <a:r>
              <a:rPr lang="zh-CN" altLang="zh-CN" sz="2200" dirty="0">
                <a:solidFill>
                  <a:schemeClr val="tx1">
                    <a:lumMod val="95000"/>
                  </a:schemeClr>
                </a:solidFill>
              </a:rPr>
              <a:t>描述了如何为软件开发团队有效的部署经过商业化验证的软件开发方法。它们被称为</a:t>
            </a:r>
            <a:r>
              <a:rPr lang="en-US" altLang="zh-CN" sz="2200" dirty="0">
                <a:solidFill>
                  <a:schemeClr val="tx1">
                    <a:lumMod val="95000"/>
                  </a:schemeClr>
                </a:solidFill>
              </a:rPr>
              <a:t>"</a:t>
            </a:r>
            <a:r>
              <a:rPr lang="zh-CN" altLang="zh-CN" sz="2200" dirty="0">
                <a:solidFill>
                  <a:schemeClr val="tx1">
                    <a:lumMod val="95000"/>
                  </a:schemeClr>
                </a:solidFill>
              </a:rPr>
              <a:t>最佳实践</a:t>
            </a:r>
            <a:r>
              <a:rPr lang="en-US" altLang="zh-CN" sz="2200" dirty="0">
                <a:solidFill>
                  <a:schemeClr val="tx1">
                    <a:lumMod val="95000"/>
                  </a:schemeClr>
                </a:solidFill>
              </a:rPr>
              <a:t>"</a:t>
            </a:r>
            <a:r>
              <a:rPr lang="zh-CN" altLang="zh-CN" sz="2200" dirty="0">
                <a:solidFill>
                  <a:schemeClr val="tx1">
                    <a:lumMod val="95000"/>
                  </a:schemeClr>
                </a:solidFill>
              </a:rPr>
              <a:t>不仅仅因为你可以精确地量化它们的价值，而且它们被许多成功的机构普遍的运用。为使整个团队有效利用最佳实践，</a:t>
            </a:r>
            <a:r>
              <a:rPr lang="en-US" altLang="zh-CN" sz="2200" dirty="0">
                <a:solidFill>
                  <a:schemeClr val="tx1">
                    <a:lumMod val="95000"/>
                  </a:schemeClr>
                </a:solidFill>
              </a:rPr>
              <a:t>Rational Unified Process </a:t>
            </a:r>
            <a:r>
              <a:rPr lang="zh-CN" altLang="zh-CN" sz="2200" dirty="0">
                <a:solidFill>
                  <a:schemeClr val="tx1">
                    <a:lumMod val="95000"/>
                  </a:schemeClr>
                </a:solidFill>
              </a:rPr>
              <a:t>为每个团队成员提供了必要准则、模板和工具指导</a:t>
            </a:r>
            <a:r>
              <a:rPr lang="zh-CN" altLang="en-US" dirty="0">
                <a:solidFill>
                  <a:schemeClr val="tx1"/>
                </a:solidFill>
              </a:rPr>
              <a:t>）</a:t>
            </a:r>
          </a:p>
        </p:txBody>
      </p:sp>
      <p:sp>
        <p:nvSpPr>
          <p:cNvPr id="3" name="矩形 2">
            <a:extLst>
              <a:ext uri="{FF2B5EF4-FFF2-40B4-BE49-F238E27FC236}">
                <a16:creationId xmlns:a16="http://schemas.microsoft.com/office/drawing/2014/main" id="{C3129F11-C4FA-477A-8616-9386D9BF89DF}"/>
              </a:ext>
            </a:extLst>
          </p:cNvPr>
          <p:cNvSpPr/>
          <p:nvPr/>
        </p:nvSpPr>
        <p:spPr>
          <a:xfrm>
            <a:off x="839416" y="2852936"/>
            <a:ext cx="10225136" cy="3416320"/>
          </a:xfrm>
          <a:prstGeom prst="rect">
            <a:avLst/>
          </a:prstGeom>
        </p:spPr>
        <p:txBody>
          <a:bodyPr wrap="square">
            <a:spAutoFit/>
          </a:bodyPr>
          <a:lstStyle/>
          <a:p>
            <a:pPr marL="342900" lvl="0" indent="-342900" algn="ctr">
              <a:lnSpc>
                <a:spcPct val="150000"/>
              </a:lnSpc>
              <a:tabLst>
                <a:tab pos="457200" algn="l"/>
              </a:tabLst>
            </a:pPr>
            <a:r>
              <a:rPr lang="en-US" altLang="zh-CN" sz="2400" kern="0" dirty="0">
                <a:latin typeface="Arial" panose="020B0604020202020204" pitchFamily="34" charset="0"/>
                <a:cs typeface="Arial" panose="020B0604020202020204" pitchFamily="34" charset="0"/>
              </a:rPr>
              <a:t>1</a:t>
            </a:r>
            <a:r>
              <a:rPr lang="zh-CN" altLang="en-US" sz="2400" kern="0" dirty="0">
                <a:latin typeface="Arial" panose="020B0604020202020204" pitchFamily="34" charset="0"/>
                <a:cs typeface="Arial" panose="020B0604020202020204" pitchFamily="34" charset="0"/>
              </a:rPr>
              <a:t>、</a:t>
            </a:r>
            <a:r>
              <a:rPr lang="zh-CN" altLang="zh-CN" sz="2400" kern="0" dirty="0">
                <a:latin typeface="Arial" panose="020B0604020202020204" pitchFamily="34" charset="0"/>
                <a:cs typeface="Arial" panose="020B0604020202020204" pitchFamily="34" charset="0"/>
              </a:rPr>
              <a:t>迭代的开发软件</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ctr">
              <a:lnSpc>
                <a:spcPct val="150000"/>
              </a:lnSpc>
              <a:tabLst>
                <a:tab pos="457200" algn="l"/>
              </a:tabLst>
            </a:pPr>
            <a:r>
              <a:rPr lang="en-US" altLang="zh-CN" sz="2400" kern="0" dirty="0">
                <a:latin typeface="Arial" panose="020B0604020202020204" pitchFamily="34" charset="0"/>
                <a:cs typeface="Arial" panose="020B0604020202020204" pitchFamily="34" charset="0"/>
              </a:rPr>
              <a:t>2</a:t>
            </a:r>
            <a:r>
              <a:rPr lang="zh-CN" altLang="en-US" sz="2400" kern="0" dirty="0">
                <a:latin typeface="Arial" panose="020B0604020202020204" pitchFamily="34" charset="0"/>
                <a:cs typeface="Arial" panose="020B0604020202020204" pitchFamily="34" charset="0"/>
              </a:rPr>
              <a:t>、</a:t>
            </a:r>
            <a:r>
              <a:rPr lang="zh-CN" altLang="zh-CN" sz="2400" kern="0" dirty="0">
                <a:latin typeface="Arial" panose="020B0604020202020204" pitchFamily="34" charset="0"/>
                <a:cs typeface="Arial" panose="020B0604020202020204" pitchFamily="34" charset="0"/>
              </a:rPr>
              <a:t>需求管理</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ctr">
              <a:lnSpc>
                <a:spcPct val="150000"/>
              </a:lnSpc>
              <a:tabLst>
                <a:tab pos="457200" algn="l"/>
              </a:tabLst>
            </a:pPr>
            <a:r>
              <a:rPr lang="en-US" altLang="zh-CN" sz="2400" kern="0" dirty="0">
                <a:latin typeface="Arial" panose="020B0604020202020204" pitchFamily="34" charset="0"/>
                <a:cs typeface="Arial" panose="020B0604020202020204" pitchFamily="34" charset="0"/>
              </a:rPr>
              <a:t>3</a:t>
            </a:r>
            <a:r>
              <a:rPr lang="zh-CN" altLang="en-US" sz="2400" kern="0" dirty="0">
                <a:latin typeface="Arial" panose="020B0604020202020204" pitchFamily="34" charset="0"/>
                <a:cs typeface="Arial" panose="020B0604020202020204" pitchFamily="34" charset="0"/>
              </a:rPr>
              <a:t>、</a:t>
            </a:r>
            <a:r>
              <a:rPr lang="zh-CN" altLang="zh-CN" sz="2400" kern="0" dirty="0">
                <a:latin typeface="Arial" panose="020B0604020202020204" pitchFamily="34" charset="0"/>
                <a:cs typeface="Arial" panose="020B0604020202020204" pitchFamily="34" charset="0"/>
              </a:rPr>
              <a:t>使用基于构件的体系结构</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ctr">
              <a:lnSpc>
                <a:spcPct val="150000"/>
              </a:lnSpc>
              <a:tabLst>
                <a:tab pos="457200" algn="l"/>
              </a:tabLst>
            </a:pPr>
            <a:r>
              <a:rPr lang="en-US" altLang="zh-CN" sz="2400" kern="0" dirty="0">
                <a:latin typeface="Arial" panose="020B0604020202020204" pitchFamily="34" charset="0"/>
                <a:cs typeface="Arial" panose="020B0604020202020204" pitchFamily="34" charset="0"/>
              </a:rPr>
              <a:t>4</a:t>
            </a:r>
            <a:r>
              <a:rPr lang="zh-CN" altLang="en-US" sz="2400" kern="0" dirty="0">
                <a:latin typeface="Arial" panose="020B0604020202020204" pitchFamily="34" charset="0"/>
                <a:cs typeface="Arial" panose="020B0604020202020204" pitchFamily="34" charset="0"/>
              </a:rPr>
              <a:t>、</a:t>
            </a:r>
            <a:r>
              <a:rPr lang="zh-CN" altLang="zh-CN" sz="2400" kern="0" dirty="0">
                <a:latin typeface="Arial" panose="020B0604020202020204" pitchFamily="34" charset="0"/>
                <a:cs typeface="Arial" panose="020B0604020202020204" pitchFamily="34" charset="0"/>
              </a:rPr>
              <a:t>可视化软件建模</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ctr">
              <a:lnSpc>
                <a:spcPct val="150000"/>
              </a:lnSpc>
              <a:tabLst>
                <a:tab pos="457200" algn="l"/>
              </a:tabLst>
            </a:pPr>
            <a:r>
              <a:rPr lang="en-US" altLang="zh-CN" sz="2400" kern="0" dirty="0">
                <a:latin typeface="Arial" panose="020B0604020202020204" pitchFamily="34" charset="0"/>
                <a:cs typeface="Arial" panose="020B0604020202020204" pitchFamily="34" charset="0"/>
              </a:rPr>
              <a:t>5</a:t>
            </a:r>
            <a:r>
              <a:rPr lang="zh-CN" altLang="en-US" sz="2400" kern="0" dirty="0">
                <a:latin typeface="Arial" panose="020B0604020202020204" pitchFamily="34" charset="0"/>
                <a:cs typeface="Arial" panose="020B0604020202020204" pitchFamily="34" charset="0"/>
              </a:rPr>
              <a:t>、</a:t>
            </a:r>
            <a:r>
              <a:rPr lang="zh-CN" altLang="zh-CN" sz="2400" kern="0" dirty="0">
                <a:latin typeface="Arial" panose="020B0604020202020204" pitchFamily="34" charset="0"/>
                <a:cs typeface="Arial" panose="020B0604020202020204" pitchFamily="34" charset="0"/>
              </a:rPr>
              <a:t>验证软件质量</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ctr">
              <a:lnSpc>
                <a:spcPct val="150000"/>
              </a:lnSpc>
              <a:tabLst>
                <a:tab pos="457200" algn="l"/>
              </a:tabLst>
            </a:pPr>
            <a:r>
              <a:rPr lang="en-US" altLang="zh-CN" sz="2400" kern="0" dirty="0">
                <a:latin typeface="Arial" panose="020B0604020202020204" pitchFamily="34" charset="0"/>
                <a:cs typeface="Arial" panose="020B0604020202020204" pitchFamily="34" charset="0"/>
              </a:rPr>
              <a:t>6</a:t>
            </a:r>
            <a:r>
              <a:rPr lang="zh-CN" altLang="en-US" sz="2400" kern="0" dirty="0">
                <a:latin typeface="Arial" panose="020B0604020202020204" pitchFamily="34" charset="0"/>
                <a:cs typeface="Arial" panose="020B0604020202020204" pitchFamily="34" charset="0"/>
              </a:rPr>
              <a:t>、</a:t>
            </a:r>
            <a:r>
              <a:rPr lang="zh-CN" altLang="zh-CN" sz="2400" kern="0" dirty="0">
                <a:latin typeface="Arial" panose="020B0604020202020204" pitchFamily="34" charset="0"/>
                <a:cs typeface="Arial" panose="020B0604020202020204" pitchFamily="34" charset="0"/>
              </a:rPr>
              <a:t>控制软件变更</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EC995879-2A57-4D3B-A3F4-33B34CDDB7CC}"/>
              </a:ext>
            </a:extLst>
          </p:cNvPr>
          <p:cNvSpPr txBox="1"/>
          <p:nvPr/>
        </p:nvSpPr>
        <p:spPr>
          <a:xfrm>
            <a:off x="9192344" y="6488668"/>
            <a:ext cx="3096344" cy="369332"/>
          </a:xfrm>
          <a:prstGeom prst="rect">
            <a:avLst/>
          </a:prstGeom>
          <a:noFill/>
        </p:spPr>
        <p:txBody>
          <a:bodyPr wrap="square" rtlCol="0">
            <a:spAutoFit/>
          </a:bodyPr>
          <a:lstStyle/>
          <a:p>
            <a:r>
              <a:rPr lang="zh-CN" altLang="en-US" dirty="0"/>
              <a:t>资料整理：尹健瑾 邬立东</a:t>
            </a:r>
          </a:p>
        </p:txBody>
      </p:sp>
    </p:spTree>
    <p:extLst>
      <p:ext uri="{BB962C8B-B14F-4D97-AF65-F5344CB8AC3E}">
        <p14:creationId xmlns:p14="http://schemas.microsoft.com/office/powerpoint/2010/main" val="460904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solidFill>
                  <a:schemeClr val="tx1"/>
                </a:solidFill>
                <a:sym typeface="+mn-ea"/>
              </a:rPr>
              <a:t>迭代式开发</a:t>
            </a:r>
            <a:endParaRPr lang="zh-CN" altLang="en-US" dirty="0">
              <a:solidFill>
                <a:schemeClr val="tx1"/>
              </a:solidFill>
            </a:endParaRPr>
          </a:p>
        </p:txBody>
      </p:sp>
      <p:sp>
        <p:nvSpPr>
          <p:cNvPr id="4" name="内容占位符 2">
            <a:extLst>
              <a:ext uri="{FF2B5EF4-FFF2-40B4-BE49-F238E27FC236}">
                <a16:creationId xmlns:a16="http://schemas.microsoft.com/office/drawing/2014/main" id="{524C7BF4-C22D-4A32-A8DB-5DB91C946CC0}"/>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j-ea"/>
                <a:ea typeface="+mj-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j-ea"/>
                <a:ea typeface="+mj-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j-ea"/>
                <a:ea typeface="+mj-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pPr marL="0" indent="0">
              <a:lnSpc>
                <a:spcPct val="150000"/>
              </a:lnSpc>
              <a:buNone/>
            </a:pPr>
            <a:r>
              <a:rPr lang="zh-CN" altLang="en-US" dirty="0"/>
              <a:t>    </a:t>
            </a:r>
            <a:r>
              <a:rPr lang="zh-CN" altLang="en-US" sz="2400" dirty="0"/>
              <a:t>在软件开发的早期阶段就想完全、准确的捕获用户的需求几乎是不可能的。实际上，我们经常遇到的问题是需求在整个软件开发工程中经常会改变。迭代式开发允许在每次迭代过程中需求可能有变化，通过不断细化来加深对问题的理解。迭代式开发不仅可以降低项目的风险，而且每个迭代过程都以可执行版本结束，可以鼓舞开发人员。</a:t>
            </a:r>
          </a:p>
        </p:txBody>
      </p:sp>
      <p:sp>
        <p:nvSpPr>
          <p:cNvPr id="5" name="文本框 4">
            <a:extLst>
              <a:ext uri="{FF2B5EF4-FFF2-40B4-BE49-F238E27FC236}">
                <a16:creationId xmlns:a16="http://schemas.microsoft.com/office/drawing/2014/main" id="{F18C1FD1-A356-4CCD-A659-564E7E78E788}"/>
              </a:ext>
            </a:extLst>
          </p:cNvPr>
          <p:cNvSpPr txBox="1"/>
          <p:nvPr/>
        </p:nvSpPr>
        <p:spPr>
          <a:xfrm>
            <a:off x="10143590" y="6488668"/>
            <a:ext cx="2232248" cy="369332"/>
          </a:xfrm>
          <a:prstGeom prst="rect">
            <a:avLst/>
          </a:prstGeom>
          <a:noFill/>
        </p:spPr>
        <p:txBody>
          <a:bodyPr wrap="square" rtlCol="0">
            <a:spAutoFit/>
          </a:bodyPr>
          <a:lstStyle/>
          <a:p>
            <a:r>
              <a:rPr lang="zh-CN" altLang="en-US" dirty="0"/>
              <a:t>资料整理：邬立东</a:t>
            </a:r>
          </a:p>
        </p:txBody>
      </p:sp>
    </p:spTree>
    <p:extLst>
      <p:ext uri="{BB962C8B-B14F-4D97-AF65-F5344CB8AC3E}">
        <p14:creationId xmlns:p14="http://schemas.microsoft.com/office/powerpoint/2010/main" val="169512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solidFill>
                  <a:schemeClr val="tx1"/>
                </a:solidFill>
              </a:rPr>
              <a:t>管理需求</a:t>
            </a:r>
          </a:p>
        </p:txBody>
      </p:sp>
      <p:sp>
        <p:nvSpPr>
          <p:cNvPr id="3" name="内容占位符 2">
            <a:extLst>
              <a:ext uri="{FF2B5EF4-FFF2-40B4-BE49-F238E27FC236}">
                <a16:creationId xmlns:a16="http://schemas.microsoft.com/office/drawing/2014/main" id="{4FEE454D-9D5D-4420-A72F-3409FEE26B01}"/>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j-ea"/>
                <a:ea typeface="+mj-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j-ea"/>
                <a:ea typeface="+mj-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j-ea"/>
                <a:ea typeface="+mj-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pPr marL="0" indent="0">
              <a:lnSpc>
                <a:spcPct val="150000"/>
              </a:lnSpc>
              <a:buNone/>
            </a:pPr>
            <a:r>
              <a:rPr lang="zh-CN" altLang="en-US" sz="2800" dirty="0"/>
              <a:t>   确定系统的需求是一个连续的过程，开发人员在开发系统之前不可能完全详细的说明一个系统的真正需求。RUP描述了如何提取、组织系统的功能和约束条件并将其文档化，用例和脚本的使用已被证明是捕获功能性需求的有效方法。</a:t>
            </a:r>
          </a:p>
        </p:txBody>
      </p:sp>
      <p:sp>
        <p:nvSpPr>
          <p:cNvPr id="4" name="文本框 3">
            <a:extLst>
              <a:ext uri="{FF2B5EF4-FFF2-40B4-BE49-F238E27FC236}">
                <a16:creationId xmlns:a16="http://schemas.microsoft.com/office/drawing/2014/main" id="{F7A0F25C-DDF5-4E48-982F-320C7A6F1BD7}"/>
              </a:ext>
            </a:extLst>
          </p:cNvPr>
          <p:cNvSpPr txBox="1"/>
          <p:nvPr/>
        </p:nvSpPr>
        <p:spPr>
          <a:xfrm>
            <a:off x="10143590" y="6488668"/>
            <a:ext cx="2232248" cy="369332"/>
          </a:xfrm>
          <a:prstGeom prst="rect">
            <a:avLst/>
          </a:prstGeom>
          <a:noFill/>
        </p:spPr>
        <p:txBody>
          <a:bodyPr wrap="square" rtlCol="0">
            <a:spAutoFit/>
          </a:bodyPr>
          <a:lstStyle/>
          <a:p>
            <a:r>
              <a:rPr lang="zh-CN" altLang="en-US" dirty="0"/>
              <a:t>资料整理：邬立东</a:t>
            </a:r>
          </a:p>
        </p:txBody>
      </p:sp>
    </p:spTree>
    <p:extLst>
      <p:ext uri="{BB962C8B-B14F-4D97-AF65-F5344CB8AC3E}">
        <p14:creationId xmlns:p14="http://schemas.microsoft.com/office/powerpoint/2010/main" val="321278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algn="ctr" rtl="0"/>
            <a:r>
              <a:rPr lang="zh-CN" altLang="en-US" sz="6000" dirty="0">
                <a:solidFill>
                  <a:schemeClr val="tx1"/>
                </a:solidFill>
              </a:rPr>
              <a:t>目录</a:t>
            </a:r>
          </a:p>
        </p:txBody>
      </p:sp>
      <p:sp>
        <p:nvSpPr>
          <p:cNvPr id="3" name="内容占位符 2"/>
          <p:cNvSpPr>
            <a:spLocks noGrp="1"/>
          </p:cNvSpPr>
          <p:nvPr>
            <p:ph idx="1"/>
          </p:nvPr>
        </p:nvSpPr>
        <p:spPr/>
        <p:txBody>
          <a:bodyPr rtlCol="0">
            <a:normAutofit/>
          </a:bodyPr>
          <a:lstStyle/>
          <a:p>
            <a:pPr algn="ctr" rtl="0"/>
            <a:r>
              <a:rPr lang="en-US" altLang="zh-CN" sz="3600" dirty="0"/>
              <a:t>1</a:t>
            </a:r>
            <a:r>
              <a:rPr lang="zh-CN" altLang="en-US" sz="3600" dirty="0"/>
              <a:t>、迭代模型</a:t>
            </a:r>
          </a:p>
          <a:p>
            <a:pPr algn="ctr" rtl="0"/>
            <a:r>
              <a:rPr lang="en-US" altLang="zh-CN" sz="3600" dirty="0"/>
              <a:t>2</a:t>
            </a:r>
            <a:r>
              <a:rPr lang="zh-CN" altLang="en-US" sz="3600" dirty="0"/>
              <a:t>、</a:t>
            </a:r>
            <a:r>
              <a:rPr lang="en-US" altLang="zh-CN" sz="3600" dirty="0"/>
              <a:t>Rup</a:t>
            </a:r>
            <a:r>
              <a:rPr lang="zh-CN" altLang="en-US" sz="3600" dirty="0"/>
              <a:t>介绍</a:t>
            </a:r>
            <a:endParaRPr lang="en-US" altLang="zh-CN" sz="3600" dirty="0"/>
          </a:p>
          <a:p>
            <a:pPr algn="ctr" rtl="0"/>
            <a:r>
              <a:rPr lang="en-US" altLang="zh-CN" sz="3600" dirty="0"/>
              <a:t>3</a:t>
            </a:r>
            <a:r>
              <a:rPr lang="zh-CN" altLang="en-US" sz="3600" dirty="0"/>
              <a:t>、参考资料</a:t>
            </a:r>
            <a:endParaRPr lang="en-US" altLang="zh-CN" sz="3600" dirty="0"/>
          </a:p>
          <a:p>
            <a:pPr algn="ctr" rtl="0"/>
            <a:r>
              <a:rPr lang="en-US" altLang="zh-CN" sz="3600" dirty="0"/>
              <a:t>4</a:t>
            </a:r>
            <a:r>
              <a:rPr lang="zh-CN" altLang="en-US" sz="3600" dirty="0"/>
              <a:t>、小组成员分工及评价</a:t>
            </a: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solidFill>
                  <a:schemeClr val="tx1"/>
                </a:solidFill>
                <a:sym typeface="+mn-ea"/>
              </a:rPr>
              <a:t>体系结构</a:t>
            </a:r>
            <a:endParaRPr lang="zh-CN" altLang="en-US" dirty="0">
              <a:solidFill>
                <a:schemeClr val="tx1"/>
              </a:solidFill>
            </a:endParaRPr>
          </a:p>
        </p:txBody>
      </p:sp>
      <p:sp>
        <p:nvSpPr>
          <p:cNvPr id="3" name="内容占位符 2">
            <a:extLst>
              <a:ext uri="{FF2B5EF4-FFF2-40B4-BE49-F238E27FC236}">
                <a16:creationId xmlns:a16="http://schemas.microsoft.com/office/drawing/2014/main" id="{72024BA3-2409-44E4-BC13-D4AE73B876E8}"/>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j-ea"/>
                <a:ea typeface="+mj-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j-ea"/>
                <a:ea typeface="+mj-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j-ea"/>
                <a:ea typeface="+mj-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pPr marL="0" indent="0">
              <a:lnSpc>
                <a:spcPct val="150000"/>
              </a:lnSpc>
              <a:buNone/>
            </a:pPr>
            <a:r>
              <a:rPr lang="zh-CN" altLang="en-US" sz="2400" dirty="0"/>
              <a:t>    </a:t>
            </a:r>
            <a:r>
              <a:rPr lang="zh-CN" altLang="en-US" sz="2800" dirty="0"/>
              <a:t>组件使重用成为可能，系统可以由组件组成。基于独立的、可替换的、模块化组件的体系结构有助于降低管理复杂性，提高重用率。RUP描述了如何设计一个有弹性的、能适应变化的、易于理解的、有助于重用的软件体系结构。</a:t>
            </a:r>
          </a:p>
        </p:txBody>
      </p:sp>
      <p:sp>
        <p:nvSpPr>
          <p:cNvPr id="4" name="文本框 3">
            <a:extLst>
              <a:ext uri="{FF2B5EF4-FFF2-40B4-BE49-F238E27FC236}">
                <a16:creationId xmlns:a16="http://schemas.microsoft.com/office/drawing/2014/main" id="{A706553E-63B2-4D9D-9CF6-5BA5D7DCDE6C}"/>
              </a:ext>
            </a:extLst>
          </p:cNvPr>
          <p:cNvSpPr txBox="1"/>
          <p:nvPr/>
        </p:nvSpPr>
        <p:spPr>
          <a:xfrm>
            <a:off x="10143590" y="6488668"/>
            <a:ext cx="2232248" cy="369332"/>
          </a:xfrm>
          <a:prstGeom prst="rect">
            <a:avLst/>
          </a:prstGeom>
          <a:noFill/>
        </p:spPr>
        <p:txBody>
          <a:bodyPr wrap="square" rtlCol="0">
            <a:spAutoFit/>
          </a:bodyPr>
          <a:lstStyle/>
          <a:p>
            <a:r>
              <a:rPr lang="zh-CN" altLang="en-US" dirty="0"/>
              <a:t>资料整理：邬立东</a:t>
            </a:r>
          </a:p>
        </p:txBody>
      </p:sp>
    </p:spTree>
    <p:extLst>
      <p:ext uri="{BB962C8B-B14F-4D97-AF65-F5344CB8AC3E}">
        <p14:creationId xmlns:p14="http://schemas.microsoft.com/office/powerpoint/2010/main" val="343215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solidFill>
                  <a:schemeClr val="tx1"/>
                </a:solidFill>
              </a:rPr>
              <a:t>可视化建模</a:t>
            </a:r>
          </a:p>
        </p:txBody>
      </p:sp>
      <p:sp>
        <p:nvSpPr>
          <p:cNvPr id="4" name="内容占位符 2">
            <a:extLst>
              <a:ext uri="{FF2B5EF4-FFF2-40B4-BE49-F238E27FC236}">
                <a16:creationId xmlns:a16="http://schemas.microsoft.com/office/drawing/2014/main" id="{EA6DDEED-8BA1-4D21-9108-AA525887A4F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0"/>
              </a:spcAft>
              <a:buClrTx/>
              <a:buSzTx/>
              <a:buNone/>
              <a:tabLst/>
              <a:defRPr/>
            </a:pPr>
            <a:r>
              <a:rPr kumimoji="0" lang="zh-CN" altLang="en-US" sz="2800" b="0" i="0" u="none" strike="noStrike" kern="1200" cap="none" spc="0" normalizeH="0" baseline="0" noProof="0" dirty="0">
                <a:ln>
                  <a:noFill/>
                </a:ln>
                <a:effectLst/>
                <a:uLnTx/>
                <a:uFillTx/>
                <a:latin typeface="Calibri"/>
                <a:ea typeface="宋体" panose="02010600030101010101" pitchFamily="2" charset="-122"/>
                <a:cs typeface="+mn-cs"/>
              </a:rPr>
              <a:t>        RUP往往和UML联系在一起，对软件系统建立可视化模型帮助人们提供管理软件复杂性的能力。RUP告诉我们如何可视化的对软件系统建模，获取有关体系结构于组件的结构和行为信息。</a:t>
            </a:r>
          </a:p>
        </p:txBody>
      </p:sp>
      <p:sp>
        <p:nvSpPr>
          <p:cNvPr id="5" name="文本框 4">
            <a:extLst>
              <a:ext uri="{FF2B5EF4-FFF2-40B4-BE49-F238E27FC236}">
                <a16:creationId xmlns:a16="http://schemas.microsoft.com/office/drawing/2014/main" id="{1A2D8336-B719-4791-A545-553620C6FB6D}"/>
              </a:ext>
            </a:extLst>
          </p:cNvPr>
          <p:cNvSpPr txBox="1"/>
          <p:nvPr/>
        </p:nvSpPr>
        <p:spPr>
          <a:xfrm>
            <a:off x="10143590" y="6488668"/>
            <a:ext cx="2232248" cy="369332"/>
          </a:xfrm>
          <a:prstGeom prst="rect">
            <a:avLst/>
          </a:prstGeom>
          <a:noFill/>
        </p:spPr>
        <p:txBody>
          <a:bodyPr wrap="square" rtlCol="0">
            <a:spAutoFit/>
          </a:bodyPr>
          <a:lstStyle/>
          <a:p>
            <a:r>
              <a:rPr lang="zh-CN" altLang="en-US" dirty="0"/>
              <a:t>资料整理：邬立东</a:t>
            </a:r>
          </a:p>
        </p:txBody>
      </p:sp>
    </p:spTree>
    <p:extLst>
      <p:ext uri="{BB962C8B-B14F-4D97-AF65-F5344CB8AC3E}">
        <p14:creationId xmlns:p14="http://schemas.microsoft.com/office/powerpoint/2010/main" val="1680354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solidFill>
                  <a:schemeClr val="tx1"/>
                </a:solidFill>
              </a:rPr>
              <a:t>验证软件质量</a:t>
            </a:r>
          </a:p>
        </p:txBody>
      </p:sp>
      <p:sp>
        <p:nvSpPr>
          <p:cNvPr id="3" name="内容占位符 2">
            <a:extLst>
              <a:ext uri="{FF2B5EF4-FFF2-40B4-BE49-F238E27FC236}">
                <a16:creationId xmlns:a16="http://schemas.microsoft.com/office/drawing/2014/main" id="{189D5614-4377-45D8-A4C6-0239096A38A3}"/>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j-ea"/>
                <a:ea typeface="+mj-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j-ea"/>
                <a:ea typeface="+mj-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j-ea"/>
                <a:ea typeface="+mj-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pPr>
              <a:lnSpc>
                <a:spcPct val="150000"/>
              </a:lnSpc>
            </a:pPr>
            <a:r>
              <a:rPr lang="zh-CN" altLang="en-US" sz="2800" dirty="0"/>
              <a:t>在RUP中软件质量评估不再是事后进行或单独小组进行的分离活动，而是内建于过程中的所有活动，这样可以及早发现软件中的缺陷。</a:t>
            </a:r>
          </a:p>
        </p:txBody>
      </p:sp>
      <p:sp>
        <p:nvSpPr>
          <p:cNvPr id="4" name="文本框 3">
            <a:extLst>
              <a:ext uri="{FF2B5EF4-FFF2-40B4-BE49-F238E27FC236}">
                <a16:creationId xmlns:a16="http://schemas.microsoft.com/office/drawing/2014/main" id="{D348B64E-0032-4C12-94FC-3E7259BFF983}"/>
              </a:ext>
            </a:extLst>
          </p:cNvPr>
          <p:cNvSpPr txBox="1"/>
          <p:nvPr/>
        </p:nvSpPr>
        <p:spPr>
          <a:xfrm>
            <a:off x="10143590" y="6488668"/>
            <a:ext cx="2232248" cy="369332"/>
          </a:xfrm>
          <a:prstGeom prst="rect">
            <a:avLst/>
          </a:prstGeom>
          <a:noFill/>
        </p:spPr>
        <p:txBody>
          <a:bodyPr wrap="square" rtlCol="0">
            <a:spAutoFit/>
          </a:bodyPr>
          <a:lstStyle/>
          <a:p>
            <a:r>
              <a:rPr lang="zh-CN" altLang="en-US" dirty="0"/>
              <a:t>资料整理：邬立东</a:t>
            </a:r>
          </a:p>
        </p:txBody>
      </p:sp>
    </p:spTree>
    <p:extLst>
      <p:ext uri="{BB962C8B-B14F-4D97-AF65-F5344CB8AC3E}">
        <p14:creationId xmlns:p14="http://schemas.microsoft.com/office/powerpoint/2010/main" val="912992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solidFill>
                  <a:schemeClr val="tx1"/>
                </a:solidFill>
              </a:rPr>
              <a:t>控制软件变更</a:t>
            </a:r>
          </a:p>
        </p:txBody>
      </p:sp>
      <p:sp>
        <p:nvSpPr>
          <p:cNvPr id="3" name="内容占位符 2">
            <a:extLst>
              <a:ext uri="{FF2B5EF4-FFF2-40B4-BE49-F238E27FC236}">
                <a16:creationId xmlns:a16="http://schemas.microsoft.com/office/drawing/2014/main" id="{2D2473F7-4DFF-4143-A495-8F705BACC027}"/>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j-ea"/>
                <a:ea typeface="+mj-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j-ea"/>
                <a:ea typeface="+mj-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j-ea"/>
                <a:ea typeface="+mj-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j-ea"/>
                <a:ea typeface="+mj-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pPr marL="0" indent="0">
              <a:lnSpc>
                <a:spcPct val="150000"/>
              </a:lnSpc>
              <a:buNone/>
            </a:pPr>
            <a:r>
              <a:rPr lang="zh-CN" altLang="en-US" sz="2400" dirty="0"/>
              <a:t>    迭代式开发中如果没有严格的控制和协调，整个软件开发过程很快就陷入混乱之中，RUP描述了如何控制、跟踪、监控、修改以确保成功的迭代开发。RUP通过软件开发过程中的制品，隔离来自其他工作空间的变更，以此为每个开发人员建立安全的工作空间。</a:t>
            </a:r>
          </a:p>
        </p:txBody>
      </p:sp>
      <p:sp>
        <p:nvSpPr>
          <p:cNvPr id="4" name="文本框 3">
            <a:extLst>
              <a:ext uri="{FF2B5EF4-FFF2-40B4-BE49-F238E27FC236}">
                <a16:creationId xmlns:a16="http://schemas.microsoft.com/office/drawing/2014/main" id="{2AB9B584-68BB-437F-9086-CD6E67DB4C3C}"/>
              </a:ext>
            </a:extLst>
          </p:cNvPr>
          <p:cNvSpPr txBox="1"/>
          <p:nvPr/>
        </p:nvSpPr>
        <p:spPr>
          <a:xfrm>
            <a:off x="10143590" y="6488668"/>
            <a:ext cx="2232248" cy="369332"/>
          </a:xfrm>
          <a:prstGeom prst="rect">
            <a:avLst/>
          </a:prstGeom>
          <a:noFill/>
        </p:spPr>
        <p:txBody>
          <a:bodyPr wrap="square" rtlCol="0">
            <a:spAutoFit/>
          </a:bodyPr>
          <a:lstStyle/>
          <a:p>
            <a:r>
              <a:rPr lang="zh-CN" altLang="en-US" dirty="0"/>
              <a:t>资料整理：邬立东</a:t>
            </a:r>
          </a:p>
        </p:txBody>
      </p:sp>
    </p:spTree>
    <p:extLst>
      <p:ext uri="{BB962C8B-B14F-4D97-AF65-F5344CB8AC3E}">
        <p14:creationId xmlns:p14="http://schemas.microsoft.com/office/powerpoint/2010/main" val="1219415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5324" y="39353"/>
            <a:ext cx="10515600" cy="1145224"/>
          </a:xfrm>
        </p:spPr>
        <p:txBody>
          <a:bodyPr rtlCol="0"/>
          <a:lstStyle/>
          <a:p>
            <a:pPr rtl="0"/>
            <a:r>
              <a:rPr lang="zh-CN" altLang="en-US" dirty="0">
                <a:solidFill>
                  <a:schemeClr val="tx1"/>
                </a:solidFill>
              </a:rPr>
              <a:t>核心概念</a:t>
            </a:r>
          </a:p>
        </p:txBody>
      </p:sp>
      <p:pic>
        <p:nvPicPr>
          <p:cNvPr id="4" name="图片 3">
            <a:extLst>
              <a:ext uri="{FF2B5EF4-FFF2-40B4-BE49-F238E27FC236}">
                <a16:creationId xmlns:a16="http://schemas.microsoft.com/office/drawing/2014/main" id="{D41A3427-96E5-4F71-AADB-0ED425BDB4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9656" y="3048276"/>
            <a:ext cx="6411044" cy="3405060"/>
          </a:xfrm>
          <a:prstGeom prst="rect">
            <a:avLst/>
          </a:prstGeom>
        </p:spPr>
      </p:pic>
      <p:sp>
        <p:nvSpPr>
          <p:cNvPr id="5" name="文本框 4">
            <a:extLst>
              <a:ext uri="{FF2B5EF4-FFF2-40B4-BE49-F238E27FC236}">
                <a16:creationId xmlns:a16="http://schemas.microsoft.com/office/drawing/2014/main" id="{7BCE1F9E-7FE4-4865-9731-98FF0D45863B}"/>
              </a:ext>
            </a:extLst>
          </p:cNvPr>
          <p:cNvSpPr txBox="1"/>
          <p:nvPr/>
        </p:nvSpPr>
        <p:spPr>
          <a:xfrm>
            <a:off x="882544" y="1516262"/>
            <a:ext cx="10441160" cy="1200329"/>
          </a:xfrm>
          <a:prstGeom prst="rect">
            <a:avLst/>
          </a:prstGeom>
          <a:noFill/>
        </p:spPr>
        <p:txBody>
          <a:bodyPr wrap="square" rtlCol="0">
            <a:spAutoFit/>
          </a:bodyPr>
          <a:lstStyle/>
          <a:p>
            <a:r>
              <a:rPr lang="en-US" altLang="zh-CN" dirty="0"/>
              <a:t>RUP</a:t>
            </a:r>
            <a:r>
              <a:rPr lang="zh-CN" altLang="en-US" dirty="0"/>
              <a:t>中定义了一些核心概念，如下图：</a:t>
            </a:r>
            <a:endParaRPr lang="en-US" altLang="zh-CN" dirty="0"/>
          </a:p>
          <a:p>
            <a:r>
              <a:rPr lang="zh-CN" altLang="en-US" dirty="0"/>
              <a:t>角色：描述某个人或者一个小组的行为与职责。</a:t>
            </a:r>
            <a:r>
              <a:rPr lang="en-US" altLang="zh-CN" dirty="0"/>
              <a:t>RUP</a:t>
            </a:r>
            <a:r>
              <a:rPr lang="zh-CN" altLang="en-US" dirty="0"/>
              <a:t>预先定义了很多角色。</a:t>
            </a:r>
          </a:p>
          <a:p>
            <a:r>
              <a:rPr lang="zh-CN" altLang="en-US" dirty="0"/>
              <a:t>活动：是一个有明确目的的独立工作单元。</a:t>
            </a:r>
          </a:p>
          <a:p>
            <a:r>
              <a:rPr lang="zh-CN" altLang="en-US" dirty="0"/>
              <a:t>工件：是活动生成、创建或修改的一段信息。</a:t>
            </a:r>
          </a:p>
        </p:txBody>
      </p:sp>
      <p:sp>
        <p:nvSpPr>
          <p:cNvPr id="6" name="文本框 5">
            <a:extLst>
              <a:ext uri="{FF2B5EF4-FFF2-40B4-BE49-F238E27FC236}">
                <a16:creationId xmlns:a16="http://schemas.microsoft.com/office/drawing/2014/main" id="{5D829B5B-5298-418C-8403-60A1DBB68073}"/>
              </a:ext>
            </a:extLst>
          </p:cNvPr>
          <p:cNvSpPr txBox="1"/>
          <p:nvPr/>
        </p:nvSpPr>
        <p:spPr>
          <a:xfrm>
            <a:off x="10143590" y="6488668"/>
            <a:ext cx="2232248" cy="369332"/>
          </a:xfrm>
          <a:prstGeom prst="rect">
            <a:avLst/>
          </a:prstGeom>
          <a:noFill/>
        </p:spPr>
        <p:txBody>
          <a:bodyPr wrap="square" rtlCol="0">
            <a:spAutoFit/>
          </a:bodyPr>
          <a:lstStyle/>
          <a:p>
            <a:r>
              <a:rPr lang="zh-CN" altLang="en-US" dirty="0"/>
              <a:t>资料整理：吴桐</a:t>
            </a:r>
          </a:p>
        </p:txBody>
      </p:sp>
    </p:spTree>
    <p:extLst>
      <p:ext uri="{BB962C8B-B14F-4D97-AF65-F5344CB8AC3E}">
        <p14:creationId xmlns:p14="http://schemas.microsoft.com/office/powerpoint/2010/main" val="147251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solidFill>
                  <a:schemeClr val="tx1"/>
                </a:solidFill>
              </a:rPr>
              <a:t>过程简介</a:t>
            </a:r>
          </a:p>
        </p:txBody>
      </p:sp>
      <p:sp>
        <p:nvSpPr>
          <p:cNvPr id="3" name="文本框 2">
            <a:extLst>
              <a:ext uri="{FF2B5EF4-FFF2-40B4-BE49-F238E27FC236}">
                <a16:creationId xmlns:a16="http://schemas.microsoft.com/office/drawing/2014/main" id="{1721C595-B569-4F0B-A76C-3CA5DE00D591}"/>
              </a:ext>
            </a:extLst>
          </p:cNvPr>
          <p:cNvSpPr txBox="1"/>
          <p:nvPr/>
        </p:nvSpPr>
        <p:spPr>
          <a:xfrm>
            <a:off x="911424" y="1772816"/>
            <a:ext cx="9937104" cy="4247317"/>
          </a:xfrm>
          <a:prstGeom prst="rect">
            <a:avLst/>
          </a:prstGeom>
          <a:noFill/>
        </p:spPr>
        <p:txBody>
          <a:bodyPr wrap="square" rtlCol="0">
            <a:spAutoFit/>
          </a:bodyPr>
          <a:lstStyle/>
          <a:p>
            <a:pPr>
              <a:lnSpc>
                <a:spcPct val="150000"/>
              </a:lnSpc>
            </a:pPr>
            <a:r>
              <a:rPr lang="zh-CN" altLang="zh-CN" sz="2400" dirty="0"/>
              <a:t>二维结构</a:t>
            </a:r>
          </a:p>
          <a:p>
            <a:pPr>
              <a:lnSpc>
                <a:spcPct val="150000"/>
              </a:lnSpc>
            </a:pPr>
            <a:r>
              <a:rPr lang="zh-CN" altLang="zh-CN" sz="2400" dirty="0"/>
              <a:t>开发过程可以用二维结构或沿着两个坐标轴来表达：</a:t>
            </a:r>
          </a:p>
          <a:p>
            <a:pPr lvl="0">
              <a:lnSpc>
                <a:spcPct val="150000"/>
              </a:lnSpc>
            </a:pPr>
            <a:r>
              <a:rPr lang="zh-CN" altLang="zh-CN" sz="2400" dirty="0"/>
              <a:t>横轴代表了制订开发过程时的时间，体现了过程的动态结构。它以术语周期（</a:t>
            </a:r>
            <a:r>
              <a:rPr lang="en-US" altLang="zh-CN" sz="2400" dirty="0"/>
              <a:t>cycle</a:t>
            </a:r>
            <a:r>
              <a:rPr lang="zh-CN" altLang="zh-CN" sz="2400" dirty="0"/>
              <a:t>）、阶段</a:t>
            </a:r>
            <a:r>
              <a:rPr lang="en-US" altLang="zh-CN" sz="2400" dirty="0"/>
              <a:t>(phase)</a:t>
            </a:r>
            <a:r>
              <a:rPr lang="zh-CN" altLang="zh-CN" sz="2400" dirty="0"/>
              <a:t>、迭代（</a:t>
            </a:r>
            <a:r>
              <a:rPr lang="en-US" altLang="zh-CN" sz="2400" dirty="0"/>
              <a:t>iteration</a:t>
            </a:r>
            <a:r>
              <a:rPr lang="zh-CN" altLang="zh-CN" sz="2400" dirty="0"/>
              <a:t>）和里程碑</a:t>
            </a:r>
            <a:r>
              <a:rPr lang="en-US" altLang="zh-CN" sz="2400" dirty="0"/>
              <a:t>(milestone)</a:t>
            </a:r>
            <a:r>
              <a:rPr lang="zh-CN" altLang="zh-CN" sz="2400" dirty="0"/>
              <a:t>来表达。 </a:t>
            </a:r>
          </a:p>
          <a:p>
            <a:pPr lvl="0">
              <a:lnSpc>
                <a:spcPct val="150000"/>
              </a:lnSpc>
            </a:pPr>
            <a:r>
              <a:rPr lang="zh-CN" altLang="zh-CN" sz="2400" dirty="0"/>
              <a:t>纵轴表现了过程的静态结构：如何用术语活动（</a:t>
            </a:r>
            <a:r>
              <a:rPr lang="en-US" altLang="zh-CN" sz="2400" dirty="0"/>
              <a:t>activity</a:t>
            </a:r>
            <a:r>
              <a:rPr lang="zh-CN" altLang="zh-CN" sz="2400" dirty="0"/>
              <a:t>）、产物</a:t>
            </a:r>
            <a:r>
              <a:rPr lang="en-US" altLang="zh-CN" sz="2400" dirty="0"/>
              <a:t>(artifact)</a:t>
            </a:r>
            <a:r>
              <a:rPr lang="zh-CN" altLang="zh-CN" sz="2400" dirty="0"/>
              <a:t>、 角色</a:t>
            </a:r>
            <a:r>
              <a:rPr lang="en-US" altLang="zh-CN" sz="2400" dirty="0"/>
              <a:t>(worker)</a:t>
            </a:r>
            <a:r>
              <a:rPr lang="zh-CN" altLang="zh-CN" sz="2400" dirty="0"/>
              <a:t>和工作流</a:t>
            </a:r>
            <a:r>
              <a:rPr lang="en-US" altLang="zh-CN" sz="2400" dirty="0"/>
              <a:t>(workflow)</a:t>
            </a:r>
            <a:r>
              <a:rPr lang="zh-CN" altLang="zh-CN" sz="2400" dirty="0"/>
              <a:t>来描述。 </a:t>
            </a:r>
          </a:p>
          <a:p>
            <a:endParaRPr lang="zh-CN" altLang="en-US" dirty="0"/>
          </a:p>
        </p:txBody>
      </p:sp>
      <p:sp>
        <p:nvSpPr>
          <p:cNvPr id="4" name="文本框 3">
            <a:extLst>
              <a:ext uri="{FF2B5EF4-FFF2-40B4-BE49-F238E27FC236}">
                <a16:creationId xmlns:a16="http://schemas.microsoft.com/office/drawing/2014/main" id="{18F2FC68-D312-499A-8CA9-E8B9A9D57B85}"/>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810699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zh-CN" dirty="0">
                <a:solidFill>
                  <a:schemeClr val="tx1"/>
                </a:solidFill>
              </a:rPr>
              <a:t>迭代模型图</a:t>
            </a:r>
            <a:r>
              <a:rPr lang="zh-CN" altLang="en-US" dirty="0">
                <a:solidFill>
                  <a:schemeClr val="tx1"/>
                </a:solidFill>
              </a:rPr>
              <a:t>（</a:t>
            </a:r>
            <a:r>
              <a:rPr lang="zh-CN" altLang="zh-CN" dirty="0">
                <a:solidFill>
                  <a:schemeClr val="tx1"/>
                </a:solidFill>
              </a:rPr>
              <a:t>显示过程的二维结构</a:t>
            </a:r>
            <a:r>
              <a:rPr lang="zh-CN" altLang="en-US" dirty="0">
                <a:solidFill>
                  <a:schemeClr val="tx1"/>
                </a:solidFill>
              </a:rPr>
              <a:t>）</a:t>
            </a:r>
            <a:endParaRPr lang="zh-CN" altLang="zh-CN" dirty="0">
              <a:solidFill>
                <a:schemeClr val="tx1"/>
              </a:solidFill>
            </a:endParaRPr>
          </a:p>
        </p:txBody>
      </p:sp>
      <p:pic>
        <p:nvPicPr>
          <p:cNvPr id="4" name="图片 3">
            <a:extLst>
              <a:ext uri="{FF2B5EF4-FFF2-40B4-BE49-F238E27FC236}">
                <a16:creationId xmlns:a16="http://schemas.microsoft.com/office/drawing/2014/main" id="{B4156F18-EA72-443B-BED0-6A2AA9FB77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9496" y="1844824"/>
            <a:ext cx="9001000" cy="4320480"/>
          </a:xfrm>
          <a:prstGeom prst="rect">
            <a:avLst/>
          </a:prstGeom>
        </p:spPr>
      </p:pic>
      <p:sp>
        <p:nvSpPr>
          <p:cNvPr id="5" name="文本框 4">
            <a:extLst>
              <a:ext uri="{FF2B5EF4-FFF2-40B4-BE49-F238E27FC236}">
                <a16:creationId xmlns:a16="http://schemas.microsoft.com/office/drawing/2014/main" id="{BD9832C6-C018-4290-9FB9-FC7351C50CCF}"/>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资料整理：吴桐</a:t>
            </a:r>
          </a:p>
        </p:txBody>
      </p:sp>
    </p:spTree>
    <p:extLst>
      <p:ext uri="{BB962C8B-B14F-4D97-AF65-F5344CB8AC3E}">
        <p14:creationId xmlns:p14="http://schemas.microsoft.com/office/powerpoint/2010/main" val="3979822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A666A32-84B0-4EAA-A71C-435224F180D5}"/>
              </a:ext>
            </a:extLst>
          </p:cNvPr>
          <p:cNvSpPr/>
          <p:nvPr/>
        </p:nvSpPr>
        <p:spPr>
          <a:xfrm>
            <a:off x="911424" y="908721"/>
            <a:ext cx="9505056" cy="5693866"/>
          </a:xfrm>
          <a:prstGeom prst="rect">
            <a:avLst/>
          </a:prstGeom>
        </p:spPr>
        <p:txBody>
          <a:bodyPr wrap="square">
            <a:spAutoFit/>
          </a:bodyPr>
          <a:lstStyle/>
          <a:p>
            <a:pPr>
              <a:lnSpc>
                <a:spcPct val="150000"/>
              </a:lnSpc>
            </a:pPr>
            <a:r>
              <a:rPr lang="zh-CN" altLang="zh-CN" sz="2400" kern="0" dirty="0">
                <a:latin typeface="Arial" panose="020B0604020202020204" pitchFamily="34" charset="0"/>
                <a:cs typeface="Arial" panose="020B0604020202020204" pitchFamily="34" charset="0"/>
              </a:rPr>
              <a:t>软件生命周期被分解为周期，每一个周期工作在产品新的一代上。</a:t>
            </a:r>
            <a:r>
              <a:rPr lang="en-US" altLang="zh-CN" sz="2400" kern="0" dirty="0">
                <a:latin typeface="Arial" panose="020B0604020202020204" pitchFamily="34" charset="0"/>
                <a:cs typeface="Times New Roman" panose="02020603050405020304" pitchFamily="18" charset="0"/>
              </a:rPr>
              <a:t>Rational Unified Process</a:t>
            </a:r>
            <a:r>
              <a:rPr lang="zh-CN" altLang="zh-CN" sz="2400" kern="0" dirty="0">
                <a:latin typeface="Arial" panose="020B0604020202020204" pitchFamily="34" charset="0"/>
                <a:cs typeface="Arial" panose="020B0604020202020204" pitchFamily="34" charset="0"/>
              </a:rPr>
              <a:t>将周期又划分为四个连续的阶段。</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初始阶段</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细化阶段</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构造阶段</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交付阶段</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2400" kern="0" dirty="0">
                <a:latin typeface="Arial" panose="020B0604020202020204" pitchFamily="34" charset="0"/>
                <a:cs typeface="Arial" panose="020B0604020202020204" pitchFamily="34" charset="0"/>
              </a:rPr>
              <a:t>      </a:t>
            </a:r>
            <a:r>
              <a:rPr lang="zh-CN" altLang="zh-CN" sz="2400" kern="0" dirty="0">
                <a:latin typeface="Arial" panose="020B0604020202020204" pitchFamily="34" charset="0"/>
                <a:cs typeface="Arial" panose="020B0604020202020204" pitchFamily="34" charset="0"/>
              </a:rPr>
              <a:t>每个阶段终结于良好定义的里程碑</a:t>
            </a:r>
            <a:r>
              <a:rPr lang="en-US" altLang="zh-CN" sz="2400" kern="0" dirty="0">
                <a:latin typeface="Arial" panose="020B0604020202020204" pitchFamily="34" charset="0"/>
              </a:rPr>
              <a:t>--</a:t>
            </a:r>
            <a:r>
              <a:rPr lang="zh-CN" altLang="zh-CN" sz="2400" kern="0" dirty="0">
                <a:latin typeface="Arial" panose="020B0604020202020204" pitchFamily="34" charset="0"/>
                <a:cs typeface="Arial" panose="020B0604020202020204" pitchFamily="34" charset="0"/>
              </a:rPr>
              <a:t>某些关键决策必须做出的时间点，因此关键的目标必须被达到。</a:t>
            </a:r>
            <a:r>
              <a:rPr lang="zh-CN" altLang="zh-CN" sz="2400" dirty="0"/>
              <a:t>过程中的阶段和主要里程碑</a:t>
            </a:r>
          </a:p>
          <a:p>
            <a:r>
              <a:rPr lang="zh-CN" altLang="zh-CN" sz="2400" dirty="0"/>
              <a:t>每个阶段均有明确的目标。</a:t>
            </a:r>
          </a:p>
          <a:p>
            <a:pPr>
              <a:lnSpc>
                <a:spcPct val="150000"/>
              </a:lnSpc>
            </a:pPr>
            <a:endParaRPr lang="zh-CN" altLang="en-US" sz="2400" dirty="0"/>
          </a:p>
        </p:txBody>
      </p:sp>
      <p:sp>
        <p:nvSpPr>
          <p:cNvPr id="5" name="文本框 4">
            <a:extLst>
              <a:ext uri="{FF2B5EF4-FFF2-40B4-BE49-F238E27FC236}">
                <a16:creationId xmlns:a16="http://schemas.microsoft.com/office/drawing/2014/main" id="{48BCE22E-7D49-452A-8F6D-6B2CCE7577F5}"/>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504060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0443" y="0"/>
            <a:ext cx="10515600" cy="1145224"/>
          </a:xfrm>
        </p:spPr>
        <p:txBody>
          <a:bodyPr rtlCol="0"/>
          <a:lstStyle/>
          <a:p>
            <a:r>
              <a:rPr lang="zh-CN" altLang="en-US" dirty="0">
                <a:solidFill>
                  <a:schemeClr val="tx1"/>
                </a:solidFill>
              </a:rPr>
              <a:t>初始阶段（</a:t>
            </a:r>
            <a:r>
              <a:rPr lang="zh-CN" altLang="zh-CN" b="1" dirty="0">
                <a:solidFill>
                  <a:schemeClr val="tx1"/>
                </a:solidFill>
              </a:rPr>
              <a:t>为系统建立商业案例和确定项目的边界</a:t>
            </a:r>
            <a:r>
              <a:rPr lang="zh-CN" altLang="en-US" dirty="0">
                <a:solidFill>
                  <a:schemeClr val="tx1"/>
                </a:solidFill>
              </a:rPr>
              <a:t>）</a:t>
            </a:r>
          </a:p>
        </p:txBody>
      </p:sp>
      <p:sp>
        <p:nvSpPr>
          <p:cNvPr id="3" name="矩形 2">
            <a:extLst>
              <a:ext uri="{FF2B5EF4-FFF2-40B4-BE49-F238E27FC236}">
                <a16:creationId xmlns:a16="http://schemas.microsoft.com/office/drawing/2014/main" id="{E2B502FF-7907-48C9-87D3-0734CB3B2501}"/>
              </a:ext>
            </a:extLst>
          </p:cNvPr>
          <p:cNvSpPr/>
          <p:nvPr/>
        </p:nvSpPr>
        <p:spPr>
          <a:xfrm>
            <a:off x="815508" y="1340768"/>
            <a:ext cx="10370368" cy="1015663"/>
          </a:xfrm>
          <a:prstGeom prst="rect">
            <a:avLst/>
          </a:prstGeom>
        </p:spPr>
        <p:txBody>
          <a:bodyPr wrap="square">
            <a:spAutoFit/>
          </a:bodyPr>
          <a:lstStyle/>
          <a:p>
            <a:pPr>
              <a:lnSpc>
                <a:spcPct val="150000"/>
              </a:lnSpc>
            </a:pPr>
            <a:r>
              <a:rPr lang="en-US" altLang="zh-CN" sz="2000" kern="0" dirty="0">
                <a:latin typeface="Arial" panose="020B0604020202020204" pitchFamily="34" charset="0"/>
                <a:cs typeface="Arial" panose="020B0604020202020204" pitchFamily="34" charset="0"/>
              </a:rPr>
              <a:t>     </a:t>
            </a:r>
            <a:r>
              <a:rPr lang="zh-CN" altLang="en-US" sz="2000" kern="0" dirty="0">
                <a:latin typeface="Arial" panose="020B0604020202020204" pitchFamily="34" charset="0"/>
                <a:cs typeface="Arial" panose="020B0604020202020204" pitchFamily="34" charset="0"/>
              </a:rPr>
              <a:t>意义：</a:t>
            </a:r>
            <a:r>
              <a:rPr lang="zh-CN" altLang="zh-CN" sz="2000" kern="0" dirty="0">
                <a:latin typeface="Arial" panose="020B0604020202020204" pitchFamily="34" charset="0"/>
                <a:cs typeface="Arial" panose="020B0604020202020204" pitchFamily="34" charset="0"/>
              </a:rPr>
              <a:t>在这个阶段中，关注的是整个项目进行工程中的业务和需求方面的主要风险。对于建立在原有系统基础上的开发项目来说，初始阶段的时间可能很短。</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4" name="矩形 3">
            <a:extLst>
              <a:ext uri="{FF2B5EF4-FFF2-40B4-BE49-F238E27FC236}">
                <a16:creationId xmlns:a16="http://schemas.microsoft.com/office/drawing/2014/main" id="{E2C83586-93FB-436E-AA42-33FCF4BA0399}"/>
              </a:ext>
            </a:extLst>
          </p:cNvPr>
          <p:cNvSpPr/>
          <p:nvPr/>
        </p:nvSpPr>
        <p:spPr>
          <a:xfrm>
            <a:off x="792814" y="2367526"/>
            <a:ext cx="10082336" cy="4138890"/>
          </a:xfrm>
          <a:prstGeom prst="rect">
            <a:avLst/>
          </a:prstGeom>
        </p:spPr>
        <p:txBody>
          <a:bodyPr wrap="square">
            <a:spAutoFit/>
          </a:bodyPr>
          <a:lstStyle/>
          <a:p>
            <a:pPr>
              <a:lnSpc>
                <a:spcPct val="150000"/>
              </a:lnSpc>
            </a:pPr>
            <a:r>
              <a:rPr lang="zh-CN" altLang="zh-CN" kern="0" dirty="0">
                <a:latin typeface="Arial" panose="020B0604020202020204" pitchFamily="34" charset="0"/>
                <a:cs typeface="Arial" panose="020B0604020202020204" pitchFamily="34" charset="0"/>
              </a:rPr>
              <a:t>本阶段的主要目标如下：</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kern="0" dirty="0">
                <a:latin typeface="Arial" panose="020B0604020202020204" pitchFamily="34" charset="0"/>
                <a:cs typeface="Arial" panose="020B0604020202020204" pitchFamily="34" charset="0"/>
              </a:rPr>
              <a:t>明确软件系统的范围和边界条件，括从功能角度的前景分析、产品验收标准和哪些做与哪些不做的相关决定</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kern="0" dirty="0">
                <a:latin typeface="Arial" panose="020B0604020202020204" pitchFamily="34" charset="0"/>
                <a:cs typeface="Arial" panose="020B0604020202020204" pitchFamily="34" charset="0"/>
              </a:rPr>
              <a:t>明确区分系统的关键用例（</a:t>
            </a:r>
            <a:r>
              <a:rPr lang="en-US" altLang="zh-CN" kern="0" dirty="0">
                <a:latin typeface="Arial" panose="020B0604020202020204" pitchFamily="34" charset="0"/>
                <a:cs typeface="Times New Roman" panose="02020603050405020304" pitchFamily="18" charset="0"/>
              </a:rPr>
              <a:t>Use-case</a:t>
            </a:r>
            <a:r>
              <a:rPr lang="zh-CN" altLang="zh-CN" kern="0" dirty="0">
                <a:latin typeface="Arial" panose="020B0604020202020204" pitchFamily="34" charset="0"/>
                <a:cs typeface="Arial" panose="020B0604020202020204" pitchFamily="34" charset="0"/>
              </a:rPr>
              <a:t>）</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r>
              <a:rPr lang="zh-CN" altLang="zh-CN" kern="0" dirty="0">
                <a:latin typeface="Arial" panose="020B0604020202020204" pitchFamily="34" charset="0"/>
                <a:cs typeface="Arial" panose="020B0604020202020204" pitchFamily="34" charset="0"/>
              </a:rPr>
              <a:t>和主要的功能场景</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kern="0" dirty="0">
                <a:latin typeface="Arial" panose="020B0604020202020204" pitchFamily="34" charset="0"/>
                <a:cs typeface="Arial" panose="020B0604020202020204" pitchFamily="34" charset="0"/>
              </a:rPr>
              <a:t>展现或者演示至少一种符合主要场景要求的候选软件体系结构</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kern="0" dirty="0">
                <a:latin typeface="Arial" panose="020B0604020202020204" pitchFamily="34" charset="0"/>
                <a:cs typeface="Arial" panose="020B0604020202020204" pitchFamily="34" charset="0"/>
              </a:rPr>
              <a:t>对整个项目做最初的项目成本和日程估计</a:t>
            </a:r>
            <a:r>
              <a:rPr lang="en-US" altLang="zh-CN" kern="0" dirty="0">
                <a:latin typeface="Arial" panose="020B0604020202020204" pitchFamily="34" charset="0"/>
                <a:cs typeface="Times New Roman" panose="02020603050405020304" pitchFamily="18" charset="0"/>
              </a:rPr>
              <a:t>(</a:t>
            </a:r>
            <a:r>
              <a:rPr lang="zh-CN" altLang="zh-CN" kern="0" dirty="0">
                <a:latin typeface="Arial" panose="020B0604020202020204" pitchFamily="34" charset="0"/>
                <a:cs typeface="Arial" panose="020B0604020202020204" pitchFamily="34" charset="0"/>
              </a:rPr>
              <a:t>更详细的估计将在随后的细化阶段中做出</a:t>
            </a:r>
            <a:r>
              <a:rPr lang="en-US" altLang="zh-CN" kern="0" dirty="0">
                <a:latin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kern="0" dirty="0">
                <a:latin typeface="Arial" panose="020B0604020202020204" pitchFamily="34" charset="0"/>
                <a:cs typeface="Arial" panose="020B0604020202020204" pitchFamily="34" charset="0"/>
              </a:rPr>
              <a:t>估计出潜在的风险</a:t>
            </a:r>
            <a:r>
              <a:rPr lang="en-US" altLang="zh-CN" kern="0" dirty="0">
                <a:latin typeface="Arial" panose="020B0604020202020204" pitchFamily="34" charset="0"/>
                <a:cs typeface="Times New Roman" panose="02020603050405020304" pitchFamily="18" charset="0"/>
              </a:rPr>
              <a:t>(</a:t>
            </a:r>
            <a:r>
              <a:rPr lang="zh-CN" altLang="zh-CN" kern="0" dirty="0">
                <a:latin typeface="Arial" panose="020B0604020202020204" pitchFamily="34" charset="0"/>
                <a:cs typeface="Arial" panose="020B0604020202020204" pitchFamily="34" charset="0"/>
              </a:rPr>
              <a:t>主要指各种不确定因素造成的潜在风险</a:t>
            </a:r>
            <a:r>
              <a:rPr lang="en-US" altLang="zh-CN" kern="0" dirty="0">
                <a:latin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buSzPts val="1000"/>
              <a:buFont typeface="Symbol" panose="05050102010706020507" pitchFamily="18" charset="2"/>
              <a:buChar char=""/>
              <a:tabLst>
                <a:tab pos="457200" algn="l"/>
              </a:tabLst>
            </a:pPr>
            <a:r>
              <a:rPr lang="zh-CN" altLang="zh-CN" kern="0" dirty="0">
                <a:latin typeface="Arial" panose="020B0604020202020204" pitchFamily="34" charset="0"/>
                <a:cs typeface="Arial" panose="020B0604020202020204" pitchFamily="34" charset="0"/>
              </a:rPr>
              <a:t>准备好项目的支持环境</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D4A4CE7E-4719-47F3-8631-0DAC5624BA1C}"/>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294445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9040F33-B302-4E47-911B-9D567A206779}"/>
              </a:ext>
            </a:extLst>
          </p:cNvPr>
          <p:cNvSpPr/>
          <p:nvPr/>
        </p:nvSpPr>
        <p:spPr>
          <a:xfrm>
            <a:off x="1055440" y="692696"/>
            <a:ext cx="9793088" cy="5231240"/>
          </a:xfrm>
          <a:prstGeom prst="rect">
            <a:avLst/>
          </a:prstGeom>
        </p:spPr>
        <p:txBody>
          <a:bodyPr wrap="square">
            <a:spAutoFit/>
          </a:bodyPr>
          <a:lstStyle/>
          <a:p>
            <a:pPr>
              <a:lnSpc>
                <a:spcPct val="150000"/>
              </a:lnSpc>
            </a:pPr>
            <a:r>
              <a:rPr lang="zh-CN" altLang="zh-CN" sz="2400" kern="0" dirty="0">
                <a:latin typeface="Arial" panose="020B0604020202020204" pitchFamily="34" charset="0"/>
                <a:cs typeface="Arial" panose="020B0604020202020204" pitchFamily="34" charset="0"/>
              </a:rPr>
              <a:t>初始阶段的产出是</a:t>
            </a:r>
            <a:r>
              <a:rPr lang="en-US" altLang="zh-CN" sz="2400" kern="0" dirty="0">
                <a:latin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蓝图文档核心项目需求关键特色主要约束的总体蓝图</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原始用例模型</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完成</a:t>
            </a:r>
            <a:r>
              <a:rPr lang="en-US" altLang="zh-CN" sz="2400" kern="0" dirty="0">
                <a:latin typeface="Arial" panose="020B0604020202020204" pitchFamily="34" charset="0"/>
                <a:cs typeface="Times New Roman" panose="02020603050405020304" pitchFamily="18" charset="0"/>
              </a:rPr>
              <a:t>10%</a:t>
            </a:r>
            <a:r>
              <a:rPr lang="zh-CN" altLang="zh-CN" sz="2400" kern="0" dirty="0">
                <a:latin typeface="Arial" panose="020B0604020202020204" pitchFamily="34" charset="0"/>
                <a:cs typeface="Arial" panose="020B0604020202020204" pitchFamily="34" charset="0"/>
              </a:rPr>
              <a:t>～</a:t>
            </a:r>
            <a:r>
              <a:rPr lang="en-US" altLang="zh-CN" sz="2400" kern="0" dirty="0">
                <a:latin typeface="Arial" panose="020B0604020202020204" pitchFamily="34" charset="0"/>
                <a:cs typeface="Times New Roman" panose="02020603050405020304" pitchFamily="18" charset="0"/>
              </a:rPr>
              <a:t>20%)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原始项目术语表</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可能部分表达为业务模型</a:t>
            </a:r>
            <a:r>
              <a:rPr lang="en-US" altLang="zh-CN" sz="2400" kern="0" dirty="0">
                <a:latin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原始商业案例</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包括业务的上下文、验收规范（年度映射、市场认可等等），成本预计</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原始的风险评估</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一个或多个原型</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25659BBB-BFC7-439B-95FE-5C7BC190C3B5}"/>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
        <p:nvSpPr>
          <p:cNvPr id="6" name="矩形 5">
            <a:extLst>
              <a:ext uri="{FF2B5EF4-FFF2-40B4-BE49-F238E27FC236}">
                <a16:creationId xmlns:a16="http://schemas.microsoft.com/office/drawing/2014/main" id="{29A7922B-3239-4453-A835-2FF8B55F922F}"/>
              </a:ext>
            </a:extLst>
          </p:cNvPr>
          <p:cNvSpPr/>
          <p:nvPr/>
        </p:nvSpPr>
        <p:spPr>
          <a:xfrm>
            <a:off x="1055440" y="5923936"/>
            <a:ext cx="2723823" cy="348813"/>
          </a:xfrm>
          <a:prstGeom prst="rect">
            <a:avLst/>
          </a:prstGeom>
        </p:spPr>
        <p:txBody>
          <a:bodyPr wrap="none">
            <a:spAutoFit/>
          </a:bodyPr>
          <a:lstStyle/>
          <a:p>
            <a:pPr>
              <a:lnSpc>
                <a:spcPts val="1950"/>
              </a:lnSpc>
            </a:pPr>
            <a:r>
              <a:rPr lang="zh-CN" altLang="zh-CN" kern="0" dirty="0">
                <a:latin typeface="Arial" panose="020B0604020202020204" pitchFamily="34" charset="0"/>
                <a:cs typeface="Arial" panose="020B0604020202020204" pitchFamily="34" charset="0"/>
              </a:rPr>
              <a:t>里程碑：生命周期的目标</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15754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en-US" altLang="zh-CN" dirty="0">
                <a:solidFill>
                  <a:schemeClr val="tx1"/>
                </a:solidFill>
              </a:rPr>
              <a:t>1</a:t>
            </a:r>
            <a:r>
              <a:rPr lang="zh-CN" altLang="en-US" dirty="0">
                <a:solidFill>
                  <a:schemeClr val="tx1"/>
                </a:solidFill>
              </a:rPr>
              <a:t>、迭代模型</a:t>
            </a:r>
          </a:p>
        </p:txBody>
      </p:sp>
      <p:sp>
        <p:nvSpPr>
          <p:cNvPr id="3" name="内容占位符 2"/>
          <p:cNvSpPr>
            <a:spLocks noGrp="1"/>
          </p:cNvSpPr>
          <p:nvPr>
            <p:ph idx="1"/>
          </p:nvPr>
        </p:nvSpPr>
        <p:spPr>
          <a:xfrm>
            <a:off x="838200" y="1700808"/>
            <a:ext cx="10515600" cy="4351338"/>
          </a:xfrm>
        </p:spPr>
        <p:txBody>
          <a:bodyPr rtlCol="0"/>
          <a:lstStyle/>
          <a:p>
            <a:r>
              <a:rPr lang="zh-CN" altLang="en-US" dirty="0"/>
              <a:t>定义：摒弃了传统的需求分析，设计，编码，测试的流程，而是将整个生命周期变成若干个冲刺（</a:t>
            </a:r>
            <a:r>
              <a:rPr lang="en-US" altLang="zh-CN" dirty="0"/>
              <a:t>Sprint</a:t>
            </a:r>
            <a:r>
              <a:rPr lang="zh-CN" altLang="en-US" dirty="0"/>
              <a:t>）阶段，而每一个阶段都是由以上若干或者全部传统的流程组成的系统开发周期模型。（</a:t>
            </a:r>
            <a:r>
              <a:rPr lang="zh-CN" altLang="en-US" dirty="0">
                <a:solidFill>
                  <a:schemeClr val="tx1">
                    <a:lumMod val="85000"/>
                  </a:schemeClr>
                </a:solidFill>
              </a:rPr>
              <a:t>常见的系统开发周期模型：瀑布模型，</a:t>
            </a:r>
            <a:r>
              <a:rPr lang="en-US" altLang="zh-CN" dirty="0">
                <a:solidFill>
                  <a:schemeClr val="tx1">
                    <a:lumMod val="85000"/>
                  </a:schemeClr>
                </a:solidFill>
              </a:rPr>
              <a:t>V</a:t>
            </a:r>
            <a:r>
              <a:rPr lang="zh-CN" altLang="en-US" dirty="0">
                <a:solidFill>
                  <a:schemeClr val="tx1">
                    <a:lumMod val="85000"/>
                  </a:schemeClr>
                </a:solidFill>
              </a:rPr>
              <a:t>模型，原型化模型、螺旋模型、迭代模型</a:t>
            </a:r>
            <a:r>
              <a:rPr lang="zh-CN" altLang="en-US" dirty="0"/>
              <a:t>）</a:t>
            </a:r>
            <a:endParaRPr lang="en-US" altLang="zh-CN" dirty="0"/>
          </a:p>
          <a:p>
            <a:r>
              <a:rPr lang="zh-CN" altLang="en-US" dirty="0"/>
              <a:t>在每一个阶段在每一个阶段中，都会包含下面四个阶段：</a:t>
            </a:r>
            <a:endParaRPr lang="en-US" altLang="zh-CN" dirty="0"/>
          </a:p>
          <a:p>
            <a:pPr marL="0" indent="0">
              <a:buNone/>
            </a:pPr>
            <a:r>
              <a:rPr lang="en-US" altLang="zh-CN" dirty="0"/>
              <a:t>    </a:t>
            </a:r>
            <a:r>
              <a:rPr lang="zh-CN" altLang="en-US" dirty="0"/>
              <a:t>初始阶段：目标：确认本次冲刺的范围，边界，系统选择的架构，计划，以及所需要的资源等信息。</a:t>
            </a:r>
            <a:endParaRPr lang="en-US" altLang="zh-CN" dirty="0"/>
          </a:p>
          <a:p>
            <a:pPr marL="0" indent="0">
              <a:buNone/>
            </a:pPr>
            <a:r>
              <a:rPr lang="zh-CN" altLang="en-US" dirty="0"/>
              <a:t>    细化阶段：目标：对问题进行建域，创建开发案例，创建模板以及准备工具等。</a:t>
            </a:r>
            <a:endParaRPr lang="en-US" altLang="zh-CN" dirty="0"/>
          </a:p>
          <a:p>
            <a:pPr marL="0" indent="0">
              <a:buNone/>
            </a:pPr>
            <a:r>
              <a:rPr lang="zh-CN" altLang="en-US" dirty="0"/>
              <a:t>    构建阶段：目标：完成构建的开发并且进行测试，将完成的构建集成为产品，并且测试所有的功能（</a:t>
            </a:r>
            <a:r>
              <a:rPr lang="en-US" altLang="zh-CN" dirty="0"/>
              <a:t>CI</a:t>
            </a:r>
            <a:r>
              <a:rPr lang="zh-CN" altLang="en-US" dirty="0"/>
              <a:t>）。</a:t>
            </a:r>
            <a:endParaRPr lang="en-US" altLang="zh-CN" dirty="0"/>
          </a:p>
          <a:p>
            <a:pPr marL="0" indent="0">
              <a:buNone/>
            </a:pPr>
            <a:r>
              <a:rPr lang="zh-CN" altLang="en-US" dirty="0"/>
              <a:t>    交付阶段：目标：完成本次冲刺，将软件产品交付给相关的干系人。</a:t>
            </a:r>
            <a:endParaRPr lang="en-US" altLang="zh-CN" dirty="0"/>
          </a:p>
          <a:p>
            <a:endParaRPr lang="zh-CN" altLang="en-US" dirty="0"/>
          </a:p>
        </p:txBody>
      </p:sp>
      <p:sp>
        <p:nvSpPr>
          <p:cNvPr id="4" name="文本框 3">
            <a:extLst>
              <a:ext uri="{FF2B5EF4-FFF2-40B4-BE49-F238E27FC236}">
                <a16:creationId xmlns:a16="http://schemas.microsoft.com/office/drawing/2014/main" id="{4FF5B4D5-85C4-4F8E-B22A-C04B23ABC8A1}"/>
              </a:ext>
            </a:extLst>
          </p:cNvPr>
          <p:cNvSpPr txBox="1"/>
          <p:nvPr/>
        </p:nvSpPr>
        <p:spPr>
          <a:xfrm>
            <a:off x="10319792" y="6488668"/>
            <a:ext cx="1872208" cy="369332"/>
          </a:xfrm>
          <a:prstGeom prst="rect">
            <a:avLst/>
          </a:prstGeom>
          <a:noFill/>
        </p:spPr>
        <p:txBody>
          <a:bodyPr wrap="square" rtlCol="0">
            <a:spAutoFit/>
          </a:bodyPr>
          <a:lstStyle/>
          <a:p>
            <a:r>
              <a:rPr lang="zh-CN" altLang="en-US" dirty="0"/>
              <a:t>资料整理：吴桐</a:t>
            </a:r>
          </a:p>
        </p:txBody>
      </p:sp>
    </p:spTree>
    <p:extLst>
      <p:ext uri="{BB962C8B-B14F-4D97-AF65-F5344CB8AC3E}">
        <p14:creationId xmlns:p14="http://schemas.microsoft.com/office/powerpoint/2010/main" val="1676035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AA9CD8C-8D9D-4EE5-94F5-8252A8A3AEA0}"/>
              </a:ext>
            </a:extLst>
          </p:cNvPr>
          <p:cNvSpPr/>
          <p:nvPr/>
        </p:nvSpPr>
        <p:spPr>
          <a:xfrm>
            <a:off x="911424" y="692696"/>
            <a:ext cx="10369152" cy="5077352"/>
          </a:xfrm>
          <a:prstGeom prst="rect">
            <a:avLst/>
          </a:prstGeom>
        </p:spPr>
        <p:txBody>
          <a:bodyPr wrap="square">
            <a:spAutoFit/>
          </a:bodyPr>
          <a:lstStyle/>
          <a:p>
            <a:pPr>
              <a:lnSpc>
                <a:spcPct val="150000"/>
              </a:lnSpc>
            </a:pPr>
            <a:r>
              <a:rPr lang="zh-CN" altLang="zh-CN" sz="2400" kern="0" dirty="0">
                <a:latin typeface="Arial" panose="020B0604020202020204" pitchFamily="34" charset="0"/>
                <a:cs typeface="Arial" panose="020B0604020202020204" pitchFamily="34" charset="0"/>
              </a:rPr>
              <a:t>初始阶段结束时是第一个重要的里程碑：生命周期目标里程碑。初始阶段的评审标准：</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风险承担者就范围定义成本日程估计达成共识</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以客观的主要用例证实对需求的理解</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成本</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日程、优先级、风险和开发过程的可信度</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被开发体系结构原型的深度和广度</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实际开支与计划开支的比较</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zh-CN" altLang="zh-CN" sz="2400" kern="0" dirty="0">
                <a:latin typeface="Arial" panose="020B0604020202020204" pitchFamily="34" charset="0"/>
                <a:cs typeface="Arial" panose="020B0604020202020204" pitchFamily="34" charset="0"/>
              </a:rPr>
              <a:t>如果无法通过这些里程碑，则项目可能被取消或仔细地重新考虑。</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4EED842E-CB61-402C-981C-37DBAAE970AC}"/>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8637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r>
              <a:rPr lang="zh-CN" altLang="zh-CN" b="1" dirty="0">
                <a:solidFill>
                  <a:schemeClr val="tx1"/>
                </a:solidFill>
              </a:rPr>
              <a:t>细化阶段</a:t>
            </a:r>
            <a:r>
              <a:rPr lang="zh-CN" altLang="en-US" b="1" dirty="0">
                <a:solidFill>
                  <a:schemeClr val="tx1"/>
                </a:solidFill>
              </a:rPr>
              <a:t>（</a:t>
            </a:r>
            <a:r>
              <a:rPr lang="zh-CN" altLang="zh-CN" sz="2700" b="1" dirty="0">
                <a:solidFill>
                  <a:schemeClr val="tx1">
                    <a:lumMod val="95000"/>
                  </a:schemeClr>
                </a:solidFill>
              </a:rPr>
              <a:t>目标是分析问题领域，建立健全的体系结构基础，编制项目计划，淘汰项目中最高风险的元素。</a:t>
            </a:r>
            <a:r>
              <a:rPr lang="zh-CN" altLang="en-US" b="1" dirty="0">
                <a:solidFill>
                  <a:schemeClr val="tx1"/>
                </a:solidFill>
              </a:rPr>
              <a:t>）</a:t>
            </a:r>
            <a:r>
              <a:rPr lang="zh-CN" altLang="zh-CN" dirty="0">
                <a:solidFill>
                  <a:schemeClr val="tx1"/>
                </a:solidFill>
              </a:rPr>
              <a:t> </a:t>
            </a:r>
          </a:p>
        </p:txBody>
      </p:sp>
      <p:sp>
        <p:nvSpPr>
          <p:cNvPr id="3" name="矩形 2">
            <a:extLst>
              <a:ext uri="{FF2B5EF4-FFF2-40B4-BE49-F238E27FC236}">
                <a16:creationId xmlns:a16="http://schemas.microsoft.com/office/drawing/2014/main" id="{58449009-7D45-442E-829F-1874F4D910DD}"/>
              </a:ext>
            </a:extLst>
          </p:cNvPr>
          <p:cNvSpPr/>
          <p:nvPr/>
        </p:nvSpPr>
        <p:spPr>
          <a:xfrm>
            <a:off x="838200" y="1700809"/>
            <a:ext cx="10370368" cy="4185761"/>
          </a:xfrm>
          <a:prstGeom prst="rect">
            <a:avLst/>
          </a:prstGeom>
        </p:spPr>
        <p:txBody>
          <a:bodyPr wrap="square">
            <a:spAutoFit/>
          </a:bodyPr>
          <a:lstStyle/>
          <a:p>
            <a:r>
              <a:rPr lang="zh-CN" altLang="zh-CN" sz="2400" kern="0" dirty="0">
                <a:latin typeface="Arial" panose="020B0604020202020204" pitchFamily="34" charset="0"/>
                <a:cs typeface="Arial" panose="020B0604020202020204" pitchFamily="34" charset="0"/>
              </a:rPr>
              <a:t>本阶段的主要目标如下：</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确保软件结构、需求、计划足够稳定；确保项目风险已经降低到能够预计完成整个项目的成本和日程的程度。</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针对项目的软件结构上的主要风险已经解决或处理完成。</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通过完成软件结构上的主要场景建立软件体系结构的基线。</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建立一个包含高质量组件的可演化的产品原型。</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说明基线化的软件体系结构可以保障系统需求可以控制在合理的成本和时间范围内。</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建立好产品的支持环境。</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AB6B06DC-4F78-48E5-BEA3-E2EF6D541827}"/>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3091728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F1C4FAD-6D21-474B-8C92-57BE4FB6CD8F}"/>
              </a:ext>
            </a:extLst>
          </p:cNvPr>
          <p:cNvSpPr/>
          <p:nvPr/>
        </p:nvSpPr>
        <p:spPr>
          <a:xfrm>
            <a:off x="839416" y="116632"/>
            <a:ext cx="10297144" cy="6493124"/>
          </a:xfrm>
          <a:prstGeom prst="rect">
            <a:avLst/>
          </a:prstGeom>
        </p:spPr>
        <p:txBody>
          <a:bodyPr wrap="square">
            <a:spAutoFit/>
          </a:bodyPr>
          <a:lstStyle/>
          <a:p>
            <a:pPr>
              <a:lnSpc>
                <a:spcPct val="150000"/>
              </a:lnSpc>
            </a:pPr>
            <a:r>
              <a:rPr lang="zh-CN" altLang="zh-CN" sz="2400" kern="0" dirty="0">
                <a:latin typeface="Arial" panose="020B0604020202020204" pitchFamily="34" charset="0"/>
                <a:cs typeface="Arial" panose="020B0604020202020204" pitchFamily="34" charset="0"/>
              </a:rPr>
              <a:t>初始阶段的产出是：</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用例模型（完成至少</a:t>
            </a:r>
            <a:r>
              <a:rPr lang="en-US" altLang="zh-CN" sz="2400" kern="0" dirty="0">
                <a:latin typeface="Arial" panose="020B0604020202020204" pitchFamily="34" charset="0"/>
                <a:cs typeface="Times New Roman" panose="02020603050405020304" pitchFamily="18" charset="0"/>
              </a:rPr>
              <a:t>80</a:t>
            </a:r>
            <a:r>
              <a:rPr lang="zh-CN" altLang="zh-CN" sz="2400" kern="0" dirty="0">
                <a:latin typeface="Arial" panose="020B0604020202020204" pitchFamily="34" charset="0"/>
                <a:cs typeface="Arial" panose="020B0604020202020204" pitchFamily="34" charset="0"/>
              </a:rPr>
              <a:t>％）</a:t>
            </a:r>
            <a:r>
              <a:rPr lang="en-US" altLang="zh-CN" sz="2400" kern="0" dirty="0">
                <a:latin typeface="Arial" panose="020B0604020202020204" pitchFamily="34" charset="0"/>
                <a:cs typeface="Times New Roman" panose="02020603050405020304" pitchFamily="18" charset="0"/>
              </a:rPr>
              <a:t>-- </a:t>
            </a:r>
            <a:r>
              <a:rPr lang="zh-CN" altLang="zh-CN" sz="2400" kern="0" dirty="0">
                <a:latin typeface="Arial" panose="020B0604020202020204" pitchFamily="34" charset="0"/>
                <a:cs typeface="Arial" panose="020B0604020202020204" pitchFamily="34" charset="0"/>
              </a:rPr>
              <a:t>所有用例均被识别，大多数用例描述被开发</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补充捕获非功能性要求和非关联于特定用例要求的需求</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软件体系结构描述</a:t>
            </a:r>
            <a:r>
              <a:rPr lang="en-US" altLang="zh-CN" sz="2400" kern="0" dirty="0">
                <a:latin typeface="Arial" panose="020B0604020202020204" pitchFamily="34" charset="0"/>
                <a:cs typeface="Times New Roman" panose="02020603050405020304" pitchFamily="18" charset="0"/>
              </a:rPr>
              <a:t>_</a:t>
            </a:r>
            <a:r>
              <a:rPr lang="zh-CN" altLang="zh-CN" sz="2400" kern="0" dirty="0">
                <a:latin typeface="Arial" panose="020B0604020202020204" pitchFamily="34" charset="0"/>
                <a:cs typeface="Arial" panose="020B0604020202020204" pitchFamily="34" charset="0"/>
              </a:rPr>
              <a:t>可执行的软件原型</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经修订过的风险清单和商业案例</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总体项目的开发计划，包括纹理较粗糙的项目计划，显示迭代过程和对应的审核标准</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指明被使用过程的更新过的开发用例</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用户手册的初始版本（可选）</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zh-CN" altLang="zh-CN" sz="2400" kern="0" dirty="0">
                <a:latin typeface="Arial" panose="020B0604020202020204" pitchFamily="34" charset="0"/>
                <a:cs typeface="Arial" panose="020B0604020202020204" pitchFamily="34" charset="0"/>
              </a:rPr>
              <a:t>里程碑：生命周期的结构</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2944F25B-9A76-49FA-9B7F-6D0BB17DE350}"/>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2787712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2C48A45-4C83-4828-AD20-6159F83195FC}"/>
              </a:ext>
            </a:extLst>
          </p:cNvPr>
          <p:cNvSpPr/>
          <p:nvPr/>
        </p:nvSpPr>
        <p:spPr>
          <a:xfrm>
            <a:off x="551384" y="548680"/>
            <a:ext cx="10729192" cy="5570756"/>
          </a:xfrm>
          <a:prstGeom prst="rect">
            <a:avLst/>
          </a:prstGeom>
        </p:spPr>
        <p:txBody>
          <a:bodyPr wrap="square">
            <a:spAutoFit/>
          </a:bodyPr>
          <a:lstStyle/>
          <a:p>
            <a:pPr>
              <a:lnSpc>
                <a:spcPct val="150000"/>
              </a:lnSpc>
            </a:pPr>
            <a:r>
              <a:rPr lang="zh-CN" altLang="zh-CN" sz="2000" kern="0" dirty="0">
                <a:latin typeface="Arial" panose="020B0604020202020204" pitchFamily="34" charset="0"/>
                <a:cs typeface="Arial" panose="020B0604020202020204" pitchFamily="34" charset="0"/>
              </a:rPr>
              <a:t>细化阶段结束是第二个重要的里程碑：生命周期的结构里程碑。此刻，检验详细的系统目标</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zh-CN" altLang="zh-CN" sz="2000" kern="0" dirty="0">
                <a:latin typeface="Arial" panose="020B0604020202020204" pitchFamily="34" charset="0"/>
                <a:cs typeface="Arial" panose="020B0604020202020204" pitchFamily="34" charset="0"/>
              </a:rPr>
              <a:t>和范围、结构的选择以及主要风险的解决方案。主要的审核标准包括回答以下的问题：</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000" kern="0" dirty="0">
                <a:latin typeface="Arial" panose="020B0604020202020204" pitchFamily="34" charset="0"/>
                <a:cs typeface="Arial" panose="020B0604020202020204" pitchFamily="34" charset="0"/>
              </a:rPr>
              <a:t>产品的蓝图是否稳定？</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000" kern="0" dirty="0">
                <a:latin typeface="Arial" panose="020B0604020202020204" pitchFamily="34" charset="0"/>
                <a:cs typeface="Arial" panose="020B0604020202020204" pitchFamily="34" charset="0"/>
              </a:rPr>
              <a:t>体系结构是否稳定？</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000" kern="0" dirty="0">
                <a:latin typeface="Arial" panose="020B0604020202020204" pitchFamily="34" charset="0"/>
                <a:cs typeface="Arial" panose="020B0604020202020204" pitchFamily="34" charset="0"/>
              </a:rPr>
              <a:t>可执行的演示版是否显示风险要素已被处理和可靠的解决</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000" kern="0" dirty="0">
                <a:latin typeface="Arial" panose="020B0604020202020204" pitchFamily="34" charset="0"/>
                <a:cs typeface="Arial" panose="020B0604020202020204" pitchFamily="34" charset="0"/>
              </a:rPr>
              <a:t>构建阶段的计划是否足够详细和精确？是否被可靠的审核基础支持？</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000" kern="0" dirty="0">
                <a:latin typeface="Arial" panose="020B0604020202020204" pitchFamily="34" charset="0"/>
                <a:cs typeface="Arial" panose="020B0604020202020204" pitchFamily="34" charset="0"/>
              </a:rPr>
              <a:t>如果当前计划在现有的体系结构环境中被执行而开发出完整系统，是否所有的风险承担人同意该蓝图是可实现的？</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buSzPts val="1000"/>
              <a:buFont typeface="Symbol" panose="05050102010706020507" pitchFamily="18" charset="2"/>
              <a:buChar char=""/>
              <a:tabLst>
                <a:tab pos="457200" algn="l"/>
              </a:tabLst>
            </a:pPr>
            <a:r>
              <a:rPr lang="zh-CN" altLang="zh-CN" sz="2000" kern="0" dirty="0">
                <a:latin typeface="Arial" panose="020B0604020202020204" pitchFamily="34" charset="0"/>
                <a:cs typeface="Arial" panose="020B0604020202020204" pitchFamily="34" charset="0"/>
              </a:rPr>
              <a:t>实际的费用开支与计划开支是否可以接受？</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zh-CN" altLang="zh-CN" sz="2400" kern="0" dirty="0">
                <a:latin typeface="Arial" panose="020B0604020202020204" pitchFamily="34" charset="0"/>
                <a:cs typeface="Arial" panose="020B0604020202020204" pitchFamily="34" charset="0"/>
              </a:rPr>
              <a:t>如果无法通过这些里程碑，则项目可能被取消或仔细地重新考虑。</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B7F25119-B4CB-43F5-8D56-0E4B912B4BB3}"/>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1226560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zh-CN" b="1" dirty="0">
                <a:solidFill>
                  <a:schemeClr val="tx1"/>
                </a:solidFill>
              </a:rPr>
              <a:t>构建阶段</a:t>
            </a:r>
            <a:r>
              <a:rPr lang="zh-CN" altLang="en-US" b="1" dirty="0">
                <a:solidFill>
                  <a:schemeClr val="tx1"/>
                </a:solidFill>
              </a:rPr>
              <a:t>（</a:t>
            </a:r>
            <a:r>
              <a:rPr lang="zh-CN" altLang="zh-CN" sz="2400" b="1" dirty="0">
                <a:solidFill>
                  <a:schemeClr val="tx1">
                    <a:lumMod val="95000"/>
                  </a:schemeClr>
                </a:solidFill>
              </a:rPr>
              <a:t>所有剩余的构件和应用程序功能被开发并集成为产品</a:t>
            </a:r>
            <a:r>
              <a:rPr lang="en-US" altLang="zh-CN" sz="2400" b="1" dirty="0">
                <a:solidFill>
                  <a:schemeClr val="tx1">
                    <a:lumMod val="95000"/>
                  </a:schemeClr>
                </a:solidFill>
              </a:rPr>
              <a:t>,</a:t>
            </a:r>
            <a:r>
              <a:rPr lang="zh-CN" altLang="zh-CN" sz="2400" b="1" dirty="0">
                <a:solidFill>
                  <a:schemeClr val="tx1">
                    <a:lumMod val="95000"/>
                  </a:schemeClr>
                </a:solidFill>
              </a:rPr>
              <a:t>所有的功能被详尽的测试</a:t>
            </a:r>
            <a:r>
              <a:rPr lang="zh-CN" altLang="en-US" b="1" dirty="0">
                <a:solidFill>
                  <a:schemeClr val="tx1"/>
                </a:solidFill>
              </a:rPr>
              <a:t>）</a:t>
            </a:r>
            <a:endParaRPr lang="zh-CN" altLang="en-US" dirty="0">
              <a:solidFill>
                <a:schemeClr val="tx1"/>
              </a:solidFill>
            </a:endParaRPr>
          </a:p>
        </p:txBody>
      </p:sp>
      <p:sp>
        <p:nvSpPr>
          <p:cNvPr id="3" name="矩形 2">
            <a:extLst>
              <a:ext uri="{FF2B5EF4-FFF2-40B4-BE49-F238E27FC236}">
                <a16:creationId xmlns:a16="http://schemas.microsoft.com/office/drawing/2014/main" id="{60E6D7D3-C991-4DBC-91B9-E5749BB6CCE7}"/>
              </a:ext>
            </a:extLst>
          </p:cNvPr>
          <p:cNvSpPr/>
          <p:nvPr/>
        </p:nvSpPr>
        <p:spPr>
          <a:xfrm>
            <a:off x="838200" y="1844824"/>
            <a:ext cx="10010328" cy="3970318"/>
          </a:xfrm>
          <a:prstGeom prst="rect">
            <a:avLst/>
          </a:prstGeom>
        </p:spPr>
        <p:txBody>
          <a:bodyPr wrap="square">
            <a:spAutoFit/>
          </a:bodyPr>
          <a:lstStyle/>
          <a:p>
            <a:r>
              <a:rPr lang="zh-CN" altLang="zh-CN" sz="2400" kern="0" dirty="0">
                <a:latin typeface="Arial" panose="020B0604020202020204" pitchFamily="34" charset="0"/>
                <a:cs typeface="Arial" panose="020B0604020202020204" pitchFamily="34" charset="0"/>
              </a:rPr>
              <a:t>本阶段的主要目标如下：</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通过优化资源和避免不必要的返工达到开发成本的最小化</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根据实际需要达到适当的质量目标</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据实际需要形成各个版本（</a:t>
            </a:r>
            <a:r>
              <a:rPr lang="en-US" altLang="zh-CN" sz="2400" kern="0" dirty="0" err="1">
                <a:latin typeface="Arial" panose="020B0604020202020204" pitchFamily="34" charset="0"/>
                <a:cs typeface="Times New Roman" panose="02020603050405020304" pitchFamily="18" charset="0"/>
              </a:rPr>
              <a:t>Alpha,Beta,and</a:t>
            </a:r>
            <a:r>
              <a:rPr lang="en-US" altLang="zh-CN" sz="2400" kern="0" dirty="0">
                <a:latin typeface="Arial" panose="020B0604020202020204" pitchFamily="34" charset="0"/>
                <a:cs typeface="Times New Roman" panose="02020603050405020304" pitchFamily="18" charset="0"/>
              </a:rPr>
              <a:t> other test release</a:t>
            </a:r>
            <a:r>
              <a:rPr lang="zh-CN" altLang="zh-CN" sz="2400" kern="0" dirty="0">
                <a:latin typeface="Arial" panose="020B0604020202020204" pitchFamily="34" charset="0"/>
                <a:cs typeface="Arial" panose="020B0604020202020204" pitchFamily="34" charset="0"/>
              </a:rPr>
              <a:t>）</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对所有必须的功能完成分析、设计、开发和测试工作</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采用循环渐进的方式开发出一个可以提交给最终用户的完整产品</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确定软件站点用户都为产品的最终部署做好了相关准备</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达成一定程度上的并行开发机制</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EE576A93-3278-4BE2-90F2-E45DDB5CB3A2}"/>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2310827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E41A52E-B008-411C-9A2E-EA9345FB7B72}"/>
              </a:ext>
            </a:extLst>
          </p:cNvPr>
          <p:cNvSpPr/>
          <p:nvPr/>
        </p:nvSpPr>
        <p:spPr>
          <a:xfrm>
            <a:off x="695400" y="908720"/>
            <a:ext cx="10657184" cy="4769575"/>
          </a:xfrm>
          <a:prstGeom prst="rect">
            <a:avLst/>
          </a:prstGeom>
        </p:spPr>
        <p:txBody>
          <a:bodyPr wrap="square">
            <a:spAutoFit/>
          </a:bodyPr>
          <a:lstStyle/>
          <a:p>
            <a:pPr>
              <a:lnSpc>
                <a:spcPct val="150000"/>
              </a:lnSpc>
            </a:pPr>
            <a:r>
              <a:rPr lang="zh-CN" altLang="zh-CN" sz="2400" kern="0" dirty="0">
                <a:latin typeface="Arial" panose="020B0604020202020204" pitchFamily="34" charset="0"/>
                <a:cs typeface="Arial" panose="020B0604020202020204" pitchFamily="34" charset="0"/>
              </a:rPr>
              <a:t>构建阶段的产出是可以交付给最终用户的产品。它最小包括：</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特定平台上的集成产品</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用户手册</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当前版本的描述</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zh-CN" altLang="zh-CN" sz="2400" kern="0" dirty="0">
                <a:latin typeface="Arial" panose="020B0604020202020204" pitchFamily="34" charset="0"/>
                <a:cs typeface="Arial" panose="020B0604020202020204" pitchFamily="34" charset="0"/>
              </a:rPr>
              <a:t>里程碑：初始运作能力</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zh-CN" altLang="zh-CN" sz="2400" kern="0" dirty="0">
                <a:latin typeface="Arial" panose="020B0604020202020204" pitchFamily="34" charset="0"/>
                <a:cs typeface="Arial" panose="020B0604020202020204" pitchFamily="34" charset="0"/>
              </a:rPr>
              <a:t>创建阶段结束是第三个重要的项目里程碑（初始功能里程碑）。此刻，决定是否软件、环境、用户可以运作而不会将项目暴露在高度风险下。该版本也常被称为</a:t>
            </a:r>
            <a:r>
              <a:rPr lang="en-US" altLang="zh-CN" sz="2400" kern="0" dirty="0">
                <a:latin typeface="Arial" panose="020B0604020202020204" pitchFamily="34" charset="0"/>
                <a:cs typeface="Times New Roman" panose="02020603050405020304" pitchFamily="18" charset="0"/>
              </a:rPr>
              <a:t>"beta"</a:t>
            </a:r>
            <a:r>
              <a:rPr lang="zh-CN" altLang="zh-CN" sz="2400" kern="0" dirty="0">
                <a:latin typeface="Arial" panose="020B0604020202020204" pitchFamily="34" charset="0"/>
                <a:cs typeface="Arial" panose="020B0604020202020204" pitchFamily="34" charset="0"/>
              </a:rPr>
              <a:t>版。</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7C8D9B03-A16D-4410-AEF0-FF99A8FC54CA}"/>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4093873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978CC72-BD9A-4E64-9354-A338E350E1C4}"/>
              </a:ext>
            </a:extLst>
          </p:cNvPr>
          <p:cNvSpPr/>
          <p:nvPr/>
        </p:nvSpPr>
        <p:spPr>
          <a:xfrm>
            <a:off x="839416" y="836712"/>
            <a:ext cx="9433048" cy="3107582"/>
          </a:xfrm>
          <a:prstGeom prst="rect">
            <a:avLst/>
          </a:prstGeom>
        </p:spPr>
        <p:txBody>
          <a:bodyPr wrap="square">
            <a:spAutoFit/>
          </a:bodyPr>
          <a:lstStyle/>
          <a:p>
            <a:pPr>
              <a:lnSpc>
                <a:spcPct val="150000"/>
              </a:lnSpc>
            </a:pPr>
            <a:r>
              <a:rPr lang="zh-CN" altLang="zh-CN" sz="2400" kern="0" dirty="0">
                <a:latin typeface="Arial" panose="020B0604020202020204" pitchFamily="34" charset="0"/>
                <a:cs typeface="Arial" panose="020B0604020202020204" pitchFamily="34" charset="0"/>
              </a:rPr>
              <a:t>构建阶段主要的审核标准包括回答以下的问题</a:t>
            </a:r>
            <a:r>
              <a:rPr lang="en-US" altLang="zh-CN" sz="2400" kern="0" dirty="0">
                <a:latin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产品是否足够稳定和成熟得发布给用户</a:t>
            </a:r>
            <a:r>
              <a:rPr lang="en-US" altLang="zh-CN" sz="2400" kern="0" dirty="0">
                <a:latin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是否所有的风险承担人准备好向用户移交</a:t>
            </a:r>
            <a:r>
              <a:rPr lang="en-US" altLang="zh-CN" sz="2400" kern="0" dirty="0">
                <a:latin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50000"/>
              </a:lnSpc>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实际费用与计划费用的比较是否仍可被接受</a:t>
            </a:r>
            <a:r>
              <a:rPr lang="en-US" altLang="zh-CN" sz="2400" kern="0" dirty="0">
                <a:latin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zh-CN" altLang="zh-CN" sz="2400" kern="0" dirty="0">
                <a:latin typeface="Arial" panose="020B0604020202020204" pitchFamily="34" charset="0"/>
                <a:cs typeface="Arial" panose="020B0604020202020204" pitchFamily="34" charset="0"/>
              </a:rPr>
              <a:t>如果无法通过这些里程碑</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则移交不得不被延迟。</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F4C097D2-0AAC-4860-80F1-853849CE6B99}"/>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2900878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9416" y="0"/>
            <a:ext cx="10515600" cy="1145224"/>
          </a:xfrm>
        </p:spPr>
        <p:txBody>
          <a:bodyPr rtlCol="0"/>
          <a:lstStyle/>
          <a:p>
            <a:r>
              <a:rPr lang="zh-CN" altLang="zh-CN" dirty="0">
                <a:solidFill>
                  <a:schemeClr val="tx1"/>
                </a:solidFill>
              </a:rPr>
              <a:t>交付阶段</a:t>
            </a:r>
            <a:r>
              <a:rPr lang="zh-CN" altLang="en-US" dirty="0">
                <a:solidFill>
                  <a:schemeClr val="tx1"/>
                </a:solidFill>
              </a:rPr>
              <a:t>（</a:t>
            </a:r>
            <a:r>
              <a:rPr lang="zh-CN" altLang="zh-CN" dirty="0">
                <a:solidFill>
                  <a:schemeClr val="tx1"/>
                </a:solidFill>
              </a:rPr>
              <a:t>目的是将软件产品交付给用户群体</a:t>
            </a:r>
            <a:r>
              <a:rPr lang="zh-CN" altLang="en-US" dirty="0">
                <a:solidFill>
                  <a:schemeClr val="tx1"/>
                </a:solidFill>
              </a:rPr>
              <a:t>）</a:t>
            </a:r>
          </a:p>
        </p:txBody>
      </p:sp>
      <p:sp>
        <p:nvSpPr>
          <p:cNvPr id="3" name="矩形 2">
            <a:extLst>
              <a:ext uri="{FF2B5EF4-FFF2-40B4-BE49-F238E27FC236}">
                <a16:creationId xmlns:a16="http://schemas.microsoft.com/office/drawing/2014/main" id="{535EA68A-50A4-4D52-89B8-E333F3FBDD2C}"/>
              </a:ext>
            </a:extLst>
          </p:cNvPr>
          <p:cNvSpPr/>
          <p:nvPr/>
        </p:nvSpPr>
        <p:spPr>
          <a:xfrm>
            <a:off x="839416" y="1268760"/>
            <a:ext cx="6096000" cy="5221942"/>
          </a:xfrm>
          <a:prstGeom prst="rect">
            <a:avLst/>
          </a:prstGeom>
        </p:spPr>
        <p:txBody>
          <a:bodyPr>
            <a:spAutoFit/>
          </a:bodyPr>
          <a:lstStyle/>
          <a:p>
            <a:pPr>
              <a:lnSpc>
                <a:spcPts val="1950"/>
              </a:lnSpc>
            </a:pPr>
            <a:r>
              <a:rPr lang="zh-CN" altLang="zh-CN" kern="0" dirty="0">
                <a:latin typeface="Arial" panose="020B0604020202020204" pitchFamily="34" charset="0"/>
                <a:cs typeface="Arial" panose="020B0604020202020204" pitchFamily="34" charset="0"/>
              </a:rPr>
              <a:t>本阶段的目标是确保软件产品可以提交给最终用户。本阶段根据实际需要可以分为几个循环。本阶段的具体目标如下：</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ts val="1950"/>
              </a:lnSpc>
              <a:spcAft>
                <a:spcPts val="1200"/>
              </a:spcAft>
              <a:buSzPts val="1000"/>
              <a:buFont typeface="Symbol" panose="05050102010706020507" pitchFamily="18" charset="2"/>
              <a:buChar char=""/>
              <a:tabLst>
                <a:tab pos="457200" algn="l"/>
              </a:tabLst>
            </a:pPr>
            <a:r>
              <a:rPr lang="zh-CN" altLang="zh-CN" kern="0" dirty="0">
                <a:latin typeface="Arial" panose="020B0604020202020204" pitchFamily="34" charset="0"/>
                <a:cs typeface="Arial" panose="020B0604020202020204" pitchFamily="34" charset="0"/>
              </a:rPr>
              <a:t>进行</a:t>
            </a:r>
            <a:r>
              <a:rPr lang="en-US" altLang="zh-CN" kern="0" dirty="0">
                <a:latin typeface="Arial" panose="020B0604020202020204" pitchFamily="34" charset="0"/>
                <a:cs typeface="Times New Roman" panose="02020603050405020304" pitchFamily="18" charset="0"/>
              </a:rPr>
              <a:t> Beta </a:t>
            </a:r>
            <a:r>
              <a:rPr lang="zh-CN" altLang="zh-CN" kern="0" dirty="0">
                <a:latin typeface="Arial" panose="020B0604020202020204" pitchFamily="34" charset="0"/>
                <a:cs typeface="Arial" panose="020B0604020202020204" pitchFamily="34" charset="0"/>
              </a:rPr>
              <a:t>测试以期达到最终用户的需要</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ts val="1950"/>
              </a:lnSpc>
              <a:spcAft>
                <a:spcPts val="1200"/>
              </a:spcAft>
              <a:buSzPts val="1000"/>
              <a:buFont typeface="Symbol" panose="05050102010706020507" pitchFamily="18" charset="2"/>
              <a:buChar char=""/>
              <a:tabLst>
                <a:tab pos="457200" algn="l"/>
              </a:tabLst>
            </a:pPr>
            <a:r>
              <a:rPr lang="zh-CN" altLang="zh-CN" kern="0" dirty="0">
                <a:latin typeface="Arial" panose="020B0604020202020204" pitchFamily="34" charset="0"/>
                <a:cs typeface="Arial" panose="020B0604020202020204" pitchFamily="34" charset="0"/>
              </a:rPr>
              <a:t>进行</a:t>
            </a:r>
            <a:r>
              <a:rPr lang="en-US" altLang="zh-CN" kern="0" dirty="0">
                <a:latin typeface="Arial" panose="020B0604020202020204" pitchFamily="34" charset="0"/>
                <a:cs typeface="Times New Roman" panose="02020603050405020304" pitchFamily="18" charset="0"/>
              </a:rPr>
              <a:t> Beta </a:t>
            </a:r>
            <a:r>
              <a:rPr lang="zh-CN" altLang="zh-CN" kern="0" dirty="0">
                <a:latin typeface="Arial" panose="020B0604020202020204" pitchFamily="34" charset="0"/>
                <a:cs typeface="Arial" panose="020B0604020202020204" pitchFamily="34" charset="0"/>
              </a:rPr>
              <a:t>测试和旧系统的并轨</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ts val="1950"/>
              </a:lnSpc>
              <a:spcAft>
                <a:spcPts val="1200"/>
              </a:spcAft>
              <a:buSzPts val="1000"/>
              <a:buFont typeface="Symbol" panose="05050102010706020507" pitchFamily="18" charset="2"/>
              <a:buChar char=""/>
              <a:tabLst>
                <a:tab pos="457200" algn="l"/>
              </a:tabLst>
            </a:pPr>
            <a:r>
              <a:rPr lang="zh-CN" altLang="zh-CN" kern="0" dirty="0">
                <a:latin typeface="Arial" panose="020B0604020202020204" pitchFamily="34" charset="0"/>
                <a:cs typeface="Arial" panose="020B0604020202020204" pitchFamily="34" charset="0"/>
              </a:rPr>
              <a:t>转换功能数据库</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ts val="1950"/>
              </a:lnSpc>
              <a:spcAft>
                <a:spcPts val="1200"/>
              </a:spcAft>
              <a:buSzPts val="1000"/>
              <a:buFont typeface="Symbol" panose="05050102010706020507" pitchFamily="18" charset="2"/>
              <a:buChar char=""/>
              <a:tabLst>
                <a:tab pos="457200" algn="l"/>
              </a:tabLst>
            </a:pPr>
            <a:r>
              <a:rPr lang="zh-CN" altLang="zh-CN" kern="0" dirty="0">
                <a:latin typeface="Arial" panose="020B0604020202020204" pitchFamily="34" charset="0"/>
                <a:cs typeface="Arial" panose="020B0604020202020204" pitchFamily="34" charset="0"/>
              </a:rPr>
              <a:t>对最终用户和产品支持人员的培训</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ts val="1950"/>
              </a:lnSpc>
              <a:spcAft>
                <a:spcPts val="1200"/>
              </a:spcAft>
              <a:buSzPts val="1000"/>
              <a:buFont typeface="Symbol" panose="05050102010706020507" pitchFamily="18" charset="2"/>
              <a:buChar char=""/>
              <a:tabLst>
                <a:tab pos="457200" algn="l"/>
              </a:tabLst>
            </a:pPr>
            <a:r>
              <a:rPr lang="zh-CN" altLang="zh-CN" kern="0" dirty="0">
                <a:latin typeface="Arial" panose="020B0604020202020204" pitchFamily="34" charset="0"/>
                <a:cs typeface="Arial" panose="020B0604020202020204" pitchFamily="34" charset="0"/>
              </a:rPr>
              <a:t>提交给市场和产品销售部门</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ts val="1950"/>
              </a:lnSpc>
              <a:spcAft>
                <a:spcPts val="1200"/>
              </a:spcAft>
              <a:buSzPts val="1000"/>
              <a:buFont typeface="Symbol" panose="05050102010706020507" pitchFamily="18" charset="2"/>
              <a:buChar char=""/>
              <a:tabLst>
                <a:tab pos="457200" algn="l"/>
              </a:tabLst>
            </a:pPr>
            <a:r>
              <a:rPr lang="zh-CN" altLang="zh-CN" kern="0" dirty="0">
                <a:latin typeface="Arial" panose="020B0604020202020204" pitchFamily="34" charset="0"/>
                <a:cs typeface="Arial" panose="020B0604020202020204" pitchFamily="34" charset="0"/>
              </a:rPr>
              <a:t>和具体部署相关的工程活动</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ts val="1950"/>
              </a:lnSpc>
              <a:spcAft>
                <a:spcPts val="1200"/>
              </a:spcAft>
              <a:buSzPts val="1000"/>
              <a:buFont typeface="Symbol" panose="05050102010706020507" pitchFamily="18" charset="2"/>
              <a:buChar char=""/>
              <a:tabLst>
                <a:tab pos="457200" algn="l"/>
              </a:tabLst>
            </a:pPr>
            <a:r>
              <a:rPr lang="zh-CN" altLang="zh-CN" kern="0" dirty="0">
                <a:latin typeface="Arial" panose="020B0604020202020204" pitchFamily="34" charset="0"/>
                <a:cs typeface="Arial" panose="020B0604020202020204" pitchFamily="34" charset="0"/>
              </a:rPr>
              <a:t>协调</a:t>
            </a:r>
            <a:r>
              <a:rPr lang="en-US" altLang="zh-CN" kern="0" dirty="0">
                <a:latin typeface="Arial" panose="020B0604020202020204" pitchFamily="34" charset="0"/>
                <a:cs typeface="Times New Roman" panose="02020603050405020304" pitchFamily="18" charset="0"/>
              </a:rPr>
              <a:t> Bug </a:t>
            </a:r>
            <a:r>
              <a:rPr lang="zh-CN" altLang="zh-CN" kern="0" dirty="0">
                <a:latin typeface="Arial" panose="020B0604020202020204" pitchFamily="34" charset="0"/>
                <a:cs typeface="Arial" panose="020B0604020202020204" pitchFamily="34" charset="0"/>
              </a:rPr>
              <a:t>修订</a:t>
            </a:r>
            <a:r>
              <a:rPr lang="en-US" altLang="zh-CN" kern="0" dirty="0">
                <a:latin typeface="Arial" panose="020B0604020202020204" pitchFamily="34" charset="0"/>
                <a:cs typeface="Times New Roman" panose="02020603050405020304" pitchFamily="18" charset="0"/>
              </a:rPr>
              <a:t>/</a:t>
            </a:r>
            <a:r>
              <a:rPr lang="zh-CN" altLang="zh-CN" kern="0" dirty="0">
                <a:latin typeface="Arial" panose="020B0604020202020204" pitchFamily="34" charset="0"/>
                <a:cs typeface="Arial" panose="020B0604020202020204" pitchFamily="34" charset="0"/>
              </a:rPr>
              <a:t>改进性能和可用性</a:t>
            </a:r>
            <a:r>
              <a:rPr lang="en-US" altLang="zh-CN" kern="0" dirty="0">
                <a:latin typeface="Arial" panose="020B0604020202020204" pitchFamily="34" charset="0"/>
                <a:cs typeface="Times New Roman" panose="02020603050405020304" pitchFamily="18" charset="0"/>
              </a:rPr>
              <a:t>(Usability)</a:t>
            </a:r>
            <a:r>
              <a:rPr lang="zh-CN" altLang="zh-CN" kern="0" dirty="0">
                <a:latin typeface="Arial" panose="020B0604020202020204" pitchFamily="34" charset="0"/>
                <a:cs typeface="Arial" panose="020B0604020202020204" pitchFamily="34" charset="0"/>
              </a:rPr>
              <a:t>等工作</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ts val="1950"/>
              </a:lnSpc>
              <a:spcAft>
                <a:spcPts val="1200"/>
              </a:spcAft>
              <a:buSzPts val="1000"/>
              <a:buFont typeface="Symbol" panose="05050102010706020507" pitchFamily="18" charset="2"/>
              <a:buChar char=""/>
              <a:tabLst>
                <a:tab pos="457200" algn="l"/>
              </a:tabLst>
            </a:pPr>
            <a:r>
              <a:rPr lang="zh-CN" altLang="zh-CN" kern="0" dirty="0">
                <a:latin typeface="Arial" panose="020B0604020202020204" pitchFamily="34" charset="0"/>
                <a:cs typeface="Arial" panose="020B0604020202020204" pitchFamily="34" charset="0"/>
              </a:rPr>
              <a:t>基于完整的</a:t>
            </a:r>
            <a:r>
              <a:rPr lang="en-US" altLang="zh-CN" kern="0" dirty="0">
                <a:latin typeface="Arial" panose="020B0604020202020204" pitchFamily="34" charset="0"/>
                <a:cs typeface="Times New Roman" panose="02020603050405020304" pitchFamily="18" charset="0"/>
              </a:rPr>
              <a:t> Vision </a:t>
            </a:r>
            <a:r>
              <a:rPr lang="zh-CN" altLang="zh-CN" kern="0" dirty="0">
                <a:latin typeface="Arial" panose="020B0604020202020204" pitchFamily="34" charset="0"/>
                <a:cs typeface="Arial" panose="020B0604020202020204" pitchFamily="34" charset="0"/>
              </a:rPr>
              <a:t>和产品验收标准对最终部署做出评估</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ts val="1950"/>
              </a:lnSpc>
              <a:spcAft>
                <a:spcPts val="1200"/>
              </a:spcAft>
              <a:buSzPts val="1000"/>
              <a:buFont typeface="Symbol" panose="05050102010706020507" pitchFamily="18" charset="2"/>
              <a:buChar char=""/>
              <a:tabLst>
                <a:tab pos="457200" algn="l"/>
              </a:tabLst>
            </a:pPr>
            <a:r>
              <a:rPr lang="zh-CN" altLang="zh-CN" kern="0" dirty="0">
                <a:latin typeface="Arial" panose="020B0604020202020204" pitchFamily="34" charset="0"/>
                <a:cs typeface="Arial" panose="020B0604020202020204" pitchFamily="34" charset="0"/>
              </a:rPr>
              <a:t>达到用户要求的满意度</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ts val="1950"/>
              </a:lnSpc>
              <a:spcAft>
                <a:spcPts val="1200"/>
              </a:spcAft>
              <a:buSzPts val="1000"/>
              <a:buFont typeface="Symbol" panose="05050102010706020507" pitchFamily="18" charset="2"/>
              <a:buChar char=""/>
              <a:tabLst>
                <a:tab pos="457200" algn="l"/>
              </a:tabLst>
            </a:pPr>
            <a:r>
              <a:rPr lang="zh-CN" altLang="zh-CN" kern="0" dirty="0">
                <a:latin typeface="Arial" panose="020B0604020202020204" pitchFamily="34" charset="0"/>
                <a:cs typeface="Arial" panose="020B0604020202020204" pitchFamily="34" charset="0"/>
              </a:rPr>
              <a:t>达成各风险承担人对产品部署基线已经完成的共识</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ts val="1950"/>
              </a:lnSpc>
              <a:buSzPts val="1000"/>
              <a:buFont typeface="Symbol" panose="05050102010706020507" pitchFamily="18" charset="2"/>
              <a:buChar char=""/>
              <a:tabLst>
                <a:tab pos="457200" algn="l"/>
              </a:tabLst>
            </a:pPr>
            <a:r>
              <a:rPr lang="zh-CN" altLang="zh-CN" kern="0" dirty="0">
                <a:latin typeface="Arial" panose="020B0604020202020204" pitchFamily="34" charset="0"/>
                <a:cs typeface="Arial" panose="020B0604020202020204" pitchFamily="34" charset="0"/>
              </a:rPr>
              <a:t>达成各风险承担人对产品部署符合</a:t>
            </a:r>
            <a:r>
              <a:rPr lang="en-US" altLang="zh-CN" kern="0" dirty="0">
                <a:latin typeface="Arial" panose="020B0604020202020204" pitchFamily="34" charset="0"/>
                <a:cs typeface="Times New Roman" panose="02020603050405020304" pitchFamily="18" charset="0"/>
              </a:rPr>
              <a:t> Vision </a:t>
            </a:r>
            <a:r>
              <a:rPr lang="zh-CN" altLang="zh-CN" kern="0" dirty="0">
                <a:latin typeface="Arial" panose="020B0604020202020204" pitchFamily="34" charset="0"/>
                <a:cs typeface="Arial" panose="020B0604020202020204" pitchFamily="34" charset="0"/>
              </a:rPr>
              <a:t>中标准的共识</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3E22F9EC-3463-495E-B476-3A1F646440D6}"/>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1236117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5B9850C6-95AD-4E7C-B27E-BFC935297D75}"/>
              </a:ext>
            </a:extLst>
          </p:cNvPr>
          <p:cNvSpPr/>
          <p:nvPr/>
        </p:nvSpPr>
        <p:spPr>
          <a:xfrm>
            <a:off x="767408" y="692696"/>
            <a:ext cx="10081120" cy="1569660"/>
          </a:xfrm>
          <a:prstGeom prst="rect">
            <a:avLst/>
          </a:prstGeom>
        </p:spPr>
        <p:txBody>
          <a:bodyPr wrap="square">
            <a:spAutoFit/>
          </a:bodyPr>
          <a:lstStyle/>
          <a:p>
            <a:r>
              <a:rPr lang="zh-CN" altLang="zh-CN" sz="2400" kern="0" dirty="0">
                <a:latin typeface="Arial" panose="020B0604020202020204" pitchFamily="34" charset="0"/>
                <a:cs typeface="Arial" panose="020B0604020202020204" pitchFamily="34" charset="0"/>
              </a:rPr>
              <a:t>该阶段依照产品的类型</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可能从非常简单到极端复杂的范围内变化。例如，现有的桌面产品的新版本可能非常简单，而替代国际机场的流量系统会非常复杂。</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r>
              <a:rPr lang="zh-CN" altLang="zh-CN" sz="2400" kern="0" dirty="0">
                <a:latin typeface="Arial" panose="020B0604020202020204" pitchFamily="34" charset="0"/>
                <a:cs typeface="Arial" panose="020B0604020202020204" pitchFamily="34" charset="0"/>
              </a:rPr>
              <a:t>里程碑：产品发布</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12" name="矩形 11">
            <a:extLst>
              <a:ext uri="{FF2B5EF4-FFF2-40B4-BE49-F238E27FC236}">
                <a16:creationId xmlns:a16="http://schemas.microsoft.com/office/drawing/2014/main" id="{44AA4F72-8891-45C9-A2E8-1EE066BE397A}"/>
              </a:ext>
            </a:extLst>
          </p:cNvPr>
          <p:cNvSpPr/>
          <p:nvPr/>
        </p:nvSpPr>
        <p:spPr>
          <a:xfrm>
            <a:off x="767408" y="2420888"/>
            <a:ext cx="8376592" cy="2462213"/>
          </a:xfrm>
          <a:prstGeom prst="rect">
            <a:avLst/>
          </a:prstGeom>
        </p:spPr>
        <p:txBody>
          <a:bodyPr wrap="square">
            <a:spAutoFit/>
          </a:bodyPr>
          <a:lstStyle/>
          <a:p>
            <a:r>
              <a:rPr lang="zh-CN" altLang="zh-CN" sz="2400" kern="0" dirty="0">
                <a:latin typeface="Arial" panose="020B0604020202020204" pitchFamily="34" charset="0"/>
                <a:cs typeface="Arial" panose="020B0604020202020204" pitchFamily="34" charset="0"/>
              </a:rPr>
              <a:t>在交付阶段的终点是第四个重要的项目里程碑，产品发布里程碑。此时，决定是否目标已达到或开始另一个周期。在许多情况下，里程碑会与下一个周期的初始阶段相重叠。</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r>
              <a:rPr lang="zh-CN" altLang="zh-CN" sz="2400" kern="0" dirty="0">
                <a:latin typeface="Arial" panose="020B0604020202020204" pitchFamily="34" charset="0"/>
                <a:cs typeface="Arial" panose="020B0604020202020204" pitchFamily="34" charset="0"/>
              </a:rPr>
              <a:t>发布阶段的审核标准主要包括以下两个问题：</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用户是否满意？</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r>
              <a:rPr lang="zh-CN" altLang="zh-CN" sz="2400" kern="0" dirty="0">
                <a:latin typeface="Arial" panose="020B0604020202020204" pitchFamily="34" charset="0"/>
                <a:cs typeface="Arial" panose="020B0604020202020204" pitchFamily="34" charset="0"/>
              </a:rPr>
              <a:t>实际费用与计划费用的比较是否仍可被接受？</a:t>
            </a:r>
            <a:r>
              <a:rPr lang="zh-CN" altLang="zh-CN" sz="2400" kern="0" dirty="0">
                <a:ea typeface="Arial" panose="020B0604020202020204" pitchFamily="34" charset="0"/>
              </a:rPr>
              <a:t> </a:t>
            </a:r>
            <a:endParaRPr lang="zh-CN" altLang="en-US" sz="2400" dirty="0"/>
          </a:p>
        </p:txBody>
      </p:sp>
      <p:sp>
        <p:nvSpPr>
          <p:cNvPr id="13" name="文本框 12">
            <a:extLst>
              <a:ext uri="{FF2B5EF4-FFF2-40B4-BE49-F238E27FC236}">
                <a16:creationId xmlns:a16="http://schemas.microsoft.com/office/drawing/2014/main" id="{D9DF18B7-DA01-4E78-A196-CFF8928B577D}"/>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1542787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46977D8-AA18-4049-A6E7-7939144A0A5D}"/>
              </a:ext>
            </a:extLst>
          </p:cNvPr>
          <p:cNvSpPr/>
          <p:nvPr/>
        </p:nvSpPr>
        <p:spPr>
          <a:xfrm>
            <a:off x="767408" y="908721"/>
            <a:ext cx="10225136" cy="4616648"/>
          </a:xfrm>
          <a:prstGeom prst="rect">
            <a:avLst/>
          </a:prstGeom>
        </p:spPr>
        <p:txBody>
          <a:bodyPr wrap="square">
            <a:spAutoFit/>
          </a:bodyPr>
          <a:lstStyle/>
          <a:p>
            <a:r>
              <a:rPr lang="zh-CN" altLang="zh-CN" sz="3600" b="1" kern="0" dirty="0">
                <a:latin typeface="Arial" panose="020B0604020202020204" pitchFamily="34" charset="0"/>
                <a:cs typeface="Arial" panose="020B0604020202020204" pitchFamily="34" charset="0"/>
              </a:rPr>
              <a:t>开发过程中的静态结构</a:t>
            </a:r>
            <a:r>
              <a:rPr lang="en-US" altLang="zh-CN" sz="3600" b="1" kern="0" dirty="0">
                <a:latin typeface="Arial" panose="020B0604020202020204" pitchFamily="34" charset="0"/>
                <a:cs typeface="Times New Roman" panose="02020603050405020304" pitchFamily="18" charset="0"/>
              </a:rPr>
              <a:t>(Static Structure of the Process)</a:t>
            </a:r>
          </a:p>
          <a:p>
            <a:r>
              <a:rPr lang="en-US" altLang="zh-CN" sz="2400" kern="0" dirty="0">
                <a:latin typeface="Arial" panose="020B0604020202020204" pitchFamily="34" charset="0"/>
                <a:cs typeface="Times New Roman" panose="02020603050405020304" pitchFamily="18" charset="0"/>
              </a:rPr>
              <a:t/>
            </a:r>
            <a:br>
              <a:rPr lang="en-US" altLang="zh-CN" sz="2400" kern="0" dirty="0">
                <a:latin typeface="Arial" panose="020B0604020202020204" pitchFamily="34" charset="0"/>
                <a:cs typeface="Times New Roman" panose="02020603050405020304" pitchFamily="18" charset="0"/>
              </a:rPr>
            </a:br>
            <a:r>
              <a:rPr lang="zh-CN" altLang="zh-CN" sz="2400" kern="0" dirty="0">
                <a:latin typeface="Arial" panose="020B0604020202020204" pitchFamily="34" charset="0"/>
                <a:cs typeface="Arial" panose="020B0604020202020204" pitchFamily="34" charset="0"/>
              </a:rPr>
              <a:t>开发流程定义了</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谁</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何时</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如何</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做</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某事</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。四种主要的建模元素被用来表达</a:t>
            </a:r>
            <a:r>
              <a:rPr lang="en-US" altLang="zh-CN" sz="2400" kern="0" dirty="0">
                <a:latin typeface="Arial" panose="020B0604020202020204" pitchFamily="34" charset="0"/>
                <a:cs typeface="Times New Roman" panose="02020603050405020304" pitchFamily="18" charset="0"/>
              </a:rPr>
              <a:t> Rational Unified Process</a:t>
            </a:r>
            <a:r>
              <a:rPr lang="zh-CN" altLang="zh-CN" sz="2400" kern="0" dirty="0">
                <a:latin typeface="Arial" panose="020B0604020202020204" pitchFamily="34" charset="0"/>
                <a:cs typeface="Arial" panose="020B0604020202020204" pitchFamily="34" charset="0"/>
              </a:rPr>
              <a:t>：</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角色</a:t>
            </a:r>
            <a:r>
              <a:rPr lang="en-US" altLang="zh-CN" sz="2400" kern="0" dirty="0">
                <a:latin typeface="Arial" panose="020B0604020202020204" pitchFamily="34" charset="0"/>
                <a:cs typeface="Times New Roman" panose="02020603050405020304" pitchFamily="18" charset="0"/>
              </a:rPr>
              <a:t>(Workers),"</a:t>
            </a:r>
            <a:r>
              <a:rPr lang="zh-CN" altLang="zh-CN" sz="2400" kern="0" dirty="0">
                <a:latin typeface="Arial" panose="020B0604020202020204" pitchFamily="34" charset="0"/>
                <a:cs typeface="Arial" panose="020B0604020202020204" pitchFamily="34" charset="0"/>
              </a:rPr>
              <a:t>谁</a:t>
            </a:r>
            <a:r>
              <a:rPr lang="en-US" altLang="zh-CN" sz="2400" kern="0" dirty="0">
                <a:latin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活动</a:t>
            </a:r>
            <a:r>
              <a:rPr lang="en-US" altLang="zh-CN" sz="2400" kern="0" dirty="0">
                <a:latin typeface="Arial" panose="020B0604020202020204" pitchFamily="34" charset="0"/>
                <a:cs typeface="Times New Roman" panose="02020603050405020304" pitchFamily="18" charset="0"/>
              </a:rPr>
              <a:t>(Activities),"</a:t>
            </a:r>
            <a:r>
              <a:rPr lang="zh-CN" altLang="zh-CN" sz="2400" kern="0" dirty="0">
                <a:latin typeface="Arial" panose="020B0604020202020204" pitchFamily="34" charset="0"/>
                <a:cs typeface="Arial" panose="020B0604020202020204" pitchFamily="34" charset="0"/>
              </a:rPr>
              <a:t>如何</a:t>
            </a:r>
            <a:r>
              <a:rPr lang="en-US" altLang="zh-CN" sz="2400" kern="0" dirty="0">
                <a:latin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产物</a:t>
            </a:r>
            <a:r>
              <a:rPr lang="en-US" altLang="zh-CN" sz="2400" kern="0" dirty="0">
                <a:latin typeface="Arial" panose="020B0604020202020204" pitchFamily="34" charset="0"/>
                <a:cs typeface="Times New Roman" panose="02020603050405020304" pitchFamily="18" charset="0"/>
              </a:rPr>
              <a:t>(Artifacts),"</a:t>
            </a:r>
            <a:r>
              <a:rPr lang="zh-CN" altLang="zh-CN" sz="2400" kern="0" dirty="0">
                <a:latin typeface="Arial" panose="020B0604020202020204" pitchFamily="34" charset="0"/>
                <a:cs typeface="Arial" panose="020B0604020202020204" pitchFamily="34" charset="0"/>
              </a:rPr>
              <a:t>某事</a:t>
            </a:r>
            <a:r>
              <a:rPr lang="en-US" altLang="zh-CN" sz="2400" kern="0" dirty="0">
                <a:latin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工作流（</a:t>
            </a:r>
            <a:r>
              <a:rPr lang="en-US" altLang="zh-CN" sz="2400" kern="0" dirty="0">
                <a:latin typeface="Arial" panose="020B0604020202020204" pitchFamily="34" charset="0"/>
                <a:cs typeface="Times New Roman" panose="02020603050405020304" pitchFamily="18" charset="0"/>
              </a:rPr>
              <a:t>Workflows</a:t>
            </a:r>
            <a:r>
              <a:rPr lang="zh-CN" altLang="zh-CN" sz="2400" kern="0" dirty="0">
                <a:latin typeface="Arial" panose="020B0604020202020204" pitchFamily="34" charset="0"/>
                <a:cs typeface="Arial" panose="020B0604020202020204" pitchFamily="34" charset="0"/>
              </a:rPr>
              <a:t>），</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何时</a:t>
            </a:r>
            <a:r>
              <a:rPr lang="en-US" altLang="zh-CN" sz="2400" kern="0" dirty="0">
                <a:latin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r>
              <a:rPr lang="zh-CN" altLang="zh-CN" sz="2400" kern="0" dirty="0">
                <a:latin typeface="Arial" panose="020B0604020202020204" pitchFamily="34" charset="0"/>
                <a:cs typeface="Arial" panose="020B0604020202020204" pitchFamily="34" charset="0"/>
              </a:rPr>
              <a:t>活动、产物、角色</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A6CA3F80-D663-4722-AE8C-24FAAD42AAEF}"/>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125834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solidFill>
                  <a:schemeClr val="tx1"/>
                </a:solidFill>
              </a:rPr>
              <a:t>迭代模型介绍</a:t>
            </a:r>
          </a:p>
        </p:txBody>
      </p:sp>
      <p:sp>
        <p:nvSpPr>
          <p:cNvPr id="4" name="文本框 3">
            <a:extLst>
              <a:ext uri="{FF2B5EF4-FFF2-40B4-BE49-F238E27FC236}">
                <a16:creationId xmlns:a16="http://schemas.microsoft.com/office/drawing/2014/main" id="{B0F252CE-1F7D-4D4D-BB8C-B16319A9ECD7}"/>
              </a:ext>
            </a:extLst>
          </p:cNvPr>
          <p:cNvSpPr txBox="1"/>
          <p:nvPr/>
        </p:nvSpPr>
        <p:spPr>
          <a:xfrm>
            <a:off x="838200" y="1700808"/>
            <a:ext cx="10297144" cy="1200329"/>
          </a:xfrm>
          <a:prstGeom prst="rect">
            <a:avLst/>
          </a:prstGeom>
          <a:noFill/>
        </p:spPr>
        <p:txBody>
          <a:bodyPr wrap="square" rtlCol="0">
            <a:spAutoFit/>
          </a:bodyPr>
          <a:lstStyle/>
          <a:p>
            <a:r>
              <a:rPr lang="zh-CN" altLang="en-US" dirty="0"/>
              <a:t>       迭代型生命周期模型由螺旋型生命周期模型演进而来，所有按照迭代模型开发的软件项目都要经历一个从先启（Inception）-&gt;精化（Elaboration）-&gt;构建（Construction）-&gt;产品化（Transition）的开发过程（开发周期）；并完成项目管理、开发、支持等各项核心的活动。</a:t>
            </a:r>
            <a:endParaRPr lang="en-US" altLang="zh-CN" dirty="0"/>
          </a:p>
          <a:p>
            <a:r>
              <a:rPr lang="zh-CN" altLang="en-US" dirty="0"/>
              <a:t>       完整的软件生命周期包含项目先启、精化架构、构建源码、产品化过渡等四个</a:t>
            </a:r>
            <a:r>
              <a:rPr lang="zh-CN" altLang="en-US" b="1" dirty="0"/>
              <a:t>里程碑阶段</a:t>
            </a:r>
            <a:r>
              <a:rPr lang="zh-CN" altLang="en-US" dirty="0"/>
              <a:t>。</a:t>
            </a:r>
          </a:p>
        </p:txBody>
      </p:sp>
      <p:pic>
        <p:nvPicPr>
          <p:cNvPr id="5" name="内容占位符 3">
            <a:extLst>
              <a:ext uri="{FF2B5EF4-FFF2-40B4-BE49-F238E27FC236}">
                <a16:creationId xmlns:a16="http://schemas.microsoft.com/office/drawing/2014/main" id="{D74981CC-837C-4B4D-BAA0-E0AFA7FCDE4F}"/>
              </a:ext>
            </a:extLst>
          </p:cNvPr>
          <p:cNvPicPr>
            <a:picLocks noChangeAspect="1"/>
          </p:cNvPicPr>
          <p:nvPr/>
        </p:nvPicPr>
        <p:blipFill>
          <a:blip r:embed="rId3"/>
          <a:stretch>
            <a:fillRect/>
          </a:stretch>
        </p:blipFill>
        <p:spPr>
          <a:xfrm>
            <a:off x="2135560" y="3091594"/>
            <a:ext cx="7200800" cy="2713669"/>
          </a:xfrm>
          <a:prstGeom prst="rect">
            <a:avLst/>
          </a:prstGeom>
        </p:spPr>
      </p:pic>
      <p:sp>
        <p:nvSpPr>
          <p:cNvPr id="6" name="文本框 5">
            <a:extLst>
              <a:ext uri="{FF2B5EF4-FFF2-40B4-BE49-F238E27FC236}">
                <a16:creationId xmlns:a16="http://schemas.microsoft.com/office/drawing/2014/main" id="{C994C4FB-A3B0-4C3A-94EB-DEF1C50BAFA9}"/>
              </a:ext>
            </a:extLst>
          </p:cNvPr>
          <p:cNvSpPr txBox="1"/>
          <p:nvPr/>
        </p:nvSpPr>
        <p:spPr>
          <a:xfrm>
            <a:off x="10019220" y="6488668"/>
            <a:ext cx="2232248" cy="369332"/>
          </a:xfrm>
          <a:prstGeom prst="rect">
            <a:avLst/>
          </a:prstGeom>
          <a:noFill/>
        </p:spPr>
        <p:txBody>
          <a:bodyPr wrap="square" rtlCol="0">
            <a:spAutoFit/>
          </a:bodyPr>
          <a:lstStyle/>
          <a:p>
            <a:r>
              <a:rPr lang="zh-CN" altLang="en-US" dirty="0"/>
              <a:t>资料整理：邬立东</a:t>
            </a:r>
          </a:p>
        </p:txBody>
      </p:sp>
    </p:spTree>
    <p:extLst>
      <p:ext uri="{BB962C8B-B14F-4D97-AF65-F5344CB8AC3E}">
        <p14:creationId xmlns:p14="http://schemas.microsoft.com/office/powerpoint/2010/main" val="4212202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2175DF3-6506-469C-891C-4593C9E46090}"/>
              </a:ext>
            </a:extLst>
          </p:cNvPr>
          <p:cNvSpPr/>
          <p:nvPr/>
        </p:nvSpPr>
        <p:spPr>
          <a:xfrm>
            <a:off x="839416" y="1052736"/>
            <a:ext cx="10297144" cy="3375283"/>
          </a:xfrm>
          <a:prstGeom prst="rect">
            <a:avLst/>
          </a:prstGeom>
        </p:spPr>
        <p:txBody>
          <a:bodyPr wrap="square">
            <a:spAutoFit/>
          </a:bodyPr>
          <a:lstStyle/>
          <a:p>
            <a:pPr>
              <a:lnSpc>
                <a:spcPts val="1950"/>
              </a:lnSpc>
            </a:pPr>
            <a:r>
              <a:rPr lang="zh-CN" altLang="zh-CN" sz="3600" kern="0" dirty="0">
                <a:latin typeface="Arial" panose="020B0604020202020204" pitchFamily="34" charset="0"/>
                <a:cs typeface="Arial" panose="020B0604020202020204" pitchFamily="34" charset="0"/>
              </a:rPr>
              <a:t>角色</a:t>
            </a:r>
            <a:endParaRPr lang="en-US" altLang="zh-CN" sz="3600" kern="0" dirty="0">
              <a:latin typeface="Arial" panose="020B0604020202020204" pitchFamily="34" charset="0"/>
              <a:cs typeface="Arial" panose="020B0604020202020204" pitchFamily="34" charset="0"/>
            </a:endParaRPr>
          </a:p>
          <a:p>
            <a:pPr>
              <a:lnSpc>
                <a:spcPts val="1950"/>
              </a:lnSpc>
            </a:pPr>
            <a:endParaRPr lang="zh-CN" altLang="zh-CN" sz="3600"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en-US" altLang="zh-CN" sz="2400" kern="0" dirty="0">
                <a:latin typeface="Arial" panose="020B0604020202020204" pitchFamily="34" charset="0"/>
                <a:cs typeface="Arial" panose="020B0604020202020204" pitchFamily="34" charset="0"/>
              </a:rPr>
              <a:t>     </a:t>
            </a:r>
            <a:r>
              <a:rPr lang="zh-CN" altLang="zh-CN" sz="2400" kern="0" dirty="0">
                <a:latin typeface="Arial" panose="020B0604020202020204" pitchFamily="34" charset="0"/>
                <a:cs typeface="Arial" panose="020B0604020202020204" pitchFamily="34" charset="0"/>
              </a:rPr>
              <a:t>角色定义了个人或由若干人所组成小组的行为和责任。可以认为角色是项目组中个人戴的</a:t>
            </a:r>
            <a:r>
              <a:rPr lang="en-US" altLang="zh-CN" sz="2400" kern="0" dirty="0">
                <a:latin typeface="Arial" panose="020B0604020202020204" pitchFamily="34" charset="0"/>
              </a:rPr>
              <a:t>"</a:t>
            </a:r>
            <a:r>
              <a:rPr lang="zh-CN" altLang="zh-CN" sz="2400" kern="0" dirty="0">
                <a:latin typeface="Arial" panose="020B0604020202020204" pitchFamily="34" charset="0"/>
                <a:cs typeface="Arial" panose="020B0604020202020204" pitchFamily="34" charset="0"/>
              </a:rPr>
              <a:t>帽子</a:t>
            </a:r>
            <a:r>
              <a:rPr lang="en-US" altLang="zh-CN" sz="2400" kern="0" dirty="0">
                <a:latin typeface="Arial" panose="020B0604020202020204" pitchFamily="34" charset="0"/>
              </a:rPr>
              <a:t>"</a:t>
            </a:r>
            <a:r>
              <a:rPr lang="zh-CN" altLang="zh-CN" sz="2400" kern="0" dirty="0">
                <a:latin typeface="Arial" panose="020B0604020202020204" pitchFamily="34" charset="0"/>
                <a:cs typeface="Arial" panose="020B0604020202020204" pitchFamily="34" charset="0"/>
              </a:rPr>
              <a:t>。单个人可以佩戴多个不同的帽子。这是一个非常重要的区别。因为通常容易将角色认为是个人或小组本身，在</a:t>
            </a:r>
            <a:r>
              <a:rPr lang="en-US" altLang="zh-CN" sz="2400" kern="0" dirty="0">
                <a:latin typeface="Arial" panose="020B0604020202020204" pitchFamily="34" charset="0"/>
              </a:rPr>
              <a:t> Unified Process </a:t>
            </a:r>
            <a:r>
              <a:rPr lang="zh-CN" altLang="zh-CN" sz="2400" kern="0" dirty="0">
                <a:latin typeface="Arial" panose="020B0604020202020204" pitchFamily="34" charset="0"/>
                <a:cs typeface="Arial" panose="020B0604020202020204" pitchFamily="34" charset="0"/>
              </a:rPr>
              <a:t>中，角色还定义了如何完成工作。所分派给角色的责任既包括某系列的活动，还包括成为产物的拥有者。</a:t>
            </a:r>
            <a:endParaRPr lang="zh-CN" altLang="en-US" sz="2400" dirty="0"/>
          </a:p>
        </p:txBody>
      </p:sp>
      <p:sp>
        <p:nvSpPr>
          <p:cNvPr id="5" name="文本框 4">
            <a:extLst>
              <a:ext uri="{FF2B5EF4-FFF2-40B4-BE49-F238E27FC236}">
                <a16:creationId xmlns:a16="http://schemas.microsoft.com/office/drawing/2014/main" id="{9AA47B04-591C-41E3-BD0A-2D493AA77777}"/>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21443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zh-CN" sz="3600" kern="0" dirty="0">
                <a:solidFill>
                  <a:schemeClr val="tx1"/>
                </a:solidFill>
                <a:latin typeface="Arial" panose="020B0604020202020204" pitchFamily="34" charset="0"/>
                <a:cs typeface="Arial" panose="020B0604020202020204" pitchFamily="34" charset="0"/>
              </a:rPr>
              <a:t>活动</a:t>
            </a:r>
            <a:endParaRPr lang="zh-CN" altLang="zh-CN" sz="3600" kern="100" dirty="0">
              <a:solidFill>
                <a:schemeClr val="tx1"/>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3" name="矩形 2">
            <a:extLst>
              <a:ext uri="{FF2B5EF4-FFF2-40B4-BE49-F238E27FC236}">
                <a16:creationId xmlns:a16="http://schemas.microsoft.com/office/drawing/2014/main" id="{645C1021-5A85-4566-BEF7-AFAAE50C8148}"/>
              </a:ext>
            </a:extLst>
          </p:cNvPr>
          <p:cNvSpPr/>
          <p:nvPr/>
        </p:nvSpPr>
        <p:spPr>
          <a:xfrm>
            <a:off x="911424" y="1484878"/>
            <a:ext cx="10225136" cy="4616648"/>
          </a:xfrm>
          <a:prstGeom prst="rect">
            <a:avLst/>
          </a:prstGeom>
        </p:spPr>
        <p:txBody>
          <a:bodyPr wrap="square">
            <a:spAutoFit/>
          </a:bodyPr>
          <a:lstStyle/>
          <a:p>
            <a:r>
              <a:rPr lang="en-US" altLang="zh-CN" sz="2400" kern="0" dirty="0">
                <a:latin typeface="Arial" panose="020B0604020202020204" pitchFamily="34" charset="0"/>
                <a:cs typeface="Arial" panose="020B0604020202020204" pitchFamily="34" charset="0"/>
              </a:rPr>
              <a:t>      </a:t>
            </a:r>
            <a:r>
              <a:rPr lang="zh-CN" altLang="zh-CN" sz="2400" kern="0" dirty="0">
                <a:latin typeface="Arial" panose="020B0604020202020204" pitchFamily="34" charset="0"/>
                <a:cs typeface="Arial" panose="020B0604020202020204" pitchFamily="34" charset="0"/>
              </a:rPr>
              <a:t>某个角色的活动是可能要求该角色中的个体执行的工作单元。活动具有明确的目的，通常表现为一些产物，如模型、类、计划等。每个活动分派给特定的角色。活动通常占用几个小时至几天，常常牵涉一个角色，影响到一个或少量的产物。活动应可以用来作为计划和进展的组成元素；如果活动太小，它将被忽略，而如果太大，则进展不得不表现为活动的组成部分。</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r>
              <a:rPr lang="zh-CN" altLang="zh-CN" sz="2400" kern="0" dirty="0">
                <a:latin typeface="Arial" panose="020B0604020202020204" pitchFamily="34" charset="0"/>
                <a:cs typeface="Arial" panose="020B0604020202020204" pitchFamily="34" charset="0"/>
              </a:rPr>
              <a:t>活动的例子：</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计划一个迭代过程，对应角色：项目经理</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寻找</a:t>
            </a:r>
            <a:r>
              <a:rPr lang="en-US" altLang="zh-CN" sz="2400" kern="0" dirty="0">
                <a:latin typeface="Arial" panose="020B0604020202020204" pitchFamily="34" charset="0"/>
                <a:cs typeface="Times New Roman" panose="02020603050405020304" pitchFamily="18" charset="0"/>
              </a:rPr>
              <a:t> use cases </a:t>
            </a:r>
            <a:r>
              <a:rPr lang="zh-CN" altLang="zh-CN" sz="2400" kern="0" dirty="0">
                <a:latin typeface="Arial" panose="020B0604020202020204" pitchFamily="34" charset="0"/>
                <a:cs typeface="Arial" panose="020B0604020202020204" pitchFamily="34" charset="0"/>
              </a:rPr>
              <a:t>和</a:t>
            </a:r>
            <a:r>
              <a:rPr lang="en-US" altLang="zh-CN" sz="2400" kern="0" dirty="0">
                <a:latin typeface="Arial" panose="020B0604020202020204" pitchFamily="34" charset="0"/>
                <a:cs typeface="Times New Roman" panose="02020603050405020304" pitchFamily="18" charset="0"/>
              </a:rPr>
              <a:t> actors, </a:t>
            </a:r>
            <a:r>
              <a:rPr lang="zh-CN" altLang="zh-CN" sz="2400" kern="0" dirty="0">
                <a:latin typeface="Arial" panose="020B0604020202020204" pitchFamily="34" charset="0"/>
                <a:cs typeface="Arial" panose="020B0604020202020204" pitchFamily="34" charset="0"/>
              </a:rPr>
              <a:t>对应角色</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系统分析员</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审核设计</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对应角色</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设计审核人员</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执行性能测试</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对应角色</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性能测试人员</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391E84FE-9EF7-45FC-B7C9-3CFB4C01ADCA}"/>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326269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4F799FC-1964-47A4-91F3-7251001AACB0}"/>
              </a:ext>
            </a:extLst>
          </p:cNvPr>
          <p:cNvSpPr/>
          <p:nvPr/>
        </p:nvSpPr>
        <p:spPr>
          <a:xfrm>
            <a:off x="623392" y="476672"/>
            <a:ext cx="10081120" cy="5693866"/>
          </a:xfrm>
          <a:prstGeom prst="rect">
            <a:avLst/>
          </a:prstGeom>
        </p:spPr>
        <p:txBody>
          <a:bodyPr wrap="square">
            <a:spAutoFit/>
          </a:bodyPr>
          <a:lstStyle/>
          <a:p>
            <a:pPr lvl="1"/>
            <a:r>
              <a:rPr lang="zh-CN" altLang="zh-CN" sz="3600" kern="0" dirty="0">
                <a:latin typeface="Arial" panose="020B0604020202020204" pitchFamily="34" charset="0"/>
                <a:cs typeface="Arial" panose="020B0604020202020204" pitchFamily="34" charset="0"/>
              </a:rPr>
              <a:t>产物</a:t>
            </a:r>
            <a:endParaRPr lang="zh-CN" altLang="zh-CN" sz="3600" kern="100" dirty="0">
              <a:latin typeface="等线" panose="02010600030101010101" pitchFamily="2" charset="-122"/>
              <a:ea typeface="等线" panose="02010600030101010101" pitchFamily="2" charset="-122"/>
              <a:cs typeface="Times New Roman" panose="02020603050405020304" pitchFamily="18" charset="0"/>
            </a:endParaRPr>
          </a:p>
          <a:p>
            <a:pPr lvl="1"/>
            <a:r>
              <a:rPr lang="zh-CN" altLang="zh-CN" sz="2400" kern="0" dirty="0">
                <a:latin typeface="Arial" panose="020B0604020202020204" pitchFamily="34" charset="0"/>
                <a:cs typeface="Arial" panose="020B0604020202020204" pitchFamily="34" charset="0"/>
              </a:rPr>
              <a:t>产物是被产生的、修改，或为过程所使用的一段信息。产物是项目的实际产品、项目产生的事物，或者供向最终产品迈进时使用。产物用作角色执行某个活动的输入，同时也是该活动的输出。在面向对象的设计术语中，如活动是活动对象（角色）上的操作一样，产物是这些活动的参数。</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lvl="1"/>
            <a:r>
              <a:rPr lang="zh-CN" altLang="zh-CN" sz="2400" kern="0" dirty="0">
                <a:latin typeface="Arial" panose="020B0604020202020204" pitchFamily="34" charset="0"/>
                <a:cs typeface="Arial" panose="020B0604020202020204" pitchFamily="34" charset="0"/>
              </a:rPr>
              <a:t>产物可以具有不同的形式：</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800100" lvl="1" indent="-342900">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模型，如</a:t>
            </a:r>
            <a:r>
              <a:rPr lang="en-US" altLang="zh-CN" sz="2400" kern="0" dirty="0">
                <a:latin typeface="Arial" panose="020B0604020202020204" pitchFamily="34" charset="0"/>
                <a:cs typeface="Times New Roman" panose="02020603050405020304" pitchFamily="18" charset="0"/>
              </a:rPr>
              <a:t> Use-Case </a:t>
            </a:r>
            <a:r>
              <a:rPr lang="zh-CN" altLang="zh-CN" sz="2400" kern="0" dirty="0">
                <a:latin typeface="Arial" panose="020B0604020202020204" pitchFamily="34" charset="0"/>
                <a:cs typeface="Arial" panose="020B0604020202020204" pitchFamily="34" charset="0"/>
              </a:rPr>
              <a:t>模型或设计模型</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800100" lvl="1" indent="-342900">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模型组成元素</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即模型中的元素，比如类</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用例（</a:t>
            </a:r>
            <a:r>
              <a:rPr lang="en-US" altLang="zh-CN" sz="2400" kern="0" dirty="0">
                <a:latin typeface="Arial" panose="020B0604020202020204" pitchFamily="34" charset="0"/>
                <a:cs typeface="Times New Roman" panose="02020603050405020304" pitchFamily="18" charset="0"/>
              </a:rPr>
              <a:t>use case</a:t>
            </a:r>
            <a:r>
              <a:rPr lang="zh-CN" altLang="zh-CN" sz="2400" kern="0" dirty="0">
                <a:latin typeface="Arial" panose="020B0604020202020204" pitchFamily="34" charset="0"/>
                <a:cs typeface="Arial" panose="020B0604020202020204" pitchFamily="34" charset="0"/>
              </a:rPr>
              <a:t>）</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r>
              <a:rPr lang="zh-CN" altLang="zh-CN" sz="2400" kern="0" dirty="0">
                <a:latin typeface="Arial" panose="020B0604020202020204" pitchFamily="34" charset="0"/>
                <a:cs typeface="Arial" panose="020B0604020202020204" pitchFamily="34" charset="0"/>
              </a:rPr>
              <a:t>或子系统般的元素</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800100" lvl="1" indent="-342900">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文档</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如商业案例或软件结构文档</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800100" lvl="1" indent="-342900">
              <a:spcAft>
                <a:spcPts val="1200"/>
              </a:spcAft>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源代码</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可执行文件</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4F20A568-65FD-4BCC-A8E9-FBEFD4FD849C}"/>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60117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1002812-A5BB-462F-9A85-E5D49013BB55}"/>
              </a:ext>
            </a:extLst>
          </p:cNvPr>
          <p:cNvSpPr/>
          <p:nvPr/>
        </p:nvSpPr>
        <p:spPr>
          <a:xfrm>
            <a:off x="767408" y="1196752"/>
            <a:ext cx="10370368" cy="3416320"/>
          </a:xfrm>
          <a:prstGeom prst="rect">
            <a:avLst/>
          </a:prstGeom>
        </p:spPr>
        <p:txBody>
          <a:bodyPr wrap="square">
            <a:spAutoFit/>
          </a:bodyPr>
          <a:lstStyle/>
          <a:p>
            <a:r>
              <a:rPr lang="zh-CN" altLang="zh-CN" sz="3600" kern="0" dirty="0">
                <a:latin typeface="Arial" panose="020B0604020202020204" pitchFamily="34" charset="0"/>
                <a:cs typeface="Arial" panose="020B0604020202020204" pitchFamily="34" charset="0"/>
              </a:rPr>
              <a:t>工作流</a:t>
            </a:r>
            <a:r>
              <a:rPr lang="zh-CN" altLang="zh-CN" sz="36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3600"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zh-CN" altLang="zh-CN" sz="2400" kern="0" dirty="0">
                <a:latin typeface="Arial" panose="020B0604020202020204" pitchFamily="34" charset="0"/>
                <a:cs typeface="Arial" panose="020B0604020202020204" pitchFamily="34" charset="0"/>
              </a:rPr>
              <a:t>仅依靠角色、活动和产物的列举并不能组成一个过程。需要一种方法来描述能产生若干有价值的有意义结果的活动序列，显示角色之间的交互作用。</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zh-CN" altLang="zh-CN" sz="2400" kern="0" dirty="0">
                <a:latin typeface="Arial" panose="020B0604020202020204" pitchFamily="34" charset="0"/>
                <a:cs typeface="Arial" panose="020B0604020202020204" pitchFamily="34" charset="0"/>
              </a:rPr>
              <a:t>工作流是产生具有可观察结果的活动序列。</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en-US" altLang="zh-CN" sz="2400" kern="0" dirty="0">
                <a:latin typeface="Arial" panose="020B0604020202020204" pitchFamily="34" charset="0"/>
                <a:cs typeface="Times New Roman" panose="02020603050405020304" pitchFamily="18" charset="0"/>
              </a:rPr>
              <a:t>UML </a:t>
            </a:r>
            <a:r>
              <a:rPr lang="zh-CN" altLang="zh-CN" sz="2400" kern="0" dirty="0">
                <a:latin typeface="Arial" panose="020B0604020202020204" pitchFamily="34" charset="0"/>
                <a:cs typeface="Arial" panose="020B0604020202020204" pitchFamily="34" charset="0"/>
              </a:rPr>
              <a:t>术语中</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工作流可以表达为序列图、协同图，或活动图。在本文中，使用活动图的形式来描述。</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9570A359-08C1-4D70-94D6-14BD5C437768}"/>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3797146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5ABBE8CC-1E46-46DA-A697-CB9CF6A16BD9}"/>
              </a:ext>
            </a:extLst>
          </p:cNvPr>
          <p:cNvSpPr/>
          <p:nvPr/>
        </p:nvSpPr>
        <p:spPr>
          <a:xfrm>
            <a:off x="767408" y="260648"/>
            <a:ext cx="10441160" cy="1384995"/>
          </a:xfrm>
          <a:prstGeom prst="rect">
            <a:avLst/>
          </a:prstGeom>
        </p:spPr>
        <p:txBody>
          <a:bodyPr wrap="square">
            <a:spAutoFit/>
          </a:bodyPr>
          <a:lstStyle/>
          <a:p>
            <a:r>
              <a:rPr lang="zh-CN" altLang="zh-CN" sz="3600" kern="0" dirty="0">
                <a:latin typeface="Arial" panose="020B0604020202020204" pitchFamily="34" charset="0"/>
                <a:cs typeface="Arial" panose="020B0604020202020204" pitchFamily="34" charset="0"/>
              </a:rPr>
              <a:t>核心工作流</a:t>
            </a:r>
            <a:r>
              <a:rPr lang="en-US" altLang="zh-CN" sz="3600" kern="0" dirty="0">
                <a:latin typeface="Arial" panose="020B0604020202020204" pitchFamily="34" charset="0"/>
              </a:rPr>
              <a:t>(Core workflows)</a:t>
            </a:r>
            <a:br>
              <a:rPr lang="en-US" altLang="zh-CN" sz="3600" kern="0" dirty="0">
                <a:latin typeface="Arial" panose="020B0604020202020204" pitchFamily="34" charset="0"/>
              </a:rPr>
            </a:br>
            <a:r>
              <a:rPr lang="en-US" altLang="zh-CN" sz="2400" kern="0" dirty="0">
                <a:latin typeface="Arial" panose="020B0604020202020204" pitchFamily="34" charset="0"/>
              </a:rPr>
              <a:t>Rational Unified Process </a:t>
            </a:r>
            <a:r>
              <a:rPr lang="zh-CN" altLang="zh-CN" sz="2400" kern="0" dirty="0">
                <a:latin typeface="Arial" panose="020B0604020202020204" pitchFamily="34" charset="0"/>
                <a:cs typeface="Arial" panose="020B0604020202020204" pitchFamily="34" charset="0"/>
              </a:rPr>
              <a:t>中有</a:t>
            </a:r>
            <a:r>
              <a:rPr lang="en-US" altLang="zh-CN" sz="2400" kern="0" dirty="0">
                <a:latin typeface="Arial" panose="020B0604020202020204" pitchFamily="34" charset="0"/>
              </a:rPr>
              <a:t>9</a:t>
            </a:r>
            <a:r>
              <a:rPr lang="zh-CN" altLang="zh-CN" sz="2400" kern="0" dirty="0">
                <a:latin typeface="Arial" panose="020B0604020202020204" pitchFamily="34" charset="0"/>
                <a:cs typeface="Arial" panose="020B0604020202020204" pitchFamily="34" charset="0"/>
              </a:rPr>
              <a:t>个核心工作流</a:t>
            </a:r>
            <a:r>
              <a:rPr lang="en-US" altLang="zh-CN" sz="2400" kern="0" dirty="0">
                <a:latin typeface="Arial" panose="020B0604020202020204" pitchFamily="34" charset="0"/>
              </a:rPr>
              <a:t>,</a:t>
            </a:r>
            <a:r>
              <a:rPr lang="zh-CN" altLang="zh-CN" sz="2400" kern="0" dirty="0">
                <a:latin typeface="Arial" panose="020B0604020202020204" pitchFamily="34" charset="0"/>
                <a:cs typeface="Arial" panose="020B0604020202020204" pitchFamily="34" charset="0"/>
              </a:rPr>
              <a:t>代表了所有角色和活动的逻辑分组情况</a:t>
            </a:r>
            <a:endParaRPr lang="zh-CN" altLang="en-US" sz="3600" dirty="0"/>
          </a:p>
        </p:txBody>
      </p:sp>
      <p:sp>
        <p:nvSpPr>
          <p:cNvPr id="18" name="矩形 17">
            <a:extLst>
              <a:ext uri="{FF2B5EF4-FFF2-40B4-BE49-F238E27FC236}">
                <a16:creationId xmlns:a16="http://schemas.microsoft.com/office/drawing/2014/main" id="{CD14E553-282B-4BB0-A0CD-0D91427447A5}"/>
              </a:ext>
            </a:extLst>
          </p:cNvPr>
          <p:cNvSpPr/>
          <p:nvPr/>
        </p:nvSpPr>
        <p:spPr>
          <a:xfrm>
            <a:off x="839416" y="1700808"/>
            <a:ext cx="10153128" cy="5027017"/>
          </a:xfrm>
          <a:prstGeom prst="rect">
            <a:avLst/>
          </a:prstGeom>
        </p:spPr>
        <p:txBody>
          <a:bodyPr wrap="square">
            <a:spAutoFit/>
          </a:bodyPr>
          <a:lstStyle/>
          <a:p>
            <a:pPr>
              <a:lnSpc>
                <a:spcPts val="1950"/>
              </a:lnSpc>
            </a:pPr>
            <a:r>
              <a:rPr lang="en-US" altLang="zh-CN" sz="2400" kern="0" dirty="0">
                <a:latin typeface="Arial" panose="020B0604020202020204" pitchFamily="34" charset="0"/>
                <a:cs typeface="Times New Roman" panose="02020603050405020304" pitchFamily="18" charset="0"/>
              </a:rPr>
              <a:t>9</a:t>
            </a:r>
            <a:r>
              <a:rPr lang="zh-CN" altLang="zh-CN" sz="2400" kern="0" dirty="0">
                <a:latin typeface="Arial" panose="020B0604020202020204" pitchFamily="34" charset="0"/>
                <a:cs typeface="Arial" panose="020B0604020202020204" pitchFamily="34" charset="0"/>
              </a:rPr>
              <a:t>个核心的过程工作流</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r>
              <a:rPr lang="zh-CN" altLang="zh-CN" sz="2000" kern="0" dirty="0">
                <a:latin typeface="Arial" panose="020B0604020202020204" pitchFamily="34" charset="0"/>
                <a:cs typeface="Arial" panose="020B0604020202020204" pitchFamily="34" charset="0"/>
              </a:rPr>
              <a:t>核心工作流分为</a:t>
            </a:r>
            <a:r>
              <a:rPr lang="en-US" altLang="zh-CN" sz="2000" kern="0" dirty="0">
                <a:latin typeface="Arial" panose="020B0604020202020204" pitchFamily="34" charset="0"/>
                <a:cs typeface="Times New Roman" panose="02020603050405020304" pitchFamily="18" charset="0"/>
              </a:rPr>
              <a:t>6</a:t>
            </a:r>
            <a:r>
              <a:rPr lang="zh-CN" altLang="zh-CN" sz="2000" kern="0" dirty="0">
                <a:latin typeface="Arial" panose="020B0604020202020204" pitchFamily="34" charset="0"/>
                <a:cs typeface="Arial" panose="020B0604020202020204" pitchFamily="34" charset="0"/>
              </a:rPr>
              <a:t>个核心</a:t>
            </a:r>
            <a:r>
              <a:rPr lang="en-US" altLang="zh-CN" sz="2000" kern="0" dirty="0">
                <a:latin typeface="Arial" panose="020B0604020202020204" pitchFamily="34" charset="0"/>
                <a:cs typeface="Times New Roman" panose="02020603050405020304" pitchFamily="18" charset="0"/>
              </a:rPr>
              <a:t>"</a:t>
            </a:r>
            <a:r>
              <a:rPr lang="zh-CN" altLang="zh-CN" sz="2000" kern="0" dirty="0">
                <a:latin typeface="Arial" panose="020B0604020202020204" pitchFamily="34" charset="0"/>
                <a:cs typeface="Arial" panose="020B0604020202020204" pitchFamily="34" charset="0"/>
              </a:rPr>
              <a:t>工程</a:t>
            </a:r>
            <a:r>
              <a:rPr lang="en-US" altLang="zh-CN" sz="2000" kern="0" dirty="0">
                <a:latin typeface="Arial" panose="020B0604020202020204" pitchFamily="34" charset="0"/>
                <a:cs typeface="Times New Roman" panose="02020603050405020304" pitchFamily="18" charset="0"/>
              </a:rPr>
              <a:t>"</a:t>
            </a:r>
            <a:r>
              <a:rPr lang="zh-CN" altLang="zh-CN" sz="2000" kern="0" dirty="0">
                <a:latin typeface="Arial" panose="020B0604020202020204" pitchFamily="34" charset="0"/>
                <a:cs typeface="Arial" panose="020B0604020202020204" pitchFamily="34" charset="0"/>
              </a:rPr>
              <a:t>工作流</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tabLst>
                <a:tab pos="457200" algn="l"/>
              </a:tabLst>
            </a:pPr>
            <a:r>
              <a:rPr lang="zh-CN" altLang="zh-CN" sz="2000" kern="0" dirty="0">
                <a:latin typeface="Arial" panose="020B0604020202020204" pitchFamily="34" charset="0"/>
                <a:cs typeface="Arial" panose="020B0604020202020204" pitchFamily="34" charset="0"/>
              </a:rPr>
              <a:t>商业建模工作流</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r>
              <a:rPr lang="zh-CN" altLang="en-US" sz="2000" kern="0" dirty="0">
                <a:latin typeface="等线" panose="02010600030101010101" pitchFamily="2" charset="-122"/>
                <a:ea typeface="Arial" panose="020B0604020202020204" pitchFamily="34" charset="0"/>
                <a:cs typeface="Times New Roman" panose="02020603050405020304" pitchFamily="18" charset="0"/>
              </a:rPr>
              <a:t>：</a:t>
            </a:r>
            <a:r>
              <a:rPr lang="zh-CN" altLang="zh-CN" dirty="0"/>
              <a:t>许多项目可能不进行商业建模。</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tabLst>
                <a:tab pos="457200" algn="l"/>
              </a:tabLst>
            </a:pPr>
            <a:r>
              <a:rPr lang="zh-CN" altLang="zh-CN" sz="2000" kern="0" dirty="0">
                <a:latin typeface="Arial" panose="020B0604020202020204" pitchFamily="34" charset="0"/>
                <a:cs typeface="Arial" panose="020B0604020202020204" pitchFamily="34" charset="0"/>
              </a:rPr>
              <a:t>需求工作流</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r>
              <a:rPr lang="zh-CN" altLang="en-US" sz="2000" kern="0" dirty="0">
                <a:latin typeface="等线" panose="02010600030101010101" pitchFamily="2" charset="-122"/>
                <a:ea typeface="Arial" panose="020B0604020202020204" pitchFamily="34" charset="0"/>
                <a:cs typeface="Times New Roman" panose="02020603050405020304" pitchFamily="18" charset="0"/>
              </a:rPr>
              <a:t>：</a:t>
            </a:r>
            <a:r>
              <a:rPr lang="zh-CN" altLang="zh-CN" dirty="0"/>
              <a:t>是描述系统应做</a:t>
            </a:r>
            <a:r>
              <a:rPr lang="en-US" altLang="zh-CN" dirty="0"/>
              <a:t>“</a:t>
            </a:r>
            <a:r>
              <a:rPr lang="zh-CN" altLang="zh-CN" dirty="0"/>
              <a:t>什么</a:t>
            </a:r>
            <a:r>
              <a:rPr lang="en-US" altLang="zh-CN" dirty="0"/>
              <a:t>”</a:t>
            </a:r>
            <a:r>
              <a:rPr lang="zh-CN" altLang="zh-CN" dirty="0"/>
              <a:t>，并允许开发人员和用户就该描述达成共识。为了达到该目标，进行提取、组织、文档化需要的功能和约束；跟踪、为折衷方案及决定形成文档</a:t>
            </a:r>
            <a:r>
              <a:rPr lang="zh-CN" altLang="en-US" dirty="0"/>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tabLst>
                <a:tab pos="457200" algn="l"/>
              </a:tabLst>
            </a:pPr>
            <a:r>
              <a:rPr lang="zh-CN" altLang="zh-CN" sz="2000" kern="0" dirty="0">
                <a:latin typeface="Arial" panose="020B0604020202020204" pitchFamily="34" charset="0"/>
                <a:cs typeface="Arial" panose="020B0604020202020204" pitchFamily="34" charset="0"/>
              </a:rPr>
              <a:t>分析和设计工作流</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r>
              <a:rPr lang="zh-CN" altLang="en-US" sz="2000" kern="0" dirty="0">
                <a:latin typeface="等线" panose="02010600030101010101" pitchFamily="2" charset="-122"/>
                <a:ea typeface="Arial" panose="020B0604020202020204" pitchFamily="34" charset="0"/>
                <a:cs typeface="Times New Roman" panose="02020603050405020304" pitchFamily="18" charset="0"/>
              </a:rPr>
              <a:t>：</a:t>
            </a:r>
            <a:r>
              <a:rPr lang="zh-CN" altLang="zh-CN" dirty="0"/>
              <a:t>每一个用例被仔细地描述。用例描述显示了系统如何与</a:t>
            </a:r>
            <a:r>
              <a:rPr lang="en-US" altLang="zh-CN" dirty="0"/>
              <a:t> actor </a:t>
            </a:r>
            <a:r>
              <a:rPr lang="zh-CN" altLang="zh-CN" dirty="0"/>
              <a:t>交互及系统的行为</a:t>
            </a:r>
            <a:r>
              <a:rPr lang="en-US" altLang="zh-CN" dirty="0"/>
              <a:t>.</a:t>
            </a:r>
            <a:r>
              <a:rPr lang="zh-CN" altLang="zh-CN" dirty="0"/>
              <a:t>非功能性的需求在补充说明中体现</a:t>
            </a:r>
            <a:r>
              <a:rPr lang="zh-CN" altLang="en-US" dirty="0"/>
              <a:t>。</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tabLst>
                <a:tab pos="457200" algn="l"/>
              </a:tabLst>
            </a:pPr>
            <a:r>
              <a:rPr lang="zh-CN" altLang="zh-CN" sz="2000" kern="0" dirty="0">
                <a:latin typeface="Arial" panose="020B0604020202020204" pitchFamily="34" charset="0"/>
                <a:cs typeface="Arial" panose="020B0604020202020204" pitchFamily="34" charset="0"/>
              </a:rPr>
              <a:t>实现工作流</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r>
              <a:rPr lang="zh-CN" altLang="en-US" sz="2000" kern="0" dirty="0">
                <a:latin typeface="等线" panose="02010600030101010101" pitchFamily="2" charset="-122"/>
                <a:ea typeface="Arial" panose="020B0604020202020204" pitchFamily="34" charset="0"/>
                <a:cs typeface="Times New Roman" panose="02020603050405020304" pitchFamily="18" charset="0"/>
              </a:rPr>
              <a:t>：</a:t>
            </a:r>
            <a:endParaRPr lang="en-US" altLang="zh-CN" sz="2000" kern="0" dirty="0">
              <a:latin typeface="等线" panose="02010600030101010101" pitchFamily="2" charset="-122"/>
              <a:ea typeface="Arial" panose="020B0604020202020204" pitchFamily="34" charset="0"/>
              <a:cs typeface="Times New Roman" panose="02020603050405020304" pitchFamily="18" charset="0"/>
            </a:endParaRPr>
          </a:p>
          <a:p>
            <a:pPr lvl="0">
              <a:lnSpc>
                <a:spcPct val="150000"/>
              </a:lnSpc>
            </a:pPr>
            <a:r>
              <a:rPr lang="zh-CN" altLang="zh-CN" dirty="0"/>
              <a:t>定义代码的组织结构</a:t>
            </a:r>
            <a:r>
              <a:rPr lang="en-US" altLang="zh-CN" dirty="0"/>
              <a:t>--</a:t>
            </a:r>
            <a:r>
              <a:rPr lang="zh-CN" altLang="zh-CN" dirty="0"/>
              <a:t>以层次化的实施子系统的形式 </a:t>
            </a:r>
          </a:p>
          <a:p>
            <a:pPr lvl="0">
              <a:lnSpc>
                <a:spcPct val="150000"/>
              </a:lnSpc>
            </a:pPr>
            <a:r>
              <a:rPr lang="zh-CN" altLang="zh-CN" dirty="0"/>
              <a:t>实现类和对象</a:t>
            </a:r>
            <a:r>
              <a:rPr lang="en-US" altLang="zh-CN" dirty="0"/>
              <a:t>--</a:t>
            </a:r>
            <a:r>
              <a:rPr lang="zh-CN" altLang="zh-CN" dirty="0"/>
              <a:t>以构件的形式（源文件、二进制文件、可执行文件等） </a:t>
            </a:r>
          </a:p>
          <a:p>
            <a:pPr lvl="0">
              <a:lnSpc>
                <a:spcPct val="150000"/>
              </a:lnSpc>
            </a:pPr>
            <a:r>
              <a:rPr lang="zh-CN" altLang="zh-CN" dirty="0"/>
              <a:t>将开发出的构件作为单元进行测试 </a:t>
            </a:r>
          </a:p>
          <a:p>
            <a:pPr lvl="0">
              <a:lnSpc>
                <a:spcPct val="150000"/>
              </a:lnSpc>
            </a:pPr>
            <a:r>
              <a:rPr lang="zh-CN" altLang="zh-CN" dirty="0"/>
              <a:t>对由单个实现者（或小组）产生的结构集成为可执行的系统 </a:t>
            </a:r>
          </a:p>
          <a:p>
            <a:pPr marL="342900" lvl="0" indent="-342900">
              <a:spcAft>
                <a:spcPts val="1200"/>
              </a:spcAft>
              <a:tabLst>
                <a:tab pos="457200" algn="l"/>
              </a:tabLst>
            </a:pP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19" name="文本框 18">
            <a:extLst>
              <a:ext uri="{FF2B5EF4-FFF2-40B4-BE49-F238E27FC236}">
                <a16:creationId xmlns:a16="http://schemas.microsoft.com/office/drawing/2014/main" id="{BE0A9B1C-BC57-4A54-9BD3-E8DECAB36C41}"/>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23731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C1377EF-C543-4385-939A-314340A54552}"/>
              </a:ext>
            </a:extLst>
          </p:cNvPr>
          <p:cNvSpPr/>
          <p:nvPr/>
        </p:nvSpPr>
        <p:spPr>
          <a:xfrm>
            <a:off x="695400" y="0"/>
            <a:ext cx="10513168" cy="7602081"/>
          </a:xfrm>
          <a:prstGeom prst="rect">
            <a:avLst/>
          </a:prstGeom>
        </p:spPr>
        <p:txBody>
          <a:bodyPr wrap="square">
            <a:spAutoFit/>
          </a:bodyPr>
          <a:lstStyle/>
          <a:p>
            <a:pPr marL="342900" lvl="0" indent="-342900">
              <a:spcAft>
                <a:spcPts val="1200"/>
              </a:spcAft>
              <a:tabLst>
                <a:tab pos="457200" algn="l"/>
              </a:tabLst>
            </a:pPr>
            <a:r>
              <a:rPr lang="zh-CN" altLang="zh-CN" kern="0" dirty="0">
                <a:latin typeface="Arial" panose="020B0604020202020204" pitchFamily="34" charset="0"/>
                <a:cs typeface="Arial" panose="020B0604020202020204" pitchFamily="34" charset="0"/>
              </a:rPr>
              <a:t>测试工作流</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r>
              <a:rPr lang="zh-CN" altLang="en-US" kern="0" dirty="0">
                <a:latin typeface="等线" panose="02010600030101010101" pitchFamily="2" charset="-122"/>
                <a:ea typeface="Arial" panose="020B0604020202020204" pitchFamily="34" charset="0"/>
                <a:cs typeface="Times New Roman" panose="02020603050405020304" pitchFamily="18" charset="0"/>
              </a:rPr>
              <a:t>：</a:t>
            </a:r>
            <a:endParaRPr lang="en-US" altLang="zh-CN" kern="0" dirty="0">
              <a:latin typeface="等线" panose="02010600030101010101" pitchFamily="2" charset="-122"/>
              <a:ea typeface="Arial" panose="020B0604020202020204" pitchFamily="34" charset="0"/>
              <a:cs typeface="Times New Roman" panose="02020603050405020304" pitchFamily="18" charset="0"/>
            </a:endParaRPr>
          </a:p>
          <a:p>
            <a:pPr>
              <a:lnSpc>
                <a:spcPct val="150000"/>
              </a:lnSpc>
            </a:pPr>
            <a:r>
              <a:rPr lang="zh-CN" altLang="zh-CN" dirty="0"/>
              <a:t>测试的目的是： </a:t>
            </a:r>
          </a:p>
          <a:p>
            <a:pPr lvl="0">
              <a:lnSpc>
                <a:spcPct val="150000"/>
              </a:lnSpc>
            </a:pPr>
            <a:r>
              <a:rPr lang="zh-CN" altLang="zh-CN" dirty="0"/>
              <a:t>验证对象间的交互作用 </a:t>
            </a:r>
          </a:p>
          <a:p>
            <a:pPr lvl="0">
              <a:lnSpc>
                <a:spcPct val="150000"/>
              </a:lnSpc>
            </a:pPr>
            <a:r>
              <a:rPr lang="zh-CN" altLang="zh-CN" dirty="0"/>
              <a:t>验证软件构件的正确集成 </a:t>
            </a:r>
          </a:p>
          <a:p>
            <a:pPr lvl="0">
              <a:lnSpc>
                <a:spcPct val="150000"/>
              </a:lnSpc>
            </a:pPr>
            <a:r>
              <a:rPr lang="zh-CN" altLang="zh-CN" dirty="0"/>
              <a:t>验证所有需求被正确的实现 </a:t>
            </a:r>
          </a:p>
          <a:p>
            <a:pPr lvl="0">
              <a:lnSpc>
                <a:spcPct val="150000"/>
              </a:lnSpc>
            </a:pPr>
            <a:r>
              <a:rPr lang="zh-CN" altLang="zh-CN" dirty="0"/>
              <a:t>识别并确保载软件发布之前缺陷被处理 </a:t>
            </a:r>
          </a:p>
          <a:p>
            <a:pPr marL="342900" lvl="0" indent="-342900">
              <a:spcAft>
                <a:spcPts val="1200"/>
              </a:spcAft>
              <a:tabLst>
                <a:tab pos="457200" algn="l"/>
              </a:tabLst>
            </a:pP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tabLst>
                <a:tab pos="457200" algn="l"/>
              </a:tabLst>
            </a:pPr>
            <a:r>
              <a:rPr lang="zh-CN" altLang="zh-CN" kern="0" dirty="0">
                <a:latin typeface="Arial" panose="020B0604020202020204" pitchFamily="34" charset="0"/>
                <a:cs typeface="Arial" panose="020B0604020202020204" pitchFamily="34" charset="0"/>
              </a:rPr>
              <a:t>分发工作流</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r>
              <a:rPr lang="zh-CN" altLang="en-US" kern="0" dirty="0">
                <a:latin typeface="等线" panose="02010600030101010101" pitchFamily="2" charset="-122"/>
                <a:ea typeface="Arial" panose="020B0604020202020204" pitchFamily="34" charset="0"/>
                <a:cs typeface="Times New Roman" panose="02020603050405020304" pitchFamily="18" charset="0"/>
              </a:rPr>
              <a:t>：</a:t>
            </a:r>
            <a:endParaRPr lang="en-US" altLang="zh-CN" kern="0" dirty="0">
              <a:latin typeface="等线" panose="02010600030101010101" pitchFamily="2" charset="-122"/>
              <a:ea typeface="Arial" panose="020B0604020202020204" pitchFamily="34" charset="0"/>
              <a:cs typeface="Times New Roman" panose="02020603050405020304" pitchFamily="18" charset="0"/>
            </a:endParaRPr>
          </a:p>
          <a:p>
            <a:pPr>
              <a:lnSpc>
                <a:spcPct val="150000"/>
              </a:lnSpc>
            </a:pPr>
            <a:r>
              <a:rPr lang="zh-CN" altLang="zh-CN" dirty="0"/>
              <a:t>发布工作流的目标是成功地生成版本，将软件分发给最终用户。它包括了范围广泛的活动。</a:t>
            </a:r>
          </a:p>
          <a:p>
            <a:pPr lvl="0">
              <a:lnSpc>
                <a:spcPct val="150000"/>
              </a:lnSpc>
            </a:pPr>
            <a:r>
              <a:rPr lang="zh-CN" altLang="zh-CN" dirty="0"/>
              <a:t>生成软件本身外的产品 </a:t>
            </a:r>
          </a:p>
          <a:p>
            <a:pPr lvl="0">
              <a:lnSpc>
                <a:spcPct val="150000"/>
              </a:lnSpc>
            </a:pPr>
            <a:r>
              <a:rPr lang="zh-CN" altLang="zh-CN" dirty="0"/>
              <a:t>软件打包 </a:t>
            </a:r>
          </a:p>
          <a:p>
            <a:pPr lvl="0">
              <a:lnSpc>
                <a:spcPct val="150000"/>
              </a:lnSpc>
            </a:pPr>
            <a:r>
              <a:rPr lang="zh-CN" altLang="zh-CN" dirty="0"/>
              <a:t>安装软件 </a:t>
            </a:r>
          </a:p>
          <a:p>
            <a:pPr lvl="0">
              <a:lnSpc>
                <a:spcPct val="150000"/>
              </a:lnSpc>
            </a:pPr>
            <a:r>
              <a:rPr lang="zh-CN" altLang="zh-CN" dirty="0"/>
              <a:t>给用户提供帮助 </a:t>
            </a:r>
          </a:p>
          <a:p>
            <a:pPr>
              <a:lnSpc>
                <a:spcPct val="150000"/>
              </a:lnSpc>
            </a:pPr>
            <a:r>
              <a:rPr lang="zh-CN" altLang="zh-CN" dirty="0"/>
              <a:t>许多情况下，还包括如下的活动</a:t>
            </a:r>
          </a:p>
          <a:p>
            <a:pPr lvl="0">
              <a:lnSpc>
                <a:spcPct val="150000"/>
              </a:lnSpc>
            </a:pPr>
            <a:r>
              <a:rPr lang="zh-CN" altLang="zh-CN" dirty="0"/>
              <a:t>计划和进行</a:t>
            </a:r>
            <a:r>
              <a:rPr lang="en-US" altLang="zh-CN" dirty="0"/>
              <a:t> Beta </a:t>
            </a:r>
            <a:r>
              <a:rPr lang="zh-CN" altLang="zh-CN" dirty="0"/>
              <a:t>测试版 </a:t>
            </a:r>
          </a:p>
          <a:p>
            <a:pPr lvl="0">
              <a:lnSpc>
                <a:spcPct val="150000"/>
              </a:lnSpc>
            </a:pPr>
            <a:r>
              <a:rPr lang="zh-CN" altLang="zh-CN" dirty="0"/>
              <a:t>移植现有的软件或数据 </a:t>
            </a:r>
          </a:p>
          <a:p>
            <a:pPr lvl="0">
              <a:lnSpc>
                <a:spcPct val="150000"/>
              </a:lnSpc>
            </a:pPr>
            <a:r>
              <a:rPr lang="zh-CN" altLang="zh-CN" dirty="0"/>
              <a:t>正式验收 </a:t>
            </a:r>
          </a:p>
          <a:p>
            <a:pPr marL="342900" lvl="0" indent="-342900">
              <a:tabLst>
                <a:tab pos="457200" algn="l"/>
              </a:tabLst>
            </a:pP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5" name="文本框 4">
            <a:extLst>
              <a:ext uri="{FF2B5EF4-FFF2-40B4-BE49-F238E27FC236}">
                <a16:creationId xmlns:a16="http://schemas.microsoft.com/office/drawing/2014/main" id="{CC536DD1-8EBC-44BA-8BB2-A48C5229F2E6}"/>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3092366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CF6BB10-A3A6-4374-AECA-BD04D68A3C64}"/>
              </a:ext>
            </a:extLst>
          </p:cNvPr>
          <p:cNvSpPr/>
          <p:nvPr/>
        </p:nvSpPr>
        <p:spPr>
          <a:xfrm>
            <a:off x="767408" y="692696"/>
            <a:ext cx="8376592" cy="6370975"/>
          </a:xfrm>
          <a:prstGeom prst="rect">
            <a:avLst/>
          </a:prstGeom>
        </p:spPr>
        <p:txBody>
          <a:bodyPr wrap="square">
            <a:spAutoFit/>
          </a:bodyPr>
          <a:lstStyle/>
          <a:p>
            <a:r>
              <a:rPr lang="en-US" altLang="zh-CN" kern="0" dirty="0">
                <a:latin typeface="Arial" panose="020B0604020202020204" pitchFamily="34" charset="0"/>
                <a:cs typeface="Times New Roman" panose="02020603050405020304" pitchFamily="18" charset="0"/>
              </a:rPr>
              <a:t>3</a:t>
            </a:r>
            <a:r>
              <a:rPr lang="zh-CN" altLang="zh-CN" kern="0" dirty="0">
                <a:latin typeface="Arial" panose="020B0604020202020204" pitchFamily="34" charset="0"/>
                <a:cs typeface="Arial" panose="020B0604020202020204" pitchFamily="34" charset="0"/>
              </a:rPr>
              <a:t>个核心</a:t>
            </a:r>
            <a:r>
              <a:rPr lang="en-US" altLang="zh-CN" kern="0" dirty="0">
                <a:latin typeface="Arial" panose="020B0604020202020204" pitchFamily="34" charset="0"/>
                <a:cs typeface="Times New Roman" panose="02020603050405020304" pitchFamily="18" charset="0"/>
              </a:rPr>
              <a:t>"</a:t>
            </a:r>
            <a:r>
              <a:rPr lang="zh-CN" altLang="zh-CN" kern="0" dirty="0">
                <a:latin typeface="Arial" panose="020B0604020202020204" pitchFamily="34" charset="0"/>
                <a:cs typeface="Arial" panose="020B0604020202020204" pitchFamily="34" charset="0"/>
              </a:rPr>
              <a:t>支持</a:t>
            </a:r>
            <a:r>
              <a:rPr lang="en-US" altLang="zh-CN" kern="0" dirty="0">
                <a:latin typeface="Arial" panose="020B0604020202020204" pitchFamily="34" charset="0"/>
                <a:cs typeface="Times New Roman" panose="02020603050405020304" pitchFamily="18" charset="0"/>
              </a:rPr>
              <a:t>"</a:t>
            </a:r>
            <a:r>
              <a:rPr lang="zh-CN" altLang="zh-CN" kern="0" dirty="0">
                <a:latin typeface="Arial" panose="020B0604020202020204" pitchFamily="34" charset="0"/>
                <a:cs typeface="Arial" panose="020B0604020202020204" pitchFamily="34" charset="0"/>
              </a:rPr>
              <a:t>工作流</a:t>
            </a:r>
            <a:endParaRPr lang="en-US" altLang="zh-CN" kern="0" dirty="0">
              <a:latin typeface="Arial" panose="020B0604020202020204" pitchFamily="34" charset="0"/>
              <a:cs typeface="Arial" panose="020B0604020202020204" pitchFamily="34" charset="0"/>
            </a:endParaRPr>
          </a:p>
          <a:p>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tabLst>
                <a:tab pos="457200" algn="l"/>
              </a:tabLst>
            </a:pPr>
            <a:r>
              <a:rPr lang="zh-CN" altLang="zh-CN" kern="0" dirty="0">
                <a:latin typeface="Arial" panose="020B0604020202020204" pitchFamily="34" charset="0"/>
                <a:cs typeface="Arial" panose="020B0604020202020204" pitchFamily="34" charset="0"/>
              </a:rPr>
              <a:t>项目管理工作流</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r>
              <a:rPr lang="zh-CN" altLang="en-US" kern="0" dirty="0">
                <a:latin typeface="等线" panose="02010600030101010101" pitchFamily="2" charset="-122"/>
                <a:ea typeface="Arial" panose="020B0604020202020204" pitchFamily="34" charset="0"/>
                <a:cs typeface="Times New Roman" panose="02020603050405020304" pitchFamily="18" charset="0"/>
              </a:rPr>
              <a:t>：</a:t>
            </a:r>
            <a:endParaRPr lang="en-US" altLang="zh-CN" kern="0" dirty="0">
              <a:latin typeface="等线" panose="02010600030101010101" pitchFamily="2" charset="-122"/>
              <a:ea typeface="Arial" panose="020B0604020202020204" pitchFamily="34" charset="0"/>
              <a:cs typeface="Times New Roman" panose="02020603050405020304" pitchFamily="18" charset="0"/>
            </a:endParaRPr>
          </a:p>
          <a:p>
            <a:r>
              <a:rPr lang="zh-CN" altLang="zh-CN" dirty="0"/>
              <a:t>目标是提供以下的事物来使该任务更简单。 </a:t>
            </a:r>
          </a:p>
          <a:p>
            <a:pPr lvl="0"/>
            <a:r>
              <a:rPr lang="zh-CN" altLang="zh-CN" dirty="0"/>
              <a:t>管理项目的框架 </a:t>
            </a:r>
          </a:p>
          <a:p>
            <a:pPr lvl="0"/>
            <a:r>
              <a:rPr lang="zh-CN" altLang="zh-CN" dirty="0"/>
              <a:t>计划、配备、执行、监控项目的实践准则 </a:t>
            </a:r>
          </a:p>
          <a:p>
            <a:pPr lvl="0"/>
            <a:r>
              <a:rPr lang="zh-CN" altLang="zh-CN" dirty="0"/>
              <a:t>管理风险的框架 </a:t>
            </a:r>
          </a:p>
          <a:p>
            <a:r>
              <a:rPr lang="zh-CN" altLang="zh-CN" dirty="0"/>
              <a:t>它并不是成功的灵丹妙药，但提供了管理项目能显著提高软件成功发布的方法。</a:t>
            </a:r>
          </a:p>
          <a:p>
            <a:pPr marL="342900" lvl="0" indent="-342900">
              <a:spcAft>
                <a:spcPts val="1200"/>
              </a:spcAft>
              <a:tabLst>
                <a:tab pos="457200" algn="l"/>
              </a:tabLst>
            </a:pP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spcAft>
                <a:spcPts val="1200"/>
              </a:spcAft>
              <a:tabLst>
                <a:tab pos="457200" algn="l"/>
              </a:tabLst>
            </a:pPr>
            <a:r>
              <a:rPr lang="zh-CN" altLang="zh-CN" kern="0" dirty="0">
                <a:latin typeface="Arial" panose="020B0604020202020204" pitchFamily="34" charset="0"/>
                <a:cs typeface="Arial" panose="020B0604020202020204" pitchFamily="34" charset="0"/>
              </a:rPr>
              <a:t>配置和变更控制工作流</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r>
              <a:rPr lang="zh-CN" altLang="en-US" kern="0" dirty="0">
                <a:latin typeface="等线" panose="02010600030101010101" pitchFamily="2" charset="-122"/>
                <a:ea typeface="Arial" panose="020B0604020202020204" pitchFamily="34" charset="0"/>
                <a:cs typeface="Times New Roman" panose="02020603050405020304" pitchFamily="18" charset="0"/>
              </a:rPr>
              <a:t>：</a:t>
            </a:r>
            <a:endParaRPr lang="en-US" altLang="zh-CN" kern="0" dirty="0">
              <a:latin typeface="等线" panose="02010600030101010101" pitchFamily="2" charset="-122"/>
              <a:ea typeface="Arial" panose="020B0604020202020204" pitchFamily="34" charset="0"/>
              <a:cs typeface="Times New Roman" panose="02020603050405020304" pitchFamily="18" charset="0"/>
            </a:endParaRPr>
          </a:p>
          <a:p>
            <a:r>
              <a:rPr lang="zh-CN" altLang="zh-CN" dirty="0"/>
              <a:t>本工作流中，描绘了如何在多个成员组成的项目中控制大量的产出物。控制有助于避免混乱，确保不会由以下的问题而造成产品的冲突。 </a:t>
            </a:r>
          </a:p>
          <a:p>
            <a:pPr lvl="0"/>
            <a:r>
              <a:rPr lang="zh-CN" altLang="zh-CN" dirty="0"/>
              <a:t>同步更新</a:t>
            </a:r>
            <a:r>
              <a:rPr lang="en-US" altLang="zh-CN" dirty="0"/>
              <a:t>--</a:t>
            </a:r>
            <a:r>
              <a:rPr lang="zh-CN" altLang="zh-CN" dirty="0"/>
              <a:t>当两个或两个以上的角色各自工作在同一产物上时，最后一个修改者会破坏前者的工作。 </a:t>
            </a:r>
          </a:p>
          <a:p>
            <a:pPr lvl="0"/>
            <a:r>
              <a:rPr lang="zh-CN" altLang="zh-CN" dirty="0"/>
              <a:t>通知不达</a:t>
            </a:r>
            <a:r>
              <a:rPr lang="en-US" altLang="zh-CN" dirty="0"/>
              <a:t>--</a:t>
            </a:r>
            <a:r>
              <a:rPr lang="zh-CN" altLang="zh-CN" dirty="0"/>
              <a:t>当被若干开发者共享的产品中的问题被解决时，修改未被通知到一些开发者 </a:t>
            </a:r>
          </a:p>
          <a:p>
            <a:pPr lvl="0"/>
            <a:r>
              <a:rPr lang="zh-CN" altLang="zh-CN" dirty="0"/>
              <a:t>多个版本</a:t>
            </a:r>
            <a:r>
              <a:rPr lang="en-US" altLang="zh-CN" dirty="0"/>
              <a:t>--</a:t>
            </a:r>
            <a:r>
              <a:rPr lang="zh-CN" altLang="zh-CN" dirty="0"/>
              <a:t>许多大型项目以演化的方式开发。一个版本可能供顾客使用，另一个版本用于测试，而第三个版本处于开发阶段。如果问题在其中任何一个版本中被发现，则修改需要在所有版本中繁衍，从而可能产生混乱导致昂贵的修改和重复劳动，除非变更被很好地控制和监控。 </a:t>
            </a:r>
          </a:p>
          <a:p>
            <a:pPr marL="342900" lvl="0" indent="-342900">
              <a:spcAft>
                <a:spcPts val="1200"/>
              </a:spcAft>
              <a:tabLst>
                <a:tab pos="457200" algn="l"/>
              </a:tabLst>
            </a:pP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E3F1E012-BE84-40C7-A6A2-2048E4E0A900}"/>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34405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0AE7DC5-EA93-42F7-832C-CE99B1728972}"/>
              </a:ext>
            </a:extLst>
          </p:cNvPr>
          <p:cNvSpPr/>
          <p:nvPr/>
        </p:nvSpPr>
        <p:spPr>
          <a:xfrm>
            <a:off x="767408" y="620688"/>
            <a:ext cx="17862582" cy="1200329"/>
          </a:xfrm>
          <a:prstGeom prst="rect">
            <a:avLst/>
          </a:prstGeom>
        </p:spPr>
        <p:txBody>
          <a:bodyPr wrap="none">
            <a:spAutoFit/>
          </a:bodyPr>
          <a:lstStyle/>
          <a:p>
            <a:r>
              <a:rPr lang="zh-CN" altLang="zh-CN" sz="2400" kern="0" dirty="0">
                <a:latin typeface="Arial" panose="020B0604020202020204" pitchFamily="34" charset="0"/>
                <a:cs typeface="Arial" panose="020B0604020202020204" pitchFamily="34" charset="0"/>
              </a:rPr>
              <a:t>环境工作流</a:t>
            </a:r>
            <a:r>
              <a:rPr lang="zh-CN" altLang="en-US" sz="2400" kern="0" dirty="0">
                <a:latin typeface="Arial" panose="020B0604020202020204" pitchFamily="34" charset="0"/>
                <a:cs typeface="Arial" panose="020B0604020202020204" pitchFamily="34" charset="0"/>
              </a:rPr>
              <a:t>：</a:t>
            </a:r>
            <a:endParaRPr lang="en-US" altLang="zh-CN" sz="2400" kern="0" dirty="0">
              <a:latin typeface="Arial" panose="020B0604020202020204" pitchFamily="34" charset="0"/>
              <a:cs typeface="Arial" panose="020B0604020202020204" pitchFamily="34" charset="0"/>
            </a:endParaRPr>
          </a:p>
          <a:p>
            <a:r>
              <a:rPr lang="en-US" altLang="zh-CN" sz="2400" dirty="0"/>
              <a:t>     </a:t>
            </a:r>
            <a:r>
              <a:rPr lang="zh-CN" altLang="zh-CN" sz="2400" dirty="0"/>
              <a:t>提供了定制流程所必须的准则、模板、工具的开发工具箱。开发工具箱在本文后续的</a:t>
            </a:r>
            <a:r>
              <a:rPr lang="en-US" altLang="zh-CN" sz="2400" dirty="0"/>
              <a:t>"</a:t>
            </a:r>
            <a:r>
              <a:rPr lang="zh-CN" altLang="zh-CN" sz="2400" dirty="0"/>
              <a:t>定制流程的开发工具箱</a:t>
            </a:r>
            <a:r>
              <a:rPr lang="en-US" altLang="zh-CN" sz="2400" dirty="0"/>
              <a:t>"</a:t>
            </a:r>
            <a:r>
              <a:rPr lang="zh-CN" altLang="zh-CN" sz="2400" dirty="0"/>
              <a:t>中更详尽的讨论。 </a:t>
            </a:r>
          </a:p>
          <a:p>
            <a:r>
              <a:rPr lang="zh-CN" altLang="zh-CN" sz="2400" dirty="0"/>
              <a:t>环境工作流没有被牵涉到如选择、获取、使其运行和维护开发环境等的具体方面。</a:t>
            </a:r>
            <a:endParaRPr lang="zh-CN" altLang="en-US" sz="2400" dirty="0"/>
          </a:p>
        </p:txBody>
      </p:sp>
      <p:sp>
        <p:nvSpPr>
          <p:cNvPr id="3" name="文本框 2">
            <a:extLst>
              <a:ext uri="{FF2B5EF4-FFF2-40B4-BE49-F238E27FC236}">
                <a16:creationId xmlns:a16="http://schemas.microsoft.com/office/drawing/2014/main" id="{29FB8EFD-804A-41D9-A268-89B872617A4F}"/>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412943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2ED8834-3857-49AF-81C1-7D98F04EB0FA}"/>
              </a:ext>
            </a:extLst>
          </p:cNvPr>
          <p:cNvSpPr/>
          <p:nvPr/>
        </p:nvSpPr>
        <p:spPr>
          <a:xfrm>
            <a:off x="695400" y="260648"/>
            <a:ext cx="10729192" cy="5262979"/>
          </a:xfrm>
          <a:prstGeom prst="rect">
            <a:avLst/>
          </a:prstGeom>
        </p:spPr>
        <p:txBody>
          <a:bodyPr wrap="square">
            <a:spAutoFit/>
          </a:bodyPr>
          <a:lstStyle/>
          <a:p>
            <a:r>
              <a:rPr lang="en-US" altLang="zh-CN" sz="2400" kern="0" dirty="0">
                <a:latin typeface="Arial" panose="020B0604020202020204" pitchFamily="34" charset="0"/>
                <a:cs typeface="Times New Roman" panose="02020603050405020304" pitchFamily="18" charset="0"/>
              </a:rPr>
              <a:t>Rational Unified Process </a:t>
            </a:r>
            <a:r>
              <a:rPr lang="zh-CN" altLang="zh-CN" sz="2400" kern="0" dirty="0">
                <a:latin typeface="Arial" panose="020B0604020202020204" pitchFamily="34" charset="0"/>
                <a:cs typeface="Arial" panose="020B0604020202020204" pitchFamily="34" charset="0"/>
              </a:rPr>
              <a:t>－具体产品</a:t>
            </a:r>
            <a:r>
              <a:rPr lang="en-US" altLang="zh-CN" sz="2400" kern="0" dirty="0">
                <a:latin typeface="Arial" panose="020B0604020202020204" pitchFamily="34" charset="0"/>
                <a:cs typeface="Times New Roman" panose="02020603050405020304" pitchFamily="18" charset="0"/>
              </a:rPr>
              <a:t/>
            </a:r>
            <a:br>
              <a:rPr lang="en-US" altLang="zh-CN" sz="2400" kern="0" dirty="0">
                <a:latin typeface="Arial" panose="020B0604020202020204" pitchFamily="34" charset="0"/>
                <a:cs typeface="Times New Roman" panose="02020603050405020304" pitchFamily="18" charset="0"/>
              </a:rPr>
            </a:br>
            <a:r>
              <a:rPr lang="en-US" altLang="zh-CN" sz="2400" kern="0" dirty="0">
                <a:latin typeface="Arial" panose="020B0604020202020204" pitchFamily="34" charset="0"/>
                <a:cs typeface="Times New Roman" panose="02020603050405020304" pitchFamily="18" charset="0"/>
              </a:rPr>
              <a:t>Rational Unified Process </a:t>
            </a:r>
            <a:r>
              <a:rPr lang="zh-CN" altLang="zh-CN" sz="2400" kern="0" dirty="0">
                <a:latin typeface="Arial" panose="020B0604020202020204" pitchFamily="34" charset="0"/>
                <a:cs typeface="Arial" panose="020B0604020202020204" pitchFamily="34" charset="0"/>
              </a:rPr>
              <a:t>产品包括：</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zh-CN" altLang="zh-CN" sz="2400" kern="0" dirty="0">
                <a:latin typeface="Arial" panose="020B0604020202020204" pitchFamily="34" charset="0"/>
                <a:cs typeface="Arial" panose="020B0604020202020204" pitchFamily="34" charset="0"/>
              </a:rPr>
              <a:t>能使用</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r>
              <a:rPr lang="en-US" altLang="zh-CN" sz="2400" kern="0" dirty="0">
                <a:latin typeface="等线" panose="02010600030101010101" pitchFamily="2" charset="-122"/>
                <a:ea typeface="Arial" panose="020B0604020202020204" pitchFamily="34" charset="0"/>
                <a:cs typeface="Times New Roman" panose="02020603050405020304" pitchFamily="18" charset="0"/>
              </a:rPr>
              <a:t>web </a:t>
            </a:r>
            <a:r>
              <a:rPr lang="zh-CN" altLang="zh-CN" sz="2400" kern="0" dirty="0">
                <a:latin typeface="Arial" panose="020B0604020202020204" pitchFamily="34" charset="0"/>
                <a:cs typeface="Arial" panose="020B0604020202020204" pitchFamily="34" charset="0"/>
              </a:rPr>
              <a:t>搜索的知识基础</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为全部团队成员就所有关键的开发活动提供准则、模板、工具指导。知识基础进一步划分为：</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zh-CN" altLang="zh-CN" sz="2400" kern="0" dirty="0">
                <a:latin typeface="Arial" panose="020B0604020202020204" pitchFamily="34" charset="0"/>
                <a:cs typeface="Arial" panose="020B0604020202020204" pitchFamily="34" charset="0"/>
              </a:rPr>
              <a:t>扩展的准则供全部成员对软件生命期所有组成部分进行参考。提供了既为高层次的思考过程，也为日常沉闷的活动进行指导的指南。该指南发布为</a:t>
            </a:r>
            <a:r>
              <a:rPr lang="en-US" altLang="zh-CN" sz="2400" kern="0" dirty="0">
                <a:latin typeface="Arial" panose="020B0604020202020204" pitchFamily="34" charset="0"/>
                <a:cs typeface="Times New Roman" panose="02020603050405020304" pitchFamily="18" charset="0"/>
              </a:rPr>
              <a:t> HTML </a:t>
            </a:r>
            <a:r>
              <a:rPr lang="zh-CN" altLang="zh-CN" sz="2400" kern="0" dirty="0">
                <a:latin typeface="Arial" panose="020B0604020202020204" pitchFamily="34" charset="0"/>
                <a:cs typeface="Arial" panose="020B0604020202020204" pitchFamily="34" charset="0"/>
              </a:rPr>
              <a:t>格式以利于独立于平台的桌面访问。</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zh-CN" altLang="zh-CN" sz="2400" kern="0" dirty="0">
                <a:latin typeface="Arial" panose="020B0604020202020204" pitchFamily="34" charset="0"/>
                <a:cs typeface="Arial" panose="020B0604020202020204" pitchFamily="34" charset="0"/>
              </a:rPr>
              <a:t>工具指导涵盖整个生命周期工具的指引。同样，它以</a:t>
            </a:r>
            <a:r>
              <a:rPr lang="en-US" altLang="zh-CN" sz="2400" kern="0" dirty="0">
                <a:latin typeface="Arial" panose="020B0604020202020204" pitchFamily="34" charset="0"/>
                <a:cs typeface="Times New Roman" panose="02020603050405020304" pitchFamily="18" charset="0"/>
              </a:rPr>
              <a:t> HTML </a:t>
            </a:r>
            <a:r>
              <a:rPr lang="zh-CN" altLang="zh-CN" sz="2400" kern="0" dirty="0">
                <a:latin typeface="Arial" panose="020B0604020202020204" pitchFamily="34" charset="0"/>
                <a:cs typeface="Arial" panose="020B0604020202020204" pitchFamily="34" charset="0"/>
              </a:rPr>
              <a:t>格式发布</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详细情况参见</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工具集成</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altLang="zh-CN" sz="2400" kern="0" dirty="0">
                <a:latin typeface="Arial" panose="020B0604020202020204" pitchFamily="34" charset="0"/>
                <a:cs typeface="Times New Roman" panose="02020603050405020304" pitchFamily="18" charset="0"/>
              </a:rPr>
              <a:t>Rational Rose </a:t>
            </a:r>
            <a:r>
              <a:rPr lang="zh-CN" altLang="zh-CN" sz="2400" kern="0" dirty="0">
                <a:latin typeface="Arial" panose="020B0604020202020204" pitchFamily="34" charset="0"/>
                <a:cs typeface="Arial" panose="020B0604020202020204" pitchFamily="34" charset="0"/>
              </a:rPr>
              <a:t>的例子和模板为在遵循</a:t>
            </a:r>
            <a:r>
              <a:rPr lang="en-US" altLang="zh-CN" sz="2400" kern="0" dirty="0">
                <a:latin typeface="Arial" panose="020B0604020202020204" pitchFamily="34" charset="0"/>
                <a:cs typeface="Times New Roman" panose="02020603050405020304" pitchFamily="18" charset="0"/>
              </a:rPr>
              <a:t> Rational Unified Process </a:t>
            </a:r>
            <a:r>
              <a:rPr lang="zh-CN" altLang="zh-CN" sz="2400" kern="0" dirty="0">
                <a:latin typeface="Arial" panose="020B0604020202020204" pitchFamily="34" charset="0"/>
                <a:cs typeface="Arial" panose="020B0604020202020204" pitchFamily="34" charset="0"/>
              </a:rPr>
              <a:t>时如何组织</a:t>
            </a:r>
            <a:r>
              <a:rPr lang="en-US" altLang="zh-CN" sz="2400" kern="0" dirty="0">
                <a:latin typeface="Arial" panose="020B0604020202020204" pitchFamily="34" charset="0"/>
                <a:cs typeface="Times New Roman" panose="02020603050405020304" pitchFamily="18" charset="0"/>
              </a:rPr>
              <a:t>Rational Rose </a:t>
            </a:r>
            <a:r>
              <a:rPr lang="zh-CN" altLang="zh-CN" sz="2400" kern="0" dirty="0">
                <a:latin typeface="Arial" panose="020B0604020202020204" pitchFamily="34" charset="0"/>
                <a:cs typeface="Arial" panose="020B0604020202020204" pitchFamily="34" charset="0"/>
              </a:rPr>
              <a:t>的信息提供参考。</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altLang="zh-CN" sz="2400" kern="0" dirty="0" err="1">
                <a:latin typeface="Arial" panose="020B0604020202020204" pitchFamily="34" charset="0"/>
                <a:cs typeface="Times New Roman" panose="02020603050405020304" pitchFamily="18" charset="0"/>
              </a:rPr>
              <a:t>SoDA</a:t>
            </a:r>
            <a:r>
              <a:rPr lang="en-US" altLang="zh-CN" sz="2400" kern="0" dirty="0">
                <a:latin typeface="Arial" panose="020B0604020202020204" pitchFamily="34" charset="0"/>
                <a:cs typeface="Times New Roman" panose="02020603050405020304" pitchFamily="18" charset="0"/>
              </a:rPr>
              <a:t> </a:t>
            </a:r>
            <a:r>
              <a:rPr lang="zh-CN" altLang="zh-CN" sz="2400" kern="0" dirty="0">
                <a:latin typeface="Arial" panose="020B0604020202020204" pitchFamily="34" charset="0"/>
                <a:cs typeface="Arial" panose="020B0604020202020204" pitchFamily="34" charset="0"/>
              </a:rPr>
              <a:t>模板提供</a:t>
            </a:r>
            <a:r>
              <a:rPr lang="en-US" altLang="zh-CN" sz="2400" kern="0" dirty="0">
                <a:latin typeface="Arial" panose="020B0604020202020204" pitchFamily="34" charset="0"/>
                <a:cs typeface="Times New Roman" panose="02020603050405020304" pitchFamily="18" charset="0"/>
              </a:rPr>
              <a:t>10</a:t>
            </a:r>
            <a:r>
              <a:rPr lang="zh-CN" altLang="zh-CN" sz="2400" kern="0" dirty="0">
                <a:latin typeface="Arial" panose="020B0604020202020204" pitchFamily="34" charset="0"/>
                <a:cs typeface="Arial" panose="020B0604020202020204" pitchFamily="34" charset="0"/>
              </a:rPr>
              <a:t>个以上</a:t>
            </a:r>
            <a:r>
              <a:rPr lang="en-US" altLang="zh-CN" sz="2400" kern="0" dirty="0">
                <a:latin typeface="Arial" panose="020B0604020202020204" pitchFamily="34" charset="0"/>
                <a:cs typeface="Times New Roman" panose="02020603050405020304" pitchFamily="18" charset="0"/>
              </a:rPr>
              <a:t> </a:t>
            </a:r>
            <a:r>
              <a:rPr lang="en-US" altLang="zh-CN" sz="2400" kern="0" dirty="0" err="1">
                <a:latin typeface="Arial" panose="020B0604020202020204" pitchFamily="34" charset="0"/>
                <a:cs typeface="Times New Roman" panose="02020603050405020304" pitchFamily="18" charset="0"/>
              </a:rPr>
              <a:t>SoDA</a:t>
            </a:r>
            <a:r>
              <a:rPr lang="en-US" altLang="zh-CN" sz="2400" kern="0" dirty="0">
                <a:latin typeface="Arial" panose="020B0604020202020204" pitchFamily="34" charset="0"/>
                <a:cs typeface="Times New Roman" panose="02020603050405020304" pitchFamily="18" charset="0"/>
              </a:rPr>
              <a:t> </a:t>
            </a:r>
            <a:r>
              <a:rPr lang="zh-CN" altLang="zh-CN" sz="2400" kern="0" dirty="0">
                <a:latin typeface="Arial" panose="020B0604020202020204" pitchFamily="34" charset="0"/>
                <a:cs typeface="Arial" panose="020B0604020202020204" pitchFamily="34" charset="0"/>
              </a:rPr>
              <a:t>模板以协助软件文档自动化。</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altLang="zh-CN" sz="2400" kern="0" dirty="0">
                <a:latin typeface="Arial" panose="020B0604020202020204" pitchFamily="34" charset="0"/>
                <a:cs typeface="Times New Roman" panose="02020603050405020304" pitchFamily="18" charset="0"/>
              </a:rPr>
              <a:t>Microsoft Word </a:t>
            </a:r>
            <a:r>
              <a:rPr lang="zh-CN" altLang="zh-CN" sz="2400" kern="0" dirty="0">
                <a:latin typeface="Arial" panose="020B0604020202020204" pitchFamily="34" charset="0"/>
                <a:cs typeface="Arial" panose="020B0604020202020204" pitchFamily="34" charset="0"/>
              </a:rPr>
              <a:t>模板提供了超过</a:t>
            </a:r>
            <a:r>
              <a:rPr lang="en-US" altLang="zh-CN" sz="2400" kern="0" dirty="0">
                <a:latin typeface="Arial" panose="020B0604020202020204" pitchFamily="34" charset="0"/>
                <a:cs typeface="Times New Roman" panose="02020603050405020304" pitchFamily="18" charset="0"/>
              </a:rPr>
              <a:t>30</a:t>
            </a:r>
            <a:r>
              <a:rPr lang="zh-CN" altLang="zh-CN" sz="2400" kern="0" dirty="0">
                <a:latin typeface="Arial" panose="020B0604020202020204" pitchFamily="34" charset="0"/>
                <a:cs typeface="Arial" panose="020B0604020202020204" pitchFamily="34" charset="0"/>
              </a:rPr>
              <a:t>个模板以帮助工作流和生命期所有部分文档化。</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B0CE9343-305A-43C3-91A7-376CD59FE7CE}"/>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2740714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7112326-FC47-4B59-A880-5063A7765FE3}"/>
              </a:ext>
            </a:extLst>
          </p:cNvPr>
          <p:cNvSpPr/>
          <p:nvPr/>
        </p:nvSpPr>
        <p:spPr>
          <a:xfrm>
            <a:off x="407368" y="548680"/>
            <a:ext cx="10801200" cy="2308324"/>
          </a:xfrm>
          <a:prstGeom prst="rect">
            <a:avLst/>
          </a:prstGeom>
        </p:spPr>
        <p:txBody>
          <a:bodyPr wrap="square">
            <a:spAutoFit/>
          </a:bodyPr>
          <a:lstStyle/>
          <a:p>
            <a:pPr marL="742950" lvl="1" indent="-285750">
              <a:buSzPts val="1000"/>
              <a:buFont typeface="Courier New" panose="02070309020205020404" pitchFamily="49" charset="0"/>
              <a:buChar char="o"/>
              <a:tabLst>
                <a:tab pos="914400" algn="l"/>
              </a:tabLst>
            </a:pPr>
            <a:r>
              <a:rPr lang="en-US" altLang="zh-CN" sz="2400" kern="0" dirty="0">
                <a:latin typeface="Arial" panose="020B0604020202020204" pitchFamily="34" charset="0"/>
                <a:cs typeface="Times New Roman" panose="02020603050405020304" pitchFamily="18" charset="0"/>
              </a:rPr>
              <a:t>Microsoft Project Plans </a:t>
            </a:r>
            <a:r>
              <a:rPr lang="zh-CN" altLang="zh-CN" sz="2400" kern="0" dirty="0">
                <a:latin typeface="Arial" panose="020B0604020202020204" pitchFamily="34" charset="0"/>
                <a:cs typeface="Arial" panose="020B0604020202020204" pitchFamily="34" charset="0"/>
              </a:rPr>
              <a:t>许多项目经理发现很难做出反映迭代开发方法的项目计划。该模板根据</a:t>
            </a:r>
            <a:r>
              <a:rPr lang="en-US" altLang="zh-CN" sz="2400" kern="0" dirty="0">
                <a:latin typeface="Arial" panose="020B0604020202020204" pitchFamily="34" charset="0"/>
                <a:cs typeface="Times New Roman" panose="02020603050405020304" pitchFamily="18" charset="0"/>
              </a:rPr>
              <a:t> Rational Unified Process </a:t>
            </a:r>
            <a:r>
              <a:rPr lang="zh-CN" altLang="zh-CN" sz="2400" kern="0" dirty="0">
                <a:latin typeface="Arial" panose="020B0604020202020204" pitchFamily="34" charset="0"/>
                <a:cs typeface="Arial" panose="020B0604020202020204" pitchFamily="34" charset="0"/>
              </a:rPr>
              <a:t>为该方法提供一个好的开端。</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altLang="zh-CN" sz="2400" kern="0" dirty="0">
                <a:latin typeface="Arial" panose="020B0604020202020204" pitchFamily="34" charset="0"/>
                <a:cs typeface="Times New Roman" panose="02020603050405020304" pitchFamily="18" charset="0"/>
              </a:rPr>
              <a:t>Development kit </a:t>
            </a:r>
            <a:r>
              <a:rPr lang="zh-CN" altLang="zh-CN" sz="2400" kern="0" dirty="0">
                <a:latin typeface="Arial" panose="020B0604020202020204" pitchFamily="34" charset="0"/>
                <a:cs typeface="Arial" panose="020B0604020202020204" pitchFamily="34" charset="0"/>
              </a:rPr>
              <a:t>介绍了如何定制和扩展</a:t>
            </a:r>
            <a:r>
              <a:rPr lang="en-US" altLang="zh-CN" sz="2400" kern="0" dirty="0">
                <a:latin typeface="Arial" panose="020B0604020202020204" pitchFamily="34" charset="0"/>
                <a:cs typeface="Times New Roman" panose="02020603050405020304" pitchFamily="18" charset="0"/>
              </a:rPr>
              <a:t> Rational Unified Process </a:t>
            </a:r>
            <a:r>
              <a:rPr lang="zh-CN" altLang="zh-CN" sz="2400" kern="0" dirty="0">
                <a:latin typeface="Arial" panose="020B0604020202020204" pitchFamily="34" charset="0"/>
                <a:cs typeface="Arial" panose="020B0604020202020204" pitchFamily="34" charset="0"/>
              </a:rPr>
              <a:t>至采用该方法机构或项目的特定需求</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同时提供了工具和模板来辅助该工作</a:t>
            </a:r>
            <a:r>
              <a:rPr lang="en-US" altLang="zh-CN" sz="2400" kern="0" dirty="0">
                <a:latin typeface="Arial" panose="020B0604020202020204" pitchFamily="34" charset="0"/>
                <a:cs typeface="Times New Roman" panose="02020603050405020304" pitchFamily="18" charset="0"/>
              </a:rPr>
              <a:t>.</a:t>
            </a:r>
            <a:r>
              <a:rPr lang="zh-CN" altLang="zh-CN" sz="2400" kern="0" dirty="0">
                <a:latin typeface="Arial" panose="020B0604020202020204" pitchFamily="34" charset="0"/>
                <a:cs typeface="Arial" panose="020B0604020202020204" pitchFamily="34" charset="0"/>
              </a:rPr>
              <a:t>开发工具包在本节的后续部分阐述。</a:t>
            </a:r>
            <a:r>
              <a:rPr lang="zh-CN" altLang="zh-CN" sz="24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4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D2830AA4-E6CD-4C9E-88CA-6B36CD24BE58}"/>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1535658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19074923-474A-4E1D-AA53-3D8E939FA78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124744"/>
            <a:ext cx="10515600" cy="4752528"/>
          </a:xfrm>
        </p:spPr>
      </p:pic>
      <p:sp>
        <p:nvSpPr>
          <p:cNvPr id="9" name="文本框 8">
            <a:extLst>
              <a:ext uri="{FF2B5EF4-FFF2-40B4-BE49-F238E27FC236}">
                <a16:creationId xmlns:a16="http://schemas.microsoft.com/office/drawing/2014/main" id="{99C83E10-8BF7-4AA6-AD9E-F827B090515B}"/>
              </a:ext>
            </a:extLst>
          </p:cNvPr>
          <p:cNvSpPr txBox="1"/>
          <p:nvPr/>
        </p:nvSpPr>
        <p:spPr>
          <a:xfrm>
            <a:off x="838200" y="188640"/>
            <a:ext cx="10515600" cy="584775"/>
          </a:xfrm>
          <a:prstGeom prst="rect">
            <a:avLst/>
          </a:prstGeom>
          <a:noFill/>
        </p:spPr>
        <p:txBody>
          <a:bodyPr wrap="square" rtlCol="0">
            <a:spAutoFit/>
          </a:bodyPr>
          <a:lstStyle/>
          <a:p>
            <a:r>
              <a:rPr lang="zh-CN" altLang="en-US" sz="3200" dirty="0"/>
              <a:t>迭代周期</a:t>
            </a:r>
            <a:r>
              <a:rPr lang="en-US" altLang="zh-CN" sz="3200" dirty="0"/>
              <a:t>(</a:t>
            </a:r>
            <a:r>
              <a:rPr lang="zh-CN" altLang="en-US" sz="3200" dirty="0"/>
              <a:t>一次完整地经过所有工作流程的过程</a:t>
            </a:r>
            <a:r>
              <a:rPr lang="en-US" altLang="zh-CN" sz="3200" dirty="0"/>
              <a:t>)</a:t>
            </a:r>
            <a:endParaRPr lang="zh-CN" altLang="en-US" sz="3200" dirty="0"/>
          </a:p>
        </p:txBody>
      </p:sp>
      <p:sp>
        <p:nvSpPr>
          <p:cNvPr id="10" name="文本框 9">
            <a:extLst>
              <a:ext uri="{FF2B5EF4-FFF2-40B4-BE49-F238E27FC236}">
                <a16:creationId xmlns:a16="http://schemas.microsoft.com/office/drawing/2014/main" id="{60761C57-6911-4C33-9D77-C68963383261}"/>
              </a:ext>
            </a:extLst>
          </p:cNvPr>
          <p:cNvSpPr txBox="1"/>
          <p:nvPr/>
        </p:nvSpPr>
        <p:spPr>
          <a:xfrm>
            <a:off x="10319792" y="6488668"/>
            <a:ext cx="1872208" cy="369332"/>
          </a:xfrm>
          <a:prstGeom prst="rect">
            <a:avLst/>
          </a:prstGeom>
          <a:noFill/>
        </p:spPr>
        <p:txBody>
          <a:bodyPr wrap="square" rtlCol="0">
            <a:spAutoFit/>
          </a:bodyPr>
          <a:lstStyle/>
          <a:p>
            <a:r>
              <a:rPr lang="zh-CN" altLang="en-US" dirty="0"/>
              <a:t>资料整理：吴桐</a:t>
            </a:r>
          </a:p>
        </p:txBody>
      </p:sp>
    </p:spTree>
    <p:extLst>
      <p:ext uri="{BB962C8B-B14F-4D97-AF65-F5344CB8AC3E}">
        <p14:creationId xmlns:p14="http://schemas.microsoft.com/office/powerpoint/2010/main" val="282261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E6F6E53-7CD6-49B5-9011-D263F40D1012}"/>
              </a:ext>
            </a:extLst>
          </p:cNvPr>
          <p:cNvSpPr/>
          <p:nvPr/>
        </p:nvSpPr>
        <p:spPr>
          <a:xfrm>
            <a:off x="263352" y="29829"/>
            <a:ext cx="11305256" cy="6606937"/>
          </a:xfrm>
          <a:prstGeom prst="rect">
            <a:avLst/>
          </a:prstGeom>
        </p:spPr>
        <p:txBody>
          <a:bodyPr wrap="square">
            <a:spAutoFit/>
          </a:bodyPr>
          <a:lstStyle/>
          <a:p>
            <a:pPr>
              <a:lnSpc>
                <a:spcPts val="1950"/>
              </a:lnSpc>
            </a:pPr>
            <a:r>
              <a:rPr lang="zh-CN" altLang="zh-CN" kern="0" dirty="0">
                <a:latin typeface="Arial" panose="020B0604020202020204" pitchFamily="34" charset="0"/>
                <a:cs typeface="Arial" panose="020B0604020202020204" pitchFamily="34" charset="0"/>
              </a:rPr>
              <a:t>支持</a:t>
            </a:r>
            <a:r>
              <a:rPr lang="en-US" altLang="zh-CN" kern="0" dirty="0">
                <a:latin typeface="Arial" panose="020B0604020202020204" pitchFamily="34" charset="0"/>
                <a:cs typeface="Times New Roman" panose="02020603050405020304" pitchFamily="18" charset="0"/>
              </a:rPr>
              <a:t> Rational Unified Process </a:t>
            </a:r>
            <a:r>
              <a:rPr lang="zh-CN" altLang="zh-CN" kern="0" dirty="0">
                <a:latin typeface="Arial" panose="020B0604020202020204" pitchFamily="34" charset="0"/>
                <a:cs typeface="Arial" panose="020B0604020202020204" pitchFamily="34" charset="0"/>
              </a:rPr>
              <a:t>的工具清单。</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a:lnSpc>
                <a:spcPts val="1950"/>
              </a:lnSpc>
            </a:pPr>
            <a:r>
              <a:rPr lang="en-US" altLang="zh-CN" kern="0" dirty="0">
                <a:latin typeface="Arial" panose="020B0604020202020204" pitchFamily="34" charset="0"/>
                <a:cs typeface="Times New Roman" panose="02020603050405020304" pitchFamily="18" charset="0"/>
              </a:rPr>
              <a:t>Rational Unified Process </a:t>
            </a:r>
            <a:r>
              <a:rPr lang="zh-CN" altLang="zh-CN" kern="0" dirty="0">
                <a:latin typeface="Arial" panose="020B0604020202020204" pitchFamily="34" charset="0"/>
                <a:cs typeface="Arial" panose="020B0604020202020204" pitchFamily="34" charset="0"/>
              </a:rPr>
              <a:t>对于大多数产品均提供了工具指引（</a:t>
            </a:r>
            <a:r>
              <a:rPr lang="en-US" altLang="zh-CN" kern="0" dirty="0">
                <a:latin typeface="Arial" panose="020B0604020202020204" pitchFamily="34" charset="0"/>
                <a:cs typeface="Times New Roman" panose="02020603050405020304" pitchFamily="18" charset="0"/>
              </a:rPr>
              <a:t>Tool Mentors</a:t>
            </a:r>
            <a:r>
              <a:rPr lang="zh-CN" altLang="zh-CN" kern="0" dirty="0">
                <a:latin typeface="Arial" panose="020B0604020202020204" pitchFamily="34" charset="0"/>
                <a:cs typeface="Arial" panose="020B0604020202020204" pitchFamily="34" charset="0"/>
              </a:rPr>
              <a:t>）。工具指引是详细介绍如何操作工具以实现开发过程的指南（即弹出什么样的窗口，对话框中的信息及如何漫游的工具）。工具指引允许将独立于工具的过程链接至日常工作的实际操作工具。</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ts val="1950"/>
              </a:lnSpc>
              <a:spcAft>
                <a:spcPts val="1200"/>
              </a:spcAft>
              <a:buSzPts val="1000"/>
              <a:buFont typeface="Symbol" panose="05050102010706020507" pitchFamily="18" charset="2"/>
              <a:buChar char=""/>
              <a:tabLst>
                <a:tab pos="457200" algn="l"/>
              </a:tabLst>
            </a:pPr>
            <a:r>
              <a:rPr lang="en-US" altLang="zh-CN" kern="0" dirty="0">
                <a:latin typeface="Arial" panose="020B0604020202020204" pitchFamily="34" charset="0"/>
                <a:cs typeface="Times New Roman" panose="02020603050405020304" pitchFamily="18" charset="0"/>
              </a:rPr>
              <a:t>Rational Requisite  Pro --</a:t>
            </a:r>
            <a:r>
              <a:rPr lang="zh-CN" altLang="zh-CN" kern="0" dirty="0">
                <a:latin typeface="Arial" panose="020B0604020202020204" pitchFamily="34" charset="0"/>
                <a:cs typeface="Arial" panose="020B0604020202020204" pitchFamily="34" charset="0"/>
              </a:rPr>
              <a:t>通过使需求更易于书写，交流和修改使在整个应用开发中全体开发小组能实时更新和跟踪。</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ts val="1950"/>
              </a:lnSpc>
              <a:spcAft>
                <a:spcPts val="1200"/>
              </a:spcAft>
              <a:buSzPts val="1000"/>
              <a:buFont typeface="Symbol" panose="05050102010706020507" pitchFamily="18" charset="2"/>
              <a:buChar char=""/>
              <a:tabLst>
                <a:tab pos="457200" algn="l"/>
              </a:tabLst>
            </a:pPr>
            <a:r>
              <a:rPr lang="en-US" altLang="zh-CN" kern="0" dirty="0">
                <a:latin typeface="Arial" panose="020B0604020202020204" pitchFamily="34" charset="0"/>
                <a:cs typeface="Times New Roman" panose="02020603050405020304" pitchFamily="18" charset="0"/>
              </a:rPr>
              <a:t>Rational ClearQuest -- </a:t>
            </a:r>
            <a:r>
              <a:rPr lang="zh-CN" altLang="zh-CN" kern="0" dirty="0">
                <a:latin typeface="Arial" panose="020B0604020202020204" pitchFamily="34" charset="0"/>
                <a:cs typeface="Arial" panose="020B0604020202020204" pitchFamily="34" charset="0"/>
              </a:rPr>
              <a:t>基于窗口的和</a:t>
            </a:r>
            <a:r>
              <a:rPr lang="en-US" altLang="zh-CN" kern="0" dirty="0">
                <a:latin typeface="Arial" panose="020B0604020202020204" pitchFamily="34" charset="0"/>
                <a:cs typeface="Times New Roman" panose="02020603050405020304" pitchFamily="18" charset="0"/>
              </a:rPr>
              <a:t> Web </a:t>
            </a:r>
            <a:r>
              <a:rPr lang="zh-CN" altLang="zh-CN" kern="0" dirty="0">
                <a:latin typeface="Arial" panose="020B0604020202020204" pitchFamily="34" charset="0"/>
                <a:cs typeface="Arial" panose="020B0604020202020204" pitchFamily="34" charset="0"/>
              </a:rPr>
              <a:t>的需求变更管理产品</a:t>
            </a:r>
            <a:r>
              <a:rPr lang="en-US" altLang="zh-CN" kern="0" dirty="0">
                <a:latin typeface="Arial" panose="020B0604020202020204" pitchFamily="34" charset="0"/>
                <a:cs typeface="Times New Roman" panose="02020603050405020304" pitchFamily="18" charset="0"/>
              </a:rPr>
              <a:t>,</a:t>
            </a:r>
            <a:r>
              <a:rPr lang="zh-CN" altLang="zh-CN" kern="0" dirty="0">
                <a:latin typeface="Arial" panose="020B0604020202020204" pitchFamily="34" charset="0"/>
                <a:cs typeface="Arial" panose="020B0604020202020204" pitchFamily="34" charset="0"/>
              </a:rPr>
              <a:t>时项目小组能跟踪和管理开发生命期中的所有变更活动。</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ts val="1950"/>
              </a:lnSpc>
              <a:spcAft>
                <a:spcPts val="1200"/>
              </a:spcAft>
              <a:buSzPts val="1000"/>
              <a:buFont typeface="Symbol" panose="05050102010706020507" pitchFamily="18" charset="2"/>
              <a:buChar char=""/>
              <a:tabLst>
                <a:tab pos="457200" algn="l"/>
              </a:tabLst>
            </a:pPr>
            <a:r>
              <a:rPr lang="en-US" altLang="zh-CN" kern="0" dirty="0">
                <a:latin typeface="Arial" panose="020B0604020202020204" pitchFamily="34" charset="0"/>
                <a:cs typeface="Times New Roman" panose="02020603050405020304" pitchFamily="18" charset="0"/>
              </a:rPr>
              <a:t>Rational Rose98 -- </a:t>
            </a:r>
            <a:r>
              <a:rPr lang="zh-CN" altLang="zh-CN" kern="0" dirty="0">
                <a:latin typeface="Arial" panose="020B0604020202020204" pitchFamily="34" charset="0"/>
                <a:cs typeface="Arial" panose="020B0604020202020204" pitchFamily="34" charset="0"/>
              </a:rPr>
              <a:t>世界领先的用于商业过程建模，需求分析，构建结构设计的可视化建模工具。</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ts val="1950"/>
              </a:lnSpc>
              <a:spcAft>
                <a:spcPts val="1200"/>
              </a:spcAft>
              <a:buSzPts val="1000"/>
              <a:buFont typeface="Symbol" panose="05050102010706020507" pitchFamily="18" charset="2"/>
              <a:buChar char=""/>
              <a:tabLst>
                <a:tab pos="457200" algn="l"/>
              </a:tabLst>
            </a:pPr>
            <a:r>
              <a:rPr lang="en-US" altLang="zh-CN" kern="0" dirty="0">
                <a:latin typeface="Arial" panose="020B0604020202020204" pitchFamily="34" charset="0"/>
                <a:cs typeface="Times New Roman" panose="02020603050405020304" pitchFamily="18" charset="0"/>
              </a:rPr>
              <a:t>Rational </a:t>
            </a:r>
            <a:r>
              <a:rPr lang="en-US" altLang="zh-CN" kern="0" dirty="0" err="1">
                <a:latin typeface="Arial" panose="020B0604020202020204" pitchFamily="34" charset="0"/>
                <a:cs typeface="Times New Roman" panose="02020603050405020304" pitchFamily="18" charset="0"/>
              </a:rPr>
              <a:t>SoDA</a:t>
            </a:r>
            <a:r>
              <a:rPr lang="en-US" altLang="zh-CN" kern="0" dirty="0">
                <a:latin typeface="Arial" panose="020B0604020202020204" pitchFamily="34" charset="0"/>
                <a:cs typeface="Times New Roman" panose="02020603050405020304" pitchFamily="18" charset="0"/>
              </a:rPr>
              <a:t> -- </a:t>
            </a:r>
            <a:r>
              <a:rPr lang="zh-CN" altLang="zh-CN" kern="0" dirty="0">
                <a:latin typeface="Arial" panose="020B0604020202020204" pitchFamily="34" charset="0"/>
                <a:cs typeface="Arial" panose="020B0604020202020204" pitchFamily="34" charset="0"/>
              </a:rPr>
              <a:t>为整个软件开发过程提供产品文档自动化的工具，极大减少了文档工作的时间和成本。</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ts val="1950"/>
              </a:lnSpc>
              <a:spcAft>
                <a:spcPts val="1200"/>
              </a:spcAft>
              <a:buSzPts val="1000"/>
              <a:buFont typeface="Symbol" panose="05050102010706020507" pitchFamily="18" charset="2"/>
              <a:buChar char=""/>
              <a:tabLst>
                <a:tab pos="457200" algn="l"/>
              </a:tabLst>
            </a:pPr>
            <a:r>
              <a:rPr lang="en-US" altLang="zh-CN" kern="0" dirty="0">
                <a:latin typeface="Arial" panose="020B0604020202020204" pitchFamily="34" charset="0"/>
                <a:cs typeface="Times New Roman" panose="02020603050405020304" pitchFamily="18" charset="0"/>
              </a:rPr>
              <a:t>Rational Purify -- C/C++</a:t>
            </a:r>
            <a:r>
              <a:rPr lang="zh-CN" altLang="zh-CN" kern="0" dirty="0">
                <a:latin typeface="Arial" panose="020B0604020202020204" pitchFamily="34" charset="0"/>
                <a:cs typeface="Arial" panose="020B0604020202020204" pitchFamily="34" charset="0"/>
              </a:rPr>
              <a:t>构件和应用程序开发者使用的运行错误检查工具</a:t>
            </a:r>
            <a:r>
              <a:rPr lang="en-US" altLang="zh-CN" kern="0" dirty="0">
                <a:latin typeface="Arial" panose="020B0604020202020204" pitchFamily="34" charset="0"/>
                <a:cs typeface="Times New Roman" panose="02020603050405020304" pitchFamily="18" charset="0"/>
              </a:rPr>
              <a:t>,</a:t>
            </a:r>
            <a:r>
              <a:rPr lang="zh-CN" altLang="zh-CN" kern="0" dirty="0">
                <a:latin typeface="Arial" panose="020B0604020202020204" pitchFamily="34" charset="0"/>
                <a:cs typeface="Arial" panose="020B0604020202020204" pitchFamily="34" charset="0"/>
              </a:rPr>
              <a:t>帮助检查内存错误。</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ts val="1950"/>
              </a:lnSpc>
              <a:spcAft>
                <a:spcPts val="1200"/>
              </a:spcAft>
              <a:buSzPts val="1000"/>
              <a:buFont typeface="Symbol" panose="05050102010706020507" pitchFamily="18" charset="2"/>
              <a:buChar char=""/>
              <a:tabLst>
                <a:tab pos="457200" algn="l"/>
              </a:tabLst>
            </a:pPr>
            <a:r>
              <a:rPr lang="en-US" altLang="zh-CN" kern="0" dirty="0">
                <a:latin typeface="Arial" panose="020B0604020202020204" pitchFamily="34" charset="0"/>
                <a:cs typeface="Times New Roman" panose="02020603050405020304" pitchFamily="18" charset="0"/>
              </a:rPr>
              <a:t>Rational Visual Quantify -- C/C++</a:t>
            </a:r>
            <a:r>
              <a:rPr lang="zh-CN" altLang="zh-CN" kern="0" dirty="0">
                <a:latin typeface="Arial" panose="020B0604020202020204" pitchFamily="34" charset="0"/>
                <a:cs typeface="Arial" panose="020B0604020202020204" pitchFamily="34" charset="0"/>
              </a:rPr>
              <a:t>、</a:t>
            </a:r>
            <a:r>
              <a:rPr lang="en-US" altLang="zh-CN" kern="0" dirty="0">
                <a:latin typeface="Arial" panose="020B0604020202020204" pitchFamily="34" charset="0"/>
                <a:cs typeface="Times New Roman" panose="02020603050405020304" pitchFamily="18" charset="0"/>
              </a:rPr>
              <a:t>VB</a:t>
            </a:r>
            <a:r>
              <a:rPr lang="zh-CN" altLang="zh-CN" kern="0" dirty="0">
                <a:latin typeface="Arial" panose="020B0604020202020204" pitchFamily="34" charset="0"/>
                <a:cs typeface="Arial" panose="020B0604020202020204" pitchFamily="34" charset="0"/>
              </a:rPr>
              <a:t>、</a:t>
            </a:r>
            <a:r>
              <a:rPr lang="en-US" altLang="zh-CN" kern="0" dirty="0">
                <a:latin typeface="Arial" panose="020B0604020202020204" pitchFamily="34" charset="0"/>
                <a:cs typeface="Times New Roman" panose="02020603050405020304" pitchFamily="18" charset="0"/>
              </a:rPr>
              <a:t>Java</a:t>
            </a:r>
            <a:r>
              <a:rPr lang="zh-CN" altLang="zh-CN" kern="0" dirty="0">
                <a:latin typeface="Arial" panose="020B0604020202020204" pitchFamily="34" charset="0"/>
                <a:cs typeface="Arial" panose="020B0604020202020204" pitchFamily="34" charset="0"/>
              </a:rPr>
              <a:t>构件和应用程序开发者使用的高级性能评测工具</a:t>
            </a:r>
            <a:r>
              <a:rPr lang="en-US" altLang="zh-CN" kern="0" dirty="0">
                <a:latin typeface="Arial" panose="020B0604020202020204" pitchFamily="34" charset="0"/>
                <a:cs typeface="Times New Roman" panose="02020603050405020304" pitchFamily="18" charset="0"/>
              </a:rPr>
              <a:t>,</a:t>
            </a:r>
            <a:r>
              <a:rPr lang="zh-CN" altLang="zh-CN" kern="0" dirty="0">
                <a:latin typeface="Arial" panose="020B0604020202020204" pitchFamily="34" charset="0"/>
                <a:cs typeface="Arial" panose="020B0604020202020204" pitchFamily="34" charset="0"/>
              </a:rPr>
              <a:t>帮助评估性能瓶颈。</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ts val="1950"/>
              </a:lnSpc>
              <a:spcAft>
                <a:spcPts val="1200"/>
              </a:spcAft>
              <a:buSzPts val="1000"/>
              <a:buFont typeface="Symbol" panose="05050102010706020507" pitchFamily="18" charset="2"/>
              <a:buChar char=""/>
              <a:tabLst>
                <a:tab pos="457200" algn="l"/>
              </a:tabLst>
            </a:pPr>
            <a:r>
              <a:rPr lang="en-US" altLang="zh-CN" kern="0" dirty="0">
                <a:latin typeface="Arial" panose="020B0604020202020204" pitchFamily="34" charset="0"/>
                <a:cs typeface="Times New Roman" panose="02020603050405020304" pitchFamily="18" charset="0"/>
              </a:rPr>
              <a:t>Rational Visual </a:t>
            </a:r>
            <a:r>
              <a:rPr lang="en-US" altLang="zh-CN" kern="0" dirty="0" err="1">
                <a:latin typeface="Arial" panose="020B0604020202020204" pitchFamily="34" charset="0"/>
                <a:cs typeface="Times New Roman" panose="02020603050405020304" pitchFamily="18" charset="0"/>
              </a:rPr>
              <a:t>PureCoverage</a:t>
            </a:r>
            <a:r>
              <a:rPr lang="en-US" altLang="zh-CN" kern="0" dirty="0">
                <a:latin typeface="Arial" panose="020B0604020202020204" pitchFamily="34" charset="0"/>
                <a:cs typeface="Times New Roman" panose="02020603050405020304" pitchFamily="18" charset="0"/>
              </a:rPr>
              <a:t> -- </a:t>
            </a:r>
            <a:r>
              <a:rPr lang="zh-CN" altLang="zh-CN" kern="0" dirty="0">
                <a:latin typeface="Arial" panose="020B0604020202020204" pitchFamily="34" charset="0"/>
                <a:cs typeface="Arial" panose="020B0604020202020204" pitchFamily="34" charset="0"/>
              </a:rPr>
              <a:t>自动的软件测试覆盖率工具，使开发者能全面地有效地测试他们的应用程序。</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ts val="1950"/>
              </a:lnSpc>
              <a:spcAft>
                <a:spcPts val="1200"/>
              </a:spcAft>
              <a:buSzPts val="1000"/>
              <a:buFont typeface="Symbol" panose="05050102010706020507" pitchFamily="18" charset="2"/>
              <a:buChar char=""/>
              <a:tabLst>
                <a:tab pos="457200" algn="l"/>
              </a:tabLst>
            </a:pPr>
            <a:r>
              <a:rPr lang="en-US" altLang="zh-CN" kern="0" dirty="0">
                <a:latin typeface="Arial" panose="020B0604020202020204" pitchFamily="34" charset="0"/>
                <a:cs typeface="Times New Roman" panose="02020603050405020304" pitchFamily="18" charset="0"/>
              </a:rPr>
              <a:t>Rational </a:t>
            </a:r>
            <a:r>
              <a:rPr lang="en-US" altLang="zh-CN" kern="0" dirty="0" err="1">
                <a:latin typeface="Arial" panose="020B0604020202020204" pitchFamily="34" charset="0"/>
                <a:cs typeface="Times New Roman" panose="02020603050405020304" pitchFamily="18" charset="0"/>
              </a:rPr>
              <a:t>TeamTest</a:t>
            </a:r>
            <a:r>
              <a:rPr lang="en-US" altLang="zh-CN" kern="0" dirty="0">
                <a:latin typeface="Arial" panose="020B0604020202020204" pitchFamily="34" charset="0"/>
                <a:cs typeface="Times New Roman" panose="02020603050405020304" pitchFamily="18" charset="0"/>
              </a:rPr>
              <a:t> -- </a:t>
            </a:r>
            <a:r>
              <a:rPr lang="zh-CN" altLang="zh-CN" kern="0" dirty="0">
                <a:latin typeface="Arial" panose="020B0604020202020204" pitchFamily="34" charset="0"/>
                <a:cs typeface="Arial" panose="020B0604020202020204" pitchFamily="34" charset="0"/>
              </a:rPr>
              <a:t>创建、维护和执行自动化的功能测试，允许全面地测试代码和决定软件是否满足期望的需求和性能。</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ts val="1950"/>
              </a:lnSpc>
              <a:spcAft>
                <a:spcPts val="1200"/>
              </a:spcAft>
              <a:buSzPts val="1000"/>
              <a:buFont typeface="Symbol" panose="05050102010706020507" pitchFamily="18" charset="2"/>
              <a:buChar char=""/>
              <a:tabLst>
                <a:tab pos="457200" algn="l"/>
              </a:tabLst>
            </a:pPr>
            <a:r>
              <a:rPr lang="en-US" altLang="zh-CN" kern="0" dirty="0">
                <a:latin typeface="Arial" panose="020B0604020202020204" pitchFamily="34" charset="0"/>
                <a:cs typeface="Times New Roman" panose="02020603050405020304" pitchFamily="18" charset="0"/>
              </a:rPr>
              <a:t>Rational </a:t>
            </a:r>
            <a:r>
              <a:rPr lang="en-US" altLang="zh-CN" kern="0" dirty="0" err="1">
                <a:latin typeface="Arial" panose="020B0604020202020204" pitchFamily="34" charset="0"/>
                <a:cs typeface="Times New Roman" panose="02020603050405020304" pitchFamily="18" charset="0"/>
              </a:rPr>
              <a:t>PerformanceStudio</a:t>
            </a:r>
            <a:r>
              <a:rPr lang="en-US" altLang="zh-CN" kern="0" dirty="0">
                <a:latin typeface="Arial" panose="020B0604020202020204" pitchFamily="34" charset="0"/>
                <a:cs typeface="Times New Roman" panose="02020603050405020304" pitchFamily="18" charset="0"/>
              </a:rPr>
              <a:t> -- </a:t>
            </a:r>
            <a:r>
              <a:rPr lang="zh-CN" altLang="zh-CN" kern="0" dirty="0">
                <a:latin typeface="Arial" panose="020B0604020202020204" pitchFamily="34" charset="0"/>
                <a:cs typeface="Arial" panose="020B0604020202020204" pitchFamily="34" charset="0"/>
              </a:rPr>
              <a:t>评测和预计</a:t>
            </a:r>
            <a:r>
              <a:rPr lang="en-US" altLang="zh-CN" kern="0" dirty="0">
                <a:latin typeface="Arial" panose="020B0604020202020204" pitchFamily="34" charset="0"/>
                <a:cs typeface="Times New Roman" panose="02020603050405020304" pitchFamily="18" charset="0"/>
              </a:rPr>
              <a:t> Client/Server </a:t>
            </a:r>
            <a:r>
              <a:rPr lang="zh-CN" altLang="zh-CN" kern="0" dirty="0">
                <a:latin typeface="Arial" panose="020B0604020202020204" pitchFamily="34" charset="0"/>
                <a:cs typeface="Arial" panose="020B0604020202020204" pitchFamily="34" charset="0"/>
              </a:rPr>
              <a:t>和</a:t>
            </a:r>
            <a:r>
              <a:rPr lang="en-US" altLang="zh-CN" kern="0" dirty="0">
                <a:latin typeface="Arial" panose="020B0604020202020204" pitchFamily="34" charset="0"/>
                <a:cs typeface="Times New Roman" panose="02020603050405020304" pitchFamily="18" charset="0"/>
              </a:rPr>
              <a:t> Web </a:t>
            </a:r>
            <a:r>
              <a:rPr lang="zh-CN" altLang="zh-CN" kern="0" dirty="0">
                <a:latin typeface="Arial" panose="020B0604020202020204" pitchFamily="34" charset="0"/>
                <a:cs typeface="Arial" panose="020B0604020202020204" pitchFamily="34" charset="0"/>
              </a:rPr>
              <a:t>系统性能的易于使用、准确和可升级的工具。</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ts val="1950"/>
              </a:lnSpc>
              <a:buSzPts val="1000"/>
              <a:buFont typeface="Symbol" panose="05050102010706020507" pitchFamily="18" charset="2"/>
              <a:buChar char=""/>
              <a:tabLst>
                <a:tab pos="457200" algn="l"/>
              </a:tabLst>
            </a:pPr>
            <a:r>
              <a:rPr lang="en-US" altLang="zh-CN" kern="0" dirty="0">
                <a:latin typeface="Arial" panose="020B0604020202020204" pitchFamily="34" charset="0"/>
                <a:cs typeface="Times New Roman" panose="02020603050405020304" pitchFamily="18" charset="0"/>
              </a:rPr>
              <a:t>Rational ClearCase?--</a:t>
            </a:r>
            <a:r>
              <a:rPr lang="zh-CN" altLang="zh-CN" kern="0" dirty="0">
                <a:latin typeface="Arial" panose="020B0604020202020204" pitchFamily="34" charset="0"/>
                <a:cs typeface="Arial" panose="020B0604020202020204" pitchFamily="34" charset="0"/>
              </a:rPr>
              <a:t>主导市场的软件配置工具，为项目经理提供跟踪每个软件开发项目进化的能力。</a:t>
            </a:r>
            <a:r>
              <a:rPr lang="zh-CN" altLang="zh-CN"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5063765A-9972-42DC-801F-FD3380A95893}"/>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1274396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CD5690E-646B-4B81-90C5-111C9EB09B07}"/>
              </a:ext>
            </a:extLst>
          </p:cNvPr>
          <p:cNvSpPr/>
          <p:nvPr/>
        </p:nvSpPr>
        <p:spPr>
          <a:xfrm>
            <a:off x="551384" y="669270"/>
            <a:ext cx="10585176" cy="4647426"/>
          </a:xfrm>
          <a:prstGeom prst="rect">
            <a:avLst/>
          </a:prstGeom>
        </p:spPr>
        <p:txBody>
          <a:bodyPr wrap="square">
            <a:spAutoFit/>
          </a:bodyPr>
          <a:lstStyle/>
          <a:p>
            <a:r>
              <a:rPr lang="en-US" altLang="zh-CN" sz="3600" b="1" kern="0" dirty="0">
                <a:latin typeface="Arial" panose="020B0604020202020204" pitchFamily="34" charset="0"/>
                <a:cs typeface="Times New Roman" panose="02020603050405020304" pitchFamily="18" charset="0"/>
              </a:rPr>
              <a:t>Rational </a:t>
            </a:r>
            <a:r>
              <a:rPr lang="zh-CN" altLang="zh-CN" sz="3600" b="1" kern="0" dirty="0">
                <a:latin typeface="Arial" panose="020B0604020202020204" pitchFamily="34" charset="0"/>
                <a:cs typeface="Arial" panose="020B0604020202020204" pitchFamily="34" charset="0"/>
              </a:rPr>
              <a:t>统一过程的演进历史</a:t>
            </a:r>
            <a:endParaRPr lang="zh-CN" altLang="zh-CN" sz="3600" b="1" kern="100" dirty="0">
              <a:latin typeface="等线" panose="02010600030101010101" pitchFamily="2" charset="-122"/>
              <a:ea typeface="等线" panose="02010600030101010101" pitchFamily="2" charset="-122"/>
              <a:cs typeface="Times New Roman" panose="02020603050405020304" pitchFamily="18" charset="0"/>
            </a:endParaRPr>
          </a:p>
          <a:p>
            <a:r>
              <a:rPr lang="zh-CN" altLang="zh-CN" sz="2000" kern="0" dirty="0">
                <a:latin typeface="Arial" panose="020B0604020202020204" pitchFamily="34" charset="0"/>
                <a:cs typeface="Arial" panose="020B0604020202020204" pitchFamily="34" charset="0"/>
              </a:rPr>
              <a:t>从时间上回顾，</a:t>
            </a:r>
            <a:r>
              <a:rPr lang="en-US" altLang="zh-CN" sz="2000" kern="0" dirty="0">
                <a:latin typeface="Arial" panose="020B0604020202020204" pitchFamily="34" charset="0"/>
                <a:cs typeface="Times New Roman" panose="02020603050405020304" pitchFamily="18" charset="0"/>
              </a:rPr>
              <a:t>Rational Unified Process </a:t>
            </a:r>
            <a:r>
              <a:rPr lang="zh-CN" altLang="zh-CN" sz="2000" kern="0" dirty="0">
                <a:latin typeface="Arial" panose="020B0604020202020204" pitchFamily="34" charset="0"/>
                <a:cs typeface="Arial" panose="020B0604020202020204" pitchFamily="34" charset="0"/>
              </a:rPr>
              <a:t>是</a:t>
            </a:r>
            <a:r>
              <a:rPr lang="en-US" altLang="zh-CN" sz="2000" kern="0" dirty="0">
                <a:latin typeface="Arial" panose="020B0604020202020204" pitchFamily="34" charset="0"/>
                <a:cs typeface="Times New Roman" panose="02020603050405020304" pitchFamily="18" charset="0"/>
              </a:rPr>
              <a:t> Rational </a:t>
            </a:r>
            <a:r>
              <a:rPr lang="en-US" altLang="zh-CN" sz="2000" kern="0" dirty="0" err="1">
                <a:latin typeface="Arial" panose="020B0604020202020204" pitchFamily="34" charset="0"/>
                <a:cs typeface="Times New Roman" panose="02020603050405020304" pitchFamily="18" charset="0"/>
              </a:rPr>
              <a:t>Objectory</a:t>
            </a:r>
            <a:r>
              <a:rPr lang="en-US" altLang="zh-CN" sz="2000" kern="0" dirty="0">
                <a:latin typeface="Arial" panose="020B0604020202020204" pitchFamily="34" charset="0"/>
                <a:cs typeface="Times New Roman" panose="02020603050405020304" pitchFamily="18" charset="0"/>
              </a:rPr>
              <a:t> Process(version 4)</a:t>
            </a:r>
            <a:r>
              <a:rPr lang="zh-CN" altLang="zh-CN" sz="2000" kern="0" dirty="0">
                <a:latin typeface="Arial" panose="020B0604020202020204" pitchFamily="34" charset="0"/>
                <a:cs typeface="Arial" panose="020B0604020202020204" pitchFamily="34" charset="0"/>
              </a:rPr>
              <a:t>的直接继承者。</a:t>
            </a:r>
            <a:r>
              <a:rPr lang="en-US" altLang="zh-CN" sz="2000" kern="0" dirty="0">
                <a:latin typeface="Arial" panose="020B0604020202020204" pitchFamily="34" charset="0"/>
                <a:cs typeface="Times New Roman" panose="02020603050405020304" pitchFamily="18" charset="0"/>
              </a:rPr>
              <a:t>Rational Unified Process </a:t>
            </a:r>
            <a:r>
              <a:rPr lang="zh-CN" altLang="zh-CN" sz="2000" kern="0" dirty="0">
                <a:latin typeface="Arial" panose="020B0604020202020204" pitchFamily="34" charset="0"/>
                <a:cs typeface="Arial" panose="020B0604020202020204" pitchFamily="34" charset="0"/>
              </a:rPr>
              <a:t>合并了数据工程、商业建模、项目管理和配置管理领域更多的东西，后者作为与</a:t>
            </a:r>
            <a:r>
              <a:rPr lang="en-US" altLang="zh-CN" sz="2000" kern="0" dirty="0">
                <a:latin typeface="Arial" panose="020B0604020202020204" pitchFamily="34" charset="0"/>
                <a:cs typeface="Times New Roman" panose="02020603050405020304" pitchFamily="18" charset="0"/>
              </a:rPr>
              <a:t> Prue Atria </a:t>
            </a:r>
            <a:r>
              <a:rPr lang="zh-CN" altLang="zh-CN" sz="2000" kern="0" dirty="0">
                <a:latin typeface="Arial" panose="020B0604020202020204" pitchFamily="34" charset="0"/>
                <a:cs typeface="Arial" panose="020B0604020202020204" pitchFamily="34" charset="0"/>
              </a:rPr>
              <a:t>的归并结果。它更紧密地集成至</a:t>
            </a:r>
            <a:r>
              <a:rPr lang="en-US" altLang="zh-CN" sz="2000" kern="0" dirty="0">
                <a:latin typeface="Arial" panose="020B0604020202020204" pitchFamily="34" charset="0"/>
                <a:cs typeface="Times New Roman" panose="02020603050405020304" pitchFamily="18" charset="0"/>
              </a:rPr>
              <a:t> Rational </a:t>
            </a:r>
            <a:r>
              <a:rPr lang="zh-CN" altLang="zh-CN" sz="2000" kern="0" dirty="0">
                <a:latin typeface="Arial" panose="020B0604020202020204" pitchFamily="34" charset="0"/>
                <a:cs typeface="Arial" panose="020B0604020202020204" pitchFamily="34" charset="0"/>
              </a:rPr>
              <a:t>软件工具集。</a:t>
            </a:r>
            <a:r>
              <a:rPr lang="en-US" altLang="zh-CN" sz="2000" kern="0" dirty="0">
                <a:latin typeface="Arial" panose="020B0604020202020204" pitchFamily="34" charset="0"/>
                <a:cs typeface="Times New Roman" panose="02020603050405020304" pitchFamily="18" charset="0"/>
              </a:rPr>
              <a:t>Rational Unified Process </a:t>
            </a:r>
            <a:r>
              <a:rPr lang="zh-CN" altLang="zh-CN" sz="2000" kern="0" dirty="0">
                <a:latin typeface="Arial" panose="020B0604020202020204" pitchFamily="34" charset="0"/>
                <a:cs typeface="Arial" panose="020B0604020202020204" pitchFamily="34" charset="0"/>
              </a:rPr>
              <a:t>是</a:t>
            </a:r>
            <a:r>
              <a:rPr lang="en-US" altLang="zh-CN" sz="2000" kern="0" dirty="0">
                <a:latin typeface="Arial" panose="020B0604020202020204" pitchFamily="34" charset="0"/>
                <a:cs typeface="Times New Roman" panose="02020603050405020304" pitchFamily="18" charset="0"/>
              </a:rPr>
              <a:t>"Rational Approach" </a:t>
            </a:r>
            <a:r>
              <a:rPr lang="zh-CN" altLang="zh-CN" sz="2000" kern="0" dirty="0">
                <a:latin typeface="Arial" panose="020B0604020202020204" pitchFamily="34" charset="0"/>
                <a:cs typeface="Arial" panose="020B0604020202020204" pitchFamily="34" charset="0"/>
              </a:rPr>
              <a:t>与</a:t>
            </a:r>
            <a:r>
              <a:rPr lang="en-US" altLang="zh-CN" sz="2000" kern="0" dirty="0" err="1">
                <a:latin typeface="Arial" panose="020B0604020202020204" pitchFamily="34" charset="0"/>
                <a:cs typeface="Times New Roman" panose="02020603050405020304" pitchFamily="18" charset="0"/>
              </a:rPr>
              <a:t>Objectory</a:t>
            </a:r>
            <a:r>
              <a:rPr lang="en-US" altLang="zh-CN" sz="2000" kern="0" dirty="0">
                <a:latin typeface="Arial" panose="020B0604020202020204" pitchFamily="34" charset="0"/>
                <a:cs typeface="Times New Roman" panose="02020603050405020304" pitchFamily="18" charset="0"/>
              </a:rPr>
              <a:t> process (version 3)</a:t>
            </a:r>
            <a:r>
              <a:rPr lang="zh-CN" altLang="zh-CN" sz="2000" kern="0" dirty="0">
                <a:latin typeface="Arial" panose="020B0604020202020204" pitchFamily="34" charset="0"/>
                <a:cs typeface="Arial" panose="020B0604020202020204" pitchFamily="34" charset="0"/>
              </a:rPr>
              <a:t>的综合</a:t>
            </a:r>
            <a:r>
              <a:rPr lang="en-US" altLang="zh-CN" sz="2000" kern="0" dirty="0">
                <a:latin typeface="Arial" panose="020B0604020202020204" pitchFamily="34" charset="0"/>
                <a:cs typeface="Times New Roman" panose="02020603050405020304" pitchFamily="18" charset="0"/>
              </a:rPr>
              <a:t>,</a:t>
            </a:r>
            <a:r>
              <a:rPr lang="zh-CN" altLang="zh-CN" sz="2000" kern="0" dirty="0">
                <a:latin typeface="Arial" panose="020B0604020202020204" pitchFamily="34" charset="0"/>
                <a:cs typeface="Arial" panose="020B0604020202020204" pitchFamily="34" charset="0"/>
              </a:rPr>
              <a:t>在</a:t>
            </a:r>
            <a:r>
              <a:rPr lang="en-US" altLang="zh-CN" sz="2000" kern="0" dirty="0">
                <a:latin typeface="Arial" panose="020B0604020202020204" pitchFamily="34" charset="0"/>
                <a:cs typeface="Times New Roman" panose="02020603050405020304" pitchFamily="18" charset="0"/>
              </a:rPr>
              <a:t>1995</a:t>
            </a:r>
            <a:r>
              <a:rPr lang="zh-CN" altLang="zh-CN" sz="2000" kern="0" dirty="0">
                <a:latin typeface="Arial" panose="020B0604020202020204" pitchFamily="34" charset="0"/>
                <a:cs typeface="Arial" panose="020B0604020202020204" pitchFamily="34" charset="0"/>
              </a:rPr>
              <a:t>年</a:t>
            </a:r>
            <a:r>
              <a:rPr lang="en-US" altLang="zh-CN" sz="2000" kern="0" dirty="0">
                <a:latin typeface="Arial" panose="020B0604020202020204" pitchFamily="34" charset="0"/>
                <a:cs typeface="Times New Roman" panose="02020603050405020304" pitchFamily="18" charset="0"/>
              </a:rPr>
              <a:t> Rational </a:t>
            </a:r>
            <a:r>
              <a:rPr lang="zh-CN" altLang="zh-CN" sz="2000" kern="0" dirty="0">
                <a:latin typeface="Arial" panose="020B0604020202020204" pitchFamily="34" charset="0"/>
                <a:cs typeface="Arial" panose="020B0604020202020204" pitchFamily="34" charset="0"/>
              </a:rPr>
              <a:t>软件公司与</a:t>
            </a:r>
            <a:r>
              <a:rPr lang="en-US" altLang="zh-CN" sz="2000" kern="0" dirty="0">
                <a:latin typeface="Arial" panose="020B0604020202020204" pitchFamily="34" charset="0"/>
                <a:cs typeface="Times New Roman" panose="02020603050405020304" pitchFamily="18" charset="0"/>
              </a:rPr>
              <a:t> </a:t>
            </a:r>
            <a:r>
              <a:rPr lang="en-US" altLang="zh-CN" sz="2000" kern="0" dirty="0" err="1">
                <a:latin typeface="Arial" panose="020B0604020202020204" pitchFamily="34" charset="0"/>
                <a:cs typeface="Times New Roman" panose="02020603050405020304" pitchFamily="18" charset="0"/>
              </a:rPr>
              <a:t>Objectory</a:t>
            </a:r>
            <a:r>
              <a:rPr lang="en-US" altLang="zh-CN" sz="2000" kern="0" dirty="0">
                <a:latin typeface="Arial" panose="020B0604020202020204" pitchFamily="34" charset="0"/>
                <a:cs typeface="Times New Roman" panose="02020603050405020304" pitchFamily="18" charset="0"/>
              </a:rPr>
              <a:t> AB </a:t>
            </a:r>
            <a:r>
              <a:rPr lang="zh-CN" altLang="zh-CN" sz="2000" kern="0" dirty="0">
                <a:latin typeface="Arial" panose="020B0604020202020204" pitchFamily="34" charset="0"/>
                <a:cs typeface="Arial" panose="020B0604020202020204" pitchFamily="34" charset="0"/>
              </a:rPr>
              <a:t>合并之后。从它的</a:t>
            </a:r>
            <a:r>
              <a:rPr lang="en-US" altLang="zh-CN" sz="2000" kern="0" dirty="0">
                <a:latin typeface="Arial" panose="020B0604020202020204" pitchFamily="34" charset="0"/>
                <a:cs typeface="Times New Roman" panose="02020603050405020304" pitchFamily="18" charset="0"/>
              </a:rPr>
              <a:t> </a:t>
            </a:r>
            <a:r>
              <a:rPr lang="en-US" altLang="zh-CN" sz="2000" kern="0" dirty="0" err="1">
                <a:latin typeface="Arial" panose="020B0604020202020204" pitchFamily="34" charset="0"/>
                <a:cs typeface="Times New Roman" panose="02020603050405020304" pitchFamily="18" charset="0"/>
              </a:rPr>
              <a:t>Objectory</a:t>
            </a:r>
            <a:r>
              <a:rPr lang="en-US" altLang="zh-CN" sz="2000" kern="0" dirty="0">
                <a:latin typeface="Arial" panose="020B0604020202020204" pitchFamily="34" charset="0"/>
                <a:cs typeface="Times New Roman" panose="02020603050405020304" pitchFamily="18" charset="0"/>
              </a:rPr>
              <a:t> </a:t>
            </a:r>
            <a:r>
              <a:rPr lang="zh-CN" altLang="zh-CN" sz="2000" kern="0" dirty="0">
                <a:latin typeface="Arial" panose="020B0604020202020204" pitchFamily="34" charset="0"/>
                <a:cs typeface="Arial" panose="020B0604020202020204" pitchFamily="34" charset="0"/>
              </a:rPr>
              <a:t>前任</a:t>
            </a:r>
            <a:r>
              <a:rPr lang="en-US" altLang="zh-CN" sz="2000" kern="0" dirty="0">
                <a:latin typeface="Arial" panose="020B0604020202020204" pitchFamily="34" charset="0"/>
                <a:cs typeface="Times New Roman" panose="02020603050405020304" pitchFamily="18" charset="0"/>
              </a:rPr>
              <a:t>,</a:t>
            </a:r>
            <a:r>
              <a:rPr lang="zh-CN" altLang="zh-CN" sz="2000" kern="0" dirty="0">
                <a:latin typeface="Arial" panose="020B0604020202020204" pitchFamily="34" charset="0"/>
                <a:cs typeface="Arial" panose="020B0604020202020204" pitchFamily="34" charset="0"/>
              </a:rPr>
              <a:t>继承了过程结构和</a:t>
            </a:r>
            <a:r>
              <a:rPr lang="en-US" altLang="zh-CN" sz="2000" kern="0" dirty="0">
                <a:latin typeface="Arial" panose="020B0604020202020204" pitchFamily="34" charset="0"/>
                <a:cs typeface="Times New Roman" panose="02020603050405020304" pitchFamily="18" charset="0"/>
              </a:rPr>
              <a:t> use case </a:t>
            </a:r>
            <a:r>
              <a:rPr lang="zh-CN" altLang="zh-CN" sz="2000" kern="0" dirty="0">
                <a:latin typeface="Arial" panose="020B0604020202020204" pitchFamily="34" charset="0"/>
                <a:cs typeface="Arial" panose="020B0604020202020204" pitchFamily="34" charset="0"/>
              </a:rPr>
              <a:t>的中心概念。从它的</a:t>
            </a:r>
            <a:r>
              <a:rPr lang="en-US" altLang="zh-CN" sz="2000" kern="0" dirty="0">
                <a:latin typeface="Arial" panose="020B0604020202020204" pitchFamily="34" charset="0"/>
                <a:cs typeface="Times New Roman" panose="02020603050405020304" pitchFamily="18" charset="0"/>
              </a:rPr>
              <a:t> Rational </a:t>
            </a:r>
            <a:r>
              <a:rPr lang="zh-CN" altLang="zh-CN" sz="2000" kern="0" dirty="0">
                <a:latin typeface="Arial" panose="020B0604020202020204" pitchFamily="34" charset="0"/>
                <a:cs typeface="Arial" panose="020B0604020202020204" pitchFamily="34" charset="0"/>
              </a:rPr>
              <a:t>背景</a:t>
            </a:r>
            <a:r>
              <a:rPr lang="en-US" altLang="zh-CN" sz="2000" kern="0" dirty="0">
                <a:latin typeface="Arial" panose="020B0604020202020204" pitchFamily="34" charset="0"/>
                <a:cs typeface="Times New Roman" panose="02020603050405020304" pitchFamily="18" charset="0"/>
              </a:rPr>
              <a:t>,</a:t>
            </a:r>
            <a:r>
              <a:rPr lang="zh-CN" altLang="zh-CN" sz="2000" kern="0" dirty="0">
                <a:latin typeface="Arial" panose="020B0604020202020204" pitchFamily="34" charset="0"/>
                <a:cs typeface="Arial" panose="020B0604020202020204" pitchFamily="34" charset="0"/>
              </a:rPr>
              <a:t>得到了迭代开发和体系结构的系统阐述。该版本同样包括了</a:t>
            </a:r>
            <a:r>
              <a:rPr lang="en-US" altLang="zh-CN" sz="2000" kern="0" dirty="0" err="1">
                <a:latin typeface="Arial" panose="020B0604020202020204" pitchFamily="34" charset="0"/>
                <a:cs typeface="Times New Roman" panose="02020603050405020304" pitchFamily="18" charset="0"/>
              </a:rPr>
              <a:t>Requisite,Inc</a:t>
            </a:r>
            <a:r>
              <a:rPr lang="en-US" altLang="zh-CN" sz="2000" kern="0" dirty="0">
                <a:latin typeface="Arial" panose="020B0604020202020204" pitchFamily="34" charset="0"/>
                <a:cs typeface="Times New Roman" panose="02020603050405020304" pitchFamily="18" charset="0"/>
              </a:rPr>
              <a:t> </a:t>
            </a:r>
            <a:r>
              <a:rPr lang="zh-CN" altLang="zh-CN" sz="2000" kern="0" dirty="0">
                <a:latin typeface="Arial" panose="020B0604020202020204" pitchFamily="34" charset="0"/>
                <a:cs typeface="Arial" panose="020B0604020202020204" pitchFamily="34" charset="0"/>
              </a:rPr>
              <a:t>配置管理部分和从</a:t>
            </a:r>
            <a:r>
              <a:rPr lang="en-US" altLang="zh-CN" sz="2000" kern="0" dirty="0">
                <a:latin typeface="Arial" panose="020B0604020202020204" pitchFamily="34" charset="0"/>
                <a:cs typeface="Times New Roman" panose="02020603050405020304" pitchFamily="18" charset="0"/>
              </a:rPr>
              <a:t> </a:t>
            </a:r>
            <a:r>
              <a:rPr lang="en-US" altLang="zh-CN" sz="2000" kern="0" dirty="0" err="1">
                <a:latin typeface="Arial" panose="020B0604020202020204" pitchFamily="34" charset="0"/>
                <a:cs typeface="Times New Roman" panose="02020603050405020304" pitchFamily="18" charset="0"/>
              </a:rPr>
              <a:t>SQA,?Inc</a:t>
            </a:r>
            <a:r>
              <a:rPr lang="en-US" altLang="zh-CN" sz="2000" kern="0" dirty="0">
                <a:latin typeface="Arial" panose="020B0604020202020204" pitchFamily="34" charset="0"/>
                <a:cs typeface="Times New Roman" panose="02020603050405020304" pitchFamily="18" charset="0"/>
              </a:rPr>
              <a:t> </a:t>
            </a:r>
            <a:r>
              <a:rPr lang="zh-CN" altLang="zh-CN" sz="2000" kern="0" dirty="0">
                <a:latin typeface="Arial" panose="020B0604020202020204" pitchFamily="34" charset="0"/>
                <a:cs typeface="Arial" panose="020B0604020202020204" pitchFamily="34" charset="0"/>
              </a:rPr>
              <a:t>继承的详细测试过程。最后，该开发过程是第一个使用了统一建模语言</a:t>
            </a:r>
            <a:r>
              <a:rPr lang="en-US" altLang="zh-CN" sz="2000" kern="0" dirty="0">
                <a:latin typeface="Arial" panose="020B0604020202020204" pitchFamily="34" charset="0"/>
                <a:cs typeface="Times New Roman" panose="02020603050405020304" pitchFamily="18" charset="0"/>
              </a:rPr>
              <a:t>(UML0.8)</a:t>
            </a:r>
            <a:r>
              <a:rPr lang="zh-CN" altLang="zh-CN" sz="2000" kern="0" dirty="0">
                <a:latin typeface="Arial" panose="020B0604020202020204" pitchFamily="34" charset="0"/>
                <a:cs typeface="Arial" panose="020B0604020202020204" pitchFamily="34" charset="0"/>
              </a:rPr>
              <a:t>。</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2000" kern="0" dirty="0" err="1">
                <a:latin typeface="Arial" panose="020B0604020202020204" pitchFamily="34" charset="0"/>
                <a:cs typeface="Times New Roman" panose="02020603050405020304" pitchFamily="18" charset="0"/>
              </a:rPr>
              <a:t>Objectory</a:t>
            </a:r>
            <a:r>
              <a:rPr lang="en-US" altLang="zh-CN" sz="2000" kern="0" dirty="0">
                <a:latin typeface="Arial" panose="020B0604020202020204" pitchFamily="34" charset="0"/>
                <a:cs typeface="Times New Roman" panose="02020603050405020304" pitchFamily="18" charset="0"/>
              </a:rPr>
              <a:t> process </a:t>
            </a:r>
            <a:r>
              <a:rPr lang="zh-CN" altLang="zh-CN" sz="2000" kern="0" dirty="0">
                <a:latin typeface="Arial" panose="020B0604020202020204" pitchFamily="34" charset="0"/>
                <a:cs typeface="Arial" panose="020B0604020202020204" pitchFamily="34" charset="0"/>
              </a:rPr>
              <a:t>作为</a:t>
            </a:r>
            <a:r>
              <a:rPr lang="en-US" altLang="zh-CN" sz="2000" kern="0" dirty="0">
                <a:latin typeface="Arial" panose="020B0604020202020204" pitchFamily="34" charset="0"/>
                <a:cs typeface="Times New Roman" panose="02020603050405020304" pitchFamily="18" charset="0"/>
              </a:rPr>
              <a:t> Ivar Jacobson </a:t>
            </a:r>
            <a:r>
              <a:rPr lang="zh-CN" altLang="zh-CN" sz="2000" kern="0" dirty="0">
                <a:latin typeface="Arial" panose="020B0604020202020204" pitchFamily="34" charset="0"/>
                <a:cs typeface="Arial" panose="020B0604020202020204" pitchFamily="34" charset="0"/>
              </a:rPr>
              <a:t>的</a:t>
            </a:r>
            <a:r>
              <a:rPr lang="en-US" altLang="zh-CN" sz="2000" kern="0" dirty="0">
                <a:latin typeface="Arial" panose="020B0604020202020204" pitchFamily="34" charset="0"/>
                <a:cs typeface="Times New Roman" panose="02020603050405020304" pitchFamily="18" charset="0"/>
              </a:rPr>
              <a:t> Ericsson </a:t>
            </a:r>
            <a:r>
              <a:rPr lang="zh-CN" altLang="zh-CN" sz="2000" kern="0" dirty="0">
                <a:latin typeface="Arial" panose="020B0604020202020204" pitchFamily="34" charset="0"/>
                <a:cs typeface="Arial" panose="020B0604020202020204" pitchFamily="34" charset="0"/>
              </a:rPr>
              <a:t>经验于</a:t>
            </a:r>
            <a:r>
              <a:rPr lang="en-US" altLang="zh-CN" sz="2000" kern="0" dirty="0">
                <a:latin typeface="Arial" panose="020B0604020202020204" pitchFamily="34" charset="0"/>
                <a:cs typeface="Times New Roman" panose="02020603050405020304" pitchFamily="18" charset="0"/>
              </a:rPr>
              <a:t>1987</a:t>
            </a:r>
            <a:r>
              <a:rPr lang="zh-CN" altLang="zh-CN" sz="2000" kern="0" dirty="0">
                <a:latin typeface="Arial" panose="020B0604020202020204" pitchFamily="34" charset="0"/>
                <a:cs typeface="Arial" panose="020B0604020202020204" pitchFamily="34" charset="0"/>
              </a:rPr>
              <a:t>在瑞典被创建。该过程称为他公司</a:t>
            </a:r>
            <a:r>
              <a:rPr lang="en-US" altLang="zh-CN" sz="2000" kern="0" dirty="0">
                <a:latin typeface="Arial" panose="020B0604020202020204" pitchFamily="34" charset="0"/>
                <a:cs typeface="Times New Roman" panose="02020603050405020304" pitchFamily="18" charset="0"/>
              </a:rPr>
              <a:t> </a:t>
            </a:r>
            <a:r>
              <a:rPr lang="en-US" altLang="zh-CN" sz="2000" kern="0" dirty="0" err="1">
                <a:latin typeface="Arial" panose="020B0604020202020204" pitchFamily="34" charset="0"/>
                <a:cs typeface="Times New Roman" panose="02020603050405020304" pitchFamily="18" charset="0"/>
              </a:rPr>
              <a:t>Objectory</a:t>
            </a:r>
            <a:r>
              <a:rPr lang="en-US" altLang="zh-CN" sz="2000" kern="0" dirty="0">
                <a:latin typeface="Arial" panose="020B0604020202020204" pitchFamily="34" charset="0"/>
                <a:cs typeface="Times New Roman" panose="02020603050405020304" pitchFamily="18" charset="0"/>
              </a:rPr>
              <a:t> AB </a:t>
            </a:r>
            <a:r>
              <a:rPr lang="zh-CN" altLang="zh-CN" sz="2000" kern="0" dirty="0">
                <a:latin typeface="Arial" panose="020B0604020202020204" pitchFamily="34" charset="0"/>
                <a:cs typeface="Arial" panose="020B0604020202020204" pitchFamily="34" charset="0"/>
              </a:rPr>
              <a:t>的产品。由于以</a:t>
            </a:r>
            <a:r>
              <a:rPr lang="en-US" altLang="zh-CN" sz="2000" kern="0" dirty="0">
                <a:latin typeface="Arial" panose="020B0604020202020204" pitchFamily="34" charset="0"/>
                <a:cs typeface="Times New Roman" panose="02020603050405020304" pitchFamily="18" charset="0"/>
              </a:rPr>
              <a:t> use case </a:t>
            </a:r>
            <a:r>
              <a:rPr lang="zh-CN" altLang="zh-CN" sz="2000" kern="0" dirty="0">
                <a:latin typeface="Arial" panose="020B0604020202020204" pitchFamily="34" charset="0"/>
                <a:cs typeface="Arial" panose="020B0604020202020204" pitchFamily="34" charset="0"/>
              </a:rPr>
              <a:t>概念和面向对象的方法为中心</a:t>
            </a:r>
            <a:r>
              <a:rPr lang="en-US" altLang="zh-CN" sz="2000" kern="0" dirty="0">
                <a:latin typeface="Arial" panose="020B0604020202020204" pitchFamily="34" charset="0"/>
                <a:cs typeface="Times New Roman" panose="02020603050405020304" pitchFamily="18" charset="0"/>
              </a:rPr>
              <a:t>,</a:t>
            </a:r>
            <a:r>
              <a:rPr lang="zh-CN" altLang="zh-CN" sz="2000" kern="0" dirty="0">
                <a:latin typeface="Arial" panose="020B0604020202020204" pitchFamily="34" charset="0"/>
                <a:cs typeface="Arial" panose="020B0604020202020204" pitchFamily="34" charset="0"/>
              </a:rPr>
              <a:t>它很快得到了软件工业的认可并被许多世界级的公司集成。</a:t>
            </a:r>
            <a:r>
              <a:rPr lang="en-US" altLang="zh-CN" sz="2000" kern="0" dirty="0" err="1">
                <a:latin typeface="Arial" panose="020B0604020202020204" pitchFamily="34" charset="0"/>
                <a:cs typeface="Times New Roman" panose="02020603050405020304" pitchFamily="18" charset="0"/>
              </a:rPr>
              <a:t>Objectory</a:t>
            </a:r>
            <a:r>
              <a:rPr lang="en-US" altLang="zh-CN" sz="2000" kern="0" dirty="0">
                <a:latin typeface="Arial" panose="020B0604020202020204" pitchFamily="34" charset="0"/>
                <a:cs typeface="Times New Roman" panose="02020603050405020304" pitchFamily="18" charset="0"/>
              </a:rPr>
              <a:t> process </a:t>
            </a:r>
            <a:r>
              <a:rPr lang="zh-CN" altLang="zh-CN" sz="2000" kern="0" dirty="0">
                <a:latin typeface="Arial" panose="020B0604020202020204" pitchFamily="34" charset="0"/>
                <a:cs typeface="Arial" panose="020B0604020202020204" pitchFamily="34" charset="0"/>
              </a:rPr>
              <a:t>的简单版本作为课本在</a:t>
            </a:r>
            <a:r>
              <a:rPr lang="en-US" altLang="zh-CN" sz="2000" kern="0" dirty="0">
                <a:latin typeface="Arial" panose="020B0604020202020204" pitchFamily="34" charset="0"/>
                <a:cs typeface="Times New Roman" panose="02020603050405020304" pitchFamily="18" charset="0"/>
              </a:rPr>
              <a:t>1992</a:t>
            </a:r>
            <a:r>
              <a:rPr lang="zh-CN" altLang="zh-CN" sz="2000" kern="0" dirty="0">
                <a:latin typeface="Arial" panose="020B0604020202020204" pitchFamily="34" charset="0"/>
                <a:cs typeface="Arial" panose="020B0604020202020204" pitchFamily="34" charset="0"/>
              </a:rPr>
              <a:t>年被出版。</a:t>
            </a:r>
            <a:r>
              <a:rPr lang="zh-CN" altLang="zh-CN" sz="2000" kern="0" dirty="0">
                <a:latin typeface="等线" panose="02010600030101010101" pitchFamily="2" charset="-122"/>
                <a:ea typeface="Arial" panose="020B0604020202020204" pitchFamily="34" charset="0"/>
                <a:cs typeface="Times New Roman" panose="02020603050405020304" pitchFamily="18" charset="0"/>
              </a:rPr>
              <a:t> </a:t>
            </a:r>
            <a:endParaRPr lang="zh-CN" altLang="zh-CN" sz="2000"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2000" kern="0" dirty="0">
                <a:latin typeface="Arial" panose="020B0604020202020204" pitchFamily="34" charset="0"/>
              </a:rPr>
              <a:t>Rational Unified Process </a:t>
            </a:r>
            <a:r>
              <a:rPr lang="zh-CN" altLang="zh-CN" sz="2000" kern="0" dirty="0">
                <a:latin typeface="Arial" panose="020B0604020202020204" pitchFamily="34" charset="0"/>
                <a:cs typeface="Arial" panose="020B0604020202020204" pitchFamily="34" charset="0"/>
              </a:rPr>
              <a:t>是更为通用方法的一个特定的、详细的实例</a:t>
            </a:r>
            <a:r>
              <a:rPr lang="zh-CN" altLang="en-US" sz="2000" kern="0" dirty="0">
                <a:latin typeface="Arial" panose="020B0604020202020204" pitchFamily="34" charset="0"/>
                <a:cs typeface="Arial" panose="020B0604020202020204" pitchFamily="34" charset="0"/>
              </a:rPr>
              <a:t>。</a:t>
            </a:r>
            <a:endParaRPr lang="zh-CN" altLang="en-US" sz="2000" dirty="0"/>
          </a:p>
        </p:txBody>
      </p:sp>
      <p:sp>
        <p:nvSpPr>
          <p:cNvPr id="3" name="文本框 2">
            <a:extLst>
              <a:ext uri="{FF2B5EF4-FFF2-40B4-BE49-F238E27FC236}">
                <a16:creationId xmlns:a16="http://schemas.microsoft.com/office/drawing/2014/main" id="{5E186FA3-CF98-4CDE-A535-3F9579C9A368}"/>
              </a:ext>
            </a:extLst>
          </p:cNvPr>
          <p:cNvSpPr txBox="1"/>
          <p:nvPr/>
        </p:nvSpPr>
        <p:spPr>
          <a:xfrm>
            <a:off x="10056440" y="6488668"/>
            <a:ext cx="2232248" cy="369332"/>
          </a:xfrm>
          <a:prstGeom prst="rect">
            <a:avLst/>
          </a:prstGeom>
          <a:noFill/>
        </p:spPr>
        <p:txBody>
          <a:bodyPr wrap="square" rtlCol="0">
            <a:spAutoFit/>
          </a:bodyPr>
          <a:lstStyle/>
          <a:p>
            <a:r>
              <a:rPr lang="zh-CN" altLang="en-US" dirty="0"/>
              <a:t>资料整理：尹健瑾</a:t>
            </a:r>
          </a:p>
        </p:txBody>
      </p:sp>
    </p:spTree>
    <p:extLst>
      <p:ext uri="{BB962C8B-B14F-4D97-AF65-F5344CB8AC3E}">
        <p14:creationId xmlns:p14="http://schemas.microsoft.com/office/powerpoint/2010/main" val="381463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0E4130A-5BC5-495A-8DE9-4C8177AC4CF4}"/>
              </a:ext>
            </a:extLst>
          </p:cNvPr>
          <p:cNvSpPr txBox="1"/>
          <p:nvPr/>
        </p:nvSpPr>
        <p:spPr>
          <a:xfrm>
            <a:off x="1127448" y="692696"/>
            <a:ext cx="10009112" cy="923330"/>
          </a:xfrm>
          <a:prstGeom prst="rect">
            <a:avLst/>
          </a:prstGeom>
          <a:noFill/>
        </p:spPr>
        <p:txBody>
          <a:bodyPr wrap="square" rtlCol="0">
            <a:spAutoFit/>
          </a:bodyPr>
          <a:lstStyle/>
          <a:p>
            <a:r>
              <a:rPr lang="zh-CN" altLang="en-US" dirty="0"/>
              <a:t>参考资料：百度百科</a:t>
            </a:r>
            <a:endParaRPr lang="en-US" altLang="zh-CN" dirty="0"/>
          </a:p>
          <a:p>
            <a:r>
              <a:rPr lang="en-US" altLang="zh-CN" dirty="0"/>
              <a:t>	   Barry W. Boehm, A Spiral Model of Software Development and Enhancement</a:t>
            </a:r>
            <a:endParaRPr lang="zh-CN" altLang="zh-CN" dirty="0"/>
          </a:p>
          <a:p>
            <a:endParaRPr lang="zh-CN" altLang="en-US" dirty="0"/>
          </a:p>
        </p:txBody>
      </p:sp>
      <p:sp>
        <p:nvSpPr>
          <p:cNvPr id="3" name="文本框 2">
            <a:extLst>
              <a:ext uri="{FF2B5EF4-FFF2-40B4-BE49-F238E27FC236}">
                <a16:creationId xmlns:a16="http://schemas.microsoft.com/office/drawing/2014/main" id="{4D8F52C0-D998-4E06-A4AD-759659AD87A5}"/>
              </a:ext>
            </a:extLst>
          </p:cNvPr>
          <p:cNvSpPr txBox="1"/>
          <p:nvPr/>
        </p:nvSpPr>
        <p:spPr>
          <a:xfrm>
            <a:off x="1199456" y="1988840"/>
            <a:ext cx="9793088" cy="3139321"/>
          </a:xfrm>
          <a:prstGeom prst="rect">
            <a:avLst/>
          </a:prstGeom>
          <a:noFill/>
        </p:spPr>
        <p:txBody>
          <a:bodyPr wrap="square" rtlCol="0">
            <a:spAutoFit/>
          </a:bodyPr>
          <a:lstStyle/>
          <a:p>
            <a:r>
              <a:rPr lang="zh-CN" altLang="en-US" dirty="0"/>
              <a:t>分工及小组评价：</a:t>
            </a:r>
            <a:endParaRPr lang="en-US" altLang="zh-CN" dirty="0"/>
          </a:p>
          <a:p>
            <a:r>
              <a:rPr lang="zh-CN" altLang="en-US" dirty="0"/>
              <a:t>本周分工：吴桐：资料采集，及整理。</a:t>
            </a:r>
            <a:endParaRPr lang="en-US" altLang="zh-CN" dirty="0"/>
          </a:p>
          <a:p>
            <a:r>
              <a:rPr lang="zh-CN" altLang="en-US" dirty="0"/>
              <a:t>尹健瑾：资料收集</a:t>
            </a:r>
            <a:endParaRPr lang="en-US" altLang="zh-CN" dirty="0"/>
          </a:p>
          <a:p>
            <a:r>
              <a:rPr lang="zh-CN" altLang="en-US" dirty="0"/>
              <a:t>邬立东：资料收集</a:t>
            </a:r>
            <a:endParaRPr lang="en-US" altLang="zh-CN" dirty="0"/>
          </a:p>
          <a:p>
            <a:r>
              <a:rPr lang="zh-CN" altLang="en-US" dirty="0"/>
              <a:t>赵高升：资料收集</a:t>
            </a:r>
            <a:endParaRPr lang="en-US" altLang="zh-CN" dirty="0"/>
          </a:p>
          <a:p>
            <a:r>
              <a:rPr lang="zh-CN" altLang="en-US" dirty="0"/>
              <a:t>袁泽成：</a:t>
            </a:r>
            <a:endParaRPr lang="en-US" altLang="zh-CN" dirty="0"/>
          </a:p>
          <a:p>
            <a:r>
              <a:rPr lang="zh-CN" altLang="en-US" dirty="0"/>
              <a:t>本周评价：吴桐：</a:t>
            </a:r>
            <a:r>
              <a:rPr lang="en-US" altLang="zh-CN" dirty="0"/>
              <a:t>8</a:t>
            </a:r>
            <a:r>
              <a:rPr lang="zh-CN" altLang="en-US" dirty="0"/>
              <a:t>分</a:t>
            </a:r>
            <a:endParaRPr lang="en-US" altLang="zh-CN" dirty="0"/>
          </a:p>
          <a:p>
            <a:r>
              <a:rPr lang="en-US" altLang="zh-CN" dirty="0"/>
              <a:t>                  </a:t>
            </a:r>
            <a:r>
              <a:rPr lang="zh-CN" altLang="en-US" dirty="0"/>
              <a:t>尹健瑾：</a:t>
            </a:r>
            <a:r>
              <a:rPr lang="en-US" altLang="zh-CN" dirty="0"/>
              <a:t>9</a:t>
            </a:r>
            <a:r>
              <a:rPr lang="zh-CN" altLang="en-US" dirty="0"/>
              <a:t>分</a:t>
            </a:r>
            <a:endParaRPr lang="en-US" altLang="zh-CN" dirty="0"/>
          </a:p>
          <a:p>
            <a:r>
              <a:rPr lang="en-US" altLang="zh-CN" dirty="0"/>
              <a:t>                  </a:t>
            </a:r>
            <a:r>
              <a:rPr lang="zh-CN" altLang="en-US" dirty="0"/>
              <a:t>赵高升：</a:t>
            </a:r>
            <a:r>
              <a:rPr lang="en-US" altLang="zh-CN" dirty="0"/>
              <a:t>7.5</a:t>
            </a:r>
            <a:r>
              <a:rPr lang="zh-CN" altLang="en-US" dirty="0"/>
              <a:t>分</a:t>
            </a:r>
            <a:endParaRPr lang="en-US" altLang="zh-CN" dirty="0"/>
          </a:p>
          <a:p>
            <a:r>
              <a:rPr lang="en-US" altLang="zh-CN" dirty="0"/>
              <a:t>                  </a:t>
            </a:r>
            <a:r>
              <a:rPr lang="zh-CN" altLang="en-US" dirty="0"/>
              <a:t>邬立东：</a:t>
            </a:r>
            <a:r>
              <a:rPr lang="en-US" altLang="zh-CN" dirty="0"/>
              <a:t>8.5</a:t>
            </a:r>
            <a:r>
              <a:rPr lang="zh-CN" altLang="en-US" dirty="0"/>
              <a:t>分</a:t>
            </a:r>
            <a:endParaRPr lang="en-US" altLang="zh-CN" dirty="0"/>
          </a:p>
          <a:p>
            <a:r>
              <a:rPr lang="en-US" altLang="zh-CN" dirty="0"/>
              <a:t>                  </a:t>
            </a:r>
            <a:r>
              <a:rPr lang="zh-CN" altLang="en-US" dirty="0"/>
              <a:t>袁泽成：</a:t>
            </a:r>
            <a:r>
              <a:rPr lang="en-US" altLang="zh-CN" dirty="0"/>
              <a:t>0</a:t>
            </a:r>
            <a:r>
              <a:rPr lang="zh-CN" altLang="en-US" dirty="0"/>
              <a:t>分（本周请假未上课）</a:t>
            </a:r>
          </a:p>
        </p:txBody>
      </p:sp>
    </p:spTree>
    <p:extLst>
      <p:ext uri="{BB962C8B-B14F-4D97-AF65-F5344CB8AC3E}">
        <p14:creationId xmlns:p14="http://schemas.microsoft.com/office/powerpoint/2010/main" val="179386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F5ACAE6-85B3-423F-9AA8-0259F88FB27F}"/>
              </a:ext>
            </a:extLst>
          </p:cNvPr>
          <p:cNvSpPr txBox="1"/>
          <p:nvPr/>
        </p:nvSpPr>
        <p:spPr>
          <a:xfrm>
            <a:off x="1487488" y="476672"/>
            <a:ext cx="5328592" cy="1569660"/>
          </a:xfrm>
          <a:prstGeom prst="rect">
            <a:avLst/>
          </a:prstGeom>
          <a:noFill/>
        </p:spPr>
        <p:txBody>
          <a:bodyPr wrap="square" rtlCol="0">
            <a:spAutoFit/>
          </a:bodyPr>
          <a:lstStyle/>
          <a:p>
            <a:r>
              <a:rPr lang="zh-CN" altLang="en-US" sz="2400" dirty="0"/>
              <a:t>问题：</a:t>
            </a:r>
            <a:endParaRPr lang="en-US" altLang="zh-CN" sz="2400" dirty="0"/>
          </a:p>
          <a:p>
            <a:r>
              <a:rPr lang="en-US" altLang="zh-CN" sz="2400" dirty="0"/>
              <a:t>1.</a:t>
            </a:r>
            <a:r>
              <a:rPr lang="zh-CN" altLang="en-US" sz="2400" dirty="0"/>
              <a:t>迭代模型与</a:t>
            </a:r>
            <a:r>
              <a:rPr lang="en-US" altLang="zh-CN" sz="2400" dirty="0"/>
              <a:t>RUP</a:t>
            </a:r>
            <a:r>
              <a:rPr lang="zh-CN" altLang="en-US" sz="2400" dirty="0"/>
              <a:t>的关系？</a:t>
            </a:r>
            <a:endParaRPr lang="en-US" altLang="zh-CN" sz="2400" dirty="0"/>
          </a:p>
          <a:p>
            <a:endParaRPr lang="en-US" altLang="zh-CN" sz="2400" dirty="0"/>
          </a:p>
          <a:p>
            <a:r>
              <a:rPr lang="en-US" altLang="zh-CN" sz="2400" dirty="0"/>
              <a:t>2.</a:t>
            </a:r>
            <a:r>
              <a:rPr lang="zh-CN" altLang="en-US" sz="2400" dirty="0"/>
              <a:t>对</a:t>
            </a:r>
            <a:r>
              <a:rPr lang="en-US" altLang="zh-CN" sz="2400" dirty="0"/>
              <a:t>RUP</a:t>
            </a:r>
            <a:r>
              <a:rPr lang="zh-CN" altLang="en-US" sz="2400" dirty="0"/>
              <a:t>有什么具体理解？</a:t>
            </a:r>
          </a:p>
        </p:txBody>
      </p:sp>
    </p:spTree>
    <p:extLst>
      <p:ext uri="{BB962C8B-B14F-4D97-AF65-F5344CB8AC3E}">
        <p14:creationId xmlns:p14="http://schemas.microsoft.com/office/powerpoint/2010/main" val="42648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068EAA1-FEE5-4082-85B1-0E6A7CE118B3}"/>
              </a:ext>
            </a:extLst>
          </p:cNvPr>
          <p:cNvSpPr txBox="1"/>
          <p:nvPr/>
        </p:nvSpPr>
        <p:spPr>
          <a:xfrm>
            <a:off x="4079776" y="2420888"/>
            <a:ext cx="3888432" cy="1107996"/>
          </a:xfrm>
          <a:prstGeom prst="rect">
            <a:avLst/>
          </a:prstGeom>
          <a:noFill/>
        </p:spPr>
        <p:txBody>
          <a:bodyPr wrap="square" rtlCol="0">
            <a:spAutoFit/>
          </a:bodyPr>
          <a:lstStyle/>
          <a:p>
            <a:pPr algn="ctr"/>
            <a:r>
              <a:rPr lang="zh-CN" altLang="en-US" sz="6600" dirty="0"/>
              <a:t>谢谢</a:t>
            </a:r>
          </a:p>
        </p:txBody>
      </p:sp>
    </p:spTree>
    <p:extLst>
      <p:ext uri="{BB962C8B-B14F-4D97-AF65-F5344CB8AC3E}">
        <p14:creationId xmlns:p14="http://schemas.microsoft.com/office/powerpoint/2010/main" val="1757931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solidFill>
                  <a:schemeClr val="tx1"/>
                </a:solidFill>
              </a:rPr>
              <a:t>迭代模型使用条件</a:t>
            </a:r>
          </a:p>
        </p:txBody>
      </p:sp>
      <p:sp>
        <p:nvSpPr>
          <p:cNvPr id="3" name="文本框 2">
            <a:extLst>
              <a:ext uri="{FF2B5EF4-FFF2-40B4-BE49-F238E27FC236}">
                <a16:creationId xmlns:a16="http://schemas.microsoft.com/office/drawing/2014/main" id="{37F56033-81D7-4E53-B5AE-FD54CD4F2E79}"/>
              </a:ext>
            </a:extLst>
          </p:cNvPr>
          <p:cNvSpPr txBox="1"/>
          <p:nvPr/>
        </p:nvSpPr>
        <p:spPr>
          <a:xfrm>
            <a:off x="838200" y="1700808"/>
            <a:ext cx="10370368" cy="3970318"/>
          </a:xfrm>
          <a:prstGeom prst="rect">
            <a:avLst/>
          </a:prstGeom>
          <a:noFill/>
        </p:spPr>
        <p:txBody>
          <a:bodyPr wrap="square" rtlCol="0">
            <a:spAutoFit/>
          </a:bodyPr>
          <a:lstStyle/>
          <a:p>
            <a:r>
              <a:rPr lang="zh-CN" altLang="en-US" dirty="0"/>
              <a:t>       1、在项目开发早期需求可能有所变化。</a:t>
            </a:r>
          </a:p>
          <a:p>
            <a:r>
              <a:rPr lang="zh-CN" altLang="en-US" dirty="0"/>
              <a:t>　　</a:t>
            </a:r>
            <a:endParaRPr lang="en-US" altLang="zh-CN" dirty="0"/>
          </a:p>
          <a:p>
            <a:r>
              <a:rPr lang="en-US" altLang="zh-CN" dirty="0"/>
              <a:t>       </a:t>
            </a:r>
            <a:r>
              <a:rPr lang="zh-CN" altLang="en-US" dirty="0"/>
              <a:t>2、分析设计人员对应用领域很熟悉。</a:t>
            </a:r>
          </a:p>
          <a:p>
            <a:r>
              <a:rPr lang="zh-CN" altLang="en-US" dirty="0"/>
              <a:t>　　</a:t>
            </a:r>
            <a:endParaRPr lang="en-US" altLang="zh-CN" dirty="0"/>
          </a:p>
          <a:p>
            <a:r>
              <a:rPr lang="zh-CN" altLang="en-US" dirty="0"/>
              <a:t>       3 、高风险项目。</a:t>
            </a:r>
          </a:p>
          <a:p>
            <a:r>
              <a:rPr lang="zh-CN" altLang="en-US" dirty="0"/>
              <a:t>　　</a:t>
            </a:r>
            <a:endParaRPr lang="en-US" altLang="zh-CN" dirty="0"/>
          </a:p>
          <a:p>
            <a:r>
              <a:rPr lang="en-US" altLang="zh-CN" dirty="0"/>
              <a:t>       </a:t>
            </a:r>
            <a:r>
              <a:rPr lang="zh-CN" altLang="en-US" dirty="0"/>
              <a:t>4、用户可不同程度地参与整个项目的开发过程。</a:t>
            </a:r>
          </a:p>
          <a:p>
            <a:r>
              <a:rPr lang="zh-CN" altLang="en-US" dirty="0"/>
              <a:t>　　</a:t>
            </a:r>
            <a:endParaRPr lang="en-US" altLang="zh-CN" dirty="0"/>
          </a:p>
          <a:p>
            <a:r>
              <a:rPr lang="en-US" altLang="zh-CN" dirty="0"/>
              <a:t>       </a:t>
            </a:r>
            <a:r>
              <a:rPr lang="zh-CN" altLang="en-US" dirty="0"/>
              <a:t>5、使用面向对象的语言或统一建模语言（Unified Modeling Language，UML）。</a:t>
            </a:r>
          </a:p>
          <a:p>
            <a:r>
              <a:rPr lang="zh-CN" altLang="en-US" dirty="0"/>
              <a:t>　　</a:t>
            </a:r>
            <a:endParaRPr lang="en-US" altLang="zh-CN" dirty="0"/>
          </a:p>
          <a:p>
            <a:r>
              <a:rPr lang="en-US" altLang="zh-CN" dirty="0"/>
              <a:t>       </a:t>
            </a:r>
            <a:r>
              <a:rPr lang="zh-CN" altLang="en-US" dirty="0"/>
              <a:t>6、使用CASE（Computer Aided Software Engineering，计算机辅助软件工程）工具，如Rose（Rose是非常受欢迎的物件软体开发工具。）。</a:t>
            </a:r>
          </a:p>
          <a:p>
            <a:r>
              <a:rPr lang="zh-CN" altLang="en-US" dirty="0"/>
              <a:t>　　7、具有高素质的项目管理者和软件研发团队。</a:t>
            </a:r>
          </a:p>
          <a:p>
            <a:endParaRPr lang="zh-CN" altLang="en-US" dirty="0"/>
          </a:p>
        </p:txBody>
      </p:sp>
      <p:sp>
        <p:nvSpPr>
          <p:cNvPr id="4" name="文本框 3">
            <a:extLst>
              <a:ext uri="{FF2B5EF4-FFF2-40B4-BE49-F238E27FC236}">
                <a16:creationId xmlns:a16="http://schemas.microsoft.com/office/drawing/2014/main" id="{0C8D7495-AB71-4031-81AA-F84D3274AF09}"/>
              </a:ext>
            </a:extLst>
          </p:cNvPr>
          <p:cNvSpPr txBox="1"/>
          <p:nvPr/>
        </p:nvSpPr>
        <p:spPr>
          <a:xfrm>
            <a:off x="10009089" y="6488668"/>
            <a:ext cx="2232248" cy="369332"/>
          </a:xfrm>
          <a:prstGeom prst="rect">
            <a:avLst/>
          </a:prstGeom>
          <a:noFill/>
        </p:spPr>
        <p:txBody>
          <a:bodyPr wrap="square" rtlCol="0">
            <a:spAutoFit/>
          </a:bodyPr>
          <a:lstStyle/>
          <a:p>
            <a:r>
              <a:rPr lang="zh-CN" altLang="en-US" dirty="0"/>
              <a:t>资料整理：邬立东</a:t>
            </a:r>
          </a:p>
        </p:txBody>
      </p:sp>
    </p:spTree>
    <p:extLst>
      <p:ext uri="{BB962C8B-B14F-4D97-AF65-F5344CB8AC3E}">
        <p14:creationId xmlns:p14="http://schemas.microsoft.com/office/powerpoint/2010/main" val="3108203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A5675BD9-A54A-49ED-914E-E02474B74EE4}"/>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ea"/>
                <a:ea typeface="+mj-ea"/>
                <a:cs typeface="+mj-cs"/>
              </a:defRPr>
            </a:lvl1pPr>
          </a:lstStyle>
          <a:p>
            <a:r>
              <a:rPr lang="zh-CN" altLang="en-US" dirty="0">
                <a:solidFill>
                  <a:schemeClr val="tx1"/>
                </a:solidFill>
              </a:rPr>
              <a:t>各种软件过程模型的特点：</a:t>
            </a:r>
            <a:endParaRPr lang="en-US" altLang="zh-CN" dirty="0">
              <a:solidFill>
                <a:schemeClr val="tx1"/>
              </a:solidFill>
            </a:endParaRPr>
          </a:p>
          <a:p>
            <a:r>
              <a:rPr lang="zh-CN" altLang="en-US" sz="2800" dirty="0">
                <a:solidFill>
                  <a:schemeClr val="tx1">
                    <a:lumMod val="85000"/>
                  </a:schemeClr>
                </a:solidFill>
              </a:rPr>
              <a:t>（与迭代模型进行比较）</a:t>
            </a:r>
          </a:p>
        </p:txBody>
      </p:sp>
      <p:pic>
        <p:nvPicPr>
          <p:cNvPr id="5" name="内容占位符 3">
            <a:extLst>
              <a:ext uri="{FF2B5EF4-FFF2-40B4-BE49-F238E27FC236}">
                <a16:creationId xmlns:a16="http://schemas.microsoft.com/office/drawing/2014/main" id="{5A0B732D-D84A-4B9D-B1CE-463C531AC5A4}"/>
              </a:ext>
            </a:extLst>
          </p:cNvPr>
          <p:cNvPicPr>
            <a:picLocks noChangeAspect="1"/>
          </p:cNvPicPr>
          <p:nvPr/>
        </p:nvPicPr>
        <p:blipFill>
          <a:blip r:embed="rId3"/>
          <a:stretch>
            <a:fillRect/>
          </a:stretch>
        </p:blipFill>
        <p:spPr>
          <a:xfrm>
            <a:off x="838200" y="1844824"/>
            <a:ext cx="10421514" cy="4191952"/>
          </a:xfrm>
          <a:prstGeom prst="rect">
            <a:avLst/>
          </a:prstGeom>
        </p:spPr>
      </p:pic>
      <p:sp>
        <p:nvSpPr>
          <p:cNvPr id="6" name="文本框 5">
            <a:extLst>
              <a:ext uri="{FF2B5EF4-FFF2-40B4-BE49-F238E27FC236}">
                <a16:creationId xmlns:a16="http://schemas.microsoft.com/office/drawing/2014/main" id="{BAFA663D-3B8C-4FC6-A409-CDF8AEC32C4B}"/>
              </a:ext>
            </a:extLst>
          </p:cNvPr>
          <p:cNvSpPr txBox="1"/>
          <p:nvPr/>
        </p:nvSpPr>
        <p:spPr>
          <a:xfrm>
            <a:off x="10143590" y="6488668"/>
            <a:ext cx="2232248" cy="369332"/>
          </a:xfrm>
          <a:prstGeom prst="rect">
            <a:avLst/>
          </a:prstGeom>
          <a:noFill/>
        </p:spPr>
        <p:txBody>
          <a:bodyPr wrap="square" rtlCol="0">
            <a:spAutoFit/>
          </a:bodyPr>
          <a:lstStyle/>
          <a:p>
            <a:r>
              <a:rPr lang="zh-CN" altLang="en-US" dirty="0"/>
              <a:t>资料整理：邬立东</a:t>
            </a:r>
          </a:p>
        </p:txBody>
      </p:sp>
    </p:spTree>
    <p:extLst>
      <p:ext uri="{BB962C8B-B14F-4D97-AF65-F5344CB8AC3E}">
        <p14:creationId xmlns:p14="http://schemas.microsoft.com/office/powerpoint/2010/main" val="328355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r>
              <a:rPr lang="zh-CN" altLang="en-US" dirty="0">
                <a:solidFill>
                  <a:schemeClr val="tx1"/>
                </a:solidFill>
              </a:rPr>
              <a:t>迭代模型优点与缺点</a:t>
            </a:r>
          </a:p>
        </p:txBody>
      </p:sp>
      <p:sp>
        <p:nvSpPr>
          <p:cNvPr id="3" name="文本框 2">
            <a:extLst>
              <a:ext uri="{FF2B5EF4-FFF2-40B4-BE49-F238E27FC236}">
                <a16:creationId xmlns:a16="http://schemas.microsoft.com/office/drawing/2014/main" id="{CF8AF6B4-3CEB-4C56-9023-995A91EEDAF6}"/>
              </a:ext>
            </a:extLst>
          </p:cNvPr>
          <p:cNvSpPr txBox="1"/>
          <p:nvPr/>
        </p:nvSpPr>
        <p:spPr>
          <a:xfrm>
            <a:off x="839416" y="1844824"/>
            <a:ext cx="10513168" cy="4062651"/>
          </a:xfrm>
          <a:prstGeom prst="rect">
            <a:avLst/>
          </a:prstGeom>
          <a:noFill/>
        </p:spPr>
        <p:txBody>
          <a:bodyPr wrap="square" rtlCol="0">
            <a:spAutoFit/>
          </a:bodyPr>
          <a:lstStyle/>
          <a:p>
            <a:r>
              <a:rPr lang="zh-CN" altLang="en-US" sz="2400" dirty="0"/>
              <a:t>优点：</a:t>
            </a:r>
            <a:endParaRPr lang="en-US" altLang="zh-CN" sz="2400" dirty="0"/>
          </a:p>
          <a:p>
            <a:r>
              <a:rPr lang="zh-CN" altLang="en-US" dirty="0"/>
              <a:t>与传统的瀑布模型相比较，迭代过程具有以下优点：</a:t>
            </a:r>
          </a:p>
          <a:p>
            <a:endParaRPr lang="zh-CN" altLang="en-US" dirty="0"/>
          </a:p>
          <a:p>
            <a:r>
              <a:rPr lang="zh-CN" altLang="en-US" dirty="0"/>
              <a:t>　　1）降低了在一个增量上的开支风险。如果开发人员重复某个迭代，那么损失只是这一个开发有误的迭代的花费。</a:t>
            </a:r>
          </a:p>
          <a:p>
            <a:endParaRPr lang="zh-CN" altLang="en-US" dirty="0"/>
          </a:p>
          <a:p>
            <a:r>
              <a:rPr lang="zh-CN" altLang="en-US" dirty="0"/>
              <a:t>　　2）降低了产品无法按照既定进度进入市场的风险。通过在开发早期就确定风险，可以尽早来解决而不至于在开发后期匆匆忙忙。</a:t>
            </a:r>
          </a:p>
          <a:p>
            <a:endParaRPr lang="zh-CN" altLang="en-US" dirty="0"/>
          </a:p>
          <a:p>
            <a:r>
              <a:rPr lang="zh-CN" altLang="en-US" dirty="0"/>
              <a:t>　　3）加快了整个开发工作的进度。因为开发人员清楚问题的焦点所在，他们的工作会更有效率。</a:t>
            </a:r>
          </a:p>
          <a:p>
            <a:endParaRPr lang="zh-CN" altLang="en-US" dirty="0"/>
          </a:p>
          <a:p>
            <a:r>
              <a:rPr lang="zh-CN" altLang="en-US" dirty="0"/>
              <a:t>　　4）由于用户的需求并不能在一开始就作出完全的界定，它们通常是在后续阶段中不断细化的。因此，迭代过程这种模式使适应需求的变化会更容易些。</a:t>
            </a:r>
          </a:p>
          <a:p>
            <a:endParaRPr lang="zh-CN" altLang="en-US" dirty="0"/>
          </a:p>
        </p:txBody>
      </p:sp>
      <p:sp>
        <p:nvSpPr>
          <p:cNvPr id="4" name="文本框 3">
            <a:extLst>
              <a:ext uri="{FF2B5EF4-FFF2-40B4-BE49-F238E27FC236}">
                <a16:creationId xmlns:a16="http://schemas.microsoft.com/office/drawing/2014/main" id="{41863D55-2130-4D94-A461-156708872A14}"/>
              </a:ext>
            </a:extLst>
          </p:cNvPr>
          <p:cNvSpPr txBox="1"/>
          <p:nvPr/>
        </p:nvSpPr>
        <p:spPr>
          <a:xfrm>
            <a:off x="9987387" y="6488668"/>
            <a:ext cx="2232248" cy="369332"/>
          </a:xfrm>
          <a:prstGeom prst="rect">
            <a:avLst/>
          </a:prstGeom>
          <a:noFill/>
        </p:spPr>
        <p:txBody>
          <a:bodyPr wrap="square" rtlCol="0">
            <a:spAutoFit/>
          </a:bodyPr>
          <a:lstStyle/>
          <a:p>
            <a:r>
              <a:rPr lang="zh-CN" altLang="en-US" dirty="0"/>
              <a:t>资料整理：邬立东</a:t>
            </a:r>
          </a:p>
        </p:txBody>
      </p:sp>
    </p:spTree>
    <p:extLst>
      <p:ext uri="{BB962C8B-B14F-4D97-AF65-F5344CB8AC3E}">
        <p14:creationId xmlns:p14="http://schemas.microsoft.com/office/powerpoint/2010/main" val="1227390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rtl="0"/>
            <a:r>
              <a:rPr lang="zh-CN" altLang="en-US" sz="2800" dirty="0">
                <a:solidFill>
                  <a:schemeClr val="tx1"/>
                </a:solidFill>
              </a:rPr>
              <a:t>缺点：</a:t>
            </a:r>
          </a:p>
        </p:txBody>
      </p:sp>
      <p:sp>
        <p:nvSpPr>
          <p:cNvPr id="5" name="文本框 4">
            <a:extLst>
              <a:ext uri="{FF2B5EF4-FFF2-40B4-BE49-F238E27FC236}">
                <a16:creationId xmlns:a16="http://schemas.microsoft.com/office/drawing/2014/main" id="{47C6ED17-D2EA-49A1-BA18-B4B9BFF2C2A3}"/>
              </a:ext>
            </a:extLst>
          </p:cNvPr>
          <p:cNvSpPr txBox="1"/>
          <p:nvPr/>
        </p:nvSpPr>
        <p:spPr>
          <a:xfrm>
            <a:off x="839416" y="1844824"/>
            <a:ext cx="10513168" cy="954107"/>
          </a:xfrm>
          <a:prstGeom prst="rect">
            <a:avLst/>
          </a:prstGeom>
          <a:noFill/>
        </p:spPr>
        <p:txBody>
          <a:bodyPr wrap="square" rtlCol="0">
            <a:spAutoFit/>
          </a:bodyPr>
          <a:lstStyle/>
          <a:p>
            <a:r>
              <a:rPr lang="zh-CN" altLang="zh-CN" sz="2800" dirty="0">
                <a:latin typeface="Arial Unicode MS" panose="020B0604020202020204" pitchFamily="34" charset="-122"/>
              </a:rPr>
              <a:t>在项目早期开发可能有所变化 ，需有一个高素质的项目管理者和一个高技术水平的开发团队。</a:t>
            </a:r>
            <a:endParaRPr lang="zh-CN" altLang="en-US" sz="2800" dirty="0"/>
          </a:p>
        </p:txBody>
      </p:sp>
      <p:sp>
        <p:nvSpPr>
          <p:cNvPr id="6" name="文本框 5">
            <a:extLst>
              <a:ext uri="{FF2B5EF4-FFF2-40B4-BE49-F238E27FC236}">
                <a16:creationId xmlns:a16="http://schemas.microsoft.com/office/drawing/2014/main" id="{038442D1-283E-400F-A6DB-270A7933B747}"/>
              </a:ext>
            </a:extLst>
          </p:cNvPr>
          <p:cNvSpPr txBox="1"/>
          <p:nvPr/>
        </p:nvSpPr>
        <p:spPr>
          <a:xfrm>
            <a:off x="10009089" y="6488668"/>
            <a:ext cx="2232248" cy="369332"/>
          </a:xfrm>
          <a:prstGeom prst="rect">
            <a:avLst/>
          </a:prstGeom>
          <a:noFill/>
        </p:spPr>
        <p:txBody>
          <a:bodyPr wrap="square" rtlCol="0">
            <a:spAutoFit/>
          </a:bodyPr>
          <a:lstStyle/>
          <a:p>
            <a:r>
              <a:rPr lang="zh-CN" altLang="en-US" dirty="0"/>
              <a:t>资料整理：吴桐</a:t>
            </a:r>
          </a:p>
        </p:txBody>
      </p:sp>
    </p:spTree>
    <p:extLst>
      <p:ext uri="{BB962C8B-B14F-4D97-AF65-F5344CB8AC3E}">
        <p14:creationId xmlns:p14="http://schemas.microsoft.com/office/powerpoint/2010/main" val="278051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城市素描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0525277_TF03031010_TF03031010" id="{20877CA3-7CDE-479D-B492-05E854EF890A}" vid="{7F45F087-9C14-4009-8B34-5650B76C3719}"/>
    </a:ext>
  </a:extLst>
</a:theme>
</file>

<file path=ppt/theme/theme2.xml><?xml version="1.0" encoding="utf-8"?>
<a:theme xmlns:a="http://schemas.openxmlformats.org/drawingml/2006/main" name="Office 主题">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商业办公城市素描演示文稿背景（宽屏）</Template>
  <TotalTime>354</TotalTime>
  <Words>5168</Words>
  <Application>Microsoft Office PowerPoint</Application>
  <PresentationFormat>宽屏</PresentationFormat>
  <Paragraphs>428</Paragraphs>
  <Slides>54</Slides>
  <Notes>54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54</vt:i4>
      </vt:variant>
    </vt:vector>
  </HeadingPairs>
  <TitlesOfParts>
    <vt:vector size="65" baseType="lpstr">
      <vt:lpstr>Arial Unicode MS</vt:lpstr>
      <vt:lpstr>等线</vt:lpstr>
      <vt:lpstr>宋体</vt:lpstr>
      <vt:lpstr>Arial</vt:lpstr>
      <vt:lpstr>Calibri</vt:lpstr>
      <vt:lpstr>Calibri Light</vt:lpstr>
      <vt:lpstr>Century Schoolbook</vt:lpstr>
      <vt:lpstr>Courier New</vt:lpstr>
      <vt:lpstr>Symbol</vt:lpstr>
      <vt:lpstr>Times New Roman</vt:lpstr>
      <vt:lpstr>城市素描 16X9</vt:lpstr>
      <vt:lpstr>迭代模型与RUP介绍</vt:lpstr>
      <vt:lpstr>目录</vt:lpstr>
      <vt:lpstr>1、迭代模型</vt:lpstr>
      <vt:lpstr>迭代模型介绍</vt:lpstr>
      <vt:lpstr>PowerPoint 演示文稿</vt:lpstr>
      <vt:lpstr>迭代模型使用条件</vt:lpstr>
      <vt:lpstr>PowerPoint 演示文稿</vt:lpstr>
      <vt:lpstr>迭代模型优点与缺点</vt:lpstr>
      <vt:lpstr>缺点：</vt:lpstr>
      <vt:lpstr>迭代模型选择</vt:lpstr>
      <vt:lpstr>迭代模型概念</vt:lpstr>
      <vt:lpstr>迭代实例与方式</vt:lpstr>
      <vt:lpstr>RUP介绍</vt:lpstr>
      <vt:lpstr>PowerPoint 演示文稿</vt:lpstr>
      <vt:lpstr>PowerPoint 演示文稿</vt:lpstr>
      <vt:lpstr>PowerPoint 演示文稿</vt:lpstr>
      <vt:lpstr>6个最佳实践的有效部署 （描述了如何为软件开发团队有效的部署经过商业化验证的软件开发方法。它们被称为"最佳实践"不仅仅因为你可以精确地量化它们的价值，而且它们被许多成功的机构普遍的运用。为使整个团队有效利用最佳实践，Rational Unified Process 为每个团队成员提供了必要准则、模板和工具指导）</vt:lpstr>
      <vt:lpstr>迭代式开发</vt:lpstr>
      <vt:lpstr>管理需求</vt:lpstr>
      <vt:lpstr>体系结构</vt:lpstr>
      <vt:lpstr>可视化建模</vt:lpstr>
      <vt:lpstr>验证软件质量</vt:lpstr>
      <vt:lpstr>控制软件变更</vt:lpstr>
      <vt:lpstr>核心概念</vt:lpstr>
      <vt:lpstr>过程简介</vt:lpstr>
      <vt:lpstr>迭代模型图（显示过程的二维结构）</vt:lpstr>
      <vt:lpstr>PowerPoint 演示文稿</vt:lpstr>
      <vt:lpstr>初始阶段（为系统建立商业案例和确定项目的边界）</vt:lpstr>
      <vt:lpstr>PowerPoint 演示文稿</vt:lpstr>
      <vt:lpstr>PowerPoint 演示文稿</vt:lpstr>
      <vt:lpstr>细化阶段（目标是分析问题领域，建立健全的体系结构基础，编制项目计划，淘汰项目中最高风险的元素。） </vt:lpstr>
      <vt:lpstr>PowerPoint 演示文稿</vt:lpstr>
      <vt:lpstr>PowerPoint 演示文稿</vt:lpstr>
      <vt:lpstr>构建阶段（所有剩余的构件和应用程序功能被开发并集成为产品,所有的功能被详尽的测试）</vt:lpstr>
      <vt:lpstr>PowerPoint 演示文稿</vt:lpstr>
      <vt:lpstr>PowerPoint 演示文稿</vt:lpstr>
      <vt:lpstr>交付阶段（目的是将软件产品交付给用户群体）</vt:lpstr>
      <vt:lpstr>PowerPoint 演示文稿</vt:lpstr>
      <vt:lpstr>PowerPoint 演示文稿</vt:lpstr>
      <vt:lpstr>PowerPoint 演示文稿</vt:lpstr>
      <vt:lpstr>活动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迭代模型与RUP介绍</dc:title>
  <dc:creator>吴桐</dc:creator>
  <cp:lastModifiedBy>吴桐</cp:lastModifiedBy>
  <cp:revision>25</cp:revision>
  <dcterms:created xsi:type="dcterms:W3CDTF">2017-09-30T09:17:50Z</dcterms:created>
  <dcterms:modified xsi:type="dcterms:W3CDTF">2017-10-08T07:27:26Z</dcterms:modified>
</cp:coreProperties>
</file>