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3049" autoAdjust="0"/>
  </p:normalViewPr>
  <p:slideViewPr>
    <p:cSldViewPr snapToGrid="0">
      <p:cViewPr>
        <p:scale>
          <a:sx n="60" d="100"/>
          <a:sy n="60" d="100"/>
        </p:scale>
        <p:origin x="3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AB029-4F36-4012-B0DB-F3AD86E09A61}" type="datetimeFigureOut">
              <a:rPr lang="zh-CN" altLang="en-US" smtClean="0"/>
              <a:t>2018/8/22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B88107-DC82-4379-ADC6-B7646F6B3C06}" type="slidenum">
              <a:rPr lang="zh-CN" altLang="en-US" smtClean="0"/>
              <a:t>‹#›</a:t>
            </a:fld>
            <a:endParaRPr lang="zh-CN" altLang="en-US"/>
          </a:p>
        </p:txBody>
      </p:sp>
    </p:spTree>
    <p:extLst>
      <p:ext uri="{BB962C8B-B14F-4D97-AF65-F5344CB8AC3E}">
        <p14:creationId xmlns:p14="http://schemas.microsoft.com/office/powerpoint/2010/main" val="371524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u="none" strike="noStrike" kern="1200" dirty="0" smtClean="0">
                <a:solidFill>
                  <a:schemeClr val="tx1"/>
                </a:solidFill>
                <a:effectLst/>
                <a:latin typeface="+mn-lt"/>
                <a:ea typeface="+mn-ea"/>
                <a:cs typeface="+mn-cs"/>
              </a:rPr>
              <a:t>It enables the developer to access the lifecycle in addition to </a:t>
            </a:r>
            <a:r>
              <a:rPr lang="en-US" altLang="zh-CN" sz="1200" b="1" i="0" u="none" strike="noStrike" kern="1200" dirty="0" smtClean="0">
                <a:solidFill>
                  <a:schemeClr val="tx1"/>
                </a:solidFill>
                <a:effectLst/>
                <a:latin typeface="+mn-lt"/>
                <a:ea typeface="+mn-ea"/>
                <a:cs typeface="+mn-cs"/>
              </a:rPr>
              <a:t>render</a:t>
            </a:r>
            <a:r>
              <a:rPr lang="en-US" altLang="zh-CN" sz="1200" b="0" i="0" u="none" strike="noStrike" kern="1200" dirty="0" smtClean="0">
                <a:solidFill>
                  <a:schemeClr val="tx1"/>
                </a:solidFill>
                <a:effectLst/>
                <a:latin typeface="+mn-lt"/>
                <a:ea typeface="+mn-ea"/>
                <a:cs typeface="+mn-cs"/>
              </a:rPr>
              <a:t>, </a:t>
            </a:r>
            <a:r>
              <a:rPr lang="en-US" altLang="zh-CN" sz="1200" b="1" i="0" u="none" strike="noStrike" kern="1200" dirty="0" smtClean="0">
                <a:solidFill>
                  <a:schemeClr val="tx1"/>
                </a:solidFill>
                <a:effectLst/>
                <a:latin typeface="+mn-lt"/>
                <a:ea typeface="+mn-ea"/>
                <a:cs typeface="+mn-cs"/>
              </a:rPr>
              <a:t>load</a:t>
            </a:r>
            <a:r>
              <a:rPr lang="en-US" altLang="zh-CN" sz="1200" b="0" i="0" u="none" strike="noStrike" kern="1200" dirty="0" smtClean="0">
                <a:solidFill>
                  <a:schemeClr val="tx1"/>
                </a:solidFill>
                <a:effectLst/>
                <a:latin typeface="+mn-lt"/>
                <a:ea typeface="+mn-ea"/>
                <a:cs typeface="+mn-cs"/>
              </a:rPr>
              <a:t>, </a:t>
            </a:r>
            <a:r>
              <a:rPr lang="en-US" altLang="zh-CN" sz="1200" b="1" i="0" u="none" strike="noStrike" kern="1200" dirty="0" smtClean="0">
                <a:solidFill>
                  <a:schemeClr val="tx1"/>
                </a:solidFill>
                <a:effectLst/>
                <a:latin typeface="+mn-lt"/>
                <a:ea typeface="+mn-ea"/>
                <a:cs typeface="+mn-cs"/>
              </a:rPr>
              <a:t>serialize</a:t>
            </a:r>
            <a:r>
              <a:rPr lang="en-US" altLang="zh-CN" sz="1200" b="0" i="0" u="none" strike="noStrike" kern="1200" dirty="0" smtClean="0">
                <a:solidFill>
                  <a:schemeClr val="tx1"/>
                </a:solidFill>
                <a:effectLst/>
                <a:latin typeface="+mn-lt"/>
                <a:ea typeface="+mn-ea"/>
                <a:cs typeface="+mn-cs"/>
              </a:rPr>
              <a:t> and </a:t>
            </a:r>
            <a:r>
              <a:rPr lang="en-US" altLang="zh-CN" sz="1200" b="1" i="0" u="none" strike="noStrike" kern="1200" dirty="0" err="1" smtClean="0">
                <a:solidFill>
                  <a:schemeClr val="tx1"/>
                </a:solidFill>
                <a:effectLst/>
                <a:latin typeface="+mn-lt"/>
                <a:ea typeface="+mn-ea"/>
                <a:cs typeface="+mn-cs"/>
              </a:rPr>
              <a:t>deserialize</a:t>
            </a:r>
            <a:r>
              <a:rPr lang="en-US" altLang="zh-CN" sz="1200" b="0" i="0" u="none" strike="noStrike" kern="1200" dirty="0" smtClean="0">
                <a:solidFill>
                  <a:schemeClr val="tx1"/>
                </a:solidFill>
                <a:effectLst/>
                <a:latin typeface="+mn-lt"/>
                <a:ea typeface="+mn-ea"/>
                <a:cs typeface="+mn-cs"/>
              </a:rPr>
              <a:t>, </a:t>
            </a:r>
            <a:r>
              <a:rPr lang="en-US" altLang="zh-CN" sz="1200" b="1" i="0" u="none" strike="noStrike" kern="1200" dirty="0" smtClean="0">
                <a:solidFill>
                  <a:schemeClr val="tx1"/>
                </a:solidFill>
                <a:effectLst/>
                <a:latin typeface="+mn-lt"/>
                <a:ea typeface="+mn-ea"/>
                <a:cs typeface="+mn-cs"/>
              </a:rPr>
              <a:t>configuration changes</a:t>
            </a:r>
            <a:r>
              <a:rPr lang="en-US" altLang="zh-CN" sz="1200" b="0" i="0" u="none" strike="noStrike" kern="1200" dirty="0" smtClean="0">
                <a:solidFill>
                  <a:schemeClr val="tx1"/>
                </a:solidFill>
                <a:effectLst/>
                <a:latin typeface="+mn-lt"/>
                <a:ea typeface="+mn-ea"/>
                <a:cs typeface="+mn-cs"/>
              </a:rPr>
              <a:t>, and more.</a:t>
            </a:r>
          </a:p>
          <a:p>
            <a:pPr marL="171450" indent="-171450">
              <a:buFont typeface="Arial" panose="020B0604020202020204" pitchFamily="34" charset="0"/>
              <a:buChar char="•"/>
            </a:pPr>
            <a:r>
              <a:rPr lang="en-US" altLang="zh-CN" sz="1200" b="0" i="0" u="none" strike="noStrike" kern="1200" dirty="0" smtClean="0">
                <a:solidFill>
                  <a:schemeClr val="tx1"/>
                </a:solidFill>
                <a:effectLst/>
                <a:latin typeface="+mn-lt"/>
                <a:ea typeface="+mn-ea"/>
                <a:cs typeface="+mn-cs"/>
              </a:rPr>
              <a:t>It is framework-agnostic. You can use any JavaScript framework that you like: React, Handlebars, Knockout, Angular, and more.</a:t>
            </a:r>
          </a:p>
          <a:p>
            <a:pPr marL="171450" indent="-171450">
              <a:buFont typeface="Arial" panose="020B0604020202020204" pitchFamily="34" charset="0"/>
              <a:buChar char="•"/>
            </a:pPr>
            <a:r>
              <a:rPr lang="en-US" altLang="zh-CN" sz="1200" b="0" i="0" u="none" strike="noStrike" kern="1200" dirty="0" smtClean="0">
                <a:solidFill>
                  <a:schemeClr val="tx1"/>
                </a:solidFill>
                <a:effectLst/>
                <a:latin typeface="+mn-lt"/>
                <a:ea typeface="+mn-ea"/>
                <a:cs typeface="+mn-cs"/>
              </a:rPr>
              <a:t>The toolchain is based on common open source client development tools such as </a:t>
            </a:r>
            <a:r>
              <a:rPr lang="en-US" altLang="zh-CN" sz="1200" b="0" i="0" u="none" strike="noStrike" kern="1200" dirty="0" err="1" smtClean="0">
                <a:solidFill>
                  <a:schemeClr val="tx1"/>
                </a:solidFill>
                <a:effectLst/>
                <a:latin typeface="+mn-lt"/>
                <a:ea typeface="+mn-ea"/>
                <a:cs typeface="+mn-cs"/>
              </a:rPr>
              <a:t>npm</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TypeScript</a:t>
            </a:r>
            <a:r>
              <a:rPr lang="en-US" altLang="zh-CN" sz="1200" b="0" i="0" u="none" strike="noStrike" kern="1200" dirty="0" smtClean="0">
                <a:solidFill>
                  <a:schemeClr val="tx1"/>
                </a:solidFill>
                <a:effectLst/>
                <a:latin typeface="+mn-lt"/>
                <a:ea typeface="+mn-ea"/>
                <a:cs typeface="+mn-cs"/>
              </a:rPr>
              <a:t>, Yeoman, </a:t>
            </a:r>
            <a:r>
              <a:rPr lang="en-US" altLang="zh-CN" sz="1200" b="0" i="0" u="none" strike="noStrike" kern="1200" dirty="0" err="1" smtClean="0">
                <a:solidFill>
                  <a:schemeClr val="tx1"/>
                </a:solidFill>
                <a:effectLst/>
                <a:latin typeface="+mn-lt"/>
                <a:ea typeface="+mn-ea"/>
                <a:cs typeface="+mn-cs"/>
              </a:rPr>
              <a:t>webpack</a:t>
            </a:r>
            <a:r>
              <a:rPr lang="en-US" altLang="zh-CN" sz="1200" b="0" i="0" u="none" strike="noStrike" kern="1200" dirty="0" smtClean="0">
                <a:solidFill>
                  <a:schemeClr val="tx1"/>
                </a:solidFill>
                <a:effectLst/>
                <a:latin typeface="+mn-lt"/>
                <a:ea typeface="+mn-ea"/>
                <a:cs typeface="+mn-cs"/>
              </a:rPr>
              <a:t>, and gulp.</a:t>
            </a:r>
          </a:p>
          <a:p>
            <a:pPr marL="171450" indent="-171450">
              <a:buFont typeface="Arial" panose="020B0604020202020204" pitchFamily="34" charset="0"/>
              <a:buChar char="•"/>
            </a:pPr>
            <a:r>
              <a:rPr lang="en-US" altLang="zh-CN" sz="1200" b="0" i="0" u="none" strike="noStrike" kern="1200" dirty="0" smtClean="0">
                <a:solidFill>
                  <a:schemeClr val="tx1"/>
                </a:solidFill>
                <a:effectLst/>
                <a:latin typeface="+mn-lt"/>
                <a:ea typeface="+mn-ea"/>
                <a:cs typeface="+mn-cs"/>
              </a:rPr>
              <a:t>Performance is reliable. </a:t>
            </a:r>
            <a:r>
              <a:rPr lang="zh-CN" altLang="en-US" sz="1200" b="0" i="0" u="none" strike="noStrike" kern="1200" dirty="0" smtClean="0">
                <a:solidFill>
                  <a:schemeClr val="tx1"/>
                </a:solidFill>
                <a:effectLst/>
                <a:latin typeface="+mn-lt"/>
                <a:ea typeface="+mn-ea"/>
                <a:cs typeface="+mn-cs"/>
              </a:rPr>
              <a:t>，相比较</a:t>
            </a:r>
            <a:r>
              <a:rPr lang="en-US" altLang="zh-CN" sz="1200" b="0" i="0" u="none" strike="noStrike" kern="1200" dirty="0" smtClean="0">
                <a:solidFill>
                  <a:schemeClr val="tx1"/>
                </a:solidFill>
                <a:effectLst/>
                <a:latin typeface="+mn-lt"/>
                <a:ea typeface="+mn-ea"/>
                <a:cs typeface="+mn-cs"/>
              </a:rPr>
              <a:t>SharePoint	Add-in</a:t>
            </a:r>
            <a:r>
              <a:rPr lang="zh-CN" altLang="en-US" sz="1200" b="0" i="0" u="none" strike="noStrike" kern="1200" dirty="0" smtClean="0">
                <a:solidFill>
                  <a:schemeClr val="tx1"/>
                </a:solidFill>
                <a:effectLst/>
                <a:latin typeface="+mn-lt"/>
                <a:ea typeface="+mn-ea"/>
                <a:cs typeface="+mn-cs"/>
              </a:rPr>
              <a:t>来说有了极大的提升。</a:t>
            </a:r>
            <a:endParaRPr lang="en-US" altLang="zh-CN" sz="1200" b="0" i="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u="none" strike="noStrike" kern="1200" dirty="0" smtClean="0">
                <a:solidFill>
                  <a:schemeClr val="tx1"/>
                </a:solidFill>
                <a:effectLst/>
                <a:latin typeface="+mn-lt"/>
                <a:ea typeface="+mn-ea"/>
                <a:cs typeface="+mn-cs"/>
              </a:rPr>
              <a:t>End users can use </a:t>
            </a:r>
            <a:r>
              <a:rPr lang="en-US" altLang="zh-CN" sz="1200" b="0" i="0" u="none" strike="noStrike" kern="1200" dirty="0" err="1" smtClean="0">
                <a:solidFill>
                  <a:schemeClr val="tx1"/>
                </a:solidFill>
                <a:effectLst/>
                <a:latin typeface="+mn-lt"/>
                <a:ea typeface="+mn-ea"/>
                <a:cs typeface="+mn-cs"/>
              </a:rPr>
              <a:t>SPFx</a:t>
            </a:r>
            <a:r>
              <a:rPr lang="en-US" altLang="zh-CN" sz="1200" b="0" i="0" u="none" strike="noStrike" kern="1200" dirty="0" smtClean="0">
                <a:solidFill>
                  <a:schemeClr val="tx1"/>
                </a:solidFill>
                <a:effectLst/>
                <a:latin typeface="+mn-lt"/>
                <a:ea typeface="+mn-ea"/>
                <a:cs typeface="+mn-cs"/>
              </a:rPr>
              <a:t> client-side solutions on all sites, including self-service team, group, or personal sites. </a:t>
            </a:r>
            <a:r>
              <a:rPr lang="zh-CN" altLang="en-US" sz="1200" b="0" i="0" u="none" strike="noStrike" kern="1200" dirty="0" smtClean="0">
                <a:solidFill>
                  <a:schemeClr val="tx1"/>
                </a:solidFill>
                <a:effectLst/>
                <a:latin typeface="+mn-lt"/>
                <a:ea typeface="+mn-ea"/>
                <a:cs typeface="+mn-cs"/>
              </a:rPr>
              <a:t> </a:t>
            </a:r>
            <a:endParaRPr lang="en-US" altLang="zh-CN" sz="1200" b="0" i="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rPr>
              <a:t>SPFx</a:t>
            </a:r>
            <a:r>
              <a:rPr lang="en-US" altLang="zh-CN" sz="1200" b="0" i="0" u="none" strike="noStrike" kern="1200" dirty="0" smtClean="0">
                <a:solidFill>
                  <a:schemeClr val="tx1"/>
                </a:solidFill>
                <a:effectLst/>
                <a:latin typeface="+mn-lt"/>
                <a:ea typeface="+mn-ea"/>
                <a:cs typeface="+mn-cs"/>
              </a:rPr>
              <a:t>	Web	</a:t>
            </a:r>
            <a:r>
              <a:rPr lang="zh-CN" altLang="en-US" sz="1200" b="0" i="0" u="none" strike="noStrike" kern="1200" dirty="0" smtClean="0">
                <a:solidFill>
                  <a:schemeClr val="tx1"/>
                </a:solidFill>
                <a:effectLst/>
                <a:latin typeface="+mn-lt"/>
                <a:ea typeface="+mn-ea"/>
                <a:cs typeface="+mn-cs"/>
              </a:rPr>
              <a:t>部件可添加到经典页面和新式页面，同时支持</a:t>
            </a:r>
            <a:r>
              <a:rPr lang="en-US" altLang="zh-CN" sz="1200" b="0" i="0" u="none" strike="noStrike" kern="1200" dirty="0" smtClean="0">
                <a:solidFill>
                  <a:schemeClr val="tx1"/>
                </a:solidFill>
                <a:effectLst/>
                <a:latin typeface="+mn-lt"/>
                <a:ea typeface="+mn-ea"/>
                <a:cs typeface="+mn-cs"/>
              </a:rPr>
              <a:t>SharePoint	Online</a:t>
            </a:r>
            <a:r>
              <a:rPr lang="zh-CN" altLang="en-US" sz="1200" b="0" i="0" u="none" strike="noStrike" kern="1200" dirty="0" smtClean="0">
                <a:solidFill>
                  <a:schemeClr val="tx1"/>
                </a:solidFill>
                <a:effectLst/>
                <a:latin typeface="+mn-lt"/>
                <a:ea typeface="+mn-ea"/>
                <a:cs typeface="+mn-cs"/>
              </a:rPr>
              <a:t>和 </a:t>
            </a:r>
            <a:r>
              <a:rPr lang="en-US" altLang="zh-CN" sz="1200" b="0" i="0" u="none" strike="noStrike" kern="1200" dirty="0" smtClean="0">
                <a:solidFill>
                  <a:schemeClr val="tx1"/>
                </a:solidFill>
                <a:effectLst/>
                <a:latin typeface="+mn-lt"/>
                <a:ea typeface="+mn-ea"/>
                <a:cs typeface="+mn-cs"/>
              </a:rPr>
              <a:t>SharePoint	Server</a:t>
            </a:r>
          </a:p>
          <a:p>
            <a:pPr marL="171450" indent="-171450">
              <a:buFont typeface="Arial" panose="020B0604020202020204" pitchFamily="34" charset="0"/>
              <a:buChar char="•"/>
            </a:pPr>
            <a:endParaRPr lang="en-US" altLang="zh-CN" sz="1200" b="0"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9B88107-DC82-4379-ADC6-B7646F6B3C06}" type="slidenum">
              <a:rPr lang="zh-CN" altLang="en-US" smtClean="0"/>
              <a:t>3</a:t>
            </a:fld>
            <a:endParaRPr lang="zh-CN" altLang="en-US"/>
          </a:p>
        </p:txBody>
      </p:sp>
    </p:spTree>
    <p:extLst>
      <p:ext uri="{BB962C8B-B14F-4D97-AF65-F5344CB8AC3E}">
        <p14:creationId xmlns:p14="http://schemas.microsoft.com/office/powerpoint/2010/main" val="86963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你可以用</a:t>
            </a:r>
            <a:r>
              <a:rPr lang="en-US" altLang="zh-CN" dirty="0" err="1" smtClean="0"/>
              <a:t>Javascript</a:t>
            </a:r>
            <a:r>
              <a:rPr lang="zh-CN" altLang="en-US" dirty="0" smtClean="0"/>
              <a:t>实现所有的界面，并将其应用到任何的</a:t>
            </a:r>
            <a:r>
              <a:rPr lang="en-US" altLang="zh-CN" dirty="0" smtClean="0"/>
              <a:t>SharePoint </a:t>
            </a:r>
            <a:r>
              <a:rPr lang="zh-CN" altLang="en-US" dirty="0" smtClean="0"/>
              <a:t>页面中去。</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包括修改页面逻辑的</a:t>
            </a:r>
            <a:r>
              <a:rPr lang="en-US" altLang="zh-CN" dirty="0" err="1" smtClean="0"/>
              <a:t>ApplicationCustomizers</a:t>
            </a:r>
            <a:r>
              <a:rPr lang="zh-CN" altLang="en-US" dirty="0" smtClean="0"/>
              <a:t>，为字段提供 定制的</a:t>
            </a:r>
            <a:r>
              <a:rPr lang="en-US" altLang="zh-CN" dirty="0" err="1" smtClean="0"/>
              <a:t>FieldCustomizers</a:t>
            </a:r>
            <a:r>
              <a:rPr lang="zh-CN" altLang="en-US" dirty="0" smtClean="0"/>
              <a:t>，还有为列表或者文档库添加自定义菜单和命令的</a:t>
            </a:r>
            <a:r>
              <a:rPr lang="en-US" altLang="zh-CN" dirty="0" err="1" smtClean="0"/>
              <a:t>CommandSets</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fld id="{C9B88107-DC82-4379-ADC6-B7646F6B3C06}" type="slidenum">
              <a:rPr lang="zh-CN" altLang="en-US" smtClean="0"/>
              <a:t>4</a:t>
            </a:fld>
            <a:endParaRPr lang="zh-CN" altLang="en-US"/>
          </a:p>
        </p:txBody>
      </p:sp>
    </p:spTree>
    <p:extLst>
      <p:ext uri="{BB962C8B-B14F-4D97-AF65-F5344CB8AC3E}">
        <p14:creationId xmlns:p14="http://schemas.microsoft.com/office/powerpoint/2010/main" val="57247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dirty="0" smtClean="0">
                <a:solidFill>
                  <a:schemeClr val="tx1"/>
                </a:solidFill>
                <a:effectLst/>
                <a:latin typeface="+mn-lt"/>
                <a:ea typeface="+mn-ea"/>
                <a:cs typeface="+mn-cs"/>
              </a:rPr>
              <a:t>A few downsides to this approach, however. First, while you can package your solution so that end users can drop the control onto the page, you can't easily provide configuration options. Also, the end user can edit the page and modify the script, which can break the web part.</a:t>
            </a:r>
          </a:p>
          <a:p>
            <a:pPr marL="228600" indent="-228600">
              <a:buAutoNum type="arabicPeriod"/>
            </a:pPr>
            <a:endParaRPr lang="en-US" altLang="zh-CN" sz="1200" b="0" i="0" u="none" strike="noStrike" kern="1200" dirty="0" smtClean="0">
              <a:solidFill>
                <a:schemeClr val="tx1"/>
              </a:solidFill>
              <a:effectLst/>
              <a:latin typeface="+mn-lt"/>
              <a:ea typeface="+mn-ea"/>
              <a:cs typeface="+mn-cs"/>
            </a:endParaRPr>
          </a:p>
          <a:p>
            <a:pPr marL="228600" indent="-228600">
              <a:buAutoNum type="arabicPeriod"/>
            </a:pPr>
            <a:r>
              <a:rPr lang="en-US" altLang="zh-CN" sz="1200" b="0" i="0" u="none" strike="noStrike" kern="1200" dirty="0" smtClean="0">
                <a:solidFill>
                  <a:schemeClr val="tx1"/>
                </a:solidFill>
                <a:effectLst/>
                <a:latin typeface="+mn-lt"/>
                <a:ea typeface="+mn-ea"/>
                <a:cs typeface="+mn-cs"/>
              </a:rPr>
              <a:t>Another big problem is that the Script Editor web part is not marked as </a:t>
            </a:r>
            <a:r>
              <a:rPr lang="en-US" altLang="zh-CN" sz="1200" b="1" i="0" u="none" strike="noStrike" kern="1200" dirty="0" smtClean="0">
                <a:solidFill>
                  <a:schemeClr val="tx1"/>
                </a:solidFill>
                <a:effectLst/>
                <a:latin typeface="+mn-lt"/>
                <a:ea typeface="+mn-ea"/>
                <a:cs typeface="+mn-cs"/>
              </a:rPr>
              <a:t>"Safe For Scripting"</a:t>
            </a:r>
            <a:r>
              <a:rPr lang="en-US" altLang="zh-CN" sz="1200" b="0" i="0" u="none" strike="noStrike" kern="1200" dirty="0" smtClean="0">
                <a:solidFill>
                  <a:schemeClr val="tx1"/>
                </a:solidFill>
                <a:effectLst/>
                <a:latin typeface="+mn-lt"/>
                <a:ea typeface="+mn-ea"/>
                <a:cs typeface="+mn-cs"/>
              </a:rPr>
              <a:t>. Most self-service site collections (my-sites, team sites, group sites) have a feature known as </a:t>
            </a:r>
            <a:r>
              <a:rPr lang="en-US" altLang="zh-CN" sz="1200" b="1" i="0" u="none" strike="noStrike" kern="1200" dirty="0" smtClean="0">
                <a:solidFill>
                  <a:schemeClr val="tx1"/>
                </a:solidFill>
                <a:effectLst/>
                <a:latin typeface="+mn-lt"/>
                <a:ea typeface="+mn-ea"/>
                <a:cs typeface="+mn-cs"/>
              </a:rPr>
              <a:t>"</a:t>
            </a:r>
            <a:r>
              <a:rPr lang="en-US" altLang="zh-CN" sz="1200" b="1" i="0" u="none" strike="noStrike" kern="1200" dirty="0" err="1" smtClean="0">
                <a:solidFill>
                  <a:schemeClr val="tx1"/>
                </a:solidFill>
                <a:effectLst/>
                <a:latin typeface="+mn-lt"/>
                <a:ea typeface="+mn-ea"/>
                <a:cs typeface="+mn-cs"/>
              </a:rPr>
              <a:t>NoScript</a:t>
            </a:r>
            <a:r>
              <a:rPr lang="en-US" altLang="zh-CN" sz="1200" b="1"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 enabled.  Script Editor web part will be blocked from executing on these sites</a:t>
            </a:r>
          </a:p>
          <a:p>
            <a:pPr marL="228600" indent="-228600">
              <a:buAutoNum type="arabicPeriod"/>
            </a:pPr>
            <a:endParaRPr lang="en-US" altLang="zh-CN" sz="1200" b="0" i="0" u="none" strike="noStrike" kern="1200" dirty="0" smtClean="0">
              <a:solidFill>
                <a:schemeClr val="tx1"/>
              </a:solidFill>
              <a:effectLst/>
              <a:latin typeface="+mn-lt"/>
              <a:ea typeface="+mn-ea"/>
              <a:cs typeface="+mn-cs"/>
            </a:endParaRPr>
          </a:p>
          <a:p>
            <a:pPr marL="228600" indent="-228600">
              <a:buAutoNum type="arabicPeriod"/>
            </a:pPr>
            <a:endParaRPr lang="en-US" altLang="zh-CN" sz="1200" b="0" i="0" u="none" strike="noStrike" kern="1200" dirty="0" smtClean="0">
              <a:solidFill>
                <a:schemeClr val="tx1"/>
              </a:solidFill>
              <a:effectLst/>
              <a:latin typeface="+mn-lt"/>
              <a:ea typeface="+mn-ea"/>
              <a:cs typeface="+mn-cs"/>
            </a:endParaRPr>
          </a:p>
          <a:p>
            <a:pPr marL="0" indent="0">
              <a:buNone/>
            </a:pPr>
            <a:r>
              <a:rPr lang="en-US" altLang="zh-CN" sz="1200" b="0" i="0" u="none" strike="noStrike" kern="1200" dirty="0" smtClean="0">
                <a:solidFill>
                  <a:schemeClr val="tx1"/>
                </a:solidFill>
                <a:effectLst/>
                <a:latin typeface="+mn-lt"/>
                <a:ea typeface="+mn-ea"/>
                <a:cs typeface="+mn-cs"/>
              </a:rPr>
              <a:t>Add-in model:</a:t>
            </a:r>
          </a:p>
          <a:p>
            <a:pPr marL="228600" indent="-228600">
              <a:buFont typeface="+mj-lt"/>
              <a:buAutoNum type="arabicPeriod"/>
            </a:pPr>
            <a:r>
              <a:rPr lang="en-US" altLang="zh-CN" sz="1200" b="0" i="0" u="none" strike="noStrike" kern="1200" dirty="0" smtClean="0">
                <a:solidFill>
                  <a:schemeClr val="tx1"/>
                </a:solidFill>
                <a:effectLst/>
                <a:latin typeface="+mn-lt"/>
                <a:ea typeface="+mn-ea"/>
                <a:cs typeface="+mn-cs"/>
              </a:rPr>
              <a:t>some downsides to this approach as well. First, they run in an </a:t>
            </a:r>
            <a:r>
              <a:rPr lang="en-US" altLang="zh-CN" sz="1200" b="1" i="0" u="none" strike="noStrike" kern="1200" dirty="0" err="1" smtClean="0">
                <a:solidFill>
                  <a:schemeClr val="tx1"/>
                </a:solidFill>
                <a:effectLst/>
                <a:latin typeface="+mn-lt"/>
                <a:ea typeface="+mn-ea"/>
                <a:cs typeface="+mn-cs"/>
              </a:rPr>
              <a:t>iFrame</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iFrames</a:t>
            </a:r>
            <a:r>
              <a:rPr lang="en-US" altLang="zh-CN" sz="1200" b="0" i="0" u="none" strike="noStrike" kern="1200" dirty="0" smtClean="0">
                <a:solidFill>
                  <a:schemeClr val="tx1"/>
                </a:solidFill>
                <a:effectLst/>
                <a:latin typeface="+mn-lt"/>
                <a:ea typeface="+mn-ea"/>
                <a:cs typeface="+mn-cs"/>
              </a:rPr>
              <a:t> are slower than the Script Editor web part</a:t>
            </a:r>
          </a:p>
          <a:p>
            <a:pPr marL="0" indent="0">
              <a:buFont typeface="+mj-lt"/>
              <a:buNone/>
            </a:pPr>
            <a:r>
              <a:rPr lang="en-US" altLang="zh-CN" sz="1200" b="0" i="0" u="none" strike="noStrike" kern="1200" dirty="0" smtClean="0">
                <a:solidFill>
                  <a:schemeClr val="tx1"/>
                </a:solidFill>
                <a:effectLst/>
                <a:latin typeface="+mn-lt"/>
                <a:ea typeface="+mn-ea"/>
                <a:cs typeface="+mn-cs"/>
              </a:rPr>
              <a:t>because it requires a new request to another page. The page has to go through authentication and authorization, make its own calls to get SharePoint data, load various JavaScript libraries, and more.</a:t>
            </a:r>
          </a:p>
        </p:txBody>
      </p:sp>
      <p:sp>
        <p:nvSpPr>
          <p:cNvPr id="4" name="灯片编号占位符 3"/>
          <p:cNvSpPr>
            <a:spLocks noGrp="1"/>
          </p:cNvSpPr>
          <p:nvPr>
            <p:ph type="sldNum" sz="quarter" idx="10"/>
          </p:nvPr>
        </p:nvSpPr>
        <p:spPr/>
        <p:txBody>
          <a:bodyPr/>
          <a:lstStyle/>
          <a:p>
            <a:fld id="{C9B88107-DC82-4379-ADC6-B7646F6B3C06}" type="slidenum">
              <a:rPr lang="zh-CN" altLang="en-US" smtClean="0"/>
              <a:t>5</a:t>
            </a:fld>
            <a:endParaRPr lang="zh-CN" altLang="en-US"/>
          </a:p>
        </p:txBody>
      </p:sp>
    </p:spTree>
    <p:extLst>
      <p:ext uri="{BB962C8B-B14F-4D97-AF65-F5344CB8AC3E}">
        <p14:creationId xmlns:p14="http://schemas.microsoft.com/office/powerpoint/2010/main" val="381421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6772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10166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255696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217998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145563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27861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47041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313323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164488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392793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A8E8A45-367D-412E-8914-2C3FFF4B1129}" type="datetimeFigureOut">
              <a:rPr lang="zh-CN" altLang="en-US" smtClean="0"/>
              <a:t>2018/8/22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314843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E8A45-367D-412E-8914-2C3FFF4B1129}" type="datetimeFigureOut">
              <a:rPr lang="zh-CN" altLang="en-US" smtClean="0"/>
              <a:t>2018/8/22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BDB7-0F4C-4C26-9E9B-46A397C5EB17}" type="slidenum">
              <a:rPr lang="zh-CN" altLang="en-US" smtClean="0"/>
              <a:t>‹#›</a:t>
            </a:fld>
            <a:endParaRPr lang="zh-CN" altLang="en-US"/>
          </a:p>
        </p:txBody>
      </p:sp>
    </p:spTree>
    <p:extLst>
      <p:ext uri="{BB962C8B-B14F-4D97-AF65-F5344CB8AC3E}">
        <p14:creationId xmlns:p14="http://schemas.microsoft.com/office/powerpoint/2010/main" val="249679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SharePoint Framework</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14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t>
            </a:r>
            <a:r>
              <a:rPr lang="en-US" altLang="zh-CN" dirty="0" err="1" smtClean="0"/>
              <a:t>SPFx</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The SharePoint Framework (</a:t>
            </a:r>
            <a:r>
              <a:rPr lang="en-US" altLang="zh-CN" dirty="0" err="1"/>
              <a:t>SPFx</a:t>
            </a:r>
            <a:r>
              <a:rPr lang="en-US" altLang="zh-CN" dirty="0"/>
              <a:t>) is a page and web part model that provides full support for client-side SharePoint development, easy integration with SharePoint data, and support for open source </a:t>
            </a:r>
            <a:r>
              <a:rPr lang="en-US" altLang="zh-CN" dirty="0" smtClean="0"/>
              <a:t>tooling.</a:t>
            </a:r>
            <a:endParaRPr lang="zh-CN" altLang="en-US" dirty="0"/>
          </a:p>
        </p:txBody>
      </p:sp>
    </p:spTree>
    <p:extLst>
      <p:ext uri="{BB962C8B-B14F-4D97-AF65-F5344CB8AC3E}">
        <p14:creationId xmlns:p14="http://schemas.microsoft.com/office/powerpoint/2010/main" val="167042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Features</a:t>
            </a:r>
            <a:endParaRPr lang="zh-CN" altLang="en-US" dirty="0"/>
          </a:p>
        </p:txBody>
      </p:sp>
      <p:sp>
        <p:nvSpPr>
          <p:cNvPr id="3" name="内容占位符 2"/>
          <p:cNvSpPr>
            <a:spLocks noGrp="1"/>
          </p:cNvSpPr>
          <p:nvPr>
            <p:ph idx="1"/>
          </p:nvPr>
        </p:nvSpPr>
        <p:spPr/>
        <p:txBody>
          <a:bodyPr>
            <a:normAutofit fontScale="92500"/>
          </a:bodyPr>
          <a:lstStyle/>
          <a:p>
            <a:r>
              <a:rPr lang="en-US" altLang="zh-CN" dirty="0"/>
              <a:t>It runs in the context of the current user and connection in the browser. </a:t>
            </a:r>
            <a:endParaRPr lang="en-US" altLang="zh-CN" dirty="0" smtClean="0"/>
          </a:p>
          <a:p>
            <a:r>
              <a:rPr lang="en-US" altLang="zh-CN" dirty="0"/>
              <a:t>The controls are rendered in the normal page </a:t>
            </a:r>
            <a:r>
              <a:rPr lang="en-US" altLang="zh-CN" dirty="0" smtClean="0"/>
              <a:t>DOM.</a:t>
            </a:r>
          </a:p>
          <a:p>
            <a:r>
              <a:rPr lang="en-US" altLang="zh-CN" dirty="0"/>
              <a:t>he controls are responsive and accessible by nature.</a:t>
            </a:r>
          </a:p>
          <a:p>
            <a:r>
              <a:rPr lang="en-US" altLang="zh-CN" dirty="0"/>
              <a:t>It enables the developer to access the lifecycle in addition to </a:t>
            </a:r>
            <a:r>
              <a:rPr lang="en-US" altLang="zh-CN" b="1" dirty="0"/>
              <a:t>render</a:t>
            </a:r>
            <a:r>
              <a:rPr lang="en-US" altLang="zh-CN" dirty="0"/>
              <a:t>, </a:t>
            </a:r>
            <a:r>
              <a:rPr lang="en-US" altLang="zh-CN" b="1" dirty="0"/>
              <a:t>load</a:t>
            </a:r>
            <a:r>
              <a:rPr lang="en-US" altLang="zh-CN" dirty="0"/>
              <a:t>, </a:t>
            </a:r>
            <a:r>
              <a:rPr lang="en-US" altLang="zh-CN" b="1" dirty="0"/>
              <a:t>serialize</a:t>
            </a:r>
            <a:r>
              <a:rPr lang="en-US" altLang="zh-CN" dirty="0"/>
              <a:t> and </a:t>
            </a:r>
            <a:r>
              <a:rPr lang="en-US" altLang="zh-CN" b="1" dirty="0" err="1"/>
              <a:t>deserialize</a:t>
            </a:r>
            <a:r>
              <a:rPr lang="en-US" altLang="zh-CN" dirty="0"/>
              <a:t>, </a:t>
            </a:r>
            <a:r>
              <a:rPr lang="en-US" altLang="zh-CN" b="1" dirty="0"/>
              <a:t>configuration changes</a:t>
            </a:r>
            <a:r>
              <a:rPr lang="en-US" altLang="zh-CN" dirty="0"/>
              <a:t>, and more.</a:t>
            </a:r>
          </a:p>
          <a:p>
            <a:r>
              <a:rPr lang="en-US" altLang="zh-CN" dirty="0"/>
              <a:t>It is framework-agnostic. </a:t>
            </a:r>
          </a:p>
          <a:p>
            <a:r>
              <a:rPr lang="en-US" altLang="zh-CN" dirty="0"/>
              <a:t>The toolchain is based on common open source client development </a:t>
            </a:r>
            <a:r>
              <a:rPr lang="en-US" altLang="zh-CN" dirty="0" smtClean="0"/>
              <a:t>tools</a:t>
            </a:r>
          </a:p>
          <a:p>
            <a:r>
              <a:rPr lang="en-US" altLang="zh-CN" dirty="0"/>
              <a:t>End users can use </a:t>
            </a:r>
            <a:r>
              <a:rPr lang="en-US" altLang="zh-CN" dirty="0" err="1"/>
              <a:t>SPFx</a:t>
            </a:r>
            <a:r>
              <a:rPr lang="en-US" altLang="zh-CN" dirty="0"/>
              <a:t> client-side </a:t>
            </a:r>
            <a:r>
              <a:rPr lang="en-US" altLang="zh-CN" dirty="0" smtClean="0"/>
              <a:t>solutions on all sites.</a:t>
            </a:r>
          </a:p>
          <a:p>
            <a:r>
              <a:rPr lang="en-US" altLang="zh-CN" dirty="0" err="1"/>
              <a:t>SPFx</a:t>
            </a:r>
            <a:r>
              <a:rPr lang="en-US" altLang="zh-CN" dirty="0"/>
              <a:t> web parts can be added to both classic and modern pages.</a:t>
            </a:r>
            <a:endParaRPr lang="zh-CN" altLang="en-US" dirty="0"/>
          </a:p>
        </p:txBody>
      </p:sp>
    </p:spTree>
    <p:extLst>
      <p:ext uri="{BB962C8B-B14F-4D97-AF65-F5344CB8AC3E}">
        <p14:creationId xmlns:p14="http://schemas.microsoft.com/office/powerpoint/2010/main" val="195739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SPFx</a:t>
            </a:r>
            <a:r>
              <a:rPr lang="en-US" altLang="zh-CN" dirty="0" smtClean="0"/>
              <a:t> </a:t>
            </a:r>
            <a:r>
              <a:rPr lang="zh-CN" altLang="en-US" dirty="0" smtClean="0"/>
              <a:t>适用于两个场景的开发 </a:t>
            </a:r>
            <a:endParaRPr lang="zh-CN" altLang="en-US" dirty="0"/>
          </a:p>
        </p:txBody>
      </p:sp>
      <p:sp>
        <p:nvSpPr>
          <p:cNvPr id="3" name="内容占位符 2"/>
          <p:cNvSpPr>
            <a:spLocks noGrp="1"/>
          </p:cNvSpPr>
          <p:nvPr>
            <p:ph idx="1"/>
          </p:nvPr>
        </p:nvSpPr>
        <p:spPr/>
        <p:txBody>
          <a:bodyPr/>
          <a:lstStyle/>
          <a:p>
            <a:r>
              <a:rPr lang="zh-CN" altLang="en-US" dirty="0" smtClean="0"/>
              <a:t>客户端</a:t>
            </a:r>
            <a:r>
              <a:rPr lang="en-US" altLang="zh-CN" dirty="0" smtClean="0"/>
              <a:t>Web</a:t>
            </a:r>
            <a:r>
              <a:rPr lang="zh-CN" altLang="en-US" dirty="0" smtClean="0"/>
              <a:t>部件</a:t>
            </a:r>
            <a:endParaRPr lang="en-US" altLang="zh-CN" dirty="0" smtClean="0"/>
          </a:p>
          <a:p>
            <a:r>
              <a:rPr lang="zh-CN" altLang="en-US" dirty="0" smtClean="0"/>
              <a:t>扩展程序（</a:t>
            </a:r>
            <a:r>
              <a:rPr lang="en-US" altLang="zh-CN" dirty="0" smtClean="0"/>
              <a:t>Extensions</a:t>
            </a:r>
            <a:r>
              <a:rPr lang="zh-CN" altLang="en-US" dirty="0" smtClean="0"/>
              <a:t>）</a:t>
            </a:r>
            <a:endParaRPr lang="zh-CN" altLang="en-US" dirty="0"/>
          </a:p>
        </p:txBody>
      </p:sp>
    </p:spTree>
    <p:extLst>
      <p:ext uri="{BB962C8B-B14F-4D97-AF65-F5344CB8AC3E}">
        <p14:creationId xmlns:p14="http://schemas.microsoft.com/office/powerpoint/2010/main" val="224350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en-US" altLang="zh-CN" dirty="0" err="1" smtClean="0"/>
              <a:t>SPFx</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Drawback</a:t>
            </a:r>
          </a:p>
          <a:p>
            <a:r>
              <a:rPr lang="en-US" altLang="zh-CN" dirty="0" smtClean="0"/>
              <a:t>JS Injection</a:t>
            </a:r>
          </a:p>
          <a:p>
            <a:pPr lvl="1"/>
            <a:r>
              <a:rPr lang="en-US" altLang="zh-CN" dirty="0"/>
              <a:t>can't </a:t>
            </a:r>
            <a:r>
              <a:rPr lang="en-US" altLang="zh-CN" dirty="0" smtClean="0"/>
              <a:t>provide </a:t>
            </a:r>
            <a:r>
              <a:rPr lang="en-US" altLang="zh-CN" dirty="0"/>
              <a:t>configuration options</a:t>
            </a:r>
            <a:r>
              <a:rPr lang="en-US" altLang="zh-CN" dirty="0" smtClean="0"/>
              <a:t>.</a:t>
            </a:r>
          </a:p>
          <a:p>
            <a:pPr lvl="1"/>
            <a:r>
              <a:rPr lang="en-US" altLang="zh-CN" dirty="0"/>
              <a:t>can break the web </a:t>
            </a:r>
            <a:r>
              <a:rPr lang="en-US" altLang="zh-CN" dirty="0" smtClean="0"/>
              <a:t>part</a:t>
            </a:r>
          </a:p>
          <a:p>
            <a:pPr lvl="1"/>
            <a:r>
              <a:rPr lang="en-US" altLang="zh-CN" dirty="0" smtClean="0"/>
              <a:t>Script </a:t>
            </a:r>
            <a:r>
              <a:rPr lang="en-US" altLang="zh-CN" dirty="0"/>
              <a:t>Editor web part is not </a:t>
            </a:r>
            <a:r>
              <a:rPr lang="en-US" altLang="zh-CN" b="1" dirty="0" smtClean="0"/>
              <a:t>"</a:t>
            </a:r>
            <a:r>
              <a:rPr lang="en-US" altLang="zh-CN" b="1" dirty="0"/>
              <a:t>Safe For </a:t>
            </a:r>
            <a:r>
              <a:rPr lang="en-US" altLang="zh-CN" b="1" dirty="0" smtClean="0"/>
              <a:t>Scripting“</a:t>
            </a:r>
          </a:p>
          <a:p>
            <a:r>
              <a:rPr lang="en-US" altLang="zh-CN" b="1" dirty="0" smtClean="0"/>
              <a:t>Add-in model</a:t>
            </a:r>
          </a:p>
          <a:p>
            <a:pPr lvl="1"/>
            <a:r>
              <a:rPr lang="en-US" altLang="zh-CN" dirty="0" err="1"/>
              <a:t>iFrames</a:t>
            </a:r>
            <a:r>
              <a:rPr lang="en-US" altLang="zh-CN" dirty="0"/>
              <a:t> are slower than the Script Editor web </a:t>
            </a:r>
            <a:r>
              <a:rPr lang="en-US" altLang="zh-CN" dirty="0" smtClean="0"/>
              <a:t>part</a:t>
            </a:r>
          </a:p>
          <a:p>
            <a:pPr lvl="1"/>
            <a:r>
              <a:rPr lang="en-US" altLang="zh-CN" dirty="0" smtClean="0"/>
              <a:t>the </a:t>
            </a:r>
            <a:r>
              <a:rPr lang="en-US" altLang="zh-CN" b="1" dirty="0" err="1"/>
              <a:t>iFrame</a:t>
            </a:r>
            <a:r>
              <a:rPr lang="en-US" altLang="zh-CN" dirty="0"/>
              <a:t> boundary makes it more difficult to create responsive designs and inherit CSS and theming information.</a:t>
            </a:r>
          </a:p>
        </p:txBody>
      </p:sp>
    </p:spTree>
    <p:extLst>
      <p:ext uri="{BB962C8B-B14F-4D97-AF65-F5344CB8AC3E}">
        <p14:creationId xmlns:p14="http://schemas.microsoft.com/office/powerpoint/2010/main" val="30948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en-US" altLang="zh-CN" dirty="0" err="1" smtClean="0"/>
              <a:t>SPFx</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current development models for the most part involve JavaScript running in a browser making REST API calls to the SharePoint and Office 365 back-end workloads. C# assemblies don’t work in this world. We needed a new development model. The SharePoint Framework is the next evolution in SharePoint development.</a:t>
            </a:r>
            <a:endParaRPr lang="zh-CN" altLang="en-US" dirty="0"/>
          </a:p>
        </p:txBody>
      </p:sp>
    </p:spTree>
    <p:extLst>
      <p:ext uri="{BB962C8B-B14F-4D97-AF65-F5344CB8AC3E}">
        <p14:creationId xmlns:p14="http://schemas.microsoft.com/office/powerpoint/2010/main" val="392800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 Part</a:t>
            </a:r>
            <a:endParaRPr lang="zh-CN" altLang="en-US" dirty="0"/>
          </a:p>
        </p:txBody>
      </p:sp>
      <p:sp>
        <p:nvSpPr>
          <p:cNvPr id="3" name="内容占位符 2"/>
          <p:cNvSpPr>
            <a:spLocks noGrp="1"/>
          </p:cNvSpPr>
          <p:nvPr>
            <p:ph idx="1"/>
          </p:nvPr>
        </p:nvSpPr>
        <p:spPr/>
        <p:txBody>
          <a:bodyPr/>
          <a:lstStyle/>
          <a:p>
            <a:r>
              <a:rPr lang="zh-CN" altLang="en-US" dirty="0" smtClean="0"/>
              <a:t>可以在本地的</a:t>
            </a:r>
            <a:r>
              <a:rPr lang="en-US" altLang="zh-CN" dirty="0" smtClean="0"/>
              <a:t>workbench</a:t>
            </a:r>
            <a:r>
              <a:rPr lang="zh-CN" altLang="en-US" dirty="0" smtClean="0"/>
              <a:t>上测试</a:t>
            </a:r>
            <a:endParaRPr lang="en-US" altLang="zh-CN" dirty="0" smtClean="0"/>
          </a:p>
          <a:p>
            <a:r>
              <a:rPr lang="zh-CN" altLang="en-US" dirty="0" smtClean="0"/>
              <a:t>可以把</a:t>
            </a:r>
            <a:r>
              <a:rPr lang="en-US" altLang="zh-CN" dirty="0" err="1" smtClean="0"/>
              <a:t>Webpart</a:t>
            </a:r>
            <a:r>
              <a:rPr lang="zh-CN" altLang="en-US" dirty="0" smtClean="0"/>
              <a:t>链接到</a:t>
            </a:r>
            <a:r>
              <a:rPr lang="en-US" altLang="zh-CN" dirty="0" err="1" smtClean="0"/>
              <a:t>Sharepoint</a:t>
            </a:r>
            <a:r>
              <a:rPr lang="en-US" altLang="zh-CN" dirty="0" smtClean="0"/>
              <a:t> </a:t>
            </a:r>
            <a:r>
              <a:rPr lang="zh-CN" altLang="en-US" dirty="0" smtClean="0"/>
              <a:t>上测试</a:t>
            </a:r>
            <a:r>
              <a:rPr lang="en-US" altLang="zh-CN" sz="2000" dirty="0"/>
              <a:t>(</a:t>
            </a:r>
            <a:r>
              <a:rPr lang="en-US" altLang="zh-CN" sz="2000" dirty="0" smtClean="0"/>
              <a:t>SharePoint </a:t>
            </a:r>
            <a:r>
              <a:rPr lang="en-US" altLang="zh-CN" sz="2000" dirty="0"/>
              <a:t>Workbench hosted in </a:t>
            </a:r>
            <a:r>
              <a:rPr lang="en-US" altLang="zh-CN" sz="2000" dirty="0" smtClean="0"/>
              <a:t>SharePoint</a:t>
            </a:r>
            <a:r>
              <a:rPr lang="zh-CN" altLang="en-US" sz="2000" dirty="0" smtClean="0"/>
              <a:t>，在线</a:t>
            </a:r>
            <a:r>
              <a:rPr lang="en-US" altLang="zh-CN" sz="2000" dirty="0" smtClean="0"/>
              <a:t>workbench)</a:t>
            </a:r>
          </a:p>
          <a:p>
            <a:r>
              <a:rPr lang="zh-CN" altLang="en-US" dirty="0"/>
              <a:t>可以</a:t>
            </a:r>
            <a:r>
              <a:rPr lang="zh-CN" altLang="en-US" dirty="0" smtClean="0"/>
              <a:t>将</a:t>
            </a:r>
            <a:r>
              <a:rPr lang="en-US" altLang="zh-CN" dirty="0" smtClean="0"/>
              <a:t>web part</a:t>
            </a:r>
            <a:r>
              <a:rPr lang="zh-CN" altLang="en-US" dirty="0" smtClean="0"/>
              <a:t>部署到</a:t>
            </a:r>
            <a:r>
              <a:rPr lang="en-US" altLang="zh-CN" dirty="0" err="1" smtClean="0"/>
              <a:t>Sharepoint</a:t>
            </a:r>
            <a:r>
              <a:rPr lang="en-US" altLang="zh-CN" dirty="0" smtClean="0"/>
              <a:t> </a:t>
            </a:r>
            <a:r>
              <a:rPr lang="zh-CN" altLang="en-US" dirty="0" smtClean="0"/>
              <a:t>页面测试</a:t>
            </a:r>
            <a:r>
              <a:rPr lang="zh-CN" altLang="en-US" sz="1800" dirty="0" smtClean="0"/>
              <a:t>（依旧使用本地服务）</a:t>
            </a:r>
            <a:endParaRPr lang="en-US" altLang="zh-CN" sz="1800" dirty="0" smtClean="0"/>
          </a:p>
          <a:p>
            <a:pPr lvl="1"/>
            <a:r>
              <a:rPr lang="zh-CN" altLang="en-US" dirty="0"/>
              <a:t>将</a:t>
            </a:r>
            <a:r>
              <a:rPr lang="zh-CN" altLang="en-US" dirty="0" smtClean="0"/>
              <a:t>客户端解决方案打包</a:t>
            </a:r>
            <a:r>
              <a:rPr lang="en-US" altLang="zh-CN" dirty="0" smtClean="0"/>
              <a:t>.</a:t>
            </a:r>
            <a:r>
              <a:rPr lang="en-US" altLang="zh-CN" dirty="0" err="1" smtClean="0"/>
              <a:t>sppkg</a:t>
            </a:r>
            <a:endParaRPr lang="en-US" altLang="zh-CN" dirty="0" smtClean="0"/>
          </a:p>
          <a:p>
            <a:pPr lvl="1"/>
            <a:r>
              <a:rPr lang="zh-CN" altLang="en-US" dirty="0" smtClean="0"/>
              <a:t>将包部署在</a:t>
            </a:r>
            <a:r>
              <a:rPr lang="en-US" altLang="zh-CN" dirty="0" smtClean="0"/>
              <a:t>APP catalog</a:t>
            </a:r>
            <a:r>
              <a:rPr lang="zh-CN" altLang="en-US" dirty="0" smtClean="0"/>
              <a:t>下</a:t>
            </a:r>
            <a:endParaRPr lang="en-US" altLang="zh-CN" dirty="0" smtClean="0"/>
          </a:p>
          <a:p>
            <a:pPr lvl="1"/>
            <a:r>
              <a:rPr lang="zh-CN" altLang="en-US" dirty="0" smtClean="0"/>
              <a:t>在网站安装</a:t>
            </a:r>
            <a:r>
              <a:rPr lang="zh-CN" altLang="en-US" dirty="0" smtClean="0"/>
              <a:t>客户端解决方案</a:t>
            </a:r>
            <a:endParaRPr lang="en-US" altLang="zh-CN" dirty="0" smtClean="0"/>
          </a:p>
          <a:p>
            <a:pPr lvl="1"/>
            <a:r>
              <a:rPr lang="zh-CN" altLang="en-US" dirty="0" smtClean="0"/>
              <a:t>在网页中添加、使用</a:t>
            </a:r>
            <a:r>
              <a:rPr lang="en-US" altLang="zh-CN" dirty="0" smtClean="0"/>
              <a:t>Web part</a:t>
            </a:r>
          </a:p>
          <a:p>
            <a:r>
              <a:rPr lang="zh-CN" altLang="en-US" dirty="0" smtClean="0"/>
              <a:t>用</a:t>
            </a:r>
            <a:r>
              <a:rPr lang="en-US" altLang="zh-CN" dirty="0" smtClean="0"/>
              <a:t>office 365 CDN</a:t>
            </a:r>
            <a:r>
              <a:rPr lang="zh-CN" altLang="en-US" dirty="0" smtClean="0"/>
              <a:t>托管</a:t>
            </a:r>
            <a:r>
              <a:rPr lang="en-US" altLang="zh-CN" dirty="0" err="1" smtClean="0"/>
              <a:t>Webpart</a:t>
            </a:r>
            <a:endParaRPr lang="en-US" altLang="zh-CN" dirty="0" smtClean="0"/>
          </a:p>
          <a:p>
            <a:endParaRPr lang="zh-CN" altLang="en-US" dirty="0"/>
          </a:p>
        </p:txBody>
      </p:sp>
    </p:spTree>
    <p:extLst>
      <p:ext uri="{BB962C8B-B14F-4D97-AF65-F5344CB8AC3E}">
        <p14:creationId xmlns:p14="http://schemas.microsoft.com/office/powerpoint/2010/main" val="1550730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651</Words>
  <Application>Microsoft Office PowerPoint</Application>
  <PresentationFormat>宽屏</PresentationFormat>
  <Paragraphs>55</Paragraphs>
  <Slides>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Arial</vt:lpstr>
      <vt:lpstr>Calibri</vt:lpstr>
      <vt:lpstr>Calibri Light</vt:lpstr>
      <vt:lpstr>Office 主题</vt:lpstr>
      <vt:lpstr>SharePoint Framework</vt:lpstr>
      <vt:lpstr>What is SPFx?</vt:lpstr>
      <vt:lpstr>Key Features</vt:lpstr>
      <vt:lpstr>SPFx 适用于两个场景的开发 </vt:lpstr>
      <vt:lpstr>Why SPFx?</vt:lpstr>
      <vt:lpstr>Why SPFx?</vt:lpstr>
      <vt:lpstr>Web Part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Framework</dc:title>
  <dc:creator>yuanzheng song</dc:creator>
  <cp:lastModifiedBy>yuanzheng song</cp:lastModifiedBy>
  <cp:revision>60</cp:revision>
  <dcterms:created xsi:type="dcterms:W3CDTF">2018-08-22T01:09:07Z</dcterms:created>
  <dcterms:modified xsi:type="dcterms:W3CDTF">2018-08-23T10:19:19Z</dcterms:modified>
</cp:coreProperties>
</file>