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86" r:id="rId7"/>
    <p:sldId id="287" r:id="rId8"/>
    <p:sldId id="292" r:id="rId9"/>
    <p:sldId id="295" r:id="rId10"/>
    <p:sldId id="296" r:id="rId11"/>
    <p:sldId id="282" r:id="rId12"/>
    <p:sldId id="291" r:id="rId13"/>
    <p:sldId id="288" r:id="rId14"/>
    <p:sldId id="297" r:id="rId15"/>
    <p:sldId id="290" r:id="rId16"/>
    <p:sldId id="257" r:id="rId1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EB"/>
    <a:srgbClr val="002E5F"/>
    <a:srgbClr val="141313"/>
    <a:srgbClr val="FFC82E"/>
    <a:srgbClr val="E2E7DD"/>
    <a:srgbClr val="FAF3D1"/>
    <a:srgbClr val="DBCCD8"/>
    <a:srgbClr val="D5E7C5"/>
    <a:srgbClr val="D2DDE4"/>
    <a:srgbClr val="9D7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747" autoAdjust="0"/>
  </p:normalViewPr>
  <p:slideViewPr>
    <p:cSldViewPr snapToGrid="0">
      <p:cViewPr varScale="1">
        <p:scale>
          <a:sx n="100" d="100"/>
          <a:sy n="100" d="100"/>
        </p:scale>
        <p:origin x="1950" y="72"/>
      </p:cViewPr>
      <p:guideLst>
        <p:guide orient="horz" pos="2160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783684667566725"/>
          <c:y val="0.32696466540262542"/>
          <c:w val="0.74216315332433269"/>
          <c:h val="0.5768692565377788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5382072"/>
        <c:axId val="-2035378488"/>
      </c:lineChart>
      <c:catAx>
        <c:axId val="-2035382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5378488"/>
        <c:crosses val="autoZero"/>
        <c:auto val="1"/>
        <c:lblAlgn val="ctr"/>
        <c:lblOffset val="100"/>
        <c:noMultiLvlLbl val="0"/>
      </c:catAx>
      <c:valAx>
        <c:axId val="-2035378488"/>
        <c:scaling>
          <c:orientation val="minMax"/>
        </c:scaling>
        <c:delete val="1"/>
        <c:axPos val="l"/>
        <c:majorGridlines>
          <c:spPr>
            <a:ln w="6350">
              <a:solidFill>
                <a:srgbClr val="CCCCCC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03538207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783684667566725"/>
          <c:y val="0.32696466540262542"/>
          <c:w val="0.74216315332433269"/>
          <c:h val="0.5768692565377788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5382072"/>
        <c:axId val="-2035378488"/>
      </c:lineChart>
      <c:catAx>
        <c:axId val="-2035382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5378488"/>
        <c:crosses val="autoZero"/>
        <c:auto val="1"/>
        <c:lblAlgn val="ctr"/>
        <c:lblOffset val="100"/>
        <c:noMultiLvlLbl val="0"/>
      </c:catAx>
      <c:valAx>
        <c:axId val="-2035378488"/>
        <c:scaling>
          <c:orientation val="minMax"/>
        </c:scaling>
        <c:delete val="1"/>
        <c:axPos val="l"/>
        <c:majorGridlines>
          <c:spPr>
            <a:ln w="6350">
              <a:solidFill>
                <a:srgbClr val="CCCCCC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03538207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783684667566725"/>
          <c:y val="0.32696466540262542"/>
          <c:w val="0.74216315332433269"/>
          <c:h val="0.5768692565377788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5382072"/>
        <c:axId val="-2035378488"/>
      </c:lineChart>
      <c:catAx>
        <c:axId val="-2035382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5378488"/>
        <c:crosses val="autoZero"/>
        <c:auto val="1"/>
        <c:lblAlgn val="ctr"/>
        <c:lblOffset val="100"/>
        <c:noMultiLvlLbl val="0"/>
      </c:catAx>
      <c:valAx>
        <c:axId val="-2035378488"/>
        <c:scaling>
          <c:orientation val="minMax"/>
        </c:scaling>
        <c:delete val="1"/>
        <c:axPos val="l"/>
        <c:majorGridlines>
          <c:spPr>
            <a:ln w="6350">
              <a:solidFill>
                <a:srgbClr val="CCCCCC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03538207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783684667566725"/>
          <c:y val="0.32696466540262542"/>
          <c:w val="0.74216315332433269"/>
          <c:h val="0.5768692565377788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5382072"/>
        <c:axId val="-2035378488"/>
      </c:lineChart>
      <c:catAx>
        <c:axId val="-2035382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5378488"/>
        <c:crosses val="autoZero"/>
        <c:auto val="1"/>
        <c:lblAlgn val="ctr"/>
        <c:lblOffset val="100"/>
        <c:noMultiLvlLbl val="0"/>
      </c:catAx>
      <c:valAx>
        <c:axId val="-2035378488"/>
        <c:scaling>
          <c:orientation val="minMax"/>
        </c:scaling>
        <c:delete val="1"/>
        <c:axPos val="l"/>
        <c:majorGridlines>
          <c:spPr>
            <a:ln w="6350">
              <a:solidFill>
                <a:srgbClr val="CCCCCC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03538207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30568-7257-B549-9333-9118408E501B}" type="datetimeFigureOut">
              <a:rPr lang="en-US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FB0DB-6A90-BF49-9B69-BF7194B03079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EC62420-BEC6-46CB-B709-40E4708D2EF7}" type="datetimeFigureOut">
              <a:rPr lang="en-US"/>
              <a:pPr>
                <a:defRPr/>
              </a:pPr>
              <a:t>1/17/2018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D86E2F4-C4BE-4C16-B812-904B766BD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7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6E2F4-C4BE-4C16-B812-904B766BDF8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0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6E2F4-C4BE-4C16-B812-904B766BDF8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7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</a:t>
            </a:r>
            <a:r>
              <a:rPr lang="en-US" baseline="0" dirty="0" smtClean="0"/>
              <a:t> Single Data Service</a:t>
            </a:r>
          </a:p>
          <a:p>
            <a:r>
              <a:rPr lang="en-US" baseline="0" dirty="0" smtClean="0"/>
              <a:t>UI Improvement(Using Vue/Angular JS)</a:t>
            </a:r>
          </a:p>
          <a:p>
            <a:r>
              <a:rPr lang="en-US" baseline="0" dirty="0" smtClean="0"/>
              <a:t>Using Redis/MongoDB as storage/cache</a:t>
            </a:r>
          </a:p>
          <a:p>
            <a:r>
              <a:rPr lang="en-US" baseline="0" dirty="0" smtClean="0"/>
              <a:t>Data Mining/Machine Learning(Log, behavior)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6E2F4-C4BE-4C16-B812-904B766BDF8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4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6E2F4-C4BE-4C16-B812-904B766BDF8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5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6E2F4-C4BE-4C16-B812-904B766BDF8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0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78598"/>
            <a:ext cx="3775204" cy="108230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4452154"/>
            <a:ext cx="9144000" cy="2405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10895" y="2180922"/>
            <a:ext cx="8503920" cy="762000"/>
          </a:xfrm>
        </p:spPr>
        <p:txBody>
          <a:bodyPr anchor="b" anchorCtr="0"/>
          <a:lstStyle>
            <a:lvl1pPr algn="l">
              <a:defRPr sz="3400" b="1" i="0">
                <a:solidFill>
                  <a:srgbClr val="004B98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0896" y="2866722"/>
            <a:ext cx="8503920" cy="457200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400"/>
              </a:spcBef>
              <a:buFontTx/>
              <a:buNone/>
              <a:defRPr sz="2200" b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0" y="4402472"/>
            <a:ext cx="9143999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0896" y="5929644"/>
            <a:ext cx="4188853" cy="609600"/>
          </a:xfrm>
        </p:spPr>
        <p:txBody>
          <a:bodyPr bIns="0" anchor="b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242816" y="6322368"/>
            <a:ext cx="4572000" cy="230832"/>
          </a:xfrm>
          <a:prstGeom prst="rect">
            <a:avLst/>
          </a:prstGeom>
        </p:spPr>
        <p:txBody>
          <a:bodyPr r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FOR INTERNAL USE ONLY.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0896" y="4800600"/>
            <a:ext cx="8503920" cy="1066800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72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0" y="1078992"/>
            <a:ext cx="9144000" cy="534924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0450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FOR INTERNAL USE ONLY.</a:t>
            </a: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rgbClr val="004B98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/>
          <p:nvPr userDrawn="1"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" y="6428508"/>
            <a:ext cx="1875058" cy="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0450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132914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8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132914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4402472"/>
            <a:ext cx="9143999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 userDrawn="1"/>
        </p:nvSpPr>
        <p:spPr>
          <a:xfrm>
            <a:off x="4242815" y="6322368"/>
            <a:ext cx="4572000" cy="230832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FOR INTERNAL USE ONLY.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78598"/>
            <a:ext cx="3775204" cy="10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10895" y="1578620"/>
            <a:ext cx="8503920" cy="1219200"/>
          </a:xfrm>
        </p:spPr>
        <p:txBody>
          <a:bodyPr anchor="b" anchorCtr="0"/>
          <a:lstStyle>
            <a:lvl1pPr algn="ctr">
              <a:lnSpc>
                <a:spcPct val="90000"/>
              </a:lnSpc>
              <a:defRPr sz="34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0896" y="2721620"/>
            <a:ext cx="8503920" cy="1143000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400"/>
              </a:spcBef>
              <a:buFontTx/>
              <a:buNone/>
              <a:defRPr sz="24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0" y="4402472"/>
            <a:ext cx="9143999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 userDrawn="1"/>
        </p:nvSpPr>
        <p:spPr>
          <a:xfrm>
            <a:off x="4242815" y="6322368"/>
            <a:ext cx="4572000" cy="230832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FOR INTERNAL USE ONLY.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78598"/>
            <a:ext cx="3775204" cy="10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371600"/>
            <a:ext cx="8503920" cy="480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905000"/>
            <a:ext cx="8503920" cy="4267200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310896" y="1371600"/>
            <a:ext cx="8503920" cy="495300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7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5329015"/>
            <a:ext cx="9144000" cy="1063041"/>
          </a:xfrm>
          <a:prstGeom prst="rect">
            <a:avLst/>
          </a:prstGeom>
          <a:solidFill>
            <a:schemeClr val="accent6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371600"/>
            <a:ext cx="8503920" cy="3886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0896" y="5615701"/>
            <a:ext cx="8503920" cy="5080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753" y="6536265"/>
            <a:ext cx="702474" cy="19845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FOR INTERNAL USE ONLY.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rgbClr val="004B98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690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0897" y="1371600"/>
            <a:ext cx="4114799" cy="4800600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00017" y="1371600"/>
            <a:ext cx="4114799" cy="4800600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_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04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371600"/>
            <a:ext cx="4114800" cy="639762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896" y="2057400"/>
            <a:ext cx="4114800" cy="4114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371600"/>
            <a:ext cx="4114800" cy="639762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2057400"/>
            <a:ext cx="4114800" cy="4114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719165" y="1069848"/>
            <a:ext cx="3429000" cy="5339502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0900" y="1371600"/>
            <a:ext cx="5121205" cy="4800600"/>
          </a:xfrm>
        </p:spPr>
        <p:txBody>
          <a:bodyPr/>
          <a:lstStyle>
            <a:lvl1pPr>
              <a:spcBef>
                <a:spcPts val="1000"/>
              </a:spcBef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>
                <a:latin typeface="Arial"/>
                <a:cs typeface="Arial"/>
              </a:defRPr>
            </a:lvl2pPr>
            <a:lvl3pPr>
              <a:spcBef>
                <a:spcPts val="500"/>
              </a:spcBef>
              <a:defRPr sz="1600">
                <a:latin typeface="Arial"/>
                <a:cs typeface="Arial"/>
              </a:defRPr>
            </a:lvl3pPr>
            <a:lvl4pPr>
              <a:spcBef>
                <a:spcPts val="500"/>
              </a:spcBef>
              <a:defRPr sz="1400">
                <a:latin typeface="Arial"/>
                <a:cs typeface="Arial"/>
              </a:defRPr>
            </a:lvl4pPr>
            <a:lvl5pPr>
              <a:spcBef>
                <a:spcPts val="500"/>
              </a:spcBef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 userDrawn="1"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FOR INTERNAL USE ONLY.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rgbClr val="004B98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" y="6428508"/>
            <a:ext cx="1875058" cy="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0" y="1069848"/>
            <a:ext cx="3429000" cy="5340095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rgbClr val="004B98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739898" y="1371600"/>
            <a:ext cx="5074918" cy="4876800"/>
          </a:xfrm>
        </p:spPr>
        <p:txBody>
          <a:bodyPr/>
          <a:lstStyle>
            <a:lvl1pPr>
              <a:spcBef>
                <a:spcPts val="1000"/>
              </a:spcBef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>
                <a:latin typeface="Arial"/>
                <a:cs typeface="Arial"/>
              </a:defRPr>
            </a:lvl2pPr>
            <a:lvl3pPr>
              <a:spcBef>
                <a:spcPts val="500"/>
              </a:spcBef>
              <a:defRPr sz="1600">
                <a:latin typeface="Arial"/>
                <a:cs typeface="Arial"/>
              </a:defRPr>
            </a:lvl3pPr>
            <a:lvl4pPr>
              <a:spcBef>
                <a:spcPts val="500"/>
              </a:spcBef>
              <a:defRPr sz="1400">
                <a:latin typeface="Arial"/>
                <a:cs typeface="Arial"/>
              </a:defRPr>
            </a:lvl4pPr>
            <a:lvl5pPr>
              <a:spcBef>
                <a:spcPts val="500"/>
              </a:spcBef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 userDrawn="1"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FOR INTERNAL USE ONLY.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rgbClr val="004B98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" y="6428508"/>
            <a:ext cx="1875058" cy="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0896" y="0"/>
            <a:ext cx="850392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0896" y="1371600"/>
            <a:ext cx="850392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FOR INTERNAL USE ONLY.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" y="6428508"/>
            <a:ext cx="1875058" cy="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2" r:id="rId3"/>
    <p:sldLayoutId id="2147483713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18" r:id="rId10"/>
    <p:sldLayoutId id="2147483734" r:id="rId11"/>
    <p:sldLayoutId id="2147483732" r:id="rId12"/>
    <p:sldLayoutId id="2147483733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>
          <a:solidFill>
            <a:srgbClr val="004B98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bg2"/>
        </a:buClr>
        <a:buSzPct val="120000"/>
        <a:buFont typeface="Arial" charset="0"/>
        <a:buChar char="•"/>
        <a:defRPr sz="24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–"/>
        <a:defRPr sz="2000">
          <a:solidFill>
            <a:schemeClr val="tx1"/>
          </a:solidFill>
          <a:latin typeface="Arial"/>
          <a:cs typeface="Arial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20000"/>
        <a:buFont typeface="Arial" charset="0"/>
        <a:buChar char="•"/>
        <a:defRPr>
          <a:solidFill>
            <a:schemeClr val="tx1"/>
          </a:solidFill>
          <a:latin typeface="Arial"/>
          <a:cs typeface="Arial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–"/>
        <a:defRPr sz="1600">
          <a:solidFill>
            <a:schemeClr val="tx1"/>
          </a:solidFill>
          <a:latin typeface="Arial"/>
          <a:cs typeface="Arial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20000"/>
        <a:buFont typeface="Arial" charset="0"/>
        <a:buChar char="•"/>
        <a:defRPr sz="1600">
          <a:solidFill>
            <a:schemeClr val="tx1"/>
          </a:solidFill>
          <a:latin typeface="Arial"/>
          <a:cs typeface="Arial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chart" Target="../charts/chart3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chart" Target="../charts/chart4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mtClean="0"/>
              <a:t>Data Lab </a:t>
            </a:r>
            <a:r>
              <a:rPr lang="en-US" dirty="0" smtClean="0"/>
              <a:t>Interest Group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Oct 2017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Michael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</a:t>
            </a:r>
            <a:r>
              <a:rPr lang="en-US" dirty="0"/>
              <a:t>3</a:t>
            </a:r>
            <a:r>
              <a:rPr lang="en-US" dirty="0" smtClean="0"/>
              <a:t>.0 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45420" y="1243507"/>
            <a:ext cx="8528038" cy="4512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9765" y="2163693"/>
            <a:ext cx="970845" cy="213343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6780" y="5370897"/>
            <a:ext cx="8447125" cy="285576"/>
          </a:xfrm>
          <a:prstGeom prst="rect">
            <a:avLst/>
          </a:prstGeom>
          <a:solidFill>
            <a:srgbClr val="CCE8EB"/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742498" y="5393818"/>
            <a:ext cx="1788337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</a:t>
            </a: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Collector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10896" y="1425758"/>
            <a:ext cx="8421202" cy="4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735890" y="1413343"/>
            <a:ext cx="2211733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 Visualization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177586" y="5850085"/>
            <a:ext cx="590104" cy="55274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2177586" y="5857093"/>
            <a:ext cx="508348" cy="21127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8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uTrack</a:t>
            </a:r>
            <a:endParaRPr lang="en-US" sz="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69" name="Picture 20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05" y="6084181"/>
            <a:ext cx="513046" cy="2857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auto">
          <a:xfrm>
            <a:off x="4296752" y="5843932"/>
            <a:ext cx="590104" cy="5588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296752" y="5843932"/>
            <a:ext cx="587926" cy="20928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Bugzilla</a:t>
            </a:r>
            <a:endParaRPr lang="en-US" sz="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92" y="6053221"/>
            <a:ext cx="484229" cy="24826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6314232" y="5850472"/>
            <a:ext cx="590104" cy="5523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314232" y="5878894"/>
            <a:ext cx="587926" cy="20928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Tracker</a:t>
            </a:r>
            <a:endParaRPr lang="en-US" sz="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542" y="6068366"/>
            <a:ext cx="395305" cy="301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45" y="778385"/>
            <a:ext cx="355941" cy="467468"/>
          </a:xfrm>
          <a:prstGeom prst="rect">
            <a:avLst/>
          </a:prstGeom>
        </p:spPr>
      </p:pic>
      <p:sp>
        <p:nvSpPr>
          <p:cNvPr id="47" name="Up Arrow 46"/>
          <p:cNvSpPr/>
          <p:nvPr/>
        </p:nvSpPr>
        <p:spPr bwMode="auto">
          <a:xfrm>
            <a:off x="2281379" y="5656473"/>
            <a:ext cx="338051" cy="1827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Up Arrow 47"/>
          <p:cNvSpPr/>
          <p:nvPr/>
        </p:nvSpPr>
        <p:spPr bwMode="auto">
          <a:xfrm>
            <a:off x="4393596" y="5663481"/>
            <a:ext cx="338051" cy="159144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Up Arrow 48"/>
          <p:cNvSpPr/>
          <p:nvPr/>
        </p:nvSpPr>
        <p:spPr bwMode="auto">
          <a:xfrm>
            <a:off x="6429815" y="5656472"/>
            <a:ext cx="338051" cy="190675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6780" y="4458247"/>
            <a:ext cx="8025823" cy="798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1991789" y="4814978"/>
          <a:ext cx="1137920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2672623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36691495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849206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18192034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3536789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7894770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756450"/>
                    </a:ext>
                  </a:extLst>
                </a:gridCol>
              </a:tblGrid>
              <a:tr h="1276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2324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 bwMode="auto">
          <a:xfrm>
            <a:off x="4186152" y="4449219"/>
            <a:ext cx="741768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Kafka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086975" y="4821902"/>
          <a:ext cx="1137920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2672623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36691495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849206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18192034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3536789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7894770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756450"/>
                    </a:ext>
                  </a:extLst>
                </a:gridCol>
              </a:tblGrid>
              <a:tr h="1276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2324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6058608" y="4852652"/>
          <a:ext cx="1137920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2672623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36691495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849206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18192034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3536789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7894770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756450"/>
                    </a:ext>
                  </a:extLst>
                </a:gridCol>
              </a:tblGrid>
              <a:tr h="1276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2324"/>
                  </a:ext>
                </a:extLst>
              </a:tr>
            </a:tbl>
          </a:graphicData>
        </a:graphic>
      </p:graphicFrame>
      <p:sp>
        <p:nvSpPr>
          <p:cNvPr id="61" name="Up Arrow 60"/>
          <p:cNvSpPr/>
          <p:nvPr/>
        </p:nvSpPr>
        <p:spPr bwMode="auto">
          <a:xfrm>
            <a:off x="2281379" y="5132092"/>
            <a:ext cx="338051" cy="226164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897165" y="4653072"/>
            <a:ext cx="833331" cy="19101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Topic: </a:t>
            </a:r>
            <a:r>
              <a:rPr lang="en-US" sz="67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uTrack</a:t>
            </a:r>
            <a:endParaRPr lang="en-US" sz="675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3983048" y="4653072"/>
            <a:ext cx="833331" cy="19101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Topic: Bugzilla</a:t>
            </a:r>
            <a:endParaRPr lang="en-US" sz="675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5980285" y="4660572"/>
            <a:ext cx="833331" cy="19101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Topic: Tracker</a:t>
            </a:r>
            <a:endParaRPr lang="en-US" sz="675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5" name="Up Arrow 64"/>
          <p:cNvSpPr/>
          <p:nvPr/>
        </p:nvSpPr>
        <p:spPr bwMode="auto">
          <a:xfrm>
            <a:off x="4393596" y="5118530"/>
            <a:ext cx="338051" cy="226164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Up Arrow 65"/>
          <p:cNvSpPr/>
          <p:nvPr/>
        </p:nvSpPr>
        <p:spPr bwMode="auto">
          <a:xfrm>
            <a:off x="6417666" y="5116253"/>
            <a:ext cx="338051" cy="226164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Up Arrow 67"/>
          <p:cNvSpPr/>
          <p:nvPr/>
        </p:nvSpPr>
        <p:spPr bwMode="auto">
          <a:xfrm>
            <a:off x="3006844" y="1209799"/>
            <a:ext cx="245730" cy="18734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9" name="Up Arrow 68"/>
          <p:cNvSpPr/>
          <p:nvPr/>
        </p:nvSpPr>
        <p:spPr bwMode="auto">
          <a:xfrm>
            <a:off x="5449746" y="1208727"/>
            <a:ext cx="245730" cy="18734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780" y="2031964"/>
            <a:ext cx="8445318" cy="682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3723854" y="2011547"/>
            <a:ext cx="2211733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 Service Cluster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87" name="Chart 86"/>
          <p:cNvGraphicFramePr/>
          <p:nvPr>
            <p:extLst/>
          </p:nvPr>
        </p:nvGraphicFramePr>
        <p:xfrm>
          <a:off x="3890402" y="1609649"/>
          <a:ext cx="599969" cy="2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35" y="773749"/>
            <a:ext cx="468947" cy="4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39" y="1680264"/>
            <a:ext cx="169364" cy="1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5358" y="1684279"/>
            <a:ext cx="182048" cy="1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00" y="1712558"/>
            <a:ext cx="142684" cy="1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79" y="2328832"/>
            <a:ext cx="239372" cy="2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See the source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58" y="2328832"/>
            <a:ext cx="237913" cy="30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 bwMode="auto">
          <a:xfrm>
            <a:off x="3532213" y="2332619"/>
            <a:ext cx="1354643" cy="24583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US" sz="1050" dirty="0" smtClean="0">
                <a:latin typeface="Arial"/>
                <a:cs typeface="Arial"/>
              </a:rPr>
              <a:t>……</a:t>
            </a:r>
            <a:endParaRPr lang="en-US" sz="1050" dirty="0">
              <a:latin typeface="Arial"/>
              <a:cs typeface="Arial"/>
            </a:endParaRPr>
          </a:p>
        </p:txBody>
      </p:sp>
      <p:pic>
        <p:nvPicPr>
          <p:cNvPr id="103" name="Picture 12" descr="See the source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97" y="2329983"/>
            <a:ext cx="237913" cy="30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 bwMode="auto">
          <a:xfrm rot="5400000">
            <a:off x="7306115" y="3841785"/>
            <a:ext cx="2453814" cy="3581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Zookeeper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86780" y="2821097"/>
            <a:ext cx="8025823" cy="1135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897165" y="4052404"/>
            <a:ext cx="5542726" cy="285576"/>
          </a:xfrm>
          <a:prstGeom prst="rect">
            <a:avLst/>
          </a:prstGeom>
          <a:solidFill>
            <a:srgbClr val="CCE8EB"/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</a:t>
            </a:r>
            <a:r>
              <a:rPr lang="en-US" altLang="zh-CN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Pre-Processing/Shuffle</a:t>
            </a:r>
            <a:endParaRPr lang="en-US" sz="14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9" name="Up Arrow 78"/>
          <p:cNvSpPr/>
          <p:nvPr/>
        </p:nvSpPr>
        <p:spPr bwMode="auto">
          <a:xfrm>
            <a:off x="4396051" y="4320018"/>
            <a:ext cx="338051" cy="177302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3889992" y="2804976"/>
            <a:ext cx="1086902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 Center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181910" y="3096467"/>
            <a:ext cx="2513566" cy="841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3" name="Can 82"/>
          <p:cNvSpPr/>
          <p:nvPr/>
        </p:nvSpPr>
        <p:spPr bwMode="auto">
          <a:xfrm>
            <a:off x="3232843" y="3143874"/>
            <a:ext cx="420624" cy="762012"/>
          </a:xfrm>
          <a:prstGeom prst="can">
            <a:avLst/>
          </a:prstGeom>
          <a:solidFill>
            <a:srgbClr val="004B98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 rot="5400000">
            <a:off x="3145714" y="3445636"/>
            <a:ext cx="594882" cy="23852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Redis</a:t>
            </a:r>
          </a:p>
        </p:txBody>
      </p:sp>
      <p:sp>
        <p:nvSpPr>
          <p:cNvPr id="85" name="Can 84"/>
          <p:cNvSpPr/>
          <p:nvPr/>
        </p:nvSpPr>
        <p:spPr bwMode="auto">
          <a:xfrm>
            <a:off x="3806241" y="3144581"/>
            <a:ext cx="420624" cy="762012"/>
          </a:xfrm>
          <a:prstGeom prst="can">
            <a:avLst/>
          </a:prstGeom>
          <a:solidFill>
            <a:srgbClr val="004B98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 rot="5400000">
            <a:off x="3632979" y="3472950"/>
            <a:ext cx="751317" cy="23729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ongoDB</a:t>
            </a:r>
          </a:p>
        </p:txBody>
      </p:sp>
      <p:sp>
        <p:nvSpPr>
          <p:cNvPr id="82" name="Can 81"/>
          <p:cNvSpPr/>
          <p:nvPr/>
        </p:nvSpPr>
        <p:spPr bwMode="auto">
          <a:xfrm>
            <a:off x="4330234" y="3159470"/>
            <a:ext cx="420624" cy="762012"/>
          </a:xfrm>
          <a:prstGeom prst="can">
            <a:avLst/>
          </a:prstGeom>
          <a:solidFill>
            <a:srgbClr val="004B98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 rot="5400000">
            <a:off x="4163720" y="3486057"/>
            <a:ext cx="753649" cy="23852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HBase</a:t>
            </a: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Up Arrow 88"/>
          <p:cNvSpPr/>
          <p:nvPr/>
        </p:nvSpPr>
        <p:spPr bwMode="auto">
          <a:xfrm>
            <a:off x="4361548" y="3901842"/>
            <a:ext cx="338051" cy="177302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</a:t>
            </a:r>
            <a:r>
              <a:rPr lang="en-US" dirty="0"/>
              <a:t>4</a:t>
            </a:r>
            <a:r>
              <a:rPr lang="en-US" dirty="0" smtClean="0"/>
              <a:t>.0 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45420" y="1243507"/>
            <a:ext cx="8528038" cy="4512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9765" y="2163693"/>
            <a:ext cx="970845" cy="213343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6780" y="5370897"/>
            <a:ext cx="8447125" cy="285576"/>
          </a:xfrm>
          <a:prstGeom prst="rect">
            <a:avLst/>
          </a:prstGeom>
          <a:solidFill>
            <a:srgbClr val="CCE8EB"/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742498" y="5393818"/>
            <a:ext cx="1788337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</a:t>
            </a: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Collector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10896" y="1425758"/>
            <a:ext cx="8421202" cy="4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735890" y="1413343"/>
            <a:ext cx="2211733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 Visualization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177586" y="5850085"/>
            <a:ext cx="590104" cy="55274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2177586" y="5857093"/>
            <a:ext cx="508348" cy="21127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8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uTrack</a:t>
            </a:r>
            <a:endParaRPr lang="en-US" sz="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69" name="Picture 20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05" y="6084181"/>
            <a:ext cx="513046" cy="2857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auto">
          <a:xfrm>
            <a:off x="4296752" y="5843932"/>
            <a:ext cx="590104" cy="5588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296752" y="5843932"/>
            <a:ext cx="587926" cy="20928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Bugzilla</a:t>
            </a:r>
            <a:endParaRPr lang="en-US" sz="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92" y="6053221"/>
            <a:ext cx="484229" cy="24826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6314232" y="5850472"/>
            <a:ext cx="590104" cy="5523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314232" y="5878894"/>
            <a:ext cx="587926" cy="20928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Tracker</a:t>
            </a:r>
            <a:endParaRPr lang="en-US" sz="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542" y="6068366"/>
            <a:ext cx="395305" cy="301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45" y="778385"/>
            <a:ext cx="355941" cy="467468"/>
          </a:xfrm>
          <a:prstGeom prst="rect">
            <a:avLst/>
          </a:prstGeom>
        </p:spPr>
      </p:pic>
      <p:sp>
        <p:nvSpPr>
          <p:cNvPr id="47" name="Up Arrow 46"/>
          <p:cNvSpPr/>
          <p:nvPr/>
        </p:nvSpPr>
        <p:spPr bwMode="auto">
          <a:xfrm>
            <a:off x="2281379" y="5656473"/>
            <a:ext cx="338051" cy="1827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Up Arrow 47"/>
          <p:cNvSpPr/>
          <p:nvPr/>
        </p:nvSpPr>
        <p:spPr bwMode="auto">
          <a:xfrm>
            <a:off x="4393596" y="5663481"/>
            <a:ext cx="338051" cy="159144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Up Arrow 48"/>
          <p:cNvSpPr/>
          <p:nvPr/>
        </p:nvSpPr>
        <p:spPr bwMode="auto">
          <a:xfrm>
            <a:off x="6429815" y="5656472"/>
            <a:ext cx="338051" cy="190675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6780" y="4458247"/>
            <a:ext cx="8025823" cy="798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1991789" y="4814978"/>
          <a:ext cx="1137920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2672623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36691495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849206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18192034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3536789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7894770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756450"/>
                    </a:ext>
                  </a:extLst>
                </a:gridCol>
              </a:tblGrid>
              <a:tr h="1276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2324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 bwMode="auto">
          <a:xfrm>
            <a:off x="4186152" y="4449219"/>
            <a:ext cx="741768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Kafka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086975" y="4821902"/>
          <a:ext cx="1137920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2672623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36691495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849206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18192034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3536789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7894770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756450"/>
                    </a:ext>
                  </a:extLst>
                </a:gridCol>
              </a:tblGrid>
              <a:tr h="1276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2324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6058608" y="4852652"/>
          <a:ext cx="1137920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2672623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36691495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849206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18192034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3536789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7894770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756450"/>
                    </a:ext>
                  </a:extLst>
                </a:gridCol>
              </a:tblGrid>
              <a:tr h="1276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2324"/>
                  </a:ext>
                </a:extLst>
              </a:tr>
            </a:tbl>
          </a:graphicData>
        </a:graphic>
      </p:graphicFrame>
      <p:sp>
        <p:nvSpPr>
          <p:cNvPr id="61" name="Up Arrow 60"/>
          <p:cNvSpPr/>
          <p:nvPr/>
        </p:nvSpPr>
        <p:spPr bwMode="auto">
          <a:xfrm>
            <a:off x="2281379" y="5132092"/>
            <a:ext cx="338051" cy="226164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897165" y="4653072"/>
            <a:ext cx="833331" cy="19101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Topic: </a:t>
            </a:r>
            <a:r>
              <a:rPr lang="en-US" sz="67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uTrack</a:t>
            </a:r>
            <a:endParaRPr lang="en-US" sz="675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3983048" y="4653072"/>
            <a:ext cx="833331" cy="19101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Topic: Bugzilla</a:t>
            </a:r>
            <a:endParaRPr lang="en-US" sz="675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5980285" y="4660572"/>
            <a:ext cx="833331" cy="19101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Topic: Tracker</a:t>
            </a:r>
            <a:endParaRPr lang="en-US" sz="675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5" name="Up Arrow 64"/>
          <p:cNvSpPr/>
          <p:nvPr/>
        </p:nvSpPr>
        <p:spPr bwMode="auto">
          <a:xfrm>
            <a:off x="4393596" y="5118530"/>
            <a:ext cx="338051" cy="226164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Up Arrow 65"/>
          <p:cNvSpPr/>
          <p:nvPr/>
        </p:nvSpPr>
        <p:spPr bwMode="auto">
          <a:xfrm>
            <a:off x="6417666" y="5116253"/>
            <a:ext cx="338051" cy="226164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Up Arrow 67"/>
          <p:cNvSpPr/>
          <p:nvPr/>
        </p:nvSpPr>
        <p:spPr bwMode="auto">
          <a:xfrm>
            <a:off x="3006844" y="1209799"/>
            <a:ext cx="245730" cy="18734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9" name="Up Arrow 68"/>
          <p:cNvSpPr/>
          <p:nvPr/>
        </p:nvSpPr>
        <p:spPr bwMode="auto">
          <a:xfrm>
            <a:off x="5449746" y="1208727"/>
            <a:ext cx="245730" cy="18734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780" y="2031964"/>
            <a:ext cx="8445318" cy="682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3723854" y="2011547"/>
            <a:ext cx="2211733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 Service Cluster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87" name="Chart 86"/>
          <p:cNvGraphicFramePr/>
          <p:nvPr>
            <p:extLst/>
          </p:nvPr>
        </p:nvGraphicFramePr>
        <p:xfrm>
          <a:off x="3890402" y="1609649"/>
          <a:ext cx="599969" cy="2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35" y="773749"/>
            <a:ext cx="468947" cy="4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39" y="1680264"/>
            <a:ext cx="169364" cy="1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5358" y="1684279"/>
            <a:ext cx="182048" cy="1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00" y="1712558"/>
            <a:ext cx="142684" cy="1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79" y="2328832"/>
            <a:ext cx="239372" cy="2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See the source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58" y="2328832"/>
            <a:ext cx="237913" cy="30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 bwMode="auto">
          <a:xfrm>
            <a:off x="3532213" y="2332619"/>
            <a:ext cx="1354643" cy="24583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US" sz="1050" dirty="0" smtClean="0">
                <a:latin typeface="Arial"/>
                <a:cs typeface="Arial"/>
              </a:rPr>
              <a:t>……</a:t>
            </a:r>
            <a:endParaRPr lang="en-US" sz="1050" dirty="0">
              <a:latin typeface="Arial"/>
              <a:cs typeface="Arial"/>
            </a:endParaRPr>
          </a:p>
        </p:txBody>
      </p:sp>
      <p:pic>
        <p:nvPicPr>
          <p:cNvPr id="103" name="Picture 12" descr="See the source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97" y="2329983"/>
            <a:ext cx="237913" cy="30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 bwMode="auto">
          <a:xfrm rot="5400000">
            <a:off x="7306115" y="3841785"/>
            <a:ext cx="2453814" cy="3581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Zookeeper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86780" y="2821097"/>
            <a:ext cx="8025823" cy="1135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464314" y="3065839"/>
            <a:ext cx="4471274" cy="85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963193" y="3065839"/>
            <a:ext cx="2329393" cy="861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027501" y="3704249"/>
            <a:ext cx="875205" cy="204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HDFS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27501" y="3442319"/>
            <a:ext cx="875205" cy="220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YARN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599499" y="3185061"/>
            <a:ext cx="1083880" cy="220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Map Reduce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537105" y="3178687"/>
            <a:ext cx="1019931" cy="220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Hive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687426" y="3185061"/>
            <a:ext cx="1019931" cy="220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</a:rPr>
              <a:t>Sqoop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76597" y="3483558"/>
            <a:ext cx="1152151" cy="220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Spark Stream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183786" y="3201294"/>
            <a:ext cx="1152151" cy="220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Spark SQL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50310" y="4052404"/>
            <a:ext cx="7962294" cy="285576"/>
          </a:xfrm>
          <a:prstGeom prst="rect">
            <a:avLst/>
          </a:prstGeom>
          <a:solidFill>
            <a:srgbClr val="CCE8EB"/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</a:t>
            </a:r>
            <a:r>
              <a:rPr lang="en-US" altLang="zh-CN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Pre-Processing/Shuffle</a:t>
            </a:r>
            <a:endParaRPr lang="en-US" sz="14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9" name="Up Arrow 78"/>
          <p:cNvSpPr/>
          <p:nvPr/>
        </p:nvSpPr>
        <p:spPr bwMode="auto">
          <a:xfrm>
            <a:off x="4396051" y="4271156"/>
            <a:ext cx="338051" cy="226164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3889992" y="2804976"/>
            <a:ext cx="1086902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 Center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17568" y="3065400"/>
            <a:ext cx="1132943" cy="857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3" name="Can 82"/>
          <p:cNvSpPr/>
          <p:nvPr/>
        </p:nvSpPr>
        <p:spPr bwMode="auto">
          <a:xfrm>
            <a:off x="358110" y="3102416"/>
            <a:ext cx="420624" cy="762012"/>
          </a:xfrm>
          <a:prstGeom prst="can">
            <a:avLst/>
          </a:prstGeom>
          <a:solidFill>
            <a:srgbClr val="004B98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 rot="5400000">
            <a:off x="270981" y="3404178"/>
            <a:ext cx="594882" cy="23852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Redis</a:t>
            </a:r>
          </a:p>
        </p:txBody>
      </p:sp>
      <p:sp>
        <p:nvSpPr>
          <p:cNvPr id="85" name="Can 84"/>
          <p:cNvSpPr/>
          <p:nvPr/>
        </p:nvSpPr>
        <p:spPr bwMode="auto">
          <a:xfrm>
            <a:off x="931508" y="3103123"/>
            <a:ext cx="420624" cy="762012"/>
          </a:xfrm>
          <a:prstGeom prst="can">
            <a:avLst/>
          </a:prstGeom>
          <a:solidFill>
            <a:srgbClr val="004B98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 rot="5400000">
            <a:off x="709713" y="3382959"/>
            <a:ext cx="847150" cy="23852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ongoDB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757730" y="3178687"/>
            <a:ext cx="717610" cy="233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</a:rPr>
              <a:t>HBase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Hours(4)  2 hours in </a:t>
            </a:r>
            <a:r>
              <a:rPr lang="en-US" dirty="0" err="1" smtClean="0"/>
              <a:t>Tu</a:t>
            </a:r>
            <a:r>
              <a:rPr lang="en-US" dirty="0" smtClean="0"/>
              <a:t>/</a:t>
            </a:r>
            <a:r>
              <a:rPr lang="en-US" dirty="0" err="1" smtClean="0"/>
              <a:t>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56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  <a:p>
            <a:r>
              <a:rPr lang="en-US" altLang="zh-CN" dirty="0"/>
              <a:t>Data Analytics</a:t>
            </a:r>
            <a:endParaRPr lang="en-US" dirty="0"/>
          </a:p>
          <a:p>
            <a:r>
              <a:rPr lang="en-US" dirty="0"/>
              <a:t>Data Mining</a:t>
            </a:r>
          </a:p>
          <a:p>
            <a:r>
              <a:rPr lang="en-US" dirty="0"/>
              <a:t>Distributed System Design</a:t>
            </a:r>
          </a:p>
          <a:p>
            <a:r>
              <a:rPr lang="en-US" dirty="0"/>
              <a:t>Big </a:t>
            </a:r>
            <a:r>
              <a:rPr lang="en-US" dirty="0" smtClean="0"/>
              <a:t>Data (Hadoop , Spark, NoSQL , Flume…)</a:t>
            </a:r>
            <a:endParaRPr lang="en-US" dirty="0"/>
          </a:p>
          <a:p>
            <a:r>
              <a:rPr lang="en-US" dirty="0"/>
              <a:t>Automation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4930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Visualization Technology can be used for Admin Site Monitor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Hadoop/NoSQL will speed </a:t>
            </a:r>
            <a:r>
              <a:rPr lang="en-US" sz="2000" dirty="0"/>
              <a:t>up DE support for </a:t>
            </a:r>
            <a:r>
              <a:rPr lang="en-US" sz="2000" dirty="0" smtClean="0"/>
              <a:t>Big Data platforms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Data </a:t>
            </a:r>
            <a:r>
              <a:rPr lang="en-US" altLang="zh-CN" sz="2000" dirty="0"/>
              <a:t>Analytics/Mining </a:t>
            </a:r>
            <a:r>
              <a:rPr lang="en-US" altLang="zh-CN" sz="2000" dirty="0" smtClean="0"/>
              <a:t>is </a:t>
            </a:r>
            <a:r>
              <a:rPr lang="en-US" altLang="zh-CN" sz="2000" dirty="0"/>
              <a:t>prepared as a subsequent potential value-added service for </a:t>
            </a:r>
            <a:r>
              <a:rPr lang="en-US" altLang="zh-CN" sz="2000" dirty="0" smtClean="0"/>
              <a:t>DE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Trend 2.0/3.0/4.0 will integrate with all the project data and provide Dat</a:t>
            </a:r>
            <a:r>
              <a:rPr lang="en-US" altLang="zh-CN" sz="2000" dirty="0" smtClean="0"/>
              <a:t>a Visualization, Risk Assessment, Inte</a:t>
            </a:r>
            <a:r>
              <a:rPr lang="en-US" sz="2000" dirty="0" smtClean="0"/>
              <a:t>lligent</a:t>
            </a:r>
            <a:r>
              <a:rPr lang="en-US" sz="2000" dirty="0"/>
              <a:t> </a:t>
            </a:r>
            <a:r>
              <a:rPr lang="en-US" sz="2000" dirty="0" smtClean="0"/>
              <a:t>Warning/Dispatch/Suggestion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Distributed System Architecture </a:t>
            </a:r>
            <a:r>
              <a:rPr lang="en-US" sz="2000" dirty="0"/>
              <a:t>and </a:t>
            </a:r>
            <a:r>
              <a:rPr lang="en-US" sz="2000" dirty="0" smtClean="0"/>
              <a:t>Automated Operations </a:t>
            </a:r>
            <a:r>
              <a:rPr lang="en-US" sz="2000" dirty="0"/>
              <a:t>provide technical accumulation for the possible architecture evolution of </a:t>
            </a:r>
            <a:r>
              <a:rPr lang="en-US" sz="2000" dirty="0" smtClean="0"/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133745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50"/>
                </a:solidFill>
              </a:rPr>
              <a:t>Python</a:t>
            </a:r>
          </a:p>
          <a:p>
            <a:r>
              <a:rPr lang="en-US" u="sng" dirty="0">
                <a:solidFill>
                  <a:srgbClr val="00B050"/>
                </a:solidFill>
              </a:rPr>
              <a:t>Linux</a:t>
            </a:r>
          </a:p>
          <a:p>
            <a:r>
              <a:rPr lang="en-US" dirty="0" smtClean="0"/>
              <a:t>H5, Bootstrap, Asp.NET MVC/</a:t>
            </a:r>
            <a:r>
              <a:rPr lang="en-US" u="sng" dirty="0">
                <a:solidFill>
                  <a:srgbClr val="00B050"/>
                </a:solidFill>
              </a:rPr>
              <a:t>Web API</a:t>
            </a:r>
            <a:r>
              <a:rPr lang="en-US" dirty="0" smtClean="0"/>
              <a:t>, Vue/Angular JS</a:t>
            </a:r>
          </a:p>
          <a:p>
            <a:r>
              <a:rPr lang="en-US" dirty="0" smtClean="0"/>
              <a:t>Restful API</a:t>
            </a:r>
            <a:endParaRPr lang="en-US" dirty="0"/>
          </a:p>
          <a:p>
            <a:r>
              <a:rPr lang="en-US" dirty="0" smtClean="0"/>
              <a:t>Cluster</a:t>
            </a:r>
            <a:endParaRPr lang="en-US" dirty="0"/>
          </a:p>
          <a:p>
            <a:r>
              <a:rPr lang="en-US" u="sng" dirty="0">
                <a:solidFill>
                  <a:srgbClr val="00B050"/>
                </a:solidFill>
              </a:rPr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Hive, </a:t>
            </a:r>
            <a:r>
              <a:rPr lang="en-US" dirty="0" err="1" smtClean="0"/>
              <a:t>Sqoop</a:t>
            </a:r>
            <a:r>
              <a:rPr lang="en-US" dirty="0" smtClean="0"/>
              <a:t>, Pig</a:t>
            </a:r>
          </a:p>
          <a:p>
            <a:r>
              <a:rPr lang="en-US" dirty="0" smtClean="0"/>
              <a:t>Spark, </a:t>
            </a:r>
            <a:r>
              <a:rPr lang="en-US" u="sng" dirty="0">
                <a:solidFill>
                  <a:srgbClr val="00B050"/>
                </a:solidFill>
              </a:rPr>
              <a:t>Redis, MongoDB</a:t>
            </a:r>
            <a:r>
              <a:rPr lang="en-US" dirty="0" smtClean="0"/>
              <a:t>, Kafka, Flume</a:t>
            </a:r>
          </a:p>
          <a:p>
            <a:r>
              <a:rPr lang="en-US" dirty="0" smtClean="0"/>
              <a:t>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2036618"/>
            <a:ext cx="8503920" cy="4135582"/>
          </a:xfrm>
        </p:spPr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Data Service</a:t>
            </a:r>
          </a:p>
          <a:p>
            <a:r>
              <a:rPr lang="en-US" dirty="0"/>
              <a:t>UI Improvement(Using Vue/Angular JS)</a:t>
            </a:r>
          </a:p>
          <a:p>
            <a:r>
              <a:rPr lang="en-US" dirty="0" smtClean="0"/>
              <a:t>Redis/MongoDB </a:t>
            </a:r>
            <a:r>
              <a:rPr lang="en-US" dirty="0"/>
              <a:t>as storage/cache</a:t>
            </a:r>
          </a:p>
          <a:p>
            <a:r>
              <a:rPr lang="en-US" dirty="0"/>
              <a:t>Data </a:t>
            </a:r>
            <a:r>
              <a:rPr lang="en-US" dirty="0" smtClean="0"/>
              <a:t>Mining/Machine Learning(Log</a:t>
            </a:r>
            <a:r>
              <a:rPr lang="en-US" dirty="0"/>
              <a:t>, behavior)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0896" y="1212272"/>
            <a:ext cx="8503920" cy="61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857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02870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•"/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marL="1428750" indent="-2857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 marL="17716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/>
                <a:cs typeface="Arial"/>
              </a:defRPr>
            </a:lvl5pPr>
            <a:lvl6pPr marL="22288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Duration: 01/10/2018 - 02/20/2018  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2036618"/>
            <a:ext cx="8503920" cy="4135582"/>
          </a:xfrm>
        </p:spPr>
        <p:txBody>
          <a:bodyPr/>
          <a:lstStyle/>
          <a:p>
            <a:r>
              <a:rPr lang="en-US" dirty="0" smtClean="0"/>
              <a:t>Data Service HA(Cluster)</a:t>
            </a:r>
            <a:endParaRPr lang="en-US" dirty="0"/>
          </a:p>
          <a:p>
            <a:r>
              <a:rPr lang="en-US" dirty="0" smtClean="0"/>
              <a:t>Mobile Terminal Display(H5)</a:t>
            </a:r>
          </a:p>
          <a:p>
            <a:r>
              <a:rPr lang="en-US" dirty="0"/>
              <a:t>Bugzilla/Tracker </a:t>
            </a:r>
            <a:r>
              <a:rPr lang="en-US" dirty="0" smtClean="0"/>
              <a:t>Support</a:t>
            </a:r>
          </a:p>
          <a:p>
            <a:r>
              <a:rPr lang="en-US" altLang="zh-CN" dirty="0" smtClean="0"/>
              <a:t>Data Pre-Processing/Shuffle</a:t>
            </a:r>
            <a:endParaRPr lang="en-US" dirty="0" smtClean="0"/>
          </a:p>
          <a:p>
            <a:r>
              <a:rPr lang="en-US" dirty="0" smtClean="0"/>
              <a:t>Using Kafka for Decoupling </a:t>
            </a:r>
            <a:r>
              <a:rPr lang="en-US" dirty="0"/>
              <a:t>data collector/data service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0896" y="1212272"/>
            <a:ext cx="8503920" cy="61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857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02870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•"/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marL="1428750" indent="-2857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 marL="17716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/>
                <a:cs typeface="Arial"/>
              </a:defRPr>
            </a:lvl5pPr>
            <a:lvl6pPr marL="22288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Duration: 02/20/2018 - 04/20/2018  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2036618"/>
            <a:ext cx="8503920" cy="4135582"/>
          </a:xfrm>
        </p:spPr>
        <p:txBody>
          <a:bodyPr/>
          <a:lstStyle/>
          <a:p>
            <a:r>
              <a:rPr lang="en-US" dirty="0" smtClean="0"/>
              <a:t>Map Reduce for offline Data Processing</a:t>
            </a:r>
          </a:p>
          <a:p>
            <a:r>
              <a:rPr lang="en-US" dirty="0" smtClean="0"/>
              <a:t>Spark </a:t>
            </a:r>
            <a:r>
              <a:rPr lang="en-US" dirty="0"/>
              <a:t>F</a:t>
            </a:r>
            <a:r>
              <a:rPr lang="en-US" dirty="0" smtClean="0"/>
              <a:t>or Streaming Data Processing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0896" y="1212272"/>
            <a:ext cx="8503920" cy="61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857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02870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•"/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marL="1428750" indent="-2857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 marL="17716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/>
                <a:cs typeface="Arial"/>
              </a:defRPr>
            </a:lvl5pPr>
            <a:lvl6pPr marL="22288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Duration: 04/25/2018 - 07/25/2018  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</a:t>
            </a:r>
            <a:r>
              <a:rPr lang="en-US" altLang="zh-CN" dirty="0" smtClean="0"/>
              <a:t>1</a:t>
            </a:r>
            <a:r>
              <a:rPr lang="en-US" dirty="0" smtClean="0"/>
              <a:t>.0 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45420" y="1243507"/>
            <a:ext cx="8528038" cy="4512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9765" y="2163693"/>
            <a:ext cx="970845" cy="213343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6780" y="5059474"/>
            <a:ext cx="8447125" cy="596999"/>
          </a:xfrm>
          <a:prstGeom prst="rect">
            <a:avLst/>
          </a:prstGeom>
          <a:solidFill>
            <a:srgbClr val="CCE8EB"/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742498" y="5180170"/>
            <a:ext cx="1788337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</a:t>
            </a: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Collector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10896" y="1425758"/>
            <a:ext cx="8421202" cy="1163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112892" y="1439592"/>
            <a:ext cx="1454383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Web Site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117476" y="5850085"/>
            <a:ext cx="590104" cy="55274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4117476" y="5857093"/>
            <a:ext cx="508348" cy="21127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8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uTrack</a:t>
            </a:r>
            <a:endParaRPr lang="en-US" sz="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69" name="Picture 20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595" y="6084181"/>
            <a:ext cx="513046" cy="285734"/>
          </a:xfrm>
          <a:prstGeom prst="rect">
            <a:avLst/>
          </a:prstGeom>
        </p:spPr>
      </p:pic>
      <p:sp>
        <p:nvSpPr>
          <p:cNvPr id="47" name="Up Arrow 46"/>
          <p:cNvSpPr/>
          <p:nvPr/>
        </p:nvSpPr>
        <p:spPr bwMode="auto">
          <a:xfrm>
            <a:off x="4238368" y="5656473"/>
            <a:ext cx="338051" cy="1827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6780" y="3484029"/>
            <a:ext cx="8025823" cy="798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3785785" y="3475001"/>
            <a:ext cx="1441767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Windows Disk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1" name="Up Arrow 60"/>
          <p:cNvSpPr/>
          <p:nvPr/>
        </p:nvSpPr>
        <p:spPr bwMode="auto">
          <a:xfrm>
            <a:off x="4255460" y="4436462"/>
            <a:ext cx="338051" cy="46885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Up Arrow 67"/>
          <p:cNvSpPr/>
          <p:nvPr/>
        </p:nvSpPr>
        <p:spPr bwMode="auto">
          <a:xfrm>
            <a:off x="3006844" y="1209799"/>
            <a:ext cx="245730" cy="18734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7" name="Chart 86"/>
          <p:cNvGraphicFramePr/>
          <p:nvPr>
            <p:extLst>
              <p:ext uri="{D42A27DB-BD31-4B8C-83A1-F6EECF244321}">
                <p14:modId xmlns:p14="http://schemas.microsoft.com/office/powerpoint/2010/main" val="3101721796"/>
              </p:ext>
            </p:extLst>
          </p:nvPr>
        </p:nvGraphicFramePr>
        <p:xfrm>
          <a:off x="3890402" y="1609649"/>
          <a:ext cx="599969" cy="2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35" y="773749"/>
            <a:ext cx="468947" cy="4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39" y="1680264"/>
            <a:ext cx="169364" cy="1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5358" y="1684279"/>
            <a:ext cx="182048" cy="1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00" y="1712558"/>
            <a:ext cx="142684" cy="1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 bwMode="auto">
          <a:xfrm>
            <a:off x="1829564" y="3827714"/>
            <a:ext cx="1384182" cy="2574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rgbClr val="00B0F0"/>
                </a:solidFill>
              </a:rPr>
              <a:t>Data.json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649053" y="3822307"/>
            <a:ext cx="1553164" cy="2628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rgbClr val="00B0F0"/>
                </a:solidFill>
              </a:rPr>
              <a:t>Data_Last.json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572611" y="3822306"/>
            <a:ext cx="2477527" cy="2628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>
                <a:solidFill>
                  <a:srgbClr val="00B0F0"/>
                </a:solidFill>
              </a:rPr>
              <a:t>CurrentSprintActivityData.json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190273" y="5158701"/>
            <a:ext cx="1180266" cy="371116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 Spider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410092" y="5158700"/>
            <a:ext cx="1352581" cy="371116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Activity Analyzer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Up Arrow 74"/>
          <p:cNvSpPr/>
          <p:nvPr/>
        </p:nvSpPr>
        <p:spPr bwMode="auto">
          <a:xfrm>
            <a:off x="4255836" y="2602607"/>
            <a:ext cx="338051" cy="789380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73137" y="1986999"/>
            <a:ext cx="1537473" cy="32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Statistics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042161" y="1988575"/>
            <a:ext cx="1525114" cy="3526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Diagram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Generator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210027" y="1988575"/>
            <a:ext cx="1537473" cy="3526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</a:t>
            </a:r>
            <a:r>
              <a:rPr lang="en-US" altLang="zh-CN" sz="1200" dirty="0" smtClean="0">
                <a:solidFill>
                  <a:schemeClr val="tx1"/>
                </a:solidFill>
              </a:rPr>
              <a:t>Analyzer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</a:t>
            </a:r>
            <a:r>
              <a:rPr lang="en-US" dirty="0"/>
              <a:t>2</a:t>
            </a:r>
            <a:r>
              <a:rPr lang="en-US" dirty="0" smtClean="0"/>
              <a:t>.0 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45420" y="1243507"/>
            <a:ext cx="8528038" cy="4512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9765" y="2163693"/>
            <a:ext cx="970845" cy="213343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6780" y="5059474"/>
            <a:ext cx="8447125" cy="596999"/>
          </a:xfrm>
          <a:prstGeom prst="rect">
            <a:avLst/>
          </a:prstGeom>
          <a:solidFill>
            <a:srgbClr val="CCE8EB"/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742498" y="5180170"/>
            <a:ext cx="1788337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</a:t>
            </a: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Collector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10896" y="1425758"/>
            <a:ext cx="8421202" cy="684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112892" y="1439592"/>
            <a:ext cx="1454383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Web Site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117476" y="5850085"/>
            <a:ext cx="590104" cy="55274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4117476" y="5857093"/>
            <a:ext cx="508348" cy="21127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8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uTrack</a:t>
            </a:r>
            <a:endParaRPr lang="en-US" sz="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69" name="Picture 20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595" y="6084181"/>
            <a:ext cx="513046" cy="285734"/>
          </a:xfrm>
          <a:prstGeom prst="rect">
            <a:avLst/>
          </a:prstGeom>
        </p:spPr>
      </p:pic>
      <p:sp>
        <p:nvSpPr>
          <p:cNvPr id="47" name="Up Arrow 46"/>
          <p:cNvSpPr/>
          <p:nvPr/>
        </p:nvSpPr>
        <p:spPr bwMode="auto">
          <a:xfrm>
            <a:off x="4238368" y="5656473"/>
            <a:ext cx="338051" cy="1827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796143" y="2659664"/>
            <a:ext cx="6935954" cy="950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3764729" y="2738343"/>
            <a:ext cx="1441767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 Service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8" name="Up Arrow 67"/>
          <p:cNvSpPr/>
          <p:nvPr/>
        </p:nvSpPr>
        <p:spPr bwMode="auto">
          <a:xfrm>
            <a:off x="3006844" y="1209799"/>
            <a:ext cx="245730" cy="18734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7" name="Chart 86"/>
          <p:cNvGraphicFramePr/>
          <p:nvPr>
            <p:extLst/>
          </p:nvPr>
        </p:nvGraphicFramePr>
        <p:xfrm>
          <a:off x="3890402" y="1609649"/>
          <a:ext cx="599969" cy="2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35" y="773749"/>
            <a:ext cx="468947" cy="4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39" y="1680264"/>
            <a:ext cx="169364" cy="1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5358" y="1684279"/>
            <a:ext cx="182048" cy="1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00" y="1712558"/>
            <a:ext cx="142684" cy="1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 bwMode="auto">
          <a:xfrm>
            <a:off x="5190273" y="5158701"/>
            <a:ext cx="1180266" cy="371116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 Spider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410092" y="5150154"/>
            <a:ext cx="1352581" cy="371116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Activity Analyzer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Up Arrow 74"/>
          <p:cNvSpPr/>
          <p:nvPr/>
        </p:nvSpPr>
        <p:spPr bwMode="auto">
          <a:xfrm>
            <a:off x="4282733" y="2138306"/>
            <a:ext cx="338051" cy="453321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99125" y="3145670"/>
            <a:ext cx="1537473" cy="32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Statistics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09093" y="3123157"/>
            <a:ext cx="1525114" cy="3526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Diagram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Generator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393031" y="3123157"/>
            <a:ext cx="1537473" cy="3526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</a:t>
            </a:r>
            <a:r>
              <a:rPr lang="en-US" altLang="zh-CN" sz="1200" dirty="0" smtClean="0">
                <a:solidFill>
                  <a:schemeClr val="tx1"/>
                </a:solidFill>
              </a:rPr>
              <a:t>Analyzer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051282" y="3115067"/>
            <a:ext cx="1537473" cy="35267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</a:t>
            </a:r>
            <a:r>
              <a:rPr lang="en-US" altLang="zh-CN" sz="1200" dirty="0" smtClean="0">
                <a:solidFill>
                  <a:schemeClr val="bg1"/>
                </a:solidFill>
              </a:rPr>
              <a:t>Mining/ML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Up Arrow 40"/>
          <p:cNvSpPr/>
          <p:nvPr/>
        </p:nvSpPr>
        <p:spPr bwMode="auto">
          <a:xfrm rot="18155275">
            <a:off x="1878868" y="4399013"/>
            <a:ext cx="340791" cy="754487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Up Arrow 47"/>
          <p:cNvSpPr/>
          <p:nvPr/>
        </p:nvSpPr>
        <p:spPr bwMode="auto">
          <a:xfrm rot="3305088">
            <a:off x="1778992" y="3606553"/>
            <a:ext cx="340791" cy="507686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79384" y="3345635"/>
            <a:ext cx="1392911" cy="14523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00398" y="3345635"/>
            <a:ext cx="1086902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 Center</a:t>
            </a:r>
            <a:endParaRPr lang="en-US" sz="1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2" name="Can 51"/>
          <p:cNvSpPr/>
          <p:nvPr/>
        </p:nvSpPr>
        <p:spPr bwMode="auto">
          <a:xfrm>
            <a:off x="442483" y="3849625"/>
            <a:ext cx="420624" cy="762012"/>
          </a:xfrm>
          <a:prstGeom prst="can">
            <a:avLst/>
          </a:prstGeom>
          <a:solidFill>
            <a:srgbClr val="004B98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 rot="5400000">
            <a:off x="355354" y="4194931"/>
            <a:ext cx="594882" cy="23852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Redis</a:t>
            </a:r>
          </a:p>
        </p:txBody>
      </p:sp>
      <p:sp>
        <p:nvSpPr>
          <p:cNvPr id="55" name="Can 54"/>
          <p:cNvSpPr/>
          <p:nvPr/>
        </p:nvSpPr>
        <p:spPr bwMode="auto">
          <a:xfrm>
            <a:off x="1015881" y="3861218"/>
            <a:ext cx="420624" cy="762012"/>
          </a:xfrm>
          <a:prstGeom prst="can">
            <a:avLst/>
          </a:prstGeom>
          <a:solidFill>
            <a:srgbClr val="004B98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 rot="5400000">
            <a:off x="794086" y="4255189"/>
            <a:ext cx="847150" cy="23852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ongoDB</a:t>
            </a:r>
          </a:p>
        </p:txBody>
      </p:sp>
    </p:spTree>
    <p:extLst>
      <p:ext uri="{BB962C8B-B14F-4D97-AF65-F5344CB8AC3E}">
        <p14:creationId xmlns:p14="http://schemas.microsoft.com/office/powerpoint/2010/main" val="349549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ys_PPT_Template_Internal_2014">
  <a:themeElements>
    <a:clrScheme name="Custom 77">
      <a:dk1>
        <a:srgbClr val="25282A"/>
      </a:dk1>
      <a:lt1>
        <a:srgbClr val="FFFFFF"/>
      </a:lt1>
      <a:dk2>
        <a:srgbClr val="D31145"/>
      </a:dk2>
      <a:lt2>
        <a:srgbClr val="004B98"/>
      </a:lt2>
      <a:accent1>
        <a:srgbClr val="0070C2"/>
      </a:accent1>
      <a:accent2>
        <a:srgbClr val="40860C"/>
      </a:accent2>
      <a:accent3>
        <a:srgbClr val="622D8C"/>
      </a:accent3>
      <a:accent4>
        <a:srgbClr val="FFC82E"/>
      </a:accent4>
      <a:accent5>
        <a:srgbClr val="901A29"/>
      </a:accent5>
      <a:accent6>
        <a:srgbClr val="666666"/>
      </a:accent6>
      <a:hlink>
        <a:srgbClr val="004B98"/>
      </a:hlink>
      <a:folHlink>
        <a:srgbClr val="007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B98"/>
        </a:solidFill>
        <a:ln>
          <a:noFill/>
          <a:headEnd/>
          <a:tailEnd/>
        </a:ln>
        <a:effectLst/>
      </a:spPr>
      <a:bodyPr wrap="none"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lnDef>
      <a:spPr bwMode="auto"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>
          <a:lnSpc>
            <a:spcPct val="95000"/>
          </a:lnSpc>
          <a:spcBef>
            <a:spcPts val="1200"/>
          </a:spcBef>
          <a:defRPr dirty="0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AE2A85C-A23F-48DE-94A6-0AD1057EB8D2}" vid="{1B45A518-A2EF-4181-90F8-A54AF32015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9">
    <a:dk1>
      <a:srgbClr val="666666"/>
    </a:dk1>
    <a:lt1>
      <a:srgbClr val="FFFFFF"/>
    </a:lt1>
    <a:dk2>
      <a:srgbClr val="002E5F"/>
    </a:dk2>
    <a:lt2>
      <a:srgbClr val="CCCCCC"/>
    </a:lt2>
    <a:accent1>
      <a:srgbClr val="004B98"/>
    </a:accent1>
    <a:accent2>
      <a:srgbClr val="D31145"/>
    </a:accent2>
    <a:accent3>
      <a:srgbClr val="8B1E41"/>
    </a:accent3>
    <a:accent4>
      <a:srgbClr val="6C96A2"/>
    </a:accent4>
    <a:accent5>
      <a:srgbClr val="BAAF97"/>
    </a:accent5>
    <a:accent6>
      <a:srgbClr val="D16400"/>
    </a:accent6>
    <a:hlink>
      <a:srgbClr val="004B98"/>
    </a:hlink>
    <a:folHlink>
      <a:srgbClr val="8B1E41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9">
    <a:dk1>
      <a:srgbClr val="666666"/>
    </a:dk1>
    <a:lt1>
      <a:srgbClr val="FFFFFF"/>
    </a:lt1>
    <a:dk2>
      <a:srgbClr val="002E5F"/>
    </a:dk2>
    <a:lt2>
      <a:srgbClr val="CCCCCC"/>
    </a:lt2>
    <a:accent1>
      <a:srgbClr val="004B98"/>
    </a:accent1>
    <a:accent2>
      <a:srgbClr val="D31145"/>
    </a:accent2>
    <a:accent3>
      <a:srgbClr val="8B1E41"/>
    </a:accent3>
    <a:accent4>
      <a:srgbClr val="6C96A2"/>
    </a:accent4>
    <a:accent5>
      <a:srgbClr val="BAAF97"/>
    </a:accent5>
    <a:accent6>
      <a:srgbClr val="D16400"/>
    </a:accent6>
    <a:hlink>
      <a:srgbClr val="004B98"/>
    </a:hlink>
    <a:folHlink>
      <a:srgbClr val="8B1E41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9">
    <a:dk1>
      <a:srgbClr val="666666"/>
    </a:dk1>
    <a:lt1>
      <a:srgbClr val="FFFFFF"/>
    </a:lt1>
    <a:dk2>
      <a:srgbClr val="002E5F"/>
    </a:dk2>
    <a:lt2>
      <a:srgbClr val="CCCCCC"/>
    </a:lt2>
    <a:accent1>
      <a:srgbClr val="004B98"/>
    </a:accent1>
    <a:accent2>
      <a:srgbClr val="D31145"/>
    </a:accent2>
    <a:accent3>
      <a:srgbClr val="8B1E41"/>
    </a:accent3>
    <a:accent4>
      <a:srgbClr val="6C96A2"/>
    </a:accent4>
    <a:accent5>
      <a:srgbClr val="BAAF97"/>
    </a:accent5>
    <a:accent6>
      <a:srgbClr val="D16400"/>
    </a:accent6>
    <a:hlink>
      <a:srgbClr val="004B98"/>
    </a:hlink>
    <a:folHlink>
      <a:srgbClr val="8B1E41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9">
    <a:dk1>
      <a:srgbClr val="666666"/>
    </a:dk1>
    <a:lt1>
      <a:srgbClr val="FFFFFF"/>
    </a:lt1>
    <a:dk2>
      <a:srgbClr val="002E5F"/>
    </a:dk2>
    <a:lt2>
      <a:srgbClr val="CCCCCC"/>
    </a:lt2>
    <a:accent1>
      <a:srgbClr val="004B98"/>
    </a:accent1>
    <a:accent2>
      <a:srgbClr val="D31145"/>
    </a:accent2>
    <a:accent3>
      <a:srgbClr val="8B1E41"/>
    </a:accent3>
    <a:accent4>
      <a:srgbClr val="6C96A2"/>
    </a:accent4>
    <a:accent5>
      <a:srgbClr val="BAAF97"/>
    </a:accent5>
    <a:accent6>
      <a:srgbClr val="D16400"/>
    </a:accent6>
    <a:hlink>
      <a:srgbClr val="004B98"/>
    </a:hlink>
    <a:folHlink>
      <a:srgbClr val="8B1E41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A2FE3F7C9C46B03DF06B5733CA1D" ma:contentTypeVersion="8" ma:contentTypeDescription="Create a new document." ma:contentTypeScope="" ma:versionID="aace644e208ac5879b09ede0f8728c94">
  <xsd:schema xmlns:xsd="http://www.w3.org/2001/XMLSchema" xmlns:xs="http://www.w3.org/2001/XMLSchema" xmlns:p="http://schemas.microsoft.com/office/2006/metadata/properties" xmlns:ns2="4699c8e9-025a-4603-9ac7-01723bb06256" targetNamespace="http://schemas.microsoft.com/office/2006/metadata/properties" ma:root="true" ma:fieldsID="90d9be246275e9ac7ba78fe2b4e868d4" ns2:_="">
    <xsd:import namespace="4699c8e9-025a-4603-9ac7-01723bb062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9c8e9-025a-4603-9ac7-01723bb062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20A810-7271-4F64-931B-9CCEB67D3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7FBCDF-B0B5-4100-84C1-9227641C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99c8e9-025a-4603-9ac7-01723bb062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C80924-7E47-4559-9996-8A3D96FD411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699c8e9-025a-4603-9ac7-01723bb06256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Unisys_Internal_4x3</Template>
  <TotalTime>15386</TotalTime>
  <Words>342</Words>
  <Application>Microsoft Office PowerPoint</Application>
  <PresentationFormat>On-screen Show (4:3)</PresentationFormat>
  <Paragraphs>124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黑体</vt:lpstr>
      <vt:lpstr>Arial</vt:lpstr>
      <vt:lpstr>Calibri</vt:lpstr>
      <vt:lpstr>Tahoma</vt:lpstr>
      <vt:lpstr>Unisys_PPT_Template_Internal_2014</vt:lpstr>
      <vt:lpstr>Data Lab Interest Group</vt:lpstr>
      <vt:lpstr>Focus</vt:lpstr>
      <vt:lpstr>Benefits</vt:lpstr>
      <vt:lpstr>Skills</vt:lpstr>
      <vt:lpstr>Release 2.0</vt:lpstr>
      <vt:lpstr>Release 3.0</vt:lpstr>
      <vt:lpstr>Release 4.0</vt:lpstr>
      <vt:lpstr>Trend 1.0 Architecture</vt:lpstr>
      <vt:lpstr>Trend 2.0 Architecture</vt:lpstr>
      <vt:lpstr>Trend 3.0 Architecture</vt:lpstr>
      <vt:lpstr>Trend 4.0 Architecture</vt:lpstr>
      <vt:lpstr>Project Plan</vt:lpstr>
      <vt:lpstr>Thank You!</vt:lpstr>
    </vt:vector>
  </TitlesOfParts>
  <Company>Unisys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Things DONE</dc:title>
  <dc:creator>Ma, Yueling</dc:creator>
  <cp:lastModifiedBy>Tang, Yuanzhi Michael</cp:lastModifiedBy>
  <cp:revision>535</cp:revision>
  <cp:lastPrinted>2017-09-14T01:16:27Z</cp:lastPrinted>
  <dcterms:created xsi:type="dcterms:W3CDTF">2017-09-04T08:34:23Z</dcterms:created>
  <dcterms:modified xsi:type="dcterms:W3CDTF">2018-01-17T07:43:10Z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0x010100DE95A2FE3F7C9C46B03DF06B5733CA1D</vt:lpwstr>
  </property>
</Properties>
</file>