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70080" y="5619600"/>
            <a:ext cx="1046448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70080" y="56196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32280" y="56196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08160" y="50292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346240" y="50292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70080" y="56196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808160" y="56196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346240" y="56196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113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113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70080" y="1638360"/>
            <a:ext cx="10464480" cy="1530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113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70080" y="56196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113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32280" y="56196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70080" y="5619600"/>
            <a:ext cx="1046448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00" spc="-1" strike="noStrike">
              <a:solidFill>
                <a:srgbClr val="ffffff"/>
              </a:solidFill>
              <a:latin typeface="Helvetica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GB" sz="8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标</a:t>
            </a:r>
            <a:r>
              <a:rPr b="0" lang="en-GB" sz="8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题</a:t>
            </a:r>
            <a:r>
              <a:rPr b="0" lang="en-GB" sz="8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文</a:t>
            </a:r>
            <a:r>
              <a:rPr b="0" lang="en-GB" sz="80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本</a:t>
            </a:r>
            <a:endParaRPr b="0" lang="en-GB" sz="80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正文级别 </a:t>
            </a: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1</a:t>
            </a:r>
            <a:endParaRPr b="0" lang="en-GB" sz="3200" spc="-1" strike="noStrike">
              <a:solidFill>
                <a:srgbClr val="ffffff"/>
              </a:solid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正文级别 </a:t>
            </a: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2</a:t>
            </a:r>
            <a:endParaRPr b="0" lang="en-GB" sz="3200" spc="-1" strike="noStrike">
              <a:solidFill>
                <a:srgbClr val="ffffff"/>
              </a:solid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正文级别 </a:t>
            </a: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3</a:t>
            </a:r>
            <a:endParaRPr b="0" lang="en-GB" sz="3200" spc="-1" strike="noStrike">
              <a:solidFill>
                <a:srgbClr val="ffffff"/>
              </a:solid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正文级别 </a:t>
            </a: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4</a:t>
            </a:r>
            <a:endParaRPr b="0" lang="en-GB" sz="3200" spc="-1" strike="noStrike">
              <a:solidFill>
                <a:srgbClr val="ffffff"/>
              </a:solid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正文级别 </a:t>
            </a:r>
            <a:r>
              <a:rPr b="0" lang="en-GB" sz="32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5</a:t>
            </a:r>
            <a:endParaRPr b="0" lang="en-GB" sz="3200" spc="-1" strike="noStrike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11880" y="924552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endParaRPr b="0" lang="en-GB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29160" y="-37080"/>
            <a:ext cx="13062600" cy="1539720"/>
          </a:xfrm>
          <a:prstGeom prst="rect">
            <a:avLst/>
          </a:prstGeom>
          <a:solidFill>
            <a:srgbClr val="2c4671"/>
          </a:solidFill>
          <a:ln w="12600">
            <a:noFill/>
          </a:ln>
          <a:effectLst>
            <a:outerShdw algn="b" blurRad="76200" dir="18900000" dist="0" kx="0" ky="0" rotWithShape="0" sx="100000" sy="10000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4227480" y="236520"/>
            <a:ext cx="4152600" cy="91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Group No.5 </a:t>
            </a:r>
            <a:r>
              <a:rPr b="0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 </a:t>
            </a:r>
            <a:endParaRPr b="0" lang="en-GB" sz="53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95400" y="360000"/>
            <a:ext cx="372060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Neu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tron 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matt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er: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42" name="Group 4"/>
          <p:cNvGrpSpPr/>
          <p:nvPr/>
        </p:nvGrpSpPr>
        <p:grpSpPr>
          <a:xfrm>
            <a:off x="9970560" y="-33840"/>
            <a:ext cx="2533680" cy="1533240"/>
            <a:chOff x="9970560" y="-33840"/>
            <a:chExt cx="2533680" cy="1533240"/>
          </a:xfrm>
        </p:grpSpPr>
        <p:sp>
          <p:nvSpPr>
            <p:cNvPr id="43" name="CustomShape 5"/>
            <p:cNvSpPr/>
            <p:nvPr/>
          </p:nvSpPr>
          <p:spPr>
            <a:xfrm>
              <a:off x="10127520" y="-33840"/>
              <a:ext cx="2376720" cy="153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d174bb"/>
                  </a:solidFill>
                  <a:latin typeface="Herculanum"/>
                  <a:ea typeface="Herculanum"/>
                </a:rPr>
                <a:t>Y</a:t>
              </a: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sp>
          <p:nvSpPr>
            <p:cNvPr id="44" name="CustomShape 6"/>
            <p:cNvSpPr/>
            <p:nvPr/>
          </p:nvSpPr>
          <p:spPr>
            <a:xfrm>
              <a:off x="12291840" y="466200"/>
              <a:ext cx="182880" cy="17352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11704320" y="614160"/>
              <a:ext cx="182880" cy="198720"/>
            </a:xfrm>
            <a:prstGeom prst="ellipse">
              <a:avLst/>
            </a:prstGeom>
            <a:noFill/>
            <a:ln w="25560">
              <a:solidFill>
                <a:srgbClr val="849555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9970560" y="46008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10869120" y="633240"/>
              <a:ext cx="182880" cy="198720"/>
            </a:xfrm>
            <a:prstGeom prst="ellipse">
              <a:avLst/>
            </a:prstGeom>
            <a:noFill/>
            <a:ln w="25560">
              <a:solidFill>
                <a:srgbClr val="8e1616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CustomShape 10"/>
          <p:cNvSpPr/>
          <p:nvPr/>
        </p:nvSpPr>
        <p:spPr>
          <a:xfrm>
            <a:off x="-828000" y="1728000"/>
            <a:ext cx="6948000" cy="681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1) Momentum space basis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0" y="4945680"/>
            <a:ext cx="2448720" cy="146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2) Two particle states and grouping into Pij channels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0" name="Line 12"/>
          <p:cNvSpPr/>
          <p:nvPr/>
        </p:nvSpPr>
        <p:spPr>
          <a:xfrm>
            <a:off x="2408040" y="2731680"/>
            <a:ext cx="0" cy="1728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3"/>
          <p:cNvSpPr/>
          <p:nvPr/>
        </p:nvSpPr>
        <p:spPr>
          <a:xfrm flipH="1">
            <a:off x="1677240" y="3057120"/>
            <a:ext cx="1512000" cy="1080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4"/>
          <p:cNvSpPr/>
          <p:nvPr/>
        </p:nvSpPr>
        <p:spPr>
          <a:xfrm flipH="1" flipV="1">
            <a:off x="1533240" y="3201120"/>
            <a:ext cx="2016000" cy="93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5"/>
          <p:cNvSpPr/>
          <p:nvPr/>
        </p:nvSpPr>
        <p:spPr>
          <a:xfrm flipH="1" flipV="1">
            <a:off x="1879920" y="303552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16"/>
          <p:cNvSpPr txBox="1"/>
          <p:nvPr/>
        </p:nvSpPr>
        <p:spPr>
          <a:xfrm>
            <a:off x="855720" y="4640400"/>
            <a:ext cx="32302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[-</a:t>
            </a:r>
            <a:r>
              <a:rPr b="0" lang="en-GB" sz="1800" spc="-1" strike="noStrike">
                <a:latin typeface="Arial"/>
              </a:rPr>
              <a:t>1,0</a:t>
            </a:r>
            <a:r>
              <a:rPr b="0" lang="en-GB" sz="1800" spc="-1" strike="noStrike">
                <a:latin typeface="Arial"/>
              </a:rPr>
              <a:t>,+</a:t>
            </a:r>
            <a:r>
              <a:rPr b="0" lang="en-GB" sz="1800" spc="-1" strike="noStrike">
                <a:latin typeface="Arial"/>
              </a:rPr>
              <a:t>1], </a:t>
            </a:r>
            <a:r>
              <a:rPr b="0" lang="en-GB" sz="1800" spc="-1" strike="noStrike">
                <a:latin typeface="Arial"/>
              </a:rPr>
              <a:t>[-</a:t>
            </a:r>
            <a:r>
              <a:rPr b="0" lang="en-GB" sz="1800" spc="-1" strike="noStrike">
                <a:latin typeface="Arial"/>
              </a:rPr>
              <a:t>1, </a:t>
            </a:r>
            <a:r>
              <a:rPr b="0" lang="en-GB" sz="1800" spc="-1" strike="noStrike">
                <a:latin typeface="Arial"/>
              </a:rPr>
              <a:t>0, </a:t>
            </a:r>
            <a:r>
              <a:rPr b="0" lang="en-GB" sz="1800" spc="-1" strike="noStrike">
                <a:latin typeface="Arial"/>
              </a:rPr>
              <a:t>+1</a:t>
            </a:r>
            <a:r>
              <a:rPr b="0" lang="en-GB" sz="1800" spc="-1" strike="noStrike">
                <a:latin typeface="Arial"/>
              </a:rPr>
              <a:t>], [-</a:t>
            </a:r>
            <a:r>
              <a:rPr b="0" lang="en-GB" sz="1800" spc="-1" strike="noStrike">
                <a:latin typeface="Arial"/>
              </a:rPr>
              <a:t>1, </a:t>
            </a:r>
            <a:r>
              <a:rPr b="0" lang="en-GB" sz="1800" spc="-1" strike="noStrike">
                <a:latin typeface="Arial"/>
              </a:rPr>
              <a:t>0, </a:t>
            </a:r>
            <a:r>
              <a:rPr b="0" lang="en-GB" sz="1800" spc="-1" strike="noStrike">
                <a:latin typeface="Arial"/>
              </a:rPr>
              <a:t>+1</a:t>
            </a:r>
            <a:r>
              <a:rPr b="0" lang="en-GB" sz="1800" spc="-1" strike="noStrike">
                <a:latin typeface="Arial"/>
              </a:rPr>
              <a:t>]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55" name="Group 17"/>
          <p:cNvGrpSpPr/>
          <p:nvPr/>
        </p:nvGrpSpPr>
        <p:grpSpPr>
          <a:xfrm>
            <a:off x="1792440" y="3248280"/>
            <a:ext cx="195120" cy="185760"/>
            <a:chOff x="1792440" y="3248280"/>
            <a:chExt cx="195120" cy="185760"/>
          </a:xfrm>
        </p:grpSpPr>
        <p:sp>
          <p:nvSpPr>
            <p:cNvPr id="56" name="CustomShape 18"/>
            <p:cNvSpPr/>
            <p:nvPr/>
          </p:nvSpPr>
          <p:spPr>
            <a:xfrm>
              <a:off x="1792440" y="324828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Line 19"/>
          <p:cNvSpPr/>
          <p:nvPr/>
        </p:nvSpPr>
        <p:spPr>
          <a:xfrm flipH="1" flipV="1">
            <a:off x="1906920" y="366336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" name="Group 20"/>
          <p:cNvGrpSpPr/>
          <p:nvPr/>
        </p:nvGrpSpPr>
        <p:grpSpPr>
          <a:xfrm>
            <a:off x="1819440" y="3876120"/>
            <a:ext cx="195120" cy="185760"/>
            <a:chOff x="1819440" y="3876120"/>
            <a:chExt cx="195120" cy="185760"/>
          </a:xfrm>
        </p:grpSpPr>
        <p:sp>
          <p:nvSpPr>
            <p:cNvPr id="59" name="CustomShape 21"/>
            <p:cNvSpPr/>
            <p:nvPr/>
          </p:nvSpPr>
          <p:spPr>
            <a:xfrm>
              <a:off x="1819440" y="387612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Line 22"/>
          <p:cNvSpPr/>
          <p:nvPr/>
        </p:nvSpPr>
        <p:spPr>
          <a:xfrm flipH="1" flipV="1">
            <a:off x="2856600" y="300456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" name="Group 23"/>
          <p:cNvGrpSpPr/>
          <p:nvPr/>
        </p:nvGrpSpPr>
        <p:grpSpPr>
          <a:xfrm>
            <a:off x="2769120" y="3217320"/>
            <a:ext cx="195120" cy="185760"/>
            <a:chOff x="2769120" y="3217320"/>
            <a:chExt cx="195120" cy="185760"/>
          </a:xfrm>
        </p:grpSpPr>
        <p:sp>
          <p:nvSpPr>
            <p:cNvPr id="62" name="CustomShape 24"/>
            <p:cNvSpPr/>
            <p:nvPr/>
          </p:nvSpPr>
          <p:spPr>
            <a:xfrm>
              <a:off x="2769120" y="321732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" name="Line 25"/>
          <p:cNvSpPr/>
          <p:nvPr/>
        </p:nvSpPr>
        <p:spPr>
          <a:xfrm flipH="1" flipV="1">
            <a:off x="2946960" y="355932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" name="Group 26"/>
          <p:cNvGrpSpPr/>
          <p:nvPr/>
        </p:nvGrpSpPr>
        <p:grpSpPr>
          <a:xfrm>
            <a:off x="2859480" y="3772080"/>
            <a:ext cx="195120" cy="185760"/>
            <a:chOff x="2859480" y="3772080"/>
            <a:chExt cx="195120" cy="185760"/>
          </a:xfrm>
        </p:grpSpPr>
        <p:sp>
          <p:nvSpPr>
            <p:cNvPr id="65" name="CustomShape 27"/>
            <p:cNvSpPr/>
            <p:nvPr/>
          </p:nvSpPr>
          <p:spPr>
            <a:xfrm>
              <a:off x="2859480" y="377208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" name="Line 28"/>
          <p:cNvSpPr/>
          <p:nvPr/>
        </p:nvSpPr>
        <p:spPr>
          <a:xfrm flipH="1" flipV="1">
            <a:off x="2410920" y="385128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" name="Group 29"/>
          <p:cNvGrpSpPr/>
          <p:nvPr/>
        </p:nvGrpSpPr>
        <p:grpSpPr>
          <a:xfrm>
            <a:off x="2323440" y="4064040"/>
            <a:ext cx="195120" cy="185760"/>
            <a:chOff x="2323440" y="4064040"/>
            <a:chExt cx="195120" cy="185760"/>
          </a:xfrm>
        </p:grpSpPr>
        <p:sp>
          <p:nvSpPr>
            <p:cNvPr id="68" name="CustomShape 30"/>
            <p:cNvSpPr/>
            <p:nvPr/>
          </p:nvSpPr>
          <p:spPr>
            <a:xfrm>
              <a:off x="2323440" y="406404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" name="Line 31"/>
          <p:cNvSpPr/>
          <p:nvPr/>
        </p:nvSpPr>
        <p:spPr>
          <a:xfrm flipH="1" flipV="1">
            <a:off x="1880280" y="304020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" name="Group 32"/>
          <p:cNvGrpSpPr/>
          <p:nvPr/>
        </p:nvGrpSpPr>
        <p:grpSpPr>
          <a:xfrm>
            <a:off x="1792800" y="3252960"/>
            <a:ext cx="195120" cy="185760"/>
            <a:chOff x="1792800" y="3252960"/>
            <a:chExt cx="195120" cy="185760"/>
          </a:xfrm>
        </p:grpSpPr>
        <p:sp>
          <p:nvSpPr>
            <p:cNvPr id="71" name="CustomShape 33"/>
            <p:cNvSpPr/>
            <p:nvPr/>
          </p:nvSpPr>
          <p:spPr>
            <a:xfrm>
              <a:off x="1792800" y="325296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" name="Line 34"/>
          <p:cNvSpPr/>
          <p:nvPr/>
        </p:nvSpPr>
        <p:spPr>
          <a:xfrm flipH="1" flipV="1">
            <a:off x="2397240" y="329868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Group 35"/>
          <p:cNvGrpSpPr/>
          <p:nvPr/>
        </p:nvGrpSpPr>
        <p:grpSpPr>
          <a:xfrm>
            <a:off x="2309760" y="3511440"/>
            <a:ext cx="195120" cy="185760"/>
            <a:chOff x="2309760" y="3511440"/>
            <a:chExt cx="195120" cy="185760"/>
          </a:xfrm>
        </p:grpSpPr>
        <p:sp>
          <p:nvSpPr>
            <p:cNvPr id="74" name="CustomShape 36"/>
            <p:cNvSpPr/>
            <p:nvPr/>
          </p:nvSpPr>
          <p:spPr>
            <a:xfrm>
              <a:off x="2309760" y="351144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" name="Line 37"/>
          <p:cNvSpPr/>
          <p:nvPr/>
        </p:nvSpPr>
        <p:spPr>
          <a:xfrm flipH="1" flipV="1">
            <a:off x="2400120" y="266976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" name="Group 38"/>
          <p:cNvGrpSpPr/>
          <p:nvPr/>
        </p:nvGrpSpPr>
        <p:grpSpPr>
          <a:xfrm>
            <a:off x="2312640" y="2882520"/>
            <a:ext cx="195120" cy="185760"/>
            <a:chOff x="2312640" y="2882520"/>
            <a:chExt cx="195120" cy="185760"/>
          </a:xfrm>
        </p:grpSpPr>
        <p:sp>
          <p:nvSpPr>
            <p:cNvPr id="77" name="CustomShape 39"/>
            <p:cNvSpPr/>
            <p:nvPr/>
          </p:nvSpPr>
          <p:spPr>
            <a:xfrm>
              <a:off x="2312640" y="288252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Line 40"/>
          <p:cNvSpPr/>
          <p:nvPr/>
        </p:nvSpPr>
        <p:spPr>
          <a:xfrm flipV="1">
            <a:off x="6158880" y="2765880"/>
            <a:ext cx="0" cy="1728000"/>
          </a:xfrm>
          <a:prstGeom prst="line">
            <a:avLst/>
          </a:prstGeom>
          <a:ln w="18000">
            <a:solidFill>
              <a:srgbClr val="000000"/>
            </a:solidFill>
            <a:custDash>
              <a:ds d="400000" sp="400000"/>
              <a:ds d="1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41"/>
          <p:cNvSpPr/>
          <p:nvPr/>
        </p:nvSpPr>
        <p:spPr>
          <a:xfrm flipH="1">
            <a:off x="5428080" y="3153240"/>
            <a:ext cx="1512000" cy="1080000"/>
          </a:xfrm>
          <a:prstGeom prst="line">
            <a:avLst/>
          </a:prstGeom>
          <a:ln w="18000">
            <a:solidFill>
              <a:srgbClr val="000000"/>
            </a:solidFill>
            <a:custDash>
              <a:ds d="400000" sp="400000"/>
              <a:ds d="1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2"/>
          <p:cNvSpPr/>
          <p:nvPr/>
        </p:nvSpPr>
        <p:spPr>
          <a:xfrm flipH="1" flipV="1">
            <a:off x="5284080" y="3297240"/>
            <a:ext cx="2016000" cy="936000"/>
          </a:xfrm>
          <a:prstGeom prst="line">
            <a:avLst/>
          </a:prstGeom>
          <a:ln w="18000">
            <a:solidFill>
              <a:srgbClr val="000000"/>
            </a:solidFill>
            <a:custDash>
              <a:ds d="400000" sp="400000"/>
              <a:ds d="1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3"/>
          <p:cNvSpPr/>
          <p:nvPr/>
        </p:nvSpPr>
        <p:spPr>
          <a:xfrm flipH="1">
            <a:off x="5630760" y="313596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" name="Group 44"/>
          <p:cNvGrpSpPr/>
          <p:nvPr/>
        </p:nvGrpSpPr>
        <p:grpSpPr>
          <a:xfrm>
            <a:off x="5543280" y="3243600"/>
            <a:ext cx="195120" cy="185760"/>
            <a:chOff x="5543280" y="3243600"/>
            <a:chExt cx="195120" cy="185760"/>
          </a:xfrm>
        </p:grpSpPr>
        <p:sp>
          <p:nvSpPr>
            <p:cNvPr id="83" name="CustomShape 45"/>
            <p:cNvSpPr/>
            <p:nvPr/>
          </p:nvSpPr>
          <p:spPr>
            <a:xfrm flipV="1">
              <a:off x="5543280" y="305784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" name="Line 46"/>
          <p:cNvSpPr/>
          <p:nvPr/>
        </p:nvSpPr>
        <p:spPr>
          <a:xfrm flipH="1">
            <a:off x="5657760" y="375948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" name="Group 47"/>
          <p:cNvGrpSpPr/>
          <p:nvPr/>
        </p:nvGrpSpPr>
        <p:grpSpPr>
          <a:xfrm>
            <a:off x="5570280" y="3867120"/>
            <a:ext cx="195120" cy="185760"/>
            <a:chOff x="5570280" y="3867120"/>
            <a:chExt cx="195120" cy="185760"/>
          </a:xfrm>
        </p:grpSpPr>
        <p:sp>
          <p:nvSpPr>
            <p:cNvPr id="86" name="CustomShape 48"/>
            <p:cNvSpPr/>
            <p:nvPr/>
          </p:nvSpPr>
          <p:spPr>
            <a:xfrm flipV="1">
              <a:off x="5570280" y="368136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Line 49"/>
          <p:cNvSpPr/>
          <p:nvPr/>
        </p:nvSpPr>
        <p:spPr>
          <a:xfrm flipH="1">
            <a:off x="6607440" y="310068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50"/>
          <p:cNvGrpSpPr/>
          <p:nvPr/>
        </p:nvGrpSpPr>
        <p:grpSpPr>
          <a:xfrm>
            <a:off x="6519960" y="3208320"/>
            <a:ext cx="195120" cy="185760"/>
            <a:chOff x="6519960" y="3208320"/>
            <a:chExt cx="195120" cy="185760"/>
          </a:xfrm>
        </p:grpSpPr>
        <p:sp>
          <p:nvSpPr>
            <p:cNvPr id="89" name="CustomShape 51"/>
            <p:cNvSpPr/>
            <p:nvPr/>
          </p:nvSpPr>
          <p:spPr>
            <a:xfrm flipV="1">
              <a:off x="6519960" y="302256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Line 52"/>
          <p:cNvSpPr/>
          <p:nvPr/>
        </p:nvSpPr>
        <p:spPr>
          <a:xfrm flipH="1">
            <a:off x="6697800" y="365544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" name="Group 53"/>
          <p:cNvGrpSpPr/>
          <p:nvPr/>
        </p:nvGrpSpPr>
        <p:grpSpPr>
          <a:xfrm>
            <a:off x="6610320" y="3763080"/>
            <a:ext cx="195120" cy="185760"/>
            <a:chOff x="6610320" y="3763080"/>
            <a:chExt cx="195120" cy="185760"/>
          </a:xfrm>
        </p:grpSpPr>
        <p:sp>
          <p:nvSpPr>
            <p:cNvPr id="92" name="CustomShape 54"/>
            <p:cNvSpPr/>
            <p:nvPr/>
          </p:nvSpPr>
          <p:spPr>
            <a:xfrm flipV="1">
              <a:off x="6610320" y="357732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" name="Line 55"/>
          <p:cNvSpPr/>
          <p:nvPr/>
        </p:nvSpPr>
        <p:spPr>
          <a:xfrm flipH="1">
            <a:off x="6161760" y="286812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" name="Group 56"/>
          <p:cNvGrpSpPr/>
          <p:nvPr/>
        </p:nvGrpSpPr>
        <p:grpSpPr>
          <a:xfrm>
            <a:off x="6074280" y="2975760"/>
            <a:ext cx="195120" cy="185760"/>
            <a:chOff x="6074280" y="2975760"/>
            <a:chExt cx="195120" cy="185760"/>
          </a:xfrm>
        </p:grpSpPr>
        <p:sp>
          <p:nvSpPr>
            <p:cNvPr id="95" name="CustomShape 57"/>
            <p:cNvSpPr/>
            <p:nvPr/>
          </p:nvSpPr>
          <p:spPr>
            <a:xfrm flipV="1">
              <a:off x="6074280" y="279000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" name="Line 58"/>
          <p:cNvSpPr/>
          <p:nvPr/>
        </p:nvSpPr>
        <p:spPr>
          <a:xfrm flipH="1">
            <a:off x="5631120" y="313128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" name="Group 59"/>
          <p:cNvGrpSpPr/>
          <p:nvPr/>
        </p:nvGrpSpPr>
        <p:grpSpPr>
          <a:xfrm>
            <a:off x="5543640" y="3238920"/>
            <a:ext cx="195120" cy="185760"/>
            <a:chOff x="5543640" y="3238920"/>
            <a:chExt cx="195120" cy="185760"/>
          </a:xfrm>
        </p:grpSpPr>
        <p:sp>
          <p:nvSpPr>
            <p:cNvPr id="98" name="CustomShape 60"/>
            <p:cNvSpPr/>
            <p:nvPr/>
          </p:nvSpPr>
          <p:spPr>
            <a:xfrm flipV="1">
              <a:off x="5543640" y="305316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Line 61"/>
          <p:cNvSpPr/>
          <p:nvPr/>
        </p:nvSpPr>
        <p:spPr>
          <a:xfrm flipH="1">
            <a:off x="6141240" y="349668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" name="Group 62"/>
          <p:cNvGrpSpPr/>
          <p:nvPr/>
        </p:nvGrpSpPr>
        <p:grpSpPr>
          <a:xfrm>
            <a:off x="6053760" y="3604320"/>
            <a:ext cx="195120" cy="185760"/>
            <a:chOff x="6053760" y="3604320"/>
            <a:chExt cx="195120" cy="185760"/>
          </a:xfrm>
        </p:grpSpPr>
        <p:sp>
          <p:nvSpPr>
            <p:cNvPr id="101" name="CustomShape 63"/>
            <p:cNvSpPr/>
            <p:nvPr/>
          </p:nvSpPr>
          <p:spPr>
            <a:xfrm flipV="1">
              <a:off x="6053760" y="341856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Line 64"/>
          <p:cNvSpPr/>
          <p:nvPr/>
        </p:nvSpPr>
        <p:spPr>
          <a:xfrm flipH="1">
            <a:off x="6150960" y="4049640"/>
            <a:ext cx="5040" cy="5061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" name="Group 65"/>
          <p:cNvGrpSpPr/>
          <p:nvPr/>
        </p:nvGrpSpPr>
        <p:grpSpPr>
          <a:xfrm>
            <a:off x="6063480" y="4157280"/>
            <a:ext cx="195120" cy="185760"/>
            <a:chOff x="6063480" y="4157280"/>
            <a:chExt cx="195120" cy="185760"/>
          </a:xfrm>
        </p:grpSpPr>
        <p:sp>
          <p:nvSpPr>
            <p:cNvPr id="104" name="CustomShape 66"/>
            <p:cNvSpPr/>
            <p:nvPr/>
          </p:nvSpPr>
          <p:spPr>
            <a:xfrm flipV="1">
              <a:off x="6063480" y="3971520"/>
              <a:ext cx="195120" cy="18576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TextShape 67"/>
          <p:cNvSpPr txBox="1"/>
          <p:nvPr/>
        </p:nvSpPr>
        <p:spPr>
          <a:xfrm>
            <a:off x="8875800" y="3730320"/>
            <a:ext cx="1567440" cy="45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N</a:t>
            </a:r>
            <a:r>
              <a:rPr b="0" lang="en-GB" sz="2400" spc="-1" strike="noStrike" baseline="-33000">
                <a:latin typeface="Arial"/>
              </a:rPr>
              <a:t>f</a:t>
            </a:r>
            <a:r>
              <a:rPr b="0" lang="en-GB" sz="2400" spc="-1" strike="noStrike" baseline="-33000">
                <a:latin typeface="Arial"/>
              </a:rPr>
              <a:t>e</a:t>
            </a:r>
            <a:r>
              <a:rPr b="0" lang="en-GB" sz="2400" spc="-1" strike="noStrike" baseline="-33000">
                <a:latin typeface="Arial"/>
              </a:rPr>
              <a:t>r</a:t>
            </a:r>
            <a:r>
              <a:rPr b="0" lang="en-GB" sz="2400" spc="-1" strike="noStrike" baseline="-33000">
                <a:latin typeface="Arial"/>
              </a:rPr>
              <a:t>m</a:t>
            </a:r>
            <a:r>
              <a:rPr b="0" lang="en-GB" sz="2400" spc="-1" strike="noStrike" baseline="-33000">
                <a:latin typeface="Arial"/>
              </a:rPr>
              <a:t>i</a:t>
            </a:r>
            <a:r>
              <a:rPr b="0" lang="en-GB" sz="24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=</a:t>
            </a:r>
            <a:r>
              <a:rPr b="0" lang="en-GB" sz="24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1</a:t>
            </a:r>
            <a:r>
              <a:rPr b="0" lang="en-GB" sz="2400" spc="-1" strike="noStrike">
                <a:latin typeface="Arial"/>
              </a:rPr>
              <a:t>4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6" name="TextShape 68"/>
          <p:cNvSpPr txBox="1"/>
          <p:nvPr/>
        </p:nvSpPr>
        <p:spPr>
          <a:xfrm>
            <a:off x="9162360" y="4180680"/>
            <a:ext cx="1834200" cy="45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N</a:t>
            </a:r>
            <a:r>
              <a:rPr b="0" lang="en-GB" sz="2400" spc="-1" strike="noStrike" baseline="-33000">
                <a:latin typeface="Arial"/>
              </a:rPr>
              <a:t>p</a:t>
            </a:r>
            <a:r>
              <a:rPr b="0" lang="en-GB" sz="2400" spc="-1" strike="noStrike" baseline="-33000">
                <a:latin typeface="Arial"/>
              </a:rPr>
              <a:t>a</a:t>
            </a:r>
            <a:r>
              <a:rPr b="0" lang="en-GB" sz="2400" spc="-1" strike="noStrike" baseline="-33000">
                <a:latin typeface="Arial"/>
              </a:rPr>
              <a:t>r</a:t>
            </a:r>
            <a:r>
              <a:rPr b="0" lang="en-GB" sz="2400" spc="-1" strike="noStrike" baseline="-33000">
                <a:latin typeface="Arial"/>
              </a:rPr>
              <a:t>t</a:t>
            </a:r>
            <a:r>
              <a:rPr b="0" lang="en-GB" sz="2400" spc="-1" strike="noStrike" baseline="-33000">
                <a:latin typeface="Arial"/>
              </a:rPr>
              <a:t>i</a:t>
            </a:r>
            <a:r>
              <a:rPr b="0" lang="en-GB" sz="2400" spc="-1" strike="noStrike" baseline="-33000">
                <a:latin typeface="Arial"/>
              </a:rPr>
              <a:t>c</a:t>
            </a:r>
            <a:r>
              <a:rPr b="0" lang="en-GB" sz="2400" spc="-1" strike="noStrike" baseline="-33000">
                <a:latin typeface="Arial"/>
              </a:rPr>
              <a:t>l</a:t>
            </a:r>
            <a:r>
              <a:rPr b="0" lang="en-GB" sz="2400" spc="-1" strike="noStrike" baseline="-33000">
                <a:latin typeface="Arial"/>
              </a:rPr>
              <a:t>e</a:t>
            </a:r>
            <a:r>
              <a:rPr b="0" lang="en-GB" sz="2400" spc="-1" strike="noStrike" baseline="-33000">
                <a:latin typeface="Arial"/>
              </a:rPr>
              <a:t>s</a:t>
            </a:r>
            <a:r>
              <a:rPr b="0" lang="en-GB" sz="24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=</a:t>
            </a:r>
            <a:r>
              <a:rPr b="0" lang="en-GB" sz="24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4</a:t>
            </a:r>
            <a:r>
              <a:rPr b="0" lang="en-GB" sz="2400" spc="-1" strike="noStrike">
                <a:latin typeface="Arial"/>
              </a:rPr>
              <a:t>0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7" name="TextShape 69"/>
          <p:cNvSpPr txBox="1"/>
          <p:nvPr/>
        </p:nvSpPr>
        <p:spPr>
          <a:xfrm>
            <a:off x="8642160" y="3273120"/>
            <a:ext cx="28587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  <a:ea typeface="AR PL SungtiL GB"/>
              </a:rPr>
              <a:t>n</a:t>
            </a:r>
            <a:r>
              <a:rPr b="0" lang="en-GB" sz="2400" spc="-1" strike="noStrike" baseline="-33000">
                <a:latin typeface="Arial"/>
                <a:ea typeface="AR PL SungtiL GB"/>
              </a:rPr>
              <a:t>x</a:t>
            </a:r>
            <a:r>
              <a:rPr b="0" lang="en-GB" sz="2400" spc="-1" strike="noStrike" baseline="33000">
                <a:latin typeface="Arial"/>
                <a:ea typeface="AR PL SungtiL GB"/>
              </a:rPr>
              <a:t>2</a:t>
            </a:r>
            <a:r>
              <a:rPr b="0" lang="en-GB" sz="2400" spc="-1" strike="noStrike">
                <a:latin typeface="Arial"/>
                <a:ea typeface="AR PL SungtiL GB"/>
              </a:rPr>
              <a:t> , n</a:t>
            </a:r>
            <a:r>
              <a:rPr b="0" lang="en-GB" sz="2400" spc="-1" strike="noStrike" baseline="-33000">
                <a:latin typeface="Arial"/>
                <a:ea typeface="AR PL SungtiL GB"/>
              </a:rPr>
              <a:t>y</a:t>
            </a:r>
            <a:r>
              <a:rPr b="0" lang="en-GB" sz="2400" spc="-1" strike="noStrike" baseline="33000">
                <a:latin typeface="Arial"/>
                <a:ea typeface="AR PL SungtiL GB"/>
              </a:rPr>
              <a:t>2</a:t>
            </a:r>
            <a:r>
              <a:rPr b="0" lang="en-GB" sz="2400" spc="-1" strike="noStrike">
                <a:latin typeface="Arial"/>
                <a:ea typeface="AR PL SungtiL GB"/>
              </a:rPr>
              <a:t> ,n</a:t>
            </a:r>
            <a:r>
              <a:rPr b="0" lang="en-GB" sz="2400" spc="-1" strike="noStrike" baseline="-33000">
                <a:latin typeface="Arial"/>
                <a:ea typeface="AR PL SungtiL GB"/>
              </a:rPr>
              <a:t>z</a:t>
            </a:r>
            <a:r>
              <a:rPr b="0" lang="en-GB" sz="2400" spc="-1" strike="noStrike" baseline="33000">
                <a:latin typeface="Arial"/>
                <a:ea typeface="AR PL SungtiL GB"/>
              </a:rPr>
              <a:t>2</a:t>
            </a:r>
            <a:r>
              <a:rPr b="0" lang="en-GB" sz="2400" spc="-1" strike="noStrike">
                <a:latin typeface="Arial"/>
                <a:ea typeface="AR PL SungtiL GB"/>
              </a:rPr>
              <a:t> &lt;= </a:t>
            </a:r>
            <a:r>
              <a:rPr b="0" lang="en-GB" sz="2400" spc="-1" strike="noStrike">
                <a:latin typeface="Arial"/>
              </a:rPr>
              <a:t>N</a:t>
            </a:r>
            <a:r>
              <a:rPr b="0" lang="en-GB" sz="2400" spc="-1" strike="noStrike" baseline="33000">
                <a:latin typeface="Arial"/>
              </a:rPr>
              <a:t>2</a:t>
            </a:r>
            <a:r>
              <a:rPr b="0" lang="en-GB" sz="2400" spc="-1" strike="noStrike" baseline="-33000">
                <a:latin typeface="Arial"/>
              </a:rPr>
              <a:t>max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8" name="TextShape 70"/>
          <p:cNvSpPr txBox="1"/>
          <p:nvPr/>
        </p:nvSpPr>
        <p:spPr>
          <a:xfrm>
            <a:off x="9000360" y="2691000"/>
            <a:ext cx="2238120" cy="45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e.g. N</a:t>
            </a:r>
            <a:r>
              <a:rPr b="0" lang="en-GB" sz="2400" spc="-1" strike="noStrike" baseline="-33000">
                <a:latin typeface="Arial"/>
              </a:rPr>
              <a:t>max</a:t>
            </a:r>
            <a:r>
              <a:rPr b="0" lang="en-GB" sz="2400" spc="-1" strike="noStrike">
                <a:latin typeface="Arial"/>
              </a:rPr>
              <a:t> = 1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9" name="CustomShape 71"/>
          <p:cNvSpPr/>
          <p:nvPr/>
        </p:nvSpPr>
        <p:spPr>
          <a:xfrm>
            <a:off x="8553240" y="6117480"/>
            <a:ext cx="1219320" cy="1107360"/>
          </a:xfrm>
          <a:prstGeom prst="rect">
            <a:avLst/>
          </a:prstGeom>
          <a:solidFill>
            <a:srgbClr val="729fcf">
              <a:alpha val="74000"/>
            </a:srgbClr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2"/>
          <p:cNvSpPr/>
          <p:nvPr/>
        </p:nvSpPr>
        <p:spPr>
          <a:xfrm>
            <a:off x="8553240" y="7224840"/>
            <a:ext cx="1219320" cy="1107360"/>
          </a:xfrm>
          <a:prstGeom prst="rect">
            <a:avLst/>
          </a:prstGeom>
          <a:solidFill>
            <a:srgbClr val="729fcf">
              <a:alpha val="74000"/>
            </a:srgbClr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73"/>
          <p:cNvSpPr txBox="1"/>
          <p:nvPr/>
        </p:nvSpPr>
        <p:spPr>
          <a:xfrm>
            <a:off x="8908920" y="6208560"/>
            <a:ext cx="58932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4000" spc="-1" strike="noStrike">
                <a:latin typeface="TeX Gyre Chorus"/>
              </a:rPr>
              <a:t>P</a:t>
            </a:r>
            <a:r>
              <a:rPr b="0" lang="en-GB" sz="4000" spc="-1" strike="noStrike" baseline="-33000">
                <a:latin typeface="TeX Gyre Chorus"/>
              </a:rPr>
              <a:t>ij</a:t>
            </a:r>
            <a:endParaRPr b="0" lang="en-GB" sz="4000" spc="-1" strike="noStrike">
              <a:latin typeface="TeX Gyre Chorus"/>
            </a:endParaRPr>
          </a:p>
        </p:txBody>
      </p:sp>
      <p:sp>
        <p:nvSpPr>
          <p:cNvPr id="112" name="TextShape 74"/>
          <p:cNvSpPr txBox="1"/>
          <p:nvPr/>
        </p:nvSpPr>
        <p:spPr>
          <a:xfrm>
            <a:off x="8827920" y="7336800"/>
            <a:ext cx="71136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4000" spc="-1" strike="noStrike">
                <a:latin typeface="TeX Gyre Chorus"/>
              </a:rPr>
              <a:t>P’</a:t>
            </a:r>
            <a:r>
              <a:rPr b="0" lang="en-GB" sz="4000" spc="-1" strike="noStrike" baseline="-33000">
                <a:latin typeface="TeX Gyre Chorus"/>
              </a:rPr>
              <a:t>ij</a:t>
            </a:r>
            <a:endParaRPr b="0" lang="en-GB" sz="4000" spc="-1" strike="noStrike">
              <a:latin typeface="TeX Gyre Chorus"/>
            </a:endParaRPr>
          </a:p>
        </p:txBody>
      </p:sp>
      <p:sp>
        <p:nvSpPr>
          <p:cNvPr id="113" name="CustomShape 75"/>
          <p:cNvSpPr/>
          <p:nvPr/>
        </p:nvSpPr>
        <p:spPr>
          <a:xfrm>
            <a:off x="8553240" y="8332200"/>
            <a:ext cx="1219320" cy="1107360"/>
          </a:xfrm>
          <a:prstGeom prst="rect">
            <a:avLst/>
          </a:prstGeom>
          <a:solidFill>
            <a:srgbClr val="729fcf">
              <a:alpha val="74000"/>
            </a:srgbClr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76"/>
          <p:cNvSpPr txBox="1"/>
          <p:nvPr/>
        </p:nvSpPr>
        <p:spPr>
          <a:xfrm>
            <a:off x="8838000" y="8485200"/>
            <a:ext cx="971280" cy="15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4000" spc="-1" strike="noStrike">
                <a:latin typeface="TeX Gyre Chorus"/>
              </a:rPr>
              <a:t>P</a:t>
            </a:r>
            <a:r>
              <a:rPr b="0" lang="en-GB" sz="4000" spc="-1" strike="noStrike">
                <a:latin typeface="TeX Gyre Chorus"/>
              </a:rPr>
              <a:t>’</a:t>
            </a:r>
            <a:r>
              <a:rPr b="0" lang="en-GB" sz="4000" spc="-1" strike="noStrike">
                <a:latin typeface="TeX Gyre Chorus"/>
              </a:rPr>
              <a:t>’</a:t>
            </a:r>
            <a:r>
              <a:rPr b="0" lang="en-GB" sz="4000" spc="-1" strike="noStrike" baseline="-33000">
                <a:latin typeface="TeX Gyre Chorus"/>
              </a:rPr>
              <a:t>i</a:t>
            </a:r>
            <a:r>
              <a:rPr b="0" lang="en-GB" sz="4000" spc="-1" strike="noStrike" baseline="-33000">
                <a:latin typeface="TeX Gyre Chorus"/>
              </a:rPr>
              <a:t>j</a:t>
            </a:r>
            <a:endParaRPr b="0" lang="en-GB" sz="4000" spc="-1" strike="noStrike">
              <a:latin typeface="TeX Gyre Choru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5" name="Formula 77"/>
              <p:cNvSpPr txBox="1"/>
              <p:nvPr/>
            </p:nvSpPr>
            <p:spPr>
              <a:xfrm>
                <a:off x="4710600" y="6013080"/>
                <a:ext cx="72000" cy="138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116" name="TextShape 78"/>
          <p:cNvSpPr txBox="1"/>
          <p:nvPr/>
        </p:nvSpPr>
        <p:spPr>
          <a:xfrm>
            <a:off x="1292040" y="8276400"/>
            <a:ext cx="1415160" cy="45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[</a:t>
            </a:r>
            <a:r>
              <a:rPr b="0" lang="en-GB" sz="2400" spc="-1" strike="noStrike">
                <a:latin typeface="Arial"/>
              </a:rPr>
              <a:t>k</a:t>
            </a:r>
            <a:r>
              <a:rPr b="0" lang="en-GB" sz="2400" spc="-1" strike="noStrike" baseline="-33000">
                <a:latin typeface="Arial"/>
              </a:rPr>
              <a:t>x</a:t>
            </a:r>
            <a:r>
              <a:rPr b="0" lang="en-GB" sz="2400" spc="-1" strike="noStrike">
                <a:latin typeface="Arial"/>
              </a:rPr>
              <a:t>,</a:t>
            </a:r>
            <a:r>
              <a:rPr b="0" lang="en-GB" sz="24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k</a:t>
            </a:r>
            <a:r>
              <a:rPr b="0" lang="en-GB" sz="2400" spc="-1" strike="noStrike" baseline="-33000">
                <a:latin typeface="Arial"/>
              </a:rPr>
              <a:t>y</a:t>
            </a:r>
            <a:r>
              <a:rPr b="0" lang="en-GB" sz="2400" spc="-1" strike="noStrike">
                <a:latin typeface="Arial"/>
              </a:rPr>
              <a:t>,</a:t>
            </a:r>
            <a:r>
              <a:rPr b="0" lang="en-GB" sz="2400" spc="-1" strike="noStrike">
                <a:latin typeface="Arial"/>
              </a:rPr>
              <a:t> </a:t>
            </a:r>
            <a:r>
              <a:rPr b="0" lang="en-GB" sz="2400" spc="-1" strike="noStrike">
                <a:latin typeface="Arial"/>
              </a:rPr>
              <a:t>k</a:t>
            </a:r>
            <a:r>
              <a:rPr b="0" lang="en-GB" sz="2400" spc="-1" strike="noStrike" baseline="-33000">
                <a:latin typeface="Arial"/>
              </a:rPr>
              <a:t>z</a:t>
            </a:r>
            <a:r>
              <a:rPr b="0" lang="en-GB" sz="2400" spc="-1" strike="noStrike">
                <a:latin typeface="Arial"/>
              </a:rPr>
              <a:t>]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7" name="TextShape 79"/>
          <p:cNvSpPr txBox="1"/>
          <p:nvPr/>
        </p:nvSpPr>
        <p:spPr>
          <a:xfrm>
            <a:off x="4389120" y="4626360"/>
            <a:ext cx="32302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[-</a:t>
            </a:r>
            <a:r>
              <a:rPr b="0" lang="en-GB" sz="1800" spc="-1" strike="noStrike">
                <a:latin typeface="Arial"/>
              </a:rPr>
              <a:t>1,0</a:t>
            </a:r>
            <a:r>
              <a:rPr b="0" lang="en-GB" sz="1800" spc="-1" strike="noStrike">
                <a:latin typeface="Arial"/>
              </a:rPr>
              <a:t>,+</a:t>
            </a:r>
            <a:r>
              <a:rPr b="0" lang="en-GB" sz="1800" spc="-1" strike="noStrike">
                <a:latin typeface="Arial"/>
              </a:rPr>
              <a:t>1], </a:t>
            </a:r>
            <a:r>
              <a:rPr b="0" lang="en-GB" sz="1800" spc="-1" strike="noStrike">
                <a:latin typeface="Arial"/>
              </a:rPr>
              <a:t>[-</a:t>
            </a:r>
            <a:r>
              <a:rPr b="0" lang="en-GB" sz="1800" spc="-1" strike="noStrike">
                <a:latin typeface="Arial"/>
              </a:rPr>
              <a:t>1, </a:t>
            </a:r>
            <a:r>
              <a:rPr b="0" lang="en-GB" sz="1800" spc="-1" strike="noStrike">
                <a:latin typeface="Arial"/>
              </a:rPr>
              <a:t>0, </a:t>
            </a:r>
            <a:r>
              <a:rPr b="0" lang="en-GB" sz="1800" spc="-1" strike="noStrike">
                <a:latin typeface="Arial"/>
              </a:rPr>
              <a:t>+1</a:t>
            </a:r>
            <a:r>
              <a:rPr b="0" lang="en-GB" sz="1800" spc="-1" strike="noStrike">
                <a:latin typeface="Arial"/>
              </a:rPr>
              <a:t>], [-</a:t>
            </a:r>
            <a:r>
              <a:rPr b="0" lang="en-GB" sz="1800" spc="-1" strike="noStrike">
                <a:latin typeface="Arial"/>
              </a:rPr>
              <a:t>1, </a:t>
            </a:r>
            <a:r>
              <a:rPr b="0" lang="en-GB" sz="1800" spc="-1" strike="noStrike">
                <a:latin typeface="Arial"/>
              </a:rPr>
              <a:t>0, </a:t>
            </a:r>
            <a:r>
              <a:rPr b="0" lang="en-GB" sz="1800" spc="-1" strike="noStrike">
                <a:latin typeface="Arial"/>
              </a:rPr>
              <a:t>+1</a:t>
            </a:r>
            <a:r>
              <a:rPr b="0" lang="en-GB" sz="1800" spc="-1" strike="noStrike">
                <a:latin typeface="Arial"/>
              </a:rPr>
              <a:t>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8" name="TextShape 80"/>
          <p:cNvSpPr txBox="1"/>
          <p:nvPr/>
        </p:nvSpPr>
        <p:spPr>
          <a:xfrm>
            <a:off x="3627360" y="3642480"/>
            <a:ext cx="12808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[</a:t>
            </a:r>
            <a:r>
              <a:rPr b="0" lang="en-GB" sz="1800" spc="-1" strike="noStrike">
                <a:latin typeface="Arial"/>
              </a:rPr>
              <a:t>-</a:t>
            </a:r>
            <a:r>
              <a:rPr b="0" lang="en-GB" sz="1800" spc="-1" strike="noStrike">
                <a:latin typeface="Arial"/>
              </a:rPr>
              <a:t>0</a:t>
            </a:r>
            <a:r>
              <a:rPr b="0" lang="en-GB" sz="1800" spc="-1" strike="noStrike">
                <a:latin typeface="Arial"/>
              </a:rPr>
              <a:t>.</a:t>
            </a:r>
            <a:r>
              <a:rPr b="0" lang="en-GB" sz="1800" spc="-1" strike="noStrike">
                <a:latin typeface="Arial"/>
              </a:rPr>
              <a:t>5</a:t>
            </a:r>
            <a:r>
              <a:rPr b="0" lang="en-GB" sz="1800" spc="-1" strike="noStrike">
                <a:latin typeface="Arial"/>
              </a:rPr>
              <a:t>,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+</a:t>
            </a:r>
            <a:r>
              <a:rPr b="0" lang="en-GB" sz="1800" spc="-1" strike="noStrike">
                <a:latin typeface="Arial"/>
              </a:rPr>
              <a:t>0</a:t>
            </a:r>
            <a:r>
              <a:rPr b="0" lang="en-GB" sz="1800" spc="-1" strike="noStrike">
                <a:latin typeface="Arial"/>
              </a:rPr>
              <a:t>.</a:t>
            </a:r>
            <a:r>
              <a:rPr b="0" lang="en-GB" sz="1800" spc="-1" strike="noStrike">
                <a:latin typeface="Arial"/>
              </a:rPr>
              <a:t>5</a:t>
            </a:r>
            <a:r>
              <a:rPr b="0" lang="en-GB" sz="1800" spc="-1" strike="noStrike">
                <a:latin typeface="Arial"/>
              </a:rPr>
              <a:t>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9" name="TextShape 81"/>
          <p:cNvSpPr txBox="1"/>
          <p:nvPr/>
        </p:nvSpPr>
        <p:spPr>
          <a:xfrm>
            <a:off x="3564720" y="8297640"/>
            <a:ext cx="2302560" cy="51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[n</a:t>
            </a:r>
            <a:r>
              <a:rPr b="0" lang="en-GB" sz="2400" spc="-1" strike="noStrike" baseline="-33000">
                <a:latin typeface="Arial"/>
              </a:rPr>
              <a:t>x</a:t>
            </a:r>
            <a:r>
              <a:rPr b="0" lang="en-GB" sz="2400" spc="-1" strike="noStrike">
                <a:latin typeface="Arial"/>
              </a:rPr>
              <a:t>, </a:t>
            </a:r>
            <a:r>
              <a:rPr b="0" lang="en-GB" sz="2400" spc="-1" strike="noStrike">
                <a:latin typeface="Arial"/>
              </a:rPr>
              <a:t>n</a:t>
            </a:r>
            <a:r>
              <a:rPr b="0" lang="en-GB" sz="2400" spc="-1" strike="noStrike" baseline="-33000">
                <a:latin typeface="Arial"/>
              </a:rPr>
              <a:t>y</a:t>
            </a:r>
            <a:r>
              <a:rPr b="0" lang="en-GB" sz="2400" spc="-1" strike="noStrike">
                <a:latin typeface="Arial"/>
              </a:rPr>
              <a:t>, </a:t>
            </a:r>
            <a:r>
              <a:rPr b="0" lang="en-GB" sz="2400" spc="-1" strike="noStrike">
                <a:latin typeface="Arial"/>
              </a:rPr>
              <a:t>n</a:t>
            </a:r>
            <a:r>
              <a:rPr b="0" lang="en-GB" sz="2400" spc="-1" strike="noStrike" baseline="-33000">
                <a:latin typeface="Arial"/>
              </a:rPr>
              <a:t>z</a:t>
            </a:r>
            <a:r>
              <a:rPr b="0" lang="en-GB" sz="2400" spc="-1" strike="noStrike">
                <a:latin typeface="Arial"/>
              </a:rPr>
              <a:t>] </a:t>
            </a:r>
            <a:r>
              <a:rPr b="0" lang="en-GB" sz="2400" spc="-1" strike="noStrike">
                <a:latin typeface="Arial"/>
              </a:rPr>
              <a:t>2</a:t>
            </a:r>
            <a:r>
              <a:rPr b="0" lang="en-GB" sz="2400" spc="-1" strike="noStrike">
                <a:latin typeface="Arial"/>
              </a:rPr>
              <a:t>π/</a:t>
            </a:r>
            <a:r>
              <a:rPr b="0" lang="en-GB" sz="2400" spc="-1" strike="noStrike">
                <a:latin typeface="Arial"/>
              </a:rPr>
              <a:t>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0" name="Line 82"/>
          <p:cNvSpPr/>
          <p:nvPr/>
        </p:nvSpPr>
        <p:spPr>
          <a:xfrm>
            <a:off x="2707200" y="8471160"/>
            <a:ext cx="85752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83"/>
          <p:cNvSpPr txBox="1"/>
          <p:nvPr/>
        </p:nvSpPr>
        <p:spPr>
          <a:xfrm>
            <a:off x="1199160" y="7971120"/>
            <a:ext cx="150804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s</a:t>
            </a:r>
            <a:r>
              <a:rPr b="0" lang="en-GB" sz="1800" spc="-1" strike="noStrike">
                <a:latin typeface="Arial"/>
              </a:rPr>
              <a:t>s 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ffi</a:t>
            </a:r>
            <a:r>
              <a:rPr b="0" lang="en-GB" sz="1800" spc="-1" strike="noStrike">
                <a:latin typeface="Arial"/>
              </a:rPr>
              <a:t>ci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n</a:t>
            </a:r>
            <a:r>
              <a:rPr b="0" lang="en-GB" sz="1800" spc="-1" strike="noStrike">
                <a:latin typeface="Arial"/>
              </a:rPr>
              <a:t>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2" name="TextShape 84"/>
          <p:cNvSpPr txBox="1"/>
          <p:nvPr/>
        </p:nvSpPr>
        <p:spPr>
          <a:xfrm>
            <a:off x="9358200" y="4706640"/>
            <a:ext cx="1494720" cy="457560"/>
          </a:xfrm>
          <a:prstGeom prst="rect">
            <a:avLst/>
          </a:prstGeom>
          <a:noFill/>
          <a:ln w="54000"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  <a:ea typeface="AR PL SungtiL GB"/>
              </a:rPr>
              <a:t>N</a:t>
            </a:r>
            <a:r>
              <a:rPr b="0" lang="en-GB" sz="2400" spc="-1" strike="noStrike" baseline="-33000">
                <a:latin typeface="Arial"/>
                <a:ea typeface="AR PL SungtiL GB"/>
              </a:rPr>
              <a:t>f</a:t>
            </a:r>
            <a:r>
              <a:rPr b="0" lang="en-GB" sz="2400" spc="-1" strike="noStrike" baseline="-33000">
                <a:latin typeface="Arial"/>
                <a:ea typeface="AR PL SungtiL GB"/>
              </a:rPr>
              <a:t>erm</a:t>
            </a:r>
            <a:r>
              <a:rPr b="0" lang="en-GB" sz="2400" spc="-1" strike="noStrike" baseline="-33000">
                <a:latin typeface="Arial"/>
                <a:ea typeface="AR PL SungtiL GB"/>
              </a:rPr>
              <a:t>i</a:t>
            </a:r>
            <a:r>
              <a:rPr b="0" lang="en-GB" sz="2400" spc="-1" strike="noStrike">
                <a:latin typeface="Arial"/>
                <a:ea typeface="AR PL SungtiL GB"/>
              </a:rPr>
              <a:t>=</a:t>
            </a:r>
            <a:r>
              <a:rPr b="0" lang="en-GB" sz="2400" spc="-1" strike="noStrike">
                <a:latin typeface="Arial"/>
              </a:rPr>
              <a:t>ρ</a:t>
            </a:r>
            <a:r>
              <a:rPr b="0" lang="en-GB" sz="2400" spc="-1" strike="noStrike">
                <a:latin typeface="Arial"/>
              </a:rPr>
              <a:t>L</a:t>
            </a:r>
            <a:r>
              <a:rPr b="0" lang="en-GB" sz="2400" spc="-1" strike="noStrike" baseline="33000">
                <a:latin typeface="Arial"/>
              </a:rPr>
              <a:t>3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208960" y="6601320"/>
            <a:ext cx="1086120" cy="518040"/>
          </a:xfrm>
          <a:prstGeom prst="rect">
            <a:avLst/>
          </a:prstGeom>
          <a:ln w="5400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4320360" y="6629040"/>
            <a:ext cx="1163160" cy="450360"/>
          </a:xfrm>
          <a:prstGeom prst="rect">
            <a:avLst/>
          </a:prstGeom>
          <a:ln w="54000">
            <a:noFill/>
          </a:ln>
        </p:spPr>
      </p:pic>
      <p:sp>
        <p:nvSpPr>
          <p:cNvPr id="125" name="Line 85"/>
          <p:cNvSpPr/>
          <p:nvPr/>
        </p:nvSpPr>
        <p:spPr>
          <a:xfrm>
            <a:off x="3385440" y="6815520"/>
            <a:ext cx="85752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86"/>
          <p:cNvSpPr/>
          <p:nvPr/>
        </p:nvSpPr>
        <p:spPr>
          <a:xfrm flipV="1">
            <a:off x="5561280" y="6588360"/>
            <a:ext cx="2844000" cy="21528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87"/>
          <p:cNvSpPr/>
          <p:nvPr/>
        </p:nvSpPr>
        <p:spPr>
          <a:xfrm>
            <a:off x="5556960" y="6792120"/>
            <a:ext cx="2696040" cy="93348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88"/>
          <p:cNvSpPr/>
          <p:nvPr/>
        </p:nvSpPr>
        <p:spPr>
          <a:xfrm>
            <a:off x="5552640" y="6787800"/>
            <a:ext cx="2805840" cy="214524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29160" y="-37080"/>
            <a:ext cx="13062600" cy="1539720"/>
          </a:xfrm>
          <a:prstGeom prst="rect">
            <a:avLst/>
          </a:prstGeom>
          <a:solidFill>
            <a:srgbClr val="2c4671"/>
          </a:solidFill>
          <a:ln w="12600">
            <a:noFill/>
          </a:ln>
          <a:effectLst>
            <a:outerShdw algn="b" blurRad="76200" dir="18900000" dist="0" kx="0" ky="0" rotWithShape="0" sx="100000" sy="10000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4227480" y="236520"/>
            <a:ext cx="4152600" cy="91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Group 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No.5 </a:t>
            </a:r>
            <a:r>
              <a:rPr b="0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 </a:t>
            </a:r>
            <a:endParaRPr b="0" lang="en-GB" sz="53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5400" y="360000"/>
            <a:ext cx="372060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Neutro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n 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matter: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132" name="Group 4"/>
          <p:cNvGrpSpPr/>
          <p:nvPr/>
        </p:nvGrpSpPr>
        <p:grpSpPr>
          <a:xfrm>
            <a:off x="9970560" y="-33840"/>
            <a:ext cx="2533680" cy="1533240"/>
            <a:chOff x="9970560" y="-33840"/>
            <a:chExt cx="2533680" cy="1533240"/>
          </a:xfrm>
        </p:grpSpPr>
        <p:sp>
          <p:nvSpPr>
            <p:cNvPr id="133" name="CustomShape 5"/>
            <p:cNvSpPr/>
            <p:nvPr/>
          </p:nvSpPr>
          <p:spPr>
            <a:xfrm>
              <a:off x="10127520" y="-33840"/>
              <a:ext cx="2376720" cy="153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d174bb"/>
                  </a:solidFill>
                  <a:latin typeface="Herculanum"/>
                  <a:ea typeface="Herculanum"/>
                </a:rPr>
                <a:t>Y</a:t>
              </a: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sp>
          <p:nvSpPr>
            <p:cNvPr id="134" name="CustomShape 6"/>
            <p:cNvSpPr/>
            <p:nvPr/>
          </p:nvSpPr>
          <p:spPr>
            <a:xfrm>
              <a:off x="12291840" y="466200"/>
              <a:ext cx="182880" cy="17352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7"/>
            <p:cNvSpPr/>
            <p:nvPr/>
          </p:nvSpPr>
          <p:spPr>
            <a:xfrm>
              <a:off x="11704320" y="614160"/>
              <a:ext cx="182880" cy="198720"/>
            </a:xfrm>
            <a:prstGeom prst="ellipse">
              <a:avLst/>
            </a:prstGeom>
            <a:noFill/>
            <a:ln w="25560">
              <a:solidFill>
                <a:srgbClr val="849555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9970560" y="46008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9"/>
            <p:cNvSpPr/>
            <p:nvPr/>
          </p:nvSpPr>
          <p:spPr>
            <a:xfrm>
              <a:off x="10869120" y="633240"/>
              <a:ext cx="182880" cy="198720"/>
            </a:xfrm>
            <a:prstGeom prst="ellipse">
              <a:avLst/>
            </a:prstGeom>
            <a:noFill/>
            <a:ln w="25560">
              <a:solidFill>
                <a:srgbClr val="8e1616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CustomShape 10"/>
          <p:cNvSpPr/>
          <p:nvPr/>
        </p:nvSpPr>
        <p:spPr>
          <a:xfrm>
            <a:off x="1506960" y="6126840"/>
            <a:ext cx="6948000" cy="681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0" y="1219680"/>
            <a:ext cx="2448720" cy="146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tr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x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g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08680" y="3408840"/>
            <a:ext cx="5859720" cy="1194840"/>
          </a:xfrm>
          <a:prstGeom prst="rect">
            <a:avLst/>
          </a:prstGeom>
          <a:ln>
            <a:noFill/>
          </a:ln>
        </p:spPr>
      </p:pic>
      <p:grpSp>
        <p:nvGrpSpPr>
          <p:cNvPr id="141" name="Group 12"/>
          <p:cNvGrpSpPr/>
          <p:nvPr/>
        </p:nvGrpSpPr>
        <p:grpSpPr>
          <a:xfrm>
            <a:off x="8118000" y="2459160"/>
            <a:ext cx="4094280" cy="3728160"/>
            <a:chOff x="8118000" y="2459160"/>
            <a:chExt cx="4094280" cy="3728160"/>
          </a:xfrm>
        </p:grpSpPr>
        <p:grpSp>
          <p:nvGrpSpPr>
            <p:cNvPr id="142" name="Group 13"/>
            <p:cNvGrpSpPr/>
            <p:nvPr/>
          </p:nvGrpSpPr>
          <p:grpSpPr>
            <a:xfrm>
              <a:off x="8118000" y="2459160"/>
              <a:ext cx="4094280" cy="3728160"/>
              <a:chOff x="8118000" y="2459160"/>
              <a:chExt cx="4094280" cy="3728160"/>
            </a:xfrm>
          </p:grpSpPr>
          <p:pic>
            <p:nvPicPr>
              <p:cNvPr id="143" name="圆角矩形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8000" y="2459160"/>
                <a:ext cx="4094280" cy="3728160"/>
              </a:xfrm>
              <a:prstGeom prst="rect">
                <a:avLst/>
              </a:prstGeom>
              <a:ln>
                <a:noFill/>
              </a:ln>
              <a:effectLst>
                <a:outerShdw dist="0" dir="0">
                  <a:srgbClr val="000000">
                    <a:alpha val="80000"/>
                  </a:srgbClr>
                </a:outerShdw>
              </a:effectLst>
            </p:spPr>
          </p:pic>
        </p:grpSp>
      </p:grpSp>
      <p:sp>
        <p:nvSpPr>
          <p:cNvPr id="144" name="CustomShape 14"/>
          <p:cNvSpPr/>
          <p:nvPr/>
        </p:nvSpPr>
        <p:spPr>
          <a:xfrm>
            <a:off x="8331120" y="2672280"/>
            <a:ext cx="1219320" cy="1107360"/>
          </a:xfrm>
          <a:prstGeom prst="rect">
            <a:avLst/>
          </a:prstGeom>
          <a:solidFill>
            <a:srgbClr val="729fcf">
              <a:alpha val="74000"/>
            </a:srgbClr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5"/>
          <p:cNvSpPr/>
          <p:nvPr/>
        </p:nvSpPr>
        <p:spPr>
          <a:xfrm>
            <a:off x="9550440" y="3779640"/>
            <a:ext cx="1219320" cy="1107360"/>
          </a:xfrm>
          <a:prstGeom prst="rect">
            <a:avLst/>
          </a:prstGeom>
          <a:solidFill>
            <a:srgbClr val="729fcf">
              <a:alpha val="74000"/>
            </a:srgbClr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6"/>
          <p:cNvSpPr/>
          <p:nvPr/>
        </p:nvSpPr>
        <p:spPr>
          <a:xfrm>
            <a:off x="10769760" y="4887000"/>
            <a:ext cx="1219320" cy="1107360"/>
          </a:xfrm>
          <a:prstGeom prst="rect">
            <a:avLst/>
          </a:prstGeom>
          <a:solidFill>
            <a:srgbClr val="729fcf">
              <a:alpha val="74000"/>
            </a:srgbClr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17"/>
          <p:cNvSpPr txBox="1"/>
          <p:nvPr/>
        </p:nvSpPr>
        <p:spPr>
          <a:xfrm>
            <a:off x="8686800" y="2763360"/>
            <a:ext cx="58932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4000" spc="-1" strike="noStrike">
                <a:latin typeface="TeX Gyre Chorus"/>
              </a:rPr>
              <a:t>P</a:t>
            </a:r>
            <a:r>
              <a:rPr b="0" lang="en-GB" sz="4000" spc="-1" strike="noStrike" baseline="-33000">
                <a:latin typeface="TeX Gyre Chorus"/>
              </a:rPr>
              <a:t>ij</a:t>
            </a:r>
            <a:endParaRPr b="0" lang="en-GB" sz="4000" spc="-1" strike="noStrike">
              <a:latin typeface="TeX Gyre Chorus"/>
            </a:endParaRPr>
          </a:p>
        </p:txBody>
      </p:sp>
      <p:sp>
        <p:nvSpPr>
          <p:cNvPr id="148" name="TextShape 18"/>
          <p:cNvSpPr txBox="1"/>
          <p:nvPr/>
        </p:nvSpPr>
        <p:spPr>
          <a:xfrm>
            <a:off x="6736320" y="4002840"/>
            <a:ext cx="921240" cy="75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4000" spc="-1" strike="noStrike">
                <a:latin typeface="TeX Gyre Chorus"/>
              </a:rPr>
              <a:t>T = </a:t>
            </a:r>
            <a:endParaRPr b="0" lang="en-GB" sz="4000" spc="-1" strike="noStrike">
              <a:latin typeface="TeX Gyre Chorus"/>
            </a:endParaRPr>
          </a:p>
        </p:txBody>
      </p:sp>
      <p:sp>
        <p:nvSpPr>
          <p:cNvPr id="149" name="TextShape 19"/>
          <p:cNvSpPr txBox="1"/>
          <p:nvPr/>
        </p:nvSpPr>
        <p:spPr>
          <a:xfrm>
            <a:off x="9825120" y="3891600"/>
            <a:ext cx="71136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4000" spc="-1" strike="noStrike">
                <a:latin typeface="TeX Gyre Chorus"/>
              </a:rPr>
              <a:t>P’</a:t>
            </a:r>
            <a:r>
              <a:rPr b="0" lang="en-GB" sz="4000" spc="-1" strike="noStrike" baseline="-33000">
                <a:latin typeface="TeX Gyre Chorus"/>
              </a:rPr>
              <a:t>i</a:t>
            </a:r>
            <a:r>
              <a:rPr b="0" lang="en-GB" sz="4000" spc="-1" strike="noStrike" baseline="-33000">
                <a:latin typeface="TeX Gyre Chorus"/>
              </a:rPr>
              <a:t>j</a:t>
            </a:r>
            <a:endParaRPr b="0" lang="en-GB" sz="4000" spc="-1" strike="noStrike">
              <a:latin typeface="TeX Gyre Chorus"/>
            </a:endParaRPr>
          </a:p>
        </p:txBody>
      </p:sp>
      <p:sp>
        <p:nvSpPr>
          <p:cNvPr id="150" name="TextShape 20"/>
          <p:cNvSpPr txBox="1"/>
          <p:nvPr/>
        </p:nvSpPr>
        <p:spPr>
          <a:xfrm>
            <a:off x="11054520" y="5040000"/>
            <a:ext cx="971280" cy="15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4000" spc="-1" strike="noStrike">
                <a:latin typeface="TeX Gyre Chorus"/>
              </a:rPr>
              <a:t>P’’</a:t>
            </a:r>
            <a:r>
              <a:rPr b="0" lang="en-GB" sz="4000" spc="-1" strike="noStrike" baseline="-33000">
                <a:latin typeface="TeX Gyre Chorus"/>
              </a:rPr>
              <a:t>ij</a:t>
            </a:r>
            <a:endParaRPr b="0" lang="en-GB" sz="4000" spc="-1" strike="noStrike">
              <a:latin typeface="TeX Gyre Chorus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741960" y="7868880"/>
            <a:ext cx="4021200" cy="810720"/>
          </a:xfrm>
          <a:prstGeom prst="rect">
            <a:avLst/>
          </a:prstGeom>
          <a:ln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4"/>
          <a:srcRect l="0" t="0" r="26259" b="48665"/>
          <a:stretch/>
        </p:blipFill>
        <p:spPr>
          <a:xfrm>
            <a:off x="5320080" y="6927480"/>
            <a:ext cx="5304600" cy="2410200"/>
          </a:xfrm>
          <a:prstGeom prst="rect">
            <a:avLst/>
          </a:prstGeom>
          <a:ln w="12600">
            <a:noFill/>
          </a:ln>
        </p:spPr>
      </p:pic>
      <p:pic>
        <p:nvPicPr>
          <p:cNvPr id="153" name="Picture 2" descr=""/>
          <p:cNvPicPr/>
          <p:nvPr/>
        </p:nvPicPr>
        <p:blipFill>
          <a:blip r:embed="rId5"/>
          <a:srcRect l="73094" t="0" r="3" b="77560"/>
          <a:stretch/>
        </p:blipFill>
        <p:spPr>
          <a:xfrm>
            <a:off x="10483560" y="6927480"/>
            <a:ext cx="1934640" cy="10533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-29160" y="-37080"/>
            <a:ext cx="13062600" cy="1539720"/>
          </a:xfrm>
          <a:prstGeom prst="rect">
            <a:avLst/>
          </a:prstGeom>
          <a:solidFill>
            <a:srgbClr val="2c4671"/>
          </a:solidFill>
          <a:ln w="12600">
            <a:noFill/>
          </a:ln>
          <a:effectLst>
            <a:outerShdw algn="b" blurRad="76200" dir="18900000" dist="0" kx="0" ky="0" rotWithShape="0" sx="100000" sy="10000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4227480" y="236520"/>
            <a:ext cx="4152600" cy="91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G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r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o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u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p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 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N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o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.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5</a:t>
            </a:r>
            <a:r>
              <a:rPr b="1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 </a:t>
            </a:r>
            <a:r>
              <a:rPr b="0" lang="en-GB" sz="5300" spc="-1" strike="noStrike">
                <a:solidFill>
                  <a:srgbClr val="a6aaa8"/>
                </a:solidFill>
                <a:latin typeface="Arial"/>
                <a:ea typeface="Arial"/>
              </a:rPr>
              <a:t> </a:t>
            </a:r>
            <a:endParaRPr b="0" lang="en-GB" sz="53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5400" y="360000"/>
            <a:ext cx="372060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u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n 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tt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1" lang="en-GB" sz="38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en-GB" sz="3800" spc="-1" strike="noStrike">
              <a:latin typeface="Arial"/>
            </a:endParaRPr>
          </a:p>
        </p:txBody>
      </p:sp>
      <p:grpSp>
        <p:nvGrpSpPr>
          <p:cNvPr id="157" name="Group 4"/>
          <p:cNvGrpSpPr/>
          <p:nvPr/>
        </p:nvGrpSpPr>
        <p:grpSpPr>
          <a:xfrm>
            <a:off x="9970560" y="-33840"/>
            <a:ext cx="2533680" cy="1533240"/>
            <a:chOff x="9970560" y="-33840"/>
            <a:chExt cx="2533680" cy="1533240"/>
          </a:xfrm>
        </p:grpSpPr>
        <p:sp>
          <p:nvSpPr>
            <p:cNvPr id="158" name="CustomShape 5"/>
            <p:cNvSpPr/>
            <p:nvPr/>
          </p:nvSpPr>
          <p:spPr>
            <a:xfrm>
              <a:off x="10127520" y="-33840"/>
              <a:ext cx="2376720" cy="15332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GB" sz="9400" spc="-1" strike="noStrike">
                  <a:solidFill>
                    <a:srgbClr val="d174bb"/>
                  </a:solidFill>
                  <a:latin typeface="Herculanum"/>
                  <a:ea typeface="Herculanum"/>
                </a:rPr>
                <a:t>Y</a:t>
              </a:r>
              <a:r>
                <a:rPr b="0" lang="en-GB" sz="9400" spc="-1" strike="noStrike">
                  <a:solidFill>
                    <a:srgbClr val="6bba52"/>
                  </a:solidFill>
                  <a:latin typeface="Herculanum"/>
                  <a:ea typeface="Herculanum"/>
                </a:rPr>
                <a:t>A</a:t>
              </a:r>
              <a:r>
                <a:rPr b="0" lang="en-GB" sz="9400" spc="-1" strike="noStrike">
                  <a:solidFill>
                    <a:srgbClr val="e26049"/>
                  </a:solidFill>
                  <a:latin typeface="Herculanum"/>
                  <a:ea typeface="Herculanum"/>
                </a:rPr>
                <a:t>Y</a:t>
              </a:r>
              <a:endParaRPr b="0" lang="en-GB" sz="9400" spc="-1" strike="noStrike">
                <a:latin typeface="Arial"/>
              </a:endParaRPr>
            </a:p>
          </p:txBody>
        </p:sp>
        <p:sp>
          <p:nvSpPr>
            <p:cNvPr id="159" name="CustomShape 6"/>
            <p:cNvSpPr/>
            <p:nvPr/>
          </p:nvSpPr>
          <p:spPr>
            <a:xfrm>
              <a:off x="12291840" y="466200"/>
              <a:ext cx="182880" cy="17352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7"/>
            <p:cNvSpPr/>
            <p:nvPr/>
          </p:nvSpPr>
          <p:spPr>
            <a:xfrm>
              <a:off x="11704320" y="614160"/>
              <a:ext cx="182880" cy="198720"/>
            </a:xfrm>
            <a:prstGeom prst="ellipse">
              <a:avLst/>
            </a:prstGeom>
            <a:noFill/>
            <a:ln w="25560">
              <a:solidFill>
                <a:srgbClr val="849555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8"/>
            <p:cNvSpPr/>
            <p:nvPr/>
          </p:nvSpPr>
          <p:spPr>
            <a:xfrm>
              <a:off x="9970560" y="460080"/>
              <a:ext cx="195480" cy="186120"/>
            </a:xfrm>
            <a:prstGeom prst="ellipse">
              <a:avLst/>
            </a:prstGeom>
            <a:gradFill rotWithShape="0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0"/>
            </a:gradFill>
            <a:ln w="12600">
              <a:noFill/>
            </a:ln>
            <a:effectLst>
              <a:outerShdw algn="b" blurRad="635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9"/>
            <p:cNvSpPr/>
            <p:nvPr/>
          </p:nvSpPr>
          <p:spPr>
            <a:xfrm>
              <a:off x="10869120" y="633240"/>
              <a:ext cx="182880" cy="198720"/>
            </a:xfrm>
            <a:prstGeom prst="ellipse">
              <a:avLst/>
            </a:prstGeom>
            <a:noFill/>
            <a:ln w="25560">
              <a:solidFill>
                <a:srgbClr val="8e1616"/>
              </a:solidFill>
              <a:miter/>
            </a:ln>
            <a:effectLst>
              <a:outerShdw algn="b" blurRad="38100" dir="18900000" dist="0" kx="0" ky="0" rotWithShape="0" sx="100000" sy="100000">
                <a:srgbClr val="000000">
                  <a:alpha val="8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3" name="" descr=""/>
          <p:cNvPicPr/>
          <p:nvPr/>
        </p:nvPicPr>
        <p:blipFill>
          <a:blip r:embed="rId1"/>
          <a:srcRect l="0" t="0" r="50870" b="0"/>
          <a:stretch/>
        </p:blipFill>
        <p:spPr>
          <a:xfrm>
            <a:off x="2765160" y="6414120"/>
            <a:ext cx="5553360" cy="1179720"/>
          </a:xfrm>
          <a:prstGeom prst="rect">
            <a:avLst/>
          </a:prstGeom>
          <a:ln w="54000"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rcRect l="0" t="0" r="29463" b="75248"/>
          <a:stretch/>
        </p:blipFill>
        <p:spPr>
          <a:xfrm>
            <a:off x="1400760" y="2880720"/>
            <a:ext cx="7844400" cy="1005120"/>
          </a:xfrm>
          <a:prstGeom prst="rect">
            <a:avLst/>
          </a:prstGeom>
          <a:ln w="5400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rcRect l="0" t="24090" r="38830" b="52453"/>
          <a:stretch/>
        </p:blipFill>
        <p:spPr>
          <a:xfrm>
            <a:off x="3280680" y="3987720"/>
            <a:ext cx="6802560" cy="952200"/>
          </a:xfrm>
          <a:prstGeom prst="rect">
            <a:avLst/>
          </a:prstGeom>
          <a:ln w="54000">
            <a:noFill/>
          </a:ln>
        </p:spPr>
      </p:pic>
      <p:sp>
        <p:nvSpPr>
          <p:cNvPr id="166" name="TextShape 10"/>
          <p:cNvSpPr txBox="1"/>
          <p:nvPr/>
        </p:nvSpPr>
        <p:spPr>
          <a:xfrm>
            <a:off x="1486080" y="6693120"/>
            <a:ext cx="1070640" cy="805320"/>
          </a:xfrm>
          <a:prstGeom prst="rect">
            <a:avLst/>
          </a:prstGeom>
          <a:noFill/>
          <a:ln w="54000">
            <a:noFill/>
          </a:ln>
        </p:spPr>
        <p:txBody>
          <a:bodyPr lIns="90000" rIns="90000" tIns="45000" bIns="45000"/>
          <a:p>
            <a:r>
              <a:rPr b="0" lang="en-GB" sz="6000" spc="-1" strike="noStrike">
                <a:latin typeface="Arial"/>
              </a:rPr>
              <a:t>=</a:t>
            </a:r>
            <a:r>
              <a:rPr b="0" lang="en-GB" sz="6000" spc="-1" strike="noStrike">
                <a:latin typeface="Arial"/>
              </a:rPr>
              <a:t>&gt;</a:t>
            </a:r>
            <a:endParaRPr b="0" lang="en-GB" sz="6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4"/>
          <a:srcRect l="48780" t="0" r="0" b="0"/>
          <a:stretch/>
        </p:blipFill>
        <p:spPr>
          <a:xfrm>
            <a:off x="6235920" y="7659360"/>
            <a:ext cx="5789880" cy="1179720"/>
          </a:xfrm>
          <a:prstGeom prst="rect">
            <a:avLst/>
          </a:prstGeom>
          <a:ln w="5400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2018-08-01T21:26:13Z</dcterms:modified>
  <cp:revision>34</cp:revision>
  <dc:subject/>
  <dc:title/>
</cp:coreProperties>
</file>