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"/>
          <p:cNvSpPr/>
          <p:nvPr/>
        </p:nvSpPr>
        <p:spPr>
          <a:xfrm>
            <a:off x="-29065" y="-37103"/>
            <a:ext cx="13062930" cy="1539995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pic>
        <p:nvPicPr>
          <p:cNvPr id="129" name="圆角矩形" descr="圆角矩形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296" y="3088157"/>
            <a:ext cx="4668039" cy="38090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</p:pic>
      <p:sp>
        <p:nvSpPr>
          <p:cNvPr id="130" name="线条"/>
          <p:cNvSpPr/>
          <p:nvPr/>
        </p:nvSpPr>
        <p:spPr>
          <a:xfrm>
            <a:off x="4246745" y="3679719"/>
            <a:ext cx="800103" cy="1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线条"/>
          <p:cNvSpPr/>
          <p:nvPr/>
        </p:nvSpPr>
        <p:spPr>
          <a:xfrm>
            <a:off x="4246745" y="4532648"/>
            <a:ext cx="800103" cy="1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线条"/>
          <p:cNvSpPr/>
          <p:nvPr/>
        </p:nvSpPr>
        <p:spPr>
          <a:xfrm>
            <a:off x="4246745" y="5393766"/>
            <a:ext cx="800103" cy="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线条"/>
          <p:cNvSpPr/>
          <p:nvPr/>
        </p:nvSpPr>
        <p:spPr>
          <a:xfrm>
            <a:off x="1434305" y="5819445"/>
            <a:ext cx="1" cy="80663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线条"/>
          <p:cNvSpPr/>
          <p:nvPr/>
        </p:nvSpPr>
        <p:spPr>
          <a:xfrm>
            <a:off x="2489796" y="5832508"/>
            <a:ext cx="1" cy="80663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线条"/>
          <p:cNvSpPr/>
          <p:nvPr/>
        </p:nvSpPr>
        <p:spPr>
          <a:xfrm>
            <a:off x="3676867" y="5832508"/>
            <a:ext cx="2" cy="80663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线条"/>
          <p:cNvSpPr/>
          <p:nvPr/>
        </p:nvSpPr>
        <p:spPr>
          <a:xfrm flipH="1" flipV="1">
            <a:off x="4199096" y="5806944"/>
            <a:ext cx="570381" cy="57038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圆角矩形" descr="圆角矩形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7020" y="3070737"/>
            <a:ext cx="4668039" cy="39178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</p:pic>
      <p:sp>
        <p:nvSpPr>
          <p:cNvPr id="138" name="文本框 1"/>
          <p:cNvSpPr txBox="1"/>
          <p:nvPr/>
        </p:nvSpPr>
        <p:spPr>
          <a:xfrm>
            <a:off x="8070291" y="3257145"/>
            <a:ext cx="468359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</a:t>
            </a:r>
            <a:r>
              <a:rPr baseline="-25000" i="0"/>
              <a:t>1</a:t>
            </a:r>
          </a:p>
        </p:txBody>
      </p:sp>
      <p:sp>
        <p:nvSpPr>
          <p:cNvPr id="139" name="文本框 108"/>
          <p:cNvSpPr txBox="1"/>
          <p:nvPr/>
        </p:nvSpPr>
        <p:spPr>
          <a:xfrm>
            <a:off x="1137987" y="3257145"/>
            <a:ext cx="671014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11</a:t>
            </a:r>
          </a:p>
        </p:txBody>
      </p:sp>
      <p:sp>
        <p:nvSpPr>
          <p:cNvPr id="140" name="文本框 109"/>
          <p:cNvSpPr txBox="1"/>
          <p:nvPr/>
        </p:nvSpPr>
        <p:spPr>
          <a:xfrm>
            <a:off x="2185753" y="3252789"/>
            <a:ext cx="682952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12</a:t>
            </a:r>
          </a:p>
        </p:txBody>
      </p:sp>
      <p:sp>
        <p:nvSpPr>
          <p:cNvPr id="141" name="文本框 110"/>
          <p:cNvSpPr txBox="1"/>
          <p:nvPr/>
        </p:nvSpPr>
        <p:spPr>
          <a:xfrm>
            <a:off x="3200302" y="3261496"/>
            <a:ext cx="682953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13</a:t>
            </a:r>
          </a:p>
        </p:txBody>
      </p:sp>
      <p:sp>
        <p:nvSpPr>
          <p:cNvPr id="142" name="文本框 111"/>
          <p:cNvSpPr txBox="1"/>
          <p:nvPr/>
        </p:nvSpPr>
        <p:spPr>
          <a:xfrm>
            <a:off x="1153788" y="4101878"/>
            <a:ext cx="682952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21</a:t>
            </a:r>
          </a:p>
        </p:txBody>
      </p:sp>
      <p:sp>
        <p:nvSpPr>
          <p:cNvPr id="143" name="文本框 112"/>
          <p:cNvSpPr txBox="1"/>
          <p:nvPr/>
        </p:nvSpPr>
        <p:spPr>
          <a:xfrm>
            <a:off x="2207523" y="4097522"/>
            <a:ext cx="682952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22</a:t>
            </a:r>
          </a:p>
        </p:txBody>
      </p:sp>
      <p:sp>
        <p:nvSpPr>
          <p:cNvPr id="144" name="文本框 113"/>
          <p:cNvSpPr txBox="1"/>
          <p:nvPr/>
        </p:nvSpPr>
        <p:spPr>
          <a:xfrm>
            <a:off x="3222072" y="4106229"/>
            <a:ext cx="682953" cy="629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23</a:t>
            </a:r>
          </a:p>
        </p:txBody>
      </p:sp>
      <p:sp>
        <p:nvSpPr>
          <p:cNvPr id="145" name="文本框 114"/>
          <p:cNvSpPr txBox="1"/>
          <p:nvPr/>
        </p:nvSpPr>
        <p:spPr>
          <a:xfrm>
            <a:off x="1149432" y="4920483"/>
            <a:ext cx="682952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31</a:t>
            </a:r>
          </a:p>
        </p:txBody>
      </p:sp>
      <p:sp>
        <p:nvSpPr>
          <p:cNvPr id="146" name="文本框 115"/>
          <p:cNvSpPr txBox="1"/>
          <p:nvPr/>
        </p:nvSpPr>
        <p:spPr>
          <a:xfrm>
            <a:off x="2203167" y="4916128"/>
            <a:ext cx="682952" cy="629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32</a:t>
            </a:r>
          </a:p>
        </p:txBody>
      </p:sp>
      <p:sp>
        <p:nvSpPr>
          <p:cNvPr id="147" name="文本框 116"/>
          <p:cNvSpPr txBox="1"/>
          <p:nvPr/>
        </p:nvSpPr>
        <p:spPr>
          <a:xfrm>
            <a:off x="3217717" y="4924835"/>
            <a:ext cx="682952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</a:t>
            </a:r>
            <a:r>
              <a:rPr baseline="-25000" i="0"/>
              <a:t>33</a:t>
            </a:r>
          </a:p>
        </p:txBody>
      </p:sp>
      <p:sp>
        <p:nvSpPr>
          <p:cNvPr id="148" name="文本框 117"/>
          <p:cNvSpPr txBox="1"/>
          <p:nvPr/>
        </p:nvSpPr>
        <p:spPr>
          <a:xfrm>
            <a:off x="9189345" y="4062690"/>
            <a:ext cx="468359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</a:t>
            </a:r>
            <a:r>
              <a:rPr baseline="-25000" i="0"/>
              <a:t>2</a:t>
            </a:r>
          </a:p>
        </p:txBody>
      </p:sp>
      <p:sp>
        <p:nvSpPr>
          <p:cNvPr id="149" name="文本框 205"/>
          <p:cNvSpPr txBox="1"/>
          <p:nvPr/>
        </p:nvSpPr>
        <p:spPr>
          <a:xfrm>
            <a:off x="10252438" y="4943139"/>
            <a:ext cx="468359" cy="62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</a:t>
            </a:r>
            <a:r>
              <a:rPr baseline="-25000" i="0"/>
              <a:t>3</a:t>
            </a:r>
          </a:p>
        </p:txBody>
      </p:sp>
      <p:sp>
        <p:nvSpPr>
          <p:cNvPr id="150" name="线条"/>
          <p:cNvSpPr/>
          <p:nvPr/>
        </p:nvSpPr>
        <p:spPr>
          <a:xfrm flipH="1" flipV="1">
            <a:off x="11091946" y="5894029"/>
            <a:ext cx="570381" cy="57038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右箭头 3"/>
          <p:cNvSpPr/>
          <p:nvPr/>
        </p:nvSpPr>
        <p:spPr>
          <a:xfrm>
            <a:off x="5669274" y="4820192"/>
            <a:ext cx="1724299" cy="41801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152" name="Group No.5"/>
          <p:cNvSpPr txBox="1"/>
          <p:nvPr/>
        </p:nvSpPr>
        <p:spPr>
          <a:xfrm>
            <a:off x="-7357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Group No.5 </a:t>
            </a:r>
            <a:r>
              <a:rPr b="0"/>
              <a:t> </a:t>
            </a:r>
          </a:p>
        </p:txBody>
      </p:sp>
      <p:sp>
        <p:nvSpPr>
          <p:cNvPr id="153" name="文本框 6"/>
          <p:cNvSpPr txBox="1"/>
          <p:nvPr/>
        </p:nvSpPr>
        <p:spPr>
          <a:xfrm>
            <a:off x="777769" y="1948709"/>
            <a:ext cx="6538207" cy="6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Configuration Interaction Theory</a:t>
            </a:r>
          </a:p>
        </p:txBody>
      </p:sp>
      <p:sp>
        <p:nvSpPr>
          <p:cNvPr id="154" name="文本框 7"/>
          <p:cNvSpPr txBox="1"/>
          <p:nvPr/>
        </p:nvSpPr>
        <p:spPr>
          <a:xfrm>
            <a:off x="973429" y="7164602"/>
            <a:ext cx="5406877" cy="6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If basis-1 is reference state,</a:t>
            </a:r>
          </a:p>
        </p:txBody>
      </p:sp>
      <p:grpSp>
        <p:nvGrpSpPr>
          <p:cNvPr id="157" name="文本框 8"/>
          <p:cNvGrpSpPr/>
          <p:nvPr/>
        </p:nvGrpSpPr>
        <p:grpSpPr>
          <a:xfrm>
            <a:off x="4734061" y="8108036"/>
            <a:ext cx="3414653" cy="677109"/>
            <a:chOff x="0" y="0"/>
            <a:chExt cx="3414652" cy="677107"/>
          </a:xfrm>
        </p:grpSpPr>
        <p:sp>
          <p:nvSpPr>
            <p:cNvPr id="155" name="矩形"/>
            <p:cNvSpPr/>
            <p:nvPr/>
          </p:nvSpPr>
          <p:spPr>
            <a:xfrm>
              <a:off x="-1" y="0"/>
              <a:ext cx="3414654" cy="67710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  <p:sp>
          <p:nvSpPr>
            <p:cNvPr id="156" name="文本"/>
            <p:cNvSpPr txBox="1"/>
            <p:nvPr/>
          </p:nvSpPr>
          <p:spPr>
            <a:xfrm>
              <a:off x="-1" y="0"/>
              <a:ext cx="3414654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58" name="图片 9" descr="图片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28494" y="4155823"/>
            <a:ext cx="1884022" cy="652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图片 10" descr="图片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52375" y="5229602"/>
            <a:ext cx="1635730" cy="6854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16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16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6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63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64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67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165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6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矩形"/>
          <p:cNvSpPr/>
          <p:nvPr/>
        </p:nvSpPr>
        <p:spPr>
          <a:xfrm>
            <a:off x="-29065" y="5033660"/>
            <a:ext cx="13062930" cy="4730372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2" name="Yiyuan Cheng"/>
          <p:cNvSpPr txBox="1"/>
          <p:nvPr/>
        </p:nvSpPr>
        <p:spPr>
          <a:xfrm>
            <a:off x="1949299" y="6149382"/>
            <a:ext cx="2341676" cy="67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71DC"/>
                </a:solidFill>
                <a:latin typeface="Aloisen Groove Text"/>
                <a:ea typeface="Aloisen Groove Text"/>
                <a:cs typeface="Aloisen Groove Text"/>
                <a:sym typeface="Aloisen Groove Text"/>
              </a:defRPr>
            </a:lvl1pPr>
          </a:lstStyle>
          <a:p>
            <a:pPr/>
            <a:r>
              <a:t>Yiyuan Cheng</a:t>
            </a:r>
          </a:p>
        </p:txBody>
      </p:sp>
      <p:sp>
        <p:nvSpPr>
          <p:cNvPr id="323" name="Adam Vernon"/>
          <p:cNvSpPr txBox="1"/>
          <p:nvPr/>
        </p:nvSpPr>
        <p:spPr>
          <a:xfrm>
            <a:off x="5044776" y="6149382"/>
            <a:ext cx="2143634" cy="67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Aloisen Groove Text"/>
                <a:ea typeface="Aloisen Groove Text"/>
                <a:cs typeface="Aloisen Groove Text"/>
                <a:sym typeface="Aloisen Groove Text"/>
              </a:defRPr>
            </a:lvl1pPr>
          </a:lstStyle>
          <a:p>
            <a:pPr/>
            <a:r>
              <a:t>Adam Vernon</a:t>
            </a:r>
          </a:p>
        </p:txBody>
      </p:sp>
      <p:sp>
        <p:nvSpPr>
          <p:cNvPr id="324" name="Yuanzhuo Ma"/>
          <p:cNvSpPr txBox="1"/>
          <p:nvPr/>
        </p:nvSpPr>
        <p:spPr>
          <a:xfrm>
            <a:off x="8091271" y="6149382"/>
            <a:ext cx="2094409" cy="67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E2724C"/>
                </a:solidFill>
                <a:latin typeface="Aloisen Groove Text"/>
                <a:ea typeface="Aloisen Groove Text"/>
                <a:cs typeface="Aloisen Groove Text"/>
                <a:sym typeface="Aloisen Groove Text"/>
              </a:defRPr>
            </a:lvl1pPr>
          </a:lstStyle>
          <a:p>
            <a:pPr/>
            <a:r>
              <a:t>Yuanzhuo Ma</a:t>
            </a:r>
          </a:p>
        </p:txBody>
      </p:sp>
      <p:sp>
        <p:nvSpPr>
          <p:cNvPr id="325" name="Group No.5"/>
          <p:cNvSpPr txBox="1"/>
          <p:nvPr/>
        </p:nvSpPr>
        <p:spPr>
          <a:xfrm>
            <a:off x="4445126" y="3629605"/>
            <a:ext cx="3342933" cy="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70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Group No.5</a:t>
            </a:r>
          </a:p>
        </p:txBody>
      </p:sp>
      <p:sp>
        <p:nvSpPr>
          <p:cNvPr id="326" name="Thank you!"/>
          <p:cNvSpPr txBox="1"/>
          <p:nvPr/>
        </p:nvSpPr>
        <p:spPr>
          <a:xfrm>
            <a:off x="3903236" y="1668243"/>
            <a:ext cx="4426713" cy="1080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you!</a:t>
            </a:r>
          </a:p>
        </p:txBody>
      </p:sp>
      <p:grpSp>
        <p:nvGrpSpPr>
          <p:cNvPr id="335" name="成组"/>
          <p:cNvGrpSpPr/>
          <p:nvPr/>
        </p:nvGrpSpPr>
        <p:grpSpPr>
          <a:xfrm>
            <a:off x="4591478" y="7045094"/>
            <a:ext cx="3050229" cy="1295401"/>
            <a:chOff x="0" y="0"/>
            <a:chExt cx="3050228" cy="1295400"/>
          </a:xfrm>
        </p:grpSpPr>
        <p:sp>
          <p:nvSpPr>
            <p:cNvPr id="327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328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29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0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31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34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332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33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/>
          <p:nvPr/>
        </p:nvSpPr>
        <p:spPr>
          <a:xfrm>
            <a:off x="-29065" y="-37103"/>
            <a:ext cx="13062930" cy="1539995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171" name="Group No.5"/>
          <p:cNvSpPr txBox="1"/>
          <p:nvPr/>
        </p:nvSpPr>
        <p:spPr>
          <a:xfrm>
            <a:off x="-7357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Group No.5 </a:t>
            </a:r>
            <a:r>
              <a:rPr b="0"/>
              <a:t> </a:t>
            </a:r>
          </a:p>
        </p:txBody>
      </p:sp>
      <p:sp>
        <p:nvSpPr>
          <p:cNvPr id="172" name="文本框 6"/>
          <p:cNvSpPr txBox="1"/>
          <p:nvPr/>
        </p:nvSpPr>
        <p:spPr>
          <a:xfrm>
            <a:off x="770638" y="1677898"/>
            <a:ext cx="4769930" cy="6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Coupled Cluster Theory</a:t>
            </a:r>
          </a:p>
        </p:txBody>
      </p:sp>
      <p:pic>
        <p:nvPicPr>
          <p:cNvPr id="173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904" y="3469518"/>
            <a:ext cx="8212474" cy="1216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966" y="2615659"/>
            <a:ext cx="2651931" cy="659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图片 17" descr="图片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7167" y="4819265"/>
            <a:ext cx="7082817" cy="833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图片 21" descr="图片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6914" y="4944316"/>
            <a:ext cx="2824379" cy="687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图片 34" descr="图片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0516" y="6404511"/>
            <a:ext cx="4101746" cy="801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图片 44" descr="图片 4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7454" y="7448736"/>
            <a:ext cx="7308901" cy="796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图片 45" descr="图片 4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7454" y="8488077"/>
            <a:ext cx="7726914" cy="8133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18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18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8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83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84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87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185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86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/>
          <p:nvPr/>
        </p:nvSpPr>
        <p:spPr>
          <a:xfrm>
            <a:off x="-29065" y="-37103"/>
            <a:ext cx="13062930" cy="1539995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191" name="Group No.5"/>
          <p:cNvSpPr txBox="1"/>
          <p:nvPr/>
        </p:nvSpPr>
        <p:spPr>
          <a:xfrm>
            <a:off x="-7357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Group No.5 </a:t>
            </a:r>
            <a:r>
              <a:rPr b="0"/>
              <a:t> </a:t>
            </a:r>
          </a:p>
        </p:txBody>
      </p:sp>
      <p:sp>
        <p:nvSpPr>
          <p:cNvPr id="192" name="文本框 6"/>
          <p:cNvSpPr txBox="1"/>
          <p:nvPr/>
        </p:nvSpPr>
        <p:spPr>
          <a:xfrm>
            <a:off x="770638" y="1677898"/>
            <a:ext cx="4769930" cy="6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Coupled Cluster Theory</a:t>
            </a:r>
          </a:p>
        </p:txBody>
      </p:sp>
      <p:pic>
        <p:nvPicPr>
          <p:cNvPr id="193" name="圆角矩形" descr="圆角矩形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729" y="2938332"/>
            <a:ext cx="3586571" cy="326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</p:pic>
      <p:sp>
        <p:nvSpPr>
          <p:cNvPr id="194" name="线条"/>
          <p:cNvSpPr/>
          <p:nvPr/>
        </p:nvSpPr>
        <p:spPr>
          <a:xfrm flipH="1" flipV="1">
            <a:off x="2427729" y="4283337"/>
            <a:ext cx="570381" cy="57038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线条"/>
          <p:cNvSpPr/>
          <p:nvPr/>
        </p:nvSpPr>
        <p:spPr>
          <a:xfrm flipH="1" flipV="1">
            <a:off x="3411501" y="5219607"/>
            <a:ext cx="570381" cy="57038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右箭头 93"/>
          <p:cNvSpPr/>
          <p:nvPr/>
        </p:nvSpPr>
        <p:spPr>
          <a:xfrm>
            <a:off x="4869541" y="4818889"/>
            <a:ext cx="3085740" cy="5052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pic>
        <p:nvPicPr>
          <p:cNvPr id="197" name="图片 30" descr="图片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122" y="3200768"/>
            <a:ext cx="3045581" cy="2854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圆角矩形" descr="圆角矩形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4852" y="2842535"/>
            <a:ext cx="3586570" cy="326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</p:pic>
      <p:pic>
        <p:nvPicPr>
          <p:cNvPr id="199" name="图片 43" descr="图片 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0469" y="2938332"/>
            <a:ext cx="3370953" cy="279674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线条"/>
          <p:cNvSpPr/>
          <p:nvPr/>
        </p:nvSpPr>
        <p:spPr>
          <a:xfrm flipH="1" flipV="1">
            <a:off x="9767437" y="4166663"/>
            <a:ext cx="570381" cy="57038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线条"/>
          <p:cNvSpPr/>
          <p:nvPr/>
        </p:nvSpPr>
        <p:spPr>
          <a:xfrm flipH="1" flipV="1">
            <a:off x="10763898" y="5061200"/>
            <a:ext cx="570381" cy="57038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2" name="图片 1" descr="图片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65945" y="5376741"/>
            <a:ext cx="2624548" cy="743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图片 3" descr="图片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30886" y="2926322"/>
            <a:ext cx="3550966" cy="1908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图片 8" descr="图片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34588" y="6794595"/>
            <a:ext cx="10812961" cy="11355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205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06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7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8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9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12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210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1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矩形"/>
          <p:cNvSpPr/>
          <p:nvPr/>
        </p:nvSpPr>
        <p:spPr>
          <a:xfrm>
            <a:off x="-29065" y="-37103"/>
            <a:ext cx="13062930" cy="1539995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216" name="Group No.5"/>
          <p:cNvSpPr txBox="1"/>
          <p:nvPr/>
        </p:nvSpPr>
        <p:spPr>
          <a:xfrm>
            <a:off x="-7357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300">
                <a:latin typeface="Helvetica"/>
                <a:ea typeface="Helvetica"/>
                <a:cs typeface="Helvetica"/>
                <a:sym typeface="Helvetica"/>
              </a:defRPr>
            </a:pPr>
            <a:r>
              <a:t>Group No.5 </a:t>
            </a:r>
            <a:r>
              <a:rPr b="0"/>
              <a:t> </a:t>
            </a:r>
          </a:p>
        </p:txBody>
      </p:sp>
      <p:sp>
        <p:nvSpPr>
          <p:cNvPr id="217" name="文本框 6"/>
          <p:cNvSpPr txBox="1"/>
          <p:nvPr/>
        </p:nvSpPr>
        <p:spPr>
          <a:xfrm>
            <a:off x="470192" y="1749072"/>
            <a:ext cx="4769930" cy="6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Coupled Cluster Theory</a:t>
            </a:r>
          </a:p>
        </p:txBody>
      </p:sp>
      <p:pic>
        <p:nvPicPr>
          <p:cNvPr id="21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94" y="2565483"/>
            <a:ext cx="9223268" cy="769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图片 11" descr="图片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970" y="4419522"/>
            <a:ext cx="8373552" cy="2490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724" y="7341140"/>
            <a:ext cx="5736886" cy="882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495" y="3610502"/>
            <a:ext cx="8468029" cy="59488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222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23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4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5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6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29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227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28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3" name="Iteration &amp; Convergence:"/>
          <p:cNvSpPr txBox="1"/>
          <p:nvPr/>
        </p:nvSpPr>
        <p:spPr>
          <a:xfrm>
            <a:off x="399824" y="389994"/>
            <a:ext cx="58529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Iteration &amp; Convergence:</a:t>
            </a:r>
          </a:p>
        </p:txBody>
      </p:sp>
      <p:sp>
        <p:nvSpPr>
          <p:cNvPr id="234" name="Condition:"/>
          <p:cNvSpPr txBox="1"/>
          <p:nvPr/>
        </p:nvSpPr>
        <p:spPr>
          <a:xfrm>
            <a:off x="613177" y="1950650"/>
            <a:ext cx="20185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Condition:</a:t>
            </a:r>
          </a:p>
        </p:txBody>
      </p:sp>
      <p:sp>
        <p:nvSpPr>
          <p:cNvPr id="235" name="Limitation for convergence:"/>
          <p:cNvSpPr txBox="1"/>
          <p:nvPr/>
        </p:nvSpPr>
        <p:spPr>
          <a:xfrm>
            <a:off x="446257" y="6093754"/>
            <a:ext cx="51314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Limitation for convergence:</a:t>
            </a:r>
          </a:p>
        </p:txBody>
      </p:sp>
      <p:pic>
        <p:nvPicPr>
          <p:cNvPr id="2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8543" y="2001847"/>
            <a:ext cx="3096340" cy="4175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成组"/>
          <p:cNvGrpSpPr/>
          <p:nvPr/>
        </p:nvGrpSpPr>
        <p:grpSpPr>
          <a:xfrm>
            <a:off x="823684" y="3013385"/>
            <a:ext cx="3128542" cy="1142778"/>
            <a:chOff x="0" y="0"/>
            <a:chExt cx="3128540" cy="1142777"/>
          </a:xfrm>
        </p:grpSpPr>
        <p:pic>
          <p:nvPicPr>
            <p:cNvPr id="237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967" y="0"/>
              <a:ext cx="2493895" cy="750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67352"/>
              <a:ext cx="3128541" cy="375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40" name="表格"/>
          <p:cNvGraphicFramePr/>
          <p:nvPr/>
        </p:nvGraphicFramePr>
        <p:xfrm>
          <a:off x="495397" y="7487914"/>
          <a:ext cx="8142485" cy="1694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32445"/>
                <a:gridCol w="2032445"/>
                <a:gridCol w="2032445"/>
                <a:gridCol w="2032445"/>
              </a:tblGrid>
              <a:tr h="5605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Particle number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L>
                    <a:lnT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 number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g_min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g_max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R>
                    <a:lnT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T>
                  </a:tcPr>
                </a:tc>
              </a:tr>
              <a:tr h="5605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4*2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R>
                  </a:tcPr>
                </a:tc>
              </a:tr>
              <a:tr h="5605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L>
                    <a:lnB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8*2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</a:t>
                      </a: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R>
                    <a:lnB w="25400">
                      <a:solidFill>
                        <a:schemeClr val="accent6">
                          <a:hueOff val="10811956"/>
                          <a:satOff val="-58544"/>
                          <a:lumOff val="-973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43" name="temp.pdf"/>
          <p:cNvGrpSpPr/>
          <p:nvPr/>
        </p:nvGrpSpPr>
        <p:grpSpPr>
          <a:xfrm>
            <a:off x="5944572" y="2831016"/>
            <a:ext cx="6884435" cy="5247667"/>
            <a:chOff x="0" y="0"/>
            <a:chExt cx="6884434" cy="5247665"/>
          </a:xfrm>
        </p:grpSpPr>
        <p:pic>
          <p:nvPicPr>
            <p:cNvPr id="242" name="temp.pdf" descr="temp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8900" y="50800"/>
              <a:ext cx="6706635" cy="501906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1" name="temp.pdf" descr="temp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884435" cy="5247666"/>
            </a:xfrm>
            <a:prstGeom prst="rect">
              <a:avLst/>
            </a:prstGeom>
            <a:effectLst/>
          </p:spPr>
        </p:pic>
      </p:grpSp>
      <p:grpSp>
        <p:nvGrpSpPr>
          <p:cNvPr id="248" name="成组"/>
          <p:cNvGrpSpPr/>
          <p:nvPr/>
        </p:nvGrpSpPr>
        <p:grpSpPr>
          <a:xfrm>
            <a:off x="2784063" y="2788317"/>
            <a:ext cx="10151735" cy="5333064"/>
            <a:chOff x="0" y="0"/>
            <a:chExt cx="10151734" cy="5333062"/>
          </a:xfrm>
        </p:grpSpPr>
        <p:pic>
          <p:nvPicPr>
            <p:cNvPr id="244" name="converge.pdf" descr="conver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25525" y="0"/>
              <a:ext cx="7126210" cy="533306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26004"/>
                </a:srgbClr>
              </a:outerShdw>
            </a:effectLst>
          </p:spPr>
        </p:pic>
        <p:grpSp>
          <p:nvGrpSpPr>
            <p:cNvPr id="247" name="成组"/>
            <p:cNvGrpSpPr/>
            <p:nvPr/>
          </p:nvGrpSpPr>
          <p:grpSpPr>
            <a:xfrm>
              <a:off x="0" y="2235326"/>
              <a:ext cx="3070622" cy="862410"/>
              <a:chOff x="0" y="0"/>
              <a:chExt cx="3070621" cy="862409"/>
            </a:xfrm>
          </p:grpSpPr>
          <p:sp>
            <p:nvSpPr>
              <p:cNvPr id="245" name="矩形标注"/>
              <p:cNvSpPr/>
              <p:nvPr/>
            </p:nvSpPr>
            <p:spPr>
              <a:xfrm>
                <a:off x="0" y="0"/>
                <a:ext cx="3070622" cy="862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cubicBezTo>
                      <a:pt x="200" y="0"/>
                      <a:pt x="0" y="712"/>
                      <a:pt x="0" y="1590"/>
                    </a:cubicBezTo>
                    <a:lnTo>
                      <a:pt x="0" y="20010"/>
                    </a:lnTo>
                    <a:cubicBezTo>
                      <a:pt x="0" y="20888"/>
                      <a:pt x="200" y="21600"/>
                      <a:pt x="447" y="21600"/>
                    </a:cubicBezTo>
                    <a:lnTo>
                      <a:pt x="19841" y="21600"/>
                    </a:lnTo>
                    <a:cubicBezTo>
                      <a:pt x="20088" y="21600"/>
                      <a:pt x="20288" y="20888"/>
                      <a:pt x="20288" y="20010"/>
                    </a:cubicBezTo>
                    <a:lnTo>
                      <a:pt x="20288" y="11789"/>
                    </a:lnTo>
                    <a:lnTo>
                      <a:pt x="21600" y="8608"/>
                    </a:lnTo>
                    <a:lnTo>
                      <a:pt x="20288" y="5427"/>
                    </a:lnTo>
                    <a:lnTo>
                      <a:pt x="20288" y="1590"/>
                    </a:lnTo>
                    <a:cubicBezTo>
                      <a:pt x="20288" y="712"/>
                      <a:pt x="20088" y="0"/>
                      <a:pt x="19841" y="0"/>
                    </a:cubicBezTo>
                    <a:lnTo>
                      <a:pt x="447" y="0"/>
                    </a:ln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pic>
            <p:nvPicPr>
              <p:cNvPr id="246" name="图像" descr="图像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26537" y="280952"/>
                <a:ext cx="2617548" cy="3005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49" name="图像" descr="图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66475" y="2711244"/>
            <a:ext cx="1574801" cy="419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成组"/>
          <p:cNvGrpSpPr/>
          <p:nvPr/>
        </p:nvGrpSpPr>
        <p:grpSpPr>
          <a:xfrm>
            <a:off x="2236270" y="3524185"/>
            <a:ext cx="8155184" cy="2705230"/>
            <a:chOff x="0" y="0"/>
            <a:chExt cx="8155183" cy="2705228"/>
          </a:xfrm>
        </p:grpSpPr>
        <p:sp>
          <p:nvSpPr>
            <p:cNvPr id="250" name="圆角矩形"/>
            <p:cNvSpPr/>
            <p:nvPr/>
          </p:nvSpPr>
          <p:spPr>
            <a:xfrm>
              <a:off x="0" y="0"/>
              <a:ext cx="8155184" cy="2705229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100859"/>
                <a:satOff val="-13629"/>
                <a:lumOff val="2387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pic>
          <p:nvPicPr>
            <p:cNvPr id="251" name="图像" descr="图像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22951" y="965492"/>
              <a:ext cx="2909281" cy="774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Follows:"/>
            <p:cNvSpPr txBox="1"/>
            <p:nvPr/>
          </p:nvSpPr>
          <p:spPr>
            <a:xfrm>
              <a:off x="717164" y="234011"/>
              <a:ext cx="185745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Follows:</a:t>
              </a:r>
            </a:p>
          </p:txBody>
        </p:sp>
      </p:grpSp>
      <p:grpSp>
        <p:nvGrpSpPr>
          <p:cNvPr id="256" name="成组"/>
          <p:cNvGrpSpPr/>
          <p:nvPr/>
        </p:nvGrpSpPr>
        <p:grpSpPr>
          <a:xfrm>
            <a:off x="6775185" y="2460332"/>
            <a:ext cx="3937810" cy="920924"/>
            <a:chOff x="0" y="0"/>
            <a:chExt cx="3937808" cy="920923"/>
          </a:xfrm>
        </p:grpSpPr>
        <p:sp>
          <p:nvSpPr>
            <p:cNvPr id="254" name="圆角矩形"/>
            <p:cNvSpPr/>
            <p:nvPr/>
          </p:nvSpPr>
          <p:spPr>
            <a:xfrm>
              <a:off x="0" y="0"/>
              <a:ext cx="3937809" cy="920924"/>
            </a:xfrm>
            <a:prstGeom prst="roundRect">
              <a:avLst>
                <a:gd name="adj" fmla="val 20473"/>
              </a:avLst>
            </a:prstGeom>
            <a:solidFill>
              <a:srgbClr val="FFFFFF"/>
            </a:solidFill>
            <a:ln w="50800" cap="flat">
              <a:solidFill>
                <a:schemeClr val="accent3"/>
              </a:solidFill>
              <a:prstDash val="solid"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pic>
          <p:nvPicPr>
            <p:cNvPr id="255" name="图像" descr="图像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13492" y="276526"/>
              <a:ext cx="3310824" cy="367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5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257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58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59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60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61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64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262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3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4"/>
      <p:bldP build="whole" bldLvl="1" animBg="1" rev="0" advAuto="0" spid="248" grpId="2"/>
      <p:bldP build="whole" bldLvl="1" animBg="1" rev="0" advAuto="0" spid="243" grpId="1"/>
      <p:bldP build="whole" bldLvl="1" animBg="1" rev="0" advAuto="0" spid="256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8" name="Configuration &amp; Hamiltonian:"/>
          <p:cNvSpPr txBox="1"/>
          <p:nvPr/>
        </p:nvSpPr>
        <p:spPr>
          <a:xfrm>
            <a:off x="133097" y="389994"/>
            <a:ext cx="681650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&amp; Hamiltonian:</a:t>
            </a:r>
          </a:p>
        </p:txBody>
      </p:sp>
      <p:grpSp>
        <p:nvGrpSpPr>
          <p:cNvPr id="277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269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70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1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2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3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76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274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5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  <p:pic>
        <p:nvPicPr>
          <p:cNvPr id="2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74" y="2049710"/>
            <a:ext cx="5627350" cy="4223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FCI_CCD_4.pdf" descr="FCI_CCD_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1567" y="2125579"/>
            <a:ext cx="6107150" cy="4071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90" name="成组"/>
          <p:cNvGrpSpPr/>
          <p:nvPr/>
        </p:nvGrpSpPr>
        <p:grpSpPr>
          <a:xfrm>
            <a:off x="9587218" y="85194"/>
            <a:ext cx="3050229" cy="1295401"/>
            <a:chOff x="0" y="0"/>
            <a:chExt cx="3050228" cy="1295400"/>
          </a:xfrm>
        </p:grpSpPr>
        <p:sp>
          <p:nvSpPr>
            <p:cNvPr id="282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83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4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5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6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89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287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8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  <p:pic>
        <p:nvPicPr>
          <p:cNvPr id="2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116" y="4135662"/>
            <a:ext cx="6540501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6507" y="2425699"/>
            <a:ext cx="5927156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3718" y="1719820"/>
            <a:ext cx="54737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3718" y="2863849"/>
            <a:ext cx="54737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05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297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298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99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00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01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04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302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3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  <p:pic>
        <p:nvPicPr>
          <p:cNvPr id="3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482" y="2425700"/>
            <a:ext cx="6807201" cy="490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17" name="成组"/>
          <p:cNvGrpSpPr/>
          <p:nvPr/>
        </p:nvGrpSpPr>
        <p:grpSpPr>
          <a:xfrm>
            <a:off x="9587217" y="85194"/>
            <a:ext cx="3050230" cy="1295401"/>
            <a:chOff x="0" y="0"/>
            <a:chExt cx="3050228" cy="1295400"/>
          </a:xfrm>
        </p:grpSpPr>
        <p:sp>
          <p:nvSpPr>
            <p:cNvPr id="309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D174BB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E26049"/>
                  </a:solidFill>
                </a:rPr>
                <a:t>Y</a:t>
              </a:r>
            </a:p>
          </p:txBody>
        </p:sp>
        <p:sp>
          <p:nvSpPr>
            <p:cNvPr id="310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11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12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13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16" name="成组"/>
            <p:cNvGrpSpPr/>
            <p:nvPr/>
          </p:nvGrpSpPr>
          <p:grpSpPr>
            <a:xfrm>
              <a:off x="2653402" y="61173"/>
              <a:ext cx="396827" cy="415302"/>
              <a:chOff x="0" y="0"/>
              <a:chExt cx="396825" cy="415301"/>
            </a:xfrm>
          </p:grpSpPr>
          <p:sp>
            <p:nvSpPr>
              <p:cNvPr id="314" name="圆形"/>
              <p:cNvSpPr/>
              <p:nvPr/>
            </p:nvSpPr>
            <p:spPr>
              <a:xfrm rot="21420000">
                <a:off x="9617" y="28410"/>
                <a:ext cx="374669" cy="377346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5" name="cc"/>
              <p:cNvSpPr txBox="1"/>
              <p:nvPr/>
            </p:nvSpPr>
            <p:spPr>
              <a:xfrm>
                <a:off x="0" y="0"/>
                <a:ext cx="396826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cc</a:t>
                </a:r>
              </a:p>
            </p:txBody>
          </p:sp>
        </p:grpSp>
      </p:grpSp>
      <p:pic>
        <p:nvPicPr>
          <p:cNvPr id="3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21" y="2425700"/>
            <a:ext cx="6540501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6133" y="2425700"/>
            <a:ext cx="5927156" cy="490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