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2.emf" ContentType="image/x-emf"/>
  <Override PartName="/ppt/media/image17.emf" ContentType="image/x-emf"/>
  <Override PartName="/ppt/media/image15.emf" ContentType="image/x-emf"/>
  <Override PartName="/ppt/media/image23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3212" cy="97520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25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668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0692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56404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60692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56404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50160" y="388800"/>
            <a:ext cx="1170252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64668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25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25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64668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0692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564040" y="228204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60692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564040" y="5236560"/>
            <a:ext cx="37681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50160" y="388800"/>
            <a:ext cx="1170252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6680" y="523656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6680" y="2282040"/>
            <a:ext cx="57106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252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9720" y="1638000"/>
            <a:ext cx="10463400" cy="330120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标</a:t>
            </a: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题</a:t>
            </a: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文</a:t>
            </a: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本</a:t>
            </a:r>
            <a:endParaRPr b="0" lang="en-GB" sz="80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69720" y="5028480"/>
            <a:ext cx="10463400" cy="113004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2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3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4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5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11160" y="924444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-28800" y="-36720"/>
            <a:ext cx="1306116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78" name="Group 2"/>
          <p:cNvGrpSpPr/>
          <p:nvPr/>
        </p:nvGrpSpPr>
        <p:grpSpPr>
          <a:xfrm>
            <a:off x="7804800" y="1919520"/>
            <a:ext cx="3157920" cy="4007520"/>
            <a:chOff x="7804800" y="1919520"/>
            <a:chExt cx="3157920" cy="4007520"/>
          </a:xfrm>
        </p:grpSpPr>
        <p:sp>
          <p:nvSpPr>
            <p:cNvPr id="79" name="CustomShape 3"/>
            <p:cNvSpPr/>
            <p:nvPr/>
          </p:nvSpPr>
          <p:spPr>
            <a:xfrm>
              <a:off x="8939520" y="1919520"/>
              <a:ext cx="164772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grpSp>
          <p:nvGrpSpPr>
            <p:cNvPr id="80" name="Group 4"/>
            <p:cNvGrpSpPr/>
            <p:nvPr/>
          </p:nvGrpSpPr>
          <p:grpSpPr>
            <a:xfrm>
              <a:off x="8166960" y="3988440"/>
              <a:ext cx="910080" cy="1134360"/>
              <a:chOff x="8166960" y="3988440"/>
              <a:chExt cx="910080" cy="1134360"/>
            </a:xfrm>
          </p:grpSpPr>
          <p:sp>
            <p:nvSpPr>
              <p:cNvPr id="81" name="Line 5"/>
              <p:cNvSpPr/>
              <p:nvPr/>
            </p:nvSpPr>
            <p:spPr>
              <a:xfrm>
                <a:off x="8166960" y="5122800"/>
                <a:ext cx="91008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Line 6"/>
              <p:cNvSpPr/>
              <p:nvPr/>
            </p:nvSpPr>
            <p:spPr>
              <a:xfrm>
                <a:off x="8166960" y="4744800"/>
                <a:ext cx="91008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Line 7"/>
              <p:cNvSpPr/>
              <p:nvPr/>
            </p:nvSpPr>
            <p:spPr>
              <a:xfrm>
                <a:off x="8166960" y="4366800"/>
                <a:ext cx="91008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Line 8"/>
              <p:cNvSpPr/>
              <p:nvPr/>
            </p:nvSpPr>
            <p:spPr>
              <a:xfrm>
                <a:off x="8166960" y="3988440"/>
                <a:ext cx="910080" cy="36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5" name="Group 9"/>
            <p:cNvGrpSpPr/>
            <p:nvPr/>
          </p:nvGrpSpPr>
          <p:grpSpPr>
            <a:xfrm>
              <a:off x="10052280" y="3988440"/>
              <a:ext cx="910440" cy="1134360"/>
              <a:chOff x="10052280" y="3988440"/>
              <a:chExt cx="910440" cy="1134360"/>
            </a:xfrm>
          </p:grpSpPr>
          <p:sp>
            <p:nvSpPr>
              <p:cNvPr id="86" name="Line 10"/>
              <p:cNvSpPr/>
              <p:nvPr/>
            </p:nvSpPr>
            <p:spPr>
              <a:xfrm>
                <a:off x="10052280" y="5122800"/>
                <a:ext cx="91044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Line 11"/>
              <p:cNvSpPr/>
              <p:nvPr/>
            </p:nvSpPr>
            <p:spPr>
              <a:xfrm>
                <a:off x="10052280" y="4744800"/>
                <a:ext cx="91044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Line 12"/>
              <p:cNvSpPr/>
              <p:nvPr/>
            </p:nvSpPr>
            <p:spPr>
              <a:xfrm>
                <a:off x="10052280" y="4366800"/>
                <a:ext cx="91044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Line 13"/>
              <p:cNvSpPr/>
              <p:nvPr/>
            </p:nvSpPr>
            <p:spPr>
              <a:xfrm>
                <a:off x="10052280" y="3988440"/>
                <a:ext cx="910440" cy="36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" name="CustomShape 14"/>
            <p:cNvSpPr/>
            <p:nvPr/>
          </p:nvSpPr>
          <p:spPr>
            <a:xfrm>
              <a:off x="8483760" y="493128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5"/>
            <p:cNvSpPr/>
            <p:nvPr/>
          </p:nvSpPr>
          <p:spPr>
            <a:xfrm>
              <a:off x="10411560" y="4951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6"/>
            <p:cNvSpPr/>
            <p:nvPr/>
          </p:nvSpPr>
          <p:spPr>
            <a:xfrm>
              <a:off x="8483760" y="459108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7"/>
            <p:cNvSpPr/>
            <p:nvPr/>
          </p:nvSpPr>
          <p:spPr>
            <a:xfrm>
              <a:off x="10407600" y="457092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" name="Group 18"/>
            <p:cNvGrpSpPr/>
            <p:nvPr/>
          </p:nvGrpSpPr>
          <p:grpSpPr>
            <a:xfrm>
              <a:off x="8171640" y="5359680"/>
              <a:ext cx="1046160" cy="567360"/>
              <a:chOff x="8171640" y="5359680"/>
              <a:chExt cx="1046160" cy="567360"/>
            </a:xfrm>
          </p:grpSpPr>
          <p:pic>
            <p:nvPicPr>
              <p:cNvPr id="95" name="图像" descr=""/>
              <p:cNvPicPr/>
              <p:nvPr/>
            </p:nvPicPr>
            <p:blipFill>
              <a:blip r:embed="rId1"/>
              <a:stretch/>
            </p:blipFill>
            <p:spPr>
              <a:xfrm>
                <a:off x="8849880" y="5359680"/>
                <a:ext cx="367920" cy="567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6" name="图像" descr=""/>
              <p:cNvPicPr/>
              <p:nvPr/>
            </p:nvPicPr>
            <p:blipFill>
              <a:blip r:embed="rId2"/>
              <a:stretch/>
            </p:blipFill>
            <p:spPr>
              <a:xfrm>
                <a:off x="8171640" y="5503680"/>
                <a:ext cx="367920" cy="279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7" name="图像" descr=""/>
              <p:cNvPicPr/>
              <p:nvPr/>
            </p:nvPicPr>
            <p:blipFill>
              <a:blip r:embed="rId3"/>
              <a:stretch/>
            </p:blipFill>
            <p:spPr>
              <a:xfrm>
                <a:off x="8615880" y="5589360"/>
                <a:ext cx="157680" cy="108000"/>
              </a:xfrm>
              <a:prstGeom prst="rect">
                <a:avLst/>
              </a:prstGeom>
              <a:ln w="12600">
                <a:noFill/>
              </a:ln>
            </p:spPr>
          </p:pic>
        </p:grpSp>
        <p:grpSp>
          <p:nvGrpSpPr>
            <p:cNvPr id="98" name="Group 19"/>
            <p:cNvGrpSpPr/>
            <p:nvPr/>
          </p:nvGrpSpPr>
          <p:grpSpPr>
            <a:xfrm>
              <a:off x="10070640" y="5360040"/>
              <a:ext cx="869760" cy="566640"/>
              <a:chOff x="10070640" y="5360040"/>
              <a:chExt cx="869760" cy="566640"/>
            </a:xfrm>
          </p:grpSpPr>
          <p:pic>
            <p:nvPicPr>
              <p:cNvPr id="99" name="图像" descr=""/>
              <p:cNvPicPr/>
              <p:nvPr/>
            </p:nvPicPr>
            <p:blipFill>
              <a:blip r:embed="rId4"/>
              <a:stretch/>
            </p:blipFill>
            <p:spPr>
              <a:xfrm>
                <a:off x="10795320" y="5360040"/>
                <a:ext cx="145080" cy="5666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0" name="图像" descr=""/>
              <p:cNvPicPr/>
              <p:nvPr/>
            </p:nvPicPr>
            <p:blipFill>
              <a:blip r:embed="rId5"/>
              <a:stretch/>
            </p:blipFill>
            <p:spPr>
              <a:xfrm>
                <a:off x="10070640" y="5503680"/>
                <a:ext cx="367920" cy="279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1" name="图像" descr=""/>
              <p:cNvPicPr/>
              <p:nvPr/>
            </p:nvPicPr>
            <p:blipFill>
              <a:blip r:embed="rId6"/>
              <a:stretch/>
            </p:blipFill>
            <p:spPr>
              <a:xfrm>
                <a:off x="10537920" y="5589360"/>
                <a:ext cx="157680" cy="108000"/>
              </a:xfrm>
              <a:prstGeom prst="rect">
                <a:avLst/>
              </a:prstGeom>
              <a:ln w="12600">
                <a:noFill/>
              </a:ln>
            </p:spPr>
          </p:pic>
        </p:grpSp>
        <p:sp>
          <p:nvSpPr>
            <p:cNvPr id="102" name="CustomShape 20"/>
            <p:cNvSpPr/>
            <p:nvPr/>
          </p:nvSpPr>
          <p:spPr>
            <a:xfrm>
              <a:off x="7804800" y="47894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0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3" name="CustomShape 21"/>
            <p:cNvSpPr/>
            <p:nvPr/>
          </p:nvSpPr>
          <p:spPr>
            <a:xfrm>
              <a:off x="9591480" y="47894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1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4" name="CustomShape 22"/>
            <p:cNvSpPr/>
            <p:nvPr/>
          </p:nvSpPr>
          <p:spPr>
            <a:xfrm>
              <a:off x="7804800" y="44114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2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5" name="CustomShape 23"/>
            <p:cNvSpPr/>
            <p:nvPr/>
          </p:nvSpPr>
          <p:spPr>
            <a:xfrm>
              <a:off x="9600120" y="44114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3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6" name="CustomShape 24"/>
            <p:cNvSpPr/>
            <p:nvPr/>
          </p:nvSpPr>
          <p:spPr>
            <a:xfrm>
              <a:off x="7804800" y="40334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4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7" name="CustomShape 25"/>
            <p:cNvSpPr/>
            <p:nvPr/>
          </p:nvSpPr>
          <p:spPr>
            <a:xfrm>
              <a:off x="9600120" y="40334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5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8" name="CustomShape 26"/>
            <p:cNvSpPr/>
            <p:nvPr/>
          </p:nvSpPr>
          <p:spPr>
            <a:xfrm>
              <a:off x="7804800" y="37346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6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9" name="CustomShape 27"/>
            <p:cNvSpPr/>
            <p:nvPr/>
          </p:nvSpPr>
          <p:spPr>
            <a:xfrm>
              <a:off x="9600120" y="3734640"/>
              <a:ext cx="326880" cy="528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2800" spc="-1" strike="noStrike">
                  <a:solidFill>
                    <a:srgbClr val="660b04"/>
                  </a:solidFill>
                  <a:latin typeface="Helvetica Light"/>
                  <a:ea typeface="Helvetica Light"/>
                </a:rPr>
                <a:t>7</a:t>
              </a:r>
              <a:endParaRPr b="0" lang="en-GB" sz="2800" spc="-1" strike="noStrike">
                <a:latin typeface="Arial"/>
              </a:endParaRPr>
            </a:p>
          </p:txBody>
        </p:sp>
      </p:grpSp>
      <p:sp>
        <p:nvSpPr>
          <p:cNvPr id="110" name="CustomShape 28"/>
          <p:cNvSpPr/>
          <p:nvPr/>
        </p:nvSpPr>
        <p:spPr>
          <a:xfrm>
            <a:off x="280080" y="391320"/>
            <a:ext cx="423828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Different strategy: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11" name="Group 29"/>
          <p:cNvGrpSpPr/>
          <p:nvPr/>
        </p:nvGrpSpPr>
        <p:grpSpPr>
          <a:xfrm>
            <a:off x="1881000" y="1977480"/>
            <a:ext cx="2181600" cy="3891600"/>
            <a:chOff x="1881000" y="1977480"/>
            <a:chExt cx="2181600" cy="3891600"/>
          </a:xfrm>
        </p:grpSpPr>
        <p:grpSp>
          <p:nvGrpSpPr>
            <p:cNvPr id="112" name="Group 30"/>
            <p:cNvGrpSpPr/>
            <p:nvPr/>
          </p:nvGrpSpPr>
          <p:grpSpPr>
            <a:xfrm>
              <a:off x="1989000" y="1977480"/>
              <a:ext cx="1814760" cy="3398760"/>
              <a:chOff x="1989000" y="1977480"/>
              <a:chExt cx="1814760" cy="3398760"/>
            </a:xfrm>
          </p:grpSpPr>
          <p:sp>
            <p:nvSpPr>
              <p:cNvPr id="113" name="Line 31"/>
              <p:cNvSpPr/>
              <p:nvPr/>
            </p:nvSpPr>
            <p:spPr>
              <a:xfrm>
                <a:off x="2496240" y="5111640"/>
                <a:ext cx="130752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Line 32"/>
              <p:cNvSpPr/>
              <p:nvPr/>
            </p:nvSpPr>
            <p:spPr>
              <a:xfrm>
                <a:off x="2496240" y="4733640"/>
                <a:ext cx="130752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Line 33"/>
              <p:cNvSpPr/>
              <p:nvPr/>
            </p:nvSpPr>
            <p:spPr>
              <a:xfrm>
                <a:off x="2496240" y="4355640"/>
                <a:ext cx="130752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Line 34"/>
              <p:cNvSpPr/>
              <p:nvPr/>
            </p:nvSpPr>
            <p:spPr>
              <a:xfrm>
                <a:off x="2496240" y="4056840"/>
                <a:ext cx="1307520" cy="0"/>
              </a:xfrm>
              <a:prstGeom prst="line">
                <a:avLst/>
              </a:prstGeom>
              <a:ln w="50760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35"/>
              <p:cNvSpPr/>
              <p:nvPr/>
            </p:nvSpPr>
            <p:spPr>
              <a:xfrm>
                <a:off x="2734200" y="1977480"/>
                <a:ext cx="830880" cy="153324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/>
              <a:p>
                <a:pPr algn="ctr">
                  <a:lnSpc>
                    <a:spcPct val="100000"/>
                  </a:lnSpc>
                </a:pPr>
                <a:r>
                  <a:rPr b="0" lang="en-GB" sz="9400" spc="-1" strike="noStrike">
                    <a:solidFill>
                      <a:srgbClr val="d174bb"/>
                    </a:solidFill>
                    <a:latin typeface="Herculanum"/>
                    <a:ea typeface="Herculanum"/>
                  </a:rPr>
                  <a:t>Y</a:t>
                </a:r>
                <a:endParaRPr b="0" lang="en-GB" sz="9400" spc="-1" strike="noStrike">
                  <a:latin typeface="Arial"/>
                </a:endParaRPr>
              </a:p>
            </p:txBody>
          </p:sp>
          <p:grpSp>
            <p:nvGrpSpPr>
              <p:cNvPr id="118" name="Group 36"/>
              <p:cNvGrpSpPr/>
              <p:nvPr/>
            </p:nvGrpSpPr>
            <p:grpSpPr>
              <a:xfrm>
                <a:off x="2808720" y="4627800"/>
                <a:ext cx="199440" cy="566640"/>
                <a:chOff x="2808720" y="4627800"/>
                <a:chExt cx="199440" cy="566640"/>
              </a:xfrm>
            </p:grpSpPr>
            <p:sp>
              <p:nvSpPr>
                <p:cNvPr id="119" name="CustomShape 37"/>
                <p:cNvSpPr/>
                <p:nvPr/>
              </p:nvSpPr>
              <p:spPr>
                <a:xfrm>
                  <a:off x="2812680" y="5008320"/>
                  <a:ext cx="195480" cy="1861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lin ang="0"/>
                </a:gradFill>
                <a:ln w="12600">
                  <a:noFill/>
                </a:ln>
                <a:effectLst>
                  <a:outerShdw algn="b" blurRad="63500" dir="18900000" dist="0" kx="0" ky="0" rotWithShape="0" sx="100000" sy="100000">
                    <a:srgbClr val="000000">
                      <a:alpha val="80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" name="CustomShape 38"/>
                <p:cNvSpPr/>
                <p:nvPr/>
              </p:nvSpPr>
              <p:spPr>
                <a:xfrm>
                  <a:off x="2808720" y="4627800"/>
                  <a:ext cx="195480" cy="1861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lin ang="0"/>
                </a:gradFill>
                <a:ln w="12600">
                  <a:noFill/>
                </a:ln>
                <a:effectLst>
                  <a:outerShdw algn="b" blurRad="63500" dir="18900000" dist="0" kx="0" ky="0" rotWithShape="0" sx="100000" sy="100000">
                    <a:srgbClr val="000000">
                      <a:alpha val="80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1" name="Group 39"/>
              <p:cNvGrpSpPr/>
              <p:nvPr/>
            </p:nvGrpSpPr>
            <p:grpSpPr>
              <a:xfrm>
                <a:off x="3275280" y="4627800"/>
                <a:ext cx="199800" cy="566640"/>
                <a:chOff x="3275280" y="4627800"/>
                <a:chExt cx="199800" cy="566640"/>
              </a:xfrm>
            </p:grpSpPr>
            <p:sp>
              <p:nvSpPr>
                <p:cNvPr id="122" name="CustomShape 40"/>
                <p:cNvSpPr/>
                <p:nvPr/>
              </p:nvSpPr>
              <p:spPr>
                <a:xfrm>
                  <a:off x="3279600" y="5008320"/>
                  <a:ext cx="195480" cy="1861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lin ang="0"/>
                </a:gradFill>
                <a:ln w="12600">
                  <a:noFill/>
                </a:ln>
                <a:effectLst>
                  <a:outerShdw algn="b" blurRad="63500" dir="18900000" dist="0" kx="0" ky="0" rotWithShape="0" sx="100000" sy="100000">
                    <a:srgbClr val="000000">
                      <a:alpha val="80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" name="CustomShape 41"/>
                <p:cNvSpPr/>
                <p:nvPr/>
              </p:nvSpPr>
              <p:spPr>
                <a:xfrm>
                  <a:off x="3275280" y="4627800"/>
                  <a:ext cx="195480" cy="18612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5"/>
                    </a:gs>
                    <a:gs pos="100000">
                      <a:schemeClr val="accent5">
                        <a:hueOff val="243286"/>
                        <a:satOff val="19694"/>
                        <a:lumOff val="-10952"/>
                      </a:schemeClr>
                    </a:gs>
                  </a:gsLst>
                  <a:lin ang="0"/>
                </a:gradFill>
                <a:ln w="12600">
                  <a:noFill/>
                </a:ln>
                <a:effectLst>
                  <a:outerShdw algn="b" blurRad="63500" dir="18900000" dist="0" kx="0" ky="0" rotWithShape="0" sx="100000" sy="100000">
                    <a:srgbClr val="000000">
                      <a:alpha val="80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4" name="CustomShape 42"/>
              <p:cNvSpPr/>
              <p:nvPr/>
            </p:nvSpPr>
            <p:spPr>
              <a:xfrm>
                <a:off x="1993680" y="4847400"/>
                <a:ext cx="326880" cy="52884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/>
              <a:p>
                <a:pPr algn="ctr">
                  <a:lnSpc>
                    <a:spcPct val="100000"/>
                  </a:lnSpc>
                </a:pPr>
                <a:r>
                  <a:rPr b="0" lang="en-GB" sz="2800" spc="-1" strike="noStrike">
                    <a:solidFill>
                      <a:srgbClr val="660b04"/>
                    </a:solidFill>
                    <a:latin typeface="Helvetica Light"/>
                    <a:ea typeface="Helvetica Light"/>
                  </a:rPr>
                  <a:t>0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125" name="CustomShape 43"/>
              <p:cNvSpPr/>
              <p:nvPr/>
            </p:nvSpPr>
            <p:spPr>
              <a:xfrm>
                <a:off x="1989000" y="4477680"/>
                <a:ext cx="326880" cy="52884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/>
              <a:p>
                <a:pPr algn="ctr">
                  <a:lnSpc>
                    <a:spcPct val="100000"/>
                  </a:lnSpc>
                </a:pPr>
                <a:r>
                  <a:rPr b="0" lang="en-GB" sz="2800" spc="-1" strike="noStrike">
                    <a:solidFill>
                      <a:srgbClr val="660b04"/>
                    </a:solidFill>
                    <a:latin typeface="Helvetica Light"/>
                    <a:ea typeface="Helvetica Light"/>
                  </a:rPr>
                  <a:t>1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126" name="CustomShape 44"/>
              <p:cNvSpPr/>
              <p:nvPr/>
            </p:nvSpPr>
            <p:spPr>
              <a:xfrm>
                <a:off x="1993680" y="4091040"/>
                <a:ext cx="326880" cy="52884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/>
              <a:p>
                <a:pPr algn="ctr">
                  <a:lnSpc>
                    <a:spcPct val="100000"/>
                  </a:lnSpc>
                </a:pPr>
                <a:r>
                  <a:rPr b="0" lang="en-GB" sz="2800" spc="-1" strike="noStrike">
                    <a:solidFill>
                      <a:srgbClr val="660b04"/>
                    </a:solidFill>
                    <a:latin typeface="Helvetica Light"/>
                    <a:ea typeface="Helvetica Light"/>
                  </a:rPr>
                  <a:t>2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127" name="CustomShape 45"/>
              <p:cNvSpPr/>
              <p:nvPr/>
            </p:nvSpPr>
            <p:spPr>
              <a:xfrm>
                <a:off x="1993680" y="3792600"/>
                <a:ext cx="326880" cy="52884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/>
              <a:p>
                <a:pPr algn="ctr">
                  <a:lnSpc>
                    <a:spcPct val="100000"/>
                  </a:lnSpc>
                </a:pPr>
                <a:r>
                  <a:rPr b="0" lang="en-GB" sz="2800" spc="-1" strike="noStrike">
                    <a:solidFill>
                      <a:srgbClr val="660b04"/>
                    </a:solidFill>
                    <a:latin typeface="Helvetica Light"/>
                    <a:ea typeface="Helvetica Light"/>
                  </a:rPr>
                  <a:t>3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128" name="CustomShape 46"/>
              <p:cNvSpPr/>
              <p:nvPr/>
            </p:nvSpPr>
            <p:spPr>
              <a:xfrm>
                <a:off x="2782080" y="4870800"/>
                <a:ext cx="735840" cy="482400"/>
              </a:xfrm>
              <a:prstGeom prst="ellipse">
                <a:avLst/>
              </a:prstGeom>
              <a:noFill/>
              <a:ln w="25560">
                <a:solidFill>
                  <a:schemeClr val="accent2"/>
                </a:solidFill>
                <a:miter/>
              </a:ln>
              <a:effectLst>
                <a:outerShdw algn="b" blurRad="38100" dir="18900000" dist="0" kx="0" ky="0" rotWithShape="0" sx="100000" sy="100000">
                  <a:srgbClr val="000000">
                    <a:alpha val="1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47"/>
              <p:cNvSpPr/>
              <p:nvPr/>
            </p:nvSpPr>
            <p:spPr>
              <a:xfrm>
                <a:off x="2782080" y="4501080"/>
                <a:ext cx="735840" cy="482400"/>
              </a:xfrm>
              <a:prstGeom prst="ellipse">
                <a:avLst/>
              </a:prstGeom>
              <a:noFill/>
              <a:ln w="25560">
                <a:solidFill>
                  <a:schemeClr val="accent2"/>
                </a:solidFill>
                <a:miter/>
              </a:ln>
              <a:effectLst>
                <a:outerShdw algn="b" blurRad="38100" dir="18900000" dist="0" kx="0" ky="0" rotWithShape="0" sx="100000" sy="100000">
                  <a:srgbClr val="000000">
                    <a:alpha val="1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" name="Group 48"/>
            <p:cNvGrpSpPr/>
            <p:nvPr/>
          </p:nvGrpSpPr>
          <p:grpSpPr>
            <a:xfrm>
              <a:off x="3193200" y="5302080"/>
              <a:ext cx="869400" cy="566640"/>
              <a:chOff x="3193200" y="5302080"/>
              <a:chExt cx="869400" cy="566640"/>
            </a:xfrm>
          </p:grpSpPr>
          <p:pic>
            <p:nvPicPr>
              <p:cNvPr id="131" name="图像" descr=""/>
              <p:cNvPicPr/>
              <p:nvPr/>
            </p:nvPicPr>
            <p:blipFill>
              <a:blip r:embed="rId7"/>
              <a:stretch/>
            </p:blipFill>
            <p:spPr>
              <a:xfrm>
                <a:off x="3917520" y="5302080"/>
                <a:ext cx="145080" cy="5666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2" name="图像" descr=""/>
              <p:cNvPicPr/>
              <p:nvPr/>
            </p:nvPicPr>
            <p:blipFill>
              <a:blip r:embed="rId8"/>
              <a:stretch/>
            </p:blipFill>
            <p:spPr>
              <a:xfrm>
                <a:off x="3193200" y="5445720"/>
                <a:ext cx="367560" cy="279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3" name="图像" descr=""/>
              <p:cNvPicPr/>
              <p:nvPr/>
            </p:nvPicPr>
            <p:blipFill>
              <a:blip r:embed="rId9"/>
              <a:stretch/>
            </p:blipFill>
            <p:spPr>
              <a:xfrm>
                <a:off x="3660120" y="5531400"/>
                <a:ext cx="157680" cy="108000"/>
              </a:xfrm>
              <a:prstGeom prst="rect">
                <a:avLst/>
              </a:prstGeom>
              <a:ln w="12600">
                <a:noFill/>
              </a:ln>
            </p:spPr>
          </p:pic>
        </p:grpSp>
        <p:grpSp>
          <p:nvGrpSpPr>
            <p:cNvPr id="134" name="Group 49"/>
            <p:cNvGrpSpPr/>
            <p:nvPr/>
          </p:nvGrpSpPr>
          <p:grpSpPr>
            <a:xfrm>
              <a:off x="1881000" y="5301720"/>
              <a:ext cx="1046160" cy="567360"/>
              <a:chOff x="1881000" y="5301720"/>
              <a:chExt cx="1046160" cy="567360"/>
            </a:xfrm>
          </p:grpSpPr>
          <p:pic>
            <p:nvPicPr>
              <p:cNvPr id="135" name="图像" descr=""/>
              <p:cNvPicPr/>
              <p:nvPr/>
            </p:nvPicPr>
            <p:blipFill>
              <a:blip r:embed="rId10"/>
              <a:stretch/>
            </p:blipFill>
            <p:spPr>
              <a:xfrm>
                <a:off x="2559240" y="5301720"/>
                <a:ext cx="367920" cy="567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6" name="图像" descr=""/>
              <p:cNvPicPr/>
              <p:nvPr/>
            </p:nvPicPr>
            <p:blipFill>
              <a:blip r:embed="rId11"/>
              <a:stretch/>
            </p:blipFill>
            <p:spPr>
              <a:xfrm>
                <a:off x="1881000" y="5445720"/>
                <a:ext cx="367920" cy="279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7" name="图像" descr=""/>
              <p:cNvPicPr/>
              <p:nvPr/>
            </p:nvPicPr>
            <p:blipFill>
              <a:blip r:embed="rId12"/>
              <a:stretch/>
            </p:blipFill>
            <p:spPr>
              <a:xfrm>
                <a:off x="2325240" y="5531400"/>
                <a:ext cx="157680" cy="108000"/>
              </a:xfrm>
              <a:prstGeom prst="rect">
                <a:avLst/>
              </a:prstGeom>
              <a:ln w="12600">
                <a:noFill/>
              </a:ln>
            </p:spPr>
          </p:pic>
        </p:grpSp>
      </p:grpSp>
      <p:sp>
        <p:nvSpPr>
          <p:cNvPr id="138" name="CustomShape 50"/>
          <p:cNvSpPr/>
          <p:nvPr/>
        </p:nvSpPr>
        <p:spPr>
          <a:xfrm>
            <a:off x="4522320" y="6878520"/>
            <a:ext cx="345096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c889be"/>
                </a:solidFill>
                <a:latin typeface="Arial"/>
                <a:ea typeface="Arial"/>
              </a:rPr>
              <a:t>C++</a:t>
            </a:r>
            <a:r>
              <a:rPr b="1" lang="en-GB" sz="3800" spc="-1" strike="noStrike">
                <a:solidFill>
                  <a:srgbClr val="660b04"/>
                </a:solidFill>
                <a:latin typeface="Arial"/>
                <a:ea typeface="Arial"/>
              </a:rPr>
              <a:t> </a:t>
            </a:r>
            <a:r>
              <a:rPr b="1" lang="en-GB" sz="3800" spc="-1" strike="noStrike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b="1" lang="en-GB" sz="3800" spc="-1" strike="noStrike">
                <a:solidFill>
                  <a:srgbClr val="660b04"/>
                </a:solidFill>
                <a:latin typeface="Arial"/>
                <a:ea typeface="Arial"/>
              </a:rPr>
              <a:t> </a:t>
            </a:r>
            <a:r>
              <a:rPr b="1" lang="en-GB" sz="3800" spc="-1" strike="noStrike">
                <a:solidFill>
                  <a:srgbClr val="31ac27"/>
                </a:solidFill>
                <a:latin typeface="Arial"/>
                <a:ea typeface="Arial"/>
              </a:rPr>
              <a:t>Pyt</a:t>
            </a:r>
            <a:r>
              <a:rPr b="1" lang="en-GB" sz="3800" spc="-1" strike="noStrike">
                <a:solidFill>
                  <a:srgbClr val="fd7a5d"/>
                </a:solidFill>
                <a:latin typeface="Arial"/>
                <a:ea typeface="Arial"/>
              </a:rPr>
              <a:t>hon</a:t>
            </a:r>
            <a:endParaRPr b="0" lang="en-GB" sz="3800" spc="-1" strike="noStrike">
              <a:latin typeface="Arial"/>
            </a:endParaRPr>
          </a:p>
        </p:txBody>
      </p:sp>
      <p:sp>
        <p:nvSpPr>
          <p:cNvPr id="139" name="CustomShape 51"/>
          <p:cNvSpPr/>
          <p:nvPr/>
        </p:nvSpPr>
        <p:spPr>
          <a:xfrm>
            <a:off x="2773800" y="8209080"/>
            <a:ext cx="694836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800" spc="-1" strike="noStrike">
                <a:solidFill>
                  <a:srgbClr val="d48cb7"/>
                </a:solidFill>
                <a:latin typeface="Arial"/>
                <a:ea typeface="Arial"/>
              </a:rPr>
              <a:t>Windows</a:t>
            </a:r>
            <a:r>
              <a:rPr b="1" lang="en-GB" sz="3800" spc="-1" strike="noStrike">
                <a:solidFill>
                  <a:srgbClr val="d46f1e"/>
                </a:solidFill>
                <a:latin typeface="Arial"/>
                <a:ea typeface="Arial"/>
              </a:rPr>
              <a:t> </a:t>
            </a:r>
            <a:r>
              <a:rPr b="1" lang="en-GB" sz="3800" spc="-1" strike="noStrike">
                <a:solidFill>
                  <a:srgbClr val="000000"/>
                </a:solidFill>
                <a:latin typeface="Arial"/>
                <a:ea typeface="Arial"/>
              </a:rPr>
              <a:t>vs </a:t>
            </a:r>
            <a:r>
              <a:rPr b="1" lang="en-GB" sz="3800" spc="-1" strike="noStrike">
                <a:solidFill>
                  <a:srgbClr val="2db338"/>
                </a:solidFill>
                <a:latin typeface="Arial"/>
                <a:ea typeface="Arial"/>
              </a:rPr>
              <a:t>Linux</a:t>
            </a:r>
            <a:r>
              <a:rPr b="1" lang="en-GB" sz="3800" spc="-1" strike="noStrike">
                <a:solidFill>
                  <a:srgbClr val="d488cb"/>
                </a:solidFill>
                <a:latin typeface="Arial"/>
                <a:ea typeface="Arial"/>
              </a:rPr>
              <a:t> </a:t>
            </a:r>
            <a:r>
              <a:rPr b="1" lang="en-GB" sz="3800" spc="-1" strike="noStrike">
                <a:solidFill>
                  <a:srgbClr val="000000"/>
                </a:solidFill>
                <a:latin typeface="Arial"/>
                <a:ea typeface="Arial"/>
              </a:rPr>
              <a:t>vs </a:t>
            </a:r>
            <a:r>
              <a:rPr b="1" lang="en-GB" sz="3800" spc="-1" strike="noStrike">
                <a:solidFill>
                  <a:srgbClr val="e76d3b"/>
                </a:solidFill>
                <a:latin typeface="Arial"/>
                <a:ea typeface="Arial"/>
              </a:rPr>
              <a:t>MacOs</a:t>
            </a:r>
            <a:r>
              <a:rPr b="1" lang="en-GB" sz="3800" spc="-1" strike="noStrike">
                <a:solidFill>
                  <a:srgbClr val="68c237"/>
                </a:solidFill>
                <a:latin typeface="Arial"/>
                <a:ea typeface="Arial"/>
              </a:rPr>
              <a:t> 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40" name="Group 52"/>
          <p:cNvGrpSpPr/>
          <p:nvPr/>
        </p:nvGrpSpPr>
        <p:grpSpPr>
          <a:xfrm>
            <a:off x="9643680" y="-33480"/>
            <a:ext cx="2533680" cy="1533240"/>
            <a:chOff x="9643680" y="-33480"/>
            <a:chExt cx="2533680" cy="1533240"/>
          </a:xfrm>
        </p:grpSpPr>
        <p:sp>
          <p:nvSpPr>
            <p:cNvPr id="141" name="CustomShape 53"/>
            <p:cNvSpPr/>
            <p:nvPr/>
          </p:nvSpPr>
          <p:spPr>
            <a:xfrm>
              <a:off x="9801000" y="-33480"/>
              <a:ext cx="237636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42" name="CustomShape 54"/>
            <p:cNvSpPr/>
            <p:nvPr/>
          </p:nvSpPr>
          <p:spPr>
            <a:xfrm>
              <a:off x="11964600" y="46656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55"/>
            <p:cNvSpPr/>
            <p:nvPr/>
          </p:nvSpPr>
          <p:spPr>
            <a:xfrm>
              <a:off x="11377440" y="61452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6"/>
            <p:cNvSpPr/>
            <p:nvPr/>
          </p:nvSpPr>
          <p:spPr>
            <a:xfrm>
              <a:off x="9643680" y="460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57"/>
            <p:cNvSpPr/>
            <p:nvPr/>
          </p:nvSpPr>
          <p:spPr>
            <a:xfrm>
              <a:off x="10542600" y="63360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-28800" y="5032800"/>
            <a:ext cx="13061160" cy="472968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949040" y="6148800"/>
            <a:ext cx="1992240" cy="6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3800" spc="-1" strike="noStrike">
                <a:solidFill>
                  <a:srgbClr val="ff71dc"/>
                </a:solidFill>
                <a:latin typeface="Aloisen Groove Text"/>
                <a:ea typeface="Aloisen Groove Text"/>
              </a:rPr>
              <a:t>Yiyuan Chen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4542840" y="6833520"/>
            <a:ext cx="2736360" cy="1151640"/>
            <a:chOff x="4542840" y="6833520"/>
            <a:chExt cx="2736360" cy="1151640"/>
          </a:xfrm>
        </p:grpSpPr>
        <p:sp>
          <p:nvSpPr>
            <p:cNvPr id="149" name="CustomShape 4"/>
            <p:cNvSpPr/>
            <p:nvPr/>
          </p:nvSpPr>
          <p:spPr>
            <a:xfrm>
              <a:off x="4542840" y="6833520"/>
              <a:ext cx="2736360" cy="1151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50" name="CustomShape 5"/>
            <p:cNvSpPr/>
            <p:nvPr/>
          </p:nvSpPr>
          <p:spPr>
            <a:xfrm>
              <a:off x="6886440" y="7172640"/>
              <a:ext cx="182880" cy="15408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"/>
            <p:cNvSpPr/>
            <p:nvPr/>
          </p:nvSpPr>
          <p:spPr>
            <a:xfrm>
              <a:off x="6299280" y="7304040"/>
              <a:ext cx="182880" cy="17676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7"/>
            <p:cNvSpPr/>
            <p:nvPr/>
          </p:nvSpPr>
          <p:spPr>
            <a:xfrm>
              <a:off x="4565880" y="7166880"/>
              <a:ext cx="195480" cy="16560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8"/>
            <p:cNvSpPr/>
            <p:nvPr/>
          </p:nvSpPr>
          <p:spPr>
            <a:xfrm>
              <a:off x="5464440" y="7320960"/>
              <a:ext cx="182880" cy="17676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CustomShape 9"/>
          <p:cNvSpPr/>
          <p:nvPr/>
        </p:nvSpPr>
        <p:spPr>
          <a:xfrm>
            <a:off x="5043960" y="6148800"/>
            <a:ext cx="2143080" cy="6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3800" spc="-1" strike="noStrike">
                <a:solidFill>
                  <a:srgbClr val="75db3c"/>
                </a:solidFill>
                <a:latin typeface="Aloisen Groove Text"/>
                <a:ea typeface="Aloisen Groove Text"/>
              </a:rPr>
              <a:t>Adam Vernon</a:t>
            </a:r>
            <a:endParaRPr b="0" lang="en-GB" sz="3800" spc="-1" strike="noStrike"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8090280" y="6148800"/>
            <a:ext cx="2093760" cy="6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3800" spc="-1" strike="noStrike">
                <a:solidFill>
                  <a:srgbClr val="e2724c"/>
                </a:solidFill>
                <a:latin typeface="Aloisen Groove Text"/>
                <a:ea typeface="Aloisen Groove Text"/>
              </a:rPr>
              <a:t>Yuanzhuo Ma</a:t>
            </a:r>
            <a:endParaRPr b="0" lang="en-GB" sz="38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4161240" y="3624480"/>
            <a:ext cx="3909600" cy="81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4700" spc="-1" strike="noStrike">
                <a:solidFill>
                  <a:srgbClr val="52575f"/>
                </a:solidFill>
                <a:latin typeface="Helvetica Neue"/>
                <a:ea typeface="Helvetica Neue"/>
              </a:rPr>
              <a:t>Group No.5</a:t>
            </a:r>
            <a:endParaRPr b="0" lang="en-GB" sz="4700" spc="-1" strike="noStrike"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3462480" y="1662840"/>
            <a:ext cx="5305680" cy="109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65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Thank you!</a:t>
            </a:r>
            <a:endParaRPr b="0" lang="en-GB" sz="6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28800" y="-36720"/>
            <a:ext cx="1306116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4226760" y="236160"/>
            <a:ext cx="415224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72240" y="350280"/>
            <a:ext cx="289620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More orbits: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61" name="Group 4"/>
          <p:cNvGrpSpPr/>
          <p:nvPr/>
        </p:nvGrpSpPr>
        <p:grpSpPr>
          <a:xfrm>
            <a:off x="9969120" y="-33480"/>
            <a:ext cx="2533320" cy="1533240"/>
            <a:chOff x="9969120" y="-33480"/>
            <a:chExt cx="2533320" cy="1533240"/>
          </a:xfrm>
        </p:grpSpPr>
        <p:sp>
          <p:nvSpPr>
            <p:cNvPr id="162" name="CustomShape 5"/>
            <p:cNvSpPr/>
            <p:nvPr/>
          </p:nvSpPr>
          <p:spPr>
            <a:xfrm>
              <a:off x="10126080" y="-33480"/>
              <a:ext cx="237636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63" name="CustomShape 6"/>
            <p:cNvSpPr/>
            <p:nvPr/>
          </p:nvSpPr>
          <p:spPr>
            <a:xfrm>
              <a:off x="12290040" y="46656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11702520" y="61452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9969120" y="460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867680" y="63360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85040" y="2736000"/>
            <a:ext cx="672696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-28800" y="-36720"/>
            <a:ext cx="1306116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4226760" y="236160"/>
            <a:ext cx="415224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166040" y="350280"/>
            <a:ext cx="131112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CCD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71" name="Group 4"/>
          <p:cNvGrpSpPr/>
          <p:nvPr/>
        </p:nvGrpSpPr>
        <p:grpSpPr>
          <a:xfrm>
            <a:off x="9969120" y="-33480"/>
            <a:ext cx="2533320" cy="1533240"/>
            <a:chOff x="9969120" y="-33480"/>
            <a:chExt cx="2533320" cy="1533240"/>
          </a:xfrm>
        </p:grpSpPr>
        <p:sp>
          <p:nvSpPr>
            <p:cNvPr id="172" name="CustomShape 5"/>
            <p:cNvSpPr/>
            <p:nvPr/>
          </p:nvSpPr>
          <p:spPr>
            <a:xfrm>
              <a:off x="10126080" y="-33480"/>
              <a:ext cx="237636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73" name="CustomShape 6"/>
            <p:cNvSpPr/>
            <p:nvPr/>
          </p:nvSpPr>
          <p:spPr>
            <a:xfrm>
              <a:off x="12290040" y="46656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11702520" y="61452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>
              <a:off x="9969120" y="460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>
              <a:off x="10867680" y="63360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552000" y="2808000"/>
            <a:ext cx="6192000" cy="51138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7280" y="2808000"/>
            <a:ext cx="6534720" cy="48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-28800" y="-36720"/>
            <a:ext cx="1306116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4226760" y="236160"/>
            <a:ext cx="415224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167120" y="350280"/>
            <a:ext cx="130968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CCD: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82" name="Group 4"/>
          <p:cNvGrpSpPr/>
          <p:nvPr/>
        </p:nvGrpSpPr>
        <p:grpSpPr>
          <a:xfrm>
            <a:off x="9969120" y="-33480"/>
            <a:ext cx="2533320" cy="1533240"/>
            <a:chOff x="9969120" y="-33480"/>
            <a:chExt cx="2533320" cy="1533240"/>
          </a:xfrm>
        </p:grpSpPr>
        <p:sp>
          <p:nvSpPr>
            <p:cNvPr id="183" name="CustomShape 5"/>
            <p:cNvSpPr/>
            <p:nvPr/>
          </p:nvSpPr>
          <p:spPr>
            <a:xfrm>
              <a:off x="10126080" y="-33480"/>
              <a:ext cx="237636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12290040" y="46656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7"/>
            <p:cNvSpPr/>
            <p:nvPr/>
          </p:nvSpPr>
          <p:spPr>
            <a:xfrm>
              <a:off x="11702520" y="61452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9969120" y="460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0867680" y="63360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552000" y="2808000"/>
            <a:ext cx="6192000" cy="51138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17280" y="2808000"/>
            <a:ext cx="6534720" cy="48960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574560" y="8580960"/>
            <a:ext cx="5473440" cy="8510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432000" y="7704000"/>
            <a:ext cx="5477760" cy="9360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92" name="Formula 10"/>
              <p:cNvSpPr txBox="1"/>
              <p:nvPr/>
            </p:nvSpPr>
            <p:spPr>
              <a:xfrm>
                <a:off x="5615640" y="7624440"/>
                <a:ext cx="72000" cy="13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3" name="Formula 11"/>
              <p:cNvSpPr txBox="1"/>
              <p:nvPr/>
            </p:nvSpPr>
            <p:spPr>
              <a:xfrm>
                <a:off x="5500440" y="655344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-28800" y="-36720"/>
            <a:ext cx="1306116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4226760" y="236160"/>
            <a:ext cx="415224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166040" y="350280"/>
            <a:ext cx="131112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CCD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97" name="Group 4"/>
          <p:cNvGrpSpPr/>
          <p:nvPr/>
        </p:nvGrpSpPr>
        <p:grpSpPr>
          <a:xfrm>
            <a:off x="9969120" y="-33480"/>
            <a:ext cx="2533320" cy="1533240"/>
            <a:chOff x="9969120" y="-33480"/>
            <a:chExt cx="2533320" cy="1533240"/>
          </a:xfrm>
        </p:grpSpPr>
        <p:sp>
          <p:nvSpPr>
            <p:cNvPr id="198" name="CustomShape 5"/>
            <p:cNvSpPr/>
            <p:nvPr/>
          </p:nvSpPr>
          <p:spPr>
            <a:xfrm>
              <a:off x="10126080" y="-33480"/>
              <a:ext cx="237636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12290040" y="46656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7"/>
            <p:cNvSpPr/>
            <p:nvPr/>
          </p:nvSpPr>
          <p:spPr>
            <a:xfrm>
              <a:off x="11702520" y="61452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9969120" y="460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10867680" y="63360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735840" y="2592000"/>
            <a:ext cx="6804720" cy="48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-28800" y="-36720"/>
            <a:ext cx="1306116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4226760" y="236160"/>
            <a:ext cx="415224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166040" y="350280"/>
            <a:ext cx="131112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CCD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207" name="Group 4"/>
          <p:cNvGrpSpPr/>
          <p:nvPr/>
        </p:nvGrpSpPr>
        <p:grpSpPr>
          <a:xfrm>
            <a:off x="9969120" y="-33480"/>
            <a:ext cx="2533320" cy="1533240"/>
            <a:chOff x="9969120" y="-33480"/>
            <a:chExt cx="2533320" cy="1533240"/>
          </a:xfrm>
        </p:grpSpPr>
        <p:sp>
          <p:nvSpPr>
            <p:cNvPr id="208" name="CustomShape 5"/>
            <p:cNvSpPr/>
            <p:nvPr/>
          </p:nvSpPr>
          <p:spPr>
            <a:xfrm>
              <a:off x="10126080" y="-33480"/>
              <a:ext cx="237636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209" name="CustomShape 6"/>
            <p:cNvSpPr/>
            <p:nvPr/>
          </p:nvSpPr>
          <p:spPr>
            <a:xfrm>
              <a:off x="12290040" y="46656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7"/>
            <p:cNvSpPr/>
            <p:nvPr/>
          </p:nvSpPr>
          <p:spPr>
            <a:xfrm>
              <a:off x="11702520" y="61452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8"/>
            <p:cNvSpPr/>
            <p:nvPr/>
          </p:nvSpPr>
          <p:spPr>
            <a:xfrm>
              <a:off x="9969120" y="46044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9"/>
            <p:cNvSpPr/>
            <p:nvPr/>
          </p:nvSpPr>
          <p:spPr>
            <a:xfrm>
              <a:off x="10867680" y="63360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6552000" y="2808000"/>
            <a:ext cx="6192000" cy="51138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7280" y="2808000"/>
            <a:ext cx="6534720" cy="48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2 approaches, cpp and python, 3 checks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Similarity transformed Hamiltonian and cluster operator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CCD approximation- valid for pairing model or neutron matter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Intermediate diagrams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Correlation energy..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Perturbation result as starting point and iterate for convergence (starting point is MBPT2- valid for small g..)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mixing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2018-07-27T10:54:17Z</dcterms:modified>
  <cp:revision>21</cp:revision>
  <dc:subject/>
  <dc:title/>
</cp:coreProperties>
</file>