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4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;p2" descr="Google Shape;9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4" cy="5143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Google Shape;10;p2" descr="Google Shape;1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5" y="328412"/>
            <a:ext cx="899627" cy="2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xx%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923375" y="997875"/>
            <a:ext cx="3184502" cy="3536702"/>
          </a:xfrm>
          <a:prstGeom prst="rect">
            <a:avLst/>
          </a:prstGeom>
        </p:spPr>
        <p:txBody>
          <a:bodyPr anchor="t"/>
          <a:lstStyle>
            <a:lvl1pPr marL="0" indent="0" algn="l">
              <a:buClrTx/>
              <a:buSzTx/>
              <a:buFont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l">
              <a:buClrTx/>
              <a:buSzTx/>
              <a:buFont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l">
              <a:buClrTx/>
              <a:buSzTx/>
              <a:buFont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l">
              <a:buClrTx/>
              <a:buSzTx/>
              <a:buFont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l">
              <a:buClrTx/>
              <a:buSzTx/>
              <a:buFont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3;p3" descr="Google Shape;13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4" cy="5143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Google Shape;14;p3" descr="Google Shape;14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5" y="4736400"/>
            <a:ext cx="899627" cy="2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17;p4" descr="Google Shape;17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4" cy="5143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6" y="4730443"/>
            <a:ext cx="661749" cy="25914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文本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</p:spPr>
        <p:txBody>
          <a:bodyPr anchor="ctr"/>
          <a:lstStyle>
            <a:lvl1pPr algn="l">
              <a:buSzPts val="1400"/>
              <a:defRPr sz="1400"/>
            </a:lvl1pPr>
          </a:lstStyle>
          <a:p>
            <a:r>
              <a:t>标题文本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/>
          <a:lstStyle>
            <a:lvl1pPr algn="l">
              <a:buSzPts val="2400"/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indent="-304800" algn="l">
              <a:buSzPts val="1200"/>
              <a:defRPr sz="1200"/>
            </a:lvl2pPr>
            <a:lvl3pPr indent="-304800" algn="l">
              <a:buSzPts val="1200"/>
              <a:defRPr sz="1200"/>
            </a:lvl3pPr>
            <a:lvl4pPr indent="-304800" algn="l">
              <a:buSzPts val="1200"/>
              <a:defRPr sz="1200"/>
            </a:lvl4pPr>
            <a:lvl5pPr indent="-304800" algn="l">
              <a:buSzPts val="1200"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 algn="l">
              <a:buSzPts val="4800"/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32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/>
          <a:lstStyle>
            <a:lvl1pPr>
              <a:buSzPts val="4200"/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100"/>
            </a:lvl1pPr>
            <a:lvl2pPr marL="0" indent="0">
              <a:buClrTx/>
              <a:buSzTx/>
              <a:buFontTx/>
              <a:buNone/>
              <a:defRPr sz="2100"/>
            </a:lvl2pPr>
            <a:lvl3pPr marL="0" indent="0">
              <a:buClrTx/>
              <a:buSzTx/>
              <a:buFontTx/>
              <a:buNone/>
              <a:defRPr sz="2100"/>
            </a:lvl3pPr>
            <a:lvl4pPr marL="0" indent="0">
              <a:buClrTx/>
              <a:buSzTx/>
              <a:buFontTx/>
              <a:buNone/>
              <a:defRPr sz="2100"/>
            </a:lvl4pPr>
            <a:lvl5pPr marL="0" indent="0"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Google Shape;35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/>
          <a:lstStyle/>
          <a:p>
            <a:pPr marL="0" indent="0" algn="l">
              <a:buClrTx/>
              <a:buSzTx/>
              <a:buFontTx/>
              <a:buNone/>
            </a:pPr>
            <a:endParaRPr/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/>
          <a:lstStyle>
            <a:lvl1pPr marL="0" indent="228600" algn="l">
              <a:buClrTx/>
              <a:buSzTx/>
              <a:buFontTx/>
              <a:buNone/>
            </a:lvl1pPr>
            <a:lvl2pPr marL="0" indent="0" algn="l">
              <a:buClrTx/>
              <a:buSzTx/>
              <a:buFontTx/>
              <a:buNone/>
            </a:lvl2pPr>
            <a:lvl3pPr marL="0" indent="0" algn="l">
              <a:buClrTx/>
              <a:buSzTx/>
              <a:buFontTx/>
              <a:buNone/>
            </a:lvl3pPr>
            <a:lvl4pPr marL="0" indent="0" algn="l">
              <a:buClrTx/>
              <a:buSzTx/>
              <a:buFontTx/>
              <a:buNone/>
            </a:lvl4pPr>
            <a:lvl5pPr marL="0" indent="0" algn="l">
              <a:buClrTx/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/>
          <a:p>
            <a:r>
              <a:t>xx%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/>
          </a:bodyPr>
          <a:lstStyle>
            <a:lvl1pPr algn="r">
              <a:defRPr sz="1000">
                <a:solidFill>
                  <a:srgbClr val="585858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●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○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■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●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○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■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●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○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0"/>
        <a:buFont typeface="Arial"/>
        <a:buChar char="■"/>
        <a:tabLst/>
        <a:defRPr sz="1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52;p14"/>
          <p:cNvSpPr txBox="1"/>
          <p:nvPr/>
        </p:nvSpPr>
        <p:spPr>
          <a:xfrm>
            <a:off x="519674" y="1229149"/>
            <a:ext cx="8071502" cy="81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聊聊产品规划和关于性能的思考</a:t>
            </a:r>
          </a:p>
        </p:txBody>
      </p:sp>
      <p:sp>
        <p:nvSpPr>
          <p:cNvPr id="116" name="Google Shape;53;p14"/>
          <p:cNvSpPr txBox="1"/>
          <p:nvPr/>
        </p:nvSpPr>
        <p:spPr>
          <a:xfrm>
            <a:off x="1845598" y="2635374"/>
            <a:ext cx="6457503" cy="601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defTabSz="457200"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TiDB 内核产品总监： 姜皓楠</a:t>
            </a:r>
          </a:p>
        </p:txBody>
      </p:sp>
      <p:pic>
        <p:nvPicPr>
          <p:cNvPr id="117" name="Google Shape;54;p14" descr="Google Shape;54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5" y="328412"/>
            <a:ext cx="899627" cy="242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81;p17"/>
          <p:cNvSpPr txBox="1"/>
          <p:nvPr/>
        </p:nvSpPr>
        <p:spPr>
          <a:xfrm>
            <a:off x="405325" y="2322459"/>
            <a:ext cx="1814970" cy="84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提升资源稳定性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优化器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网络环境的抖动</a:t>
            </a:r>
          </a:p>
        </p:txBody>
      </p:sp>
      <p:sp>
        <p:nvSpPr>
          <p:cNvPr id="120" name="Google Shape;84;p17"/>
          <p:cNvSpPr txBox="1"/>
          <p:nvPr/>
        </p:nvSpPr>
        <p:spPr>
          <a:xfrm>
            <a:off x="460000" y="355425"/>
            <a:ext cx="34194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sz="20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今年的产品规划</a:t>
            </a:r>
          </a:p>
        </p:txBody>
      </p:sp>
      <p:grpSp>
        <p:nvGrpSpPr>
          <p:cNvPr id="123" name="稳定性"/>
          <p:cNvGrpSpPr/>
          <p:nvPr/>
        </p:nvGrpSpPr>
        <p:grpSpPr>
          <a:xfrm>
            <a:off x="418025" y="1637391"/>
            <a:ext cx="1789570" cy="474952"/>
            <a:chOff x="0" y="0"/>
            <a:chExt cx="1789568" cy="474950"/>
          </a:xfrm>
        </p:grpSpPr>
        <p:sp>
          <p:nvSpPr>
            <p:cNvPr id="121" name="矩形"/>
            <p:cNvSpPr/>
            <p:nvPr/>
          </p:nvSpPr>
          <p:spPr>
            <a:xfrm>
              <a:off x="-1" y="0"/>
              <a:ext cx="178957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2" name="稳定性"/>
            <p:cNvSpPr txBox="1"/>
            <p:nvPr/>
          </p:nvSpPr>
          <p:spPr>
            <a:xfrm>
              <a:off x="-1" y="64756"/>
              <a:ext cx="178957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稳定性</a:t>
              </a:r>
            </a:p>
          </p:txBody>
        </p:sp>
      </p:grpSp>
      <p:grpSp>
        <p:nvGrpSpPr>
          <p:cNvPr id="126" name="扩展性"/>
          <p:cNvGrpSpPr/>
          <p:nvPr/>
        </p:nvGrpSpPr>
        <p:grpSpPr>
          <a:xfrm>
            <a:off x="2607920" y="1637391"/>
            <a:ext cx="1789569" cy="474952"/>
            <a:chOff x="0" y="0"/>
            <a:chExt cx="1789568" cy="474950"/>
          </a:xfrm>
        </p:grpSpPr>
        <p:sp>
          <p:nvSpPr>
            <p:cNvPr id="124" name="矩形"/>
            <p:cNvSpPr/>
            <p:nvPr/>
          </p:nvSpPr>
          <p:spPr>
            <a:xfrm>
              <a:off x="-1" y="0"/>
              <a:ext cx="178957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5" name="扩展性"/>
            <p:cNvSpPr txBox="1"/>
            <p:nvPr/>
          </p:nvSpPr>
          <p:spPr>
            <a:xfrm>
              <a:off x="-1" y="64756"/>
              <a:ext cx="178957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扩展性</a:t>
              </a:r>
            </a:p>
          </p:txBody>
        </p:sp>
      </p:grpSp>
      <p:grpSp>
        <p:nvGrpSpPr>
          <p:cNvPr id="129" name="性能"/>
          <p:cNvGrpSpPr/>
          <p:nvPr/>
        </p:nvGrpSpPr>
        <p:grpSpPr>
          <a:xfrm>
            <a:off x="4797812" y="1637391"/>
            <a:ext cx="1789570" cy="474952"/>
            <a:chOff x="0" y="0"/>
            <a:chExt cx="1789568" cy="474950"/>
          </a:xfrm>
        </p:grpSpPr>
        <p:sp>
          <p:nvSpPr>
            <p:cNvPr id="127" name="矩形"/>
            <p:cNvSpPr/>
            <p:nvPr/>
          </p:nvSpPr>
          <p:spPr>
            <a:xfrm>
              <a:off x="-1" y="0"/>
              <a:ext cx="178957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28" name="性能"/>
            <p:cNvSpPr txBox="1"/>
            <p:nvPr/>
          </p:nvSpPr>
          <p:spPr>
            <a:xfrm>
              <a:off x="-1" y="64756"/>
              <a:ext cx="178957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性能</a:t>
              </a:r>
            </a:p>
          </p:txBody>
        </p:sp>
      </p:grpSp>
      <p:grpSp>
        <p:nvGrpSpPr>
          <p:cNvPr id="132" name="诊断"/>
          <p:cNvGrpSpPr/>
          <p:nvPr/>
        </p:nvGrpSpPr>
        <p:grpSpPr>
          <a:xfrm>
            <a:off x="6987706" y="1637391"/>
            <a:ext cx="1789569" cy="474952"/>
            <a:chOff x="0" y="0"/>
            <a:chExt cx="1789568" cy="474950"/>
          </a:xfrm>
        </p:grpSpPr>
        <p:sp>
          <p:nvSpPr>
            <p:cNvPr id="130" name="矩形"/>
            <p:cNvSpPr/>
            <p:nvPr/>
          </p:nvSpPr>
          <p:spPr>
            <a:xfrm>
              <a:off x="-1" y="0"/>
              <a:ext cx="178957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1" name="诊断"/>
            <p:cNvSpPr txBox="1"/>
            <p:nvPr/>
          </p:nvSpPr>
          <p:spPr>
            <a:xfrm>
              <a:off x="-1" y="64756"/>
              <a:ext cx="178957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诊断</a:t>
              </a:r>
            </a:p>
          </p:txBody>
        </p:sp>
      </p:grpSp>
      <p:sp>
        <p:nvSpPr>
          <p:cNvPr id="133" name="Google Shape;81;p17"/>
          <p:cNvSpPr txBox="1"/>
          <p:nvPr/>
        </p:nvSpPr>
        <p:spPr>
          <a:xfrm>
            <a:off x="2595220" y="2322459"/>
            <a:ext cx="1814969" cy="84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无单点瓶颈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多业务，多租户融合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并行执行框架</a:t>
            </a:r>
          </a:p>
        </p:txBody>
      </p:sp>
      <p:sp>
        <p:nvSpPr>
          <p:cNvPr id="134" name="Google Shape;81;p17"/>
          <p:cNvSpPr txBox="1"/>
          <p:nvPr/>
        </p:nvSpPr>
        <p:spPr>
          <a:xfrm>
            <a:off x="4848740" y="2322459"/>
            <a:ext cx="1814969" cy="1061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热点读，多 MVCC 读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降低通用延迟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导入导出，备份还原，DDL 性能</a:t>
            </a:r>
          </a:p>
        </p:txBody>
      </p:sp>
      <p:sp>
        <p:nvSpPr>
          <p:cNvPr id="135" name="Google Shape;81;p17"/>
          <p:cNvSpPr txBox="1"/>
          <p:nvPr/>
        </p:nvSpPr>
        <p:spPr>
          <a:xfrm>
            <a:off x="7038633" y="2322459"/>
            <a:ext cx="1814969" cy="123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457200"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- 热点诊断，提升热点数据跟 SQL 的关联能力</a:t>
            </a:r>
            <a:br/>
            <a:r>
              <a:t>- SQL 端到端诊断能力提升，SQL Trace，Profile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84;p17"/>
          <p:cNvSpPr txBox="1"/>
          <p:nvPr/>
        </p:nvSpPr>
        <p:spPr>
          <a:xfrm>
            <a:off x="460000" y="355425"/>
            <a:ext cx="34194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sz="20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关于性能</a:t>
            </a:r>
          </a:p>
        </p:txBody>
      </p:sp>
      <p:grpSp>
        <p:nvGrpSpPr>
          <p:cNvPr id="140" name="稳定性"/>
          <p:cNvGrpSpPr/>
          <p:nvPr/>
        </p:nvGrpSpPr>
        <p:grpSpPr>
          <a:xfrm>
            <a:off x="418025" y="1553713"/>
            <a:ext cx="8097626" cy="474952"/>
            <a:chOff x="0" y="0"/>
            <a:chExt cx="8097624" cy="474950"/>
          </a:xfrm>
        </p:grpSpPr>
        <p:sp>
          <p:nvSpPr>
            <p:cNvPr id="138" name="矩形"/>
            <p:cNvSpPr/>
            <p:nvPr/>
          </p:nvSpPr>
          <p:spPr>
            <a:xfrm>
              <a:off x="-1" y="0"/>
              <a:ext cx="8097626" cy="4749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39" name="稳定性"/>
            <p:cNvSpPr txBox="1"/>
            <p:nvPr/>
          </p:nvSpPr>
          <p:spPr>
            <a:xfrm>
              <a:off x="6349" y="64756"/>
              <a:ext cx="8084926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稳定性</a:t>
              </a:r>
            </a:p>
          </p:txBody>
        </p:sp>
      </p:grpSp>
      <p:grpSp>
        <p:nvGrpSpPr>
          <p:cNvPr id="143" name="数据流转"/>
          <p:cNvGrpSpPr/>
          <p:nvPr/>
        </p:nvGrpSpPr>
        <p:grpSpPr>
          <a:xfrm>
            <a:off x="418025" y="1553713"/>
            <a:ext cx="1140209" cy="474952"/>
            <a:chOff x="0" y="0"/>
            <a:chExt cx="1140208" cy="474950"/>
          </a:xfrm>
        </p:grpSpPr>
        <p:sp>
          <p:nvSpPr>
            <p:cNvPr id="141" name="矩形"/>
            <p:cNvSpPr/>
            <p:nvPr/>
          </p:nvSpPr>
          <p:spPr>
            <a:xfrm>
              <a:off x="-1" y="0"/>
              <a:ext cx="114021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2" name="数据流转"/>
            <p:cNvSpPr txBox="1"/>
            <p:nvPr/>
          </p:nvSpPr>
          <p:spPr>
            <a:xfrm>
              <a:off x="-1" y="64756"/>
              <a:ext cx="114021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数据流转</a:t>
              </a:r>
            </a:p>
          </p:txBody>
        </p:sp>
      </p:grpSp>
      <p:sp>
        <p:nvSpPr>
          <p:cNvPr id="144" name="导入导出，数据迁移"/>
          <p:cNvSpPr txBox="1"/>
          <p:nvPr/>
        </p:nvSpPr>
        <p:spPr>
          <a:xfrm>
            <a:off x="1649581" y="1618468"/>
            <a:ext cx="17043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导入导出，数据迁移</a:t>
            </a:r>
          </a:p>
        </p:txBody>
      </p:sp>
      <p:grpSp>
        <p:nvGrpSpPr>
          <p:cNvPr id="147" name="稳定性"/>
          <p:cNvGrpSpPr/>
          <p:nvPr/>
        </p:nvGrpSpPr>
        <p:grpSpPr>
          <a:xfrm>
            <a:off x="418025" y="2119304"/>
            <a:ext cx="8097626" cy="474952"/>
            <a:chOff x="0" y="0"/>
            <a:chExt cx="8097624" cy="474950"/>
          </a:xfrm>
        </p:grpSpPr>
        <p:sp>
          <p:nvSpPr>
            <p:cNvPr id="145" name="矩形"/>
            <p:cNvSpPr/>
            <p:nvPr/>
          </p:nvSpPr>
          <p:spPr>
            <a:xfrm>
              <a:off x="-1" y="0"/>
              <a:ext cx="8097626" cy="4749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6" name="稳定性"/>
            <p:cNvSpPr txBox="1"/>
            <p:nvPr/>
          </p:nvSpPr>
          <p:spPr>
            <a:xfrm>
              <a:off x="6349" y="64756"/>
              <a:ext cx="8084926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稳定性</a:t>
              </a:r>
            </a:p>
          </p:txBody>
        </p:sp>
      </p:grpSp>
      <p:grpSp>
        <p:nvGrpSpPr>
          <p:cNvPr id="150" name="SQL 执行"/>
          <p:cNvGrpSpPr/>
          <p:nvPr/>
        </p:nvGrpSpPr>
        <p:grpSpPr>
          <a:xfrm>
            <a:off x="418025" y="2119304"/>
            <a:ext cx="1140209" cy="474952"/>
            <a:chOff x="0" y="0"/>
            <a:chExt cx="1140208" cy="474950"/>
          </a:xfrm>
        </p:grpSpPr>
        <p:sp>
          <p:nvSpPr>
            <p:cNvPr id="148" name="矩形"/>
            <p:cNvSpPr/>
            <p:nvPr/>
          </p:nvSpPr>
          <p:spPr>
            <a:xfrm>
              <a:off x="-1" y="0"/>
              <a:ext cx="114021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49" name="SQL 执行"/>
            <p:cNvSpPr txBox="1"/>
            <p:nvPr/>
          </p:nvSpPr>
          <p:spPr>
            <a:xfrm>
              <a:off x="-1" y="64756"/>
              <a:ext cx="114021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SQL 执行</a:t>
              </a:r>
            </a:p>
          </p:txBody>
        </p:sp>
      </p:grpSp>
      <p:sp>
        <p:nvSpPr>
          <p:cNvPr id="151" name="DDL，DML，DQL"/>
          <p:cNvSpPr txBox="1"/>
          <p:nvPr/>
        </p:nvSpPr>
        <p:spPr>
          <a:xfrm>
            <a:off x="1649581" y="2184060"/>
            <a:ext cx="155640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DDL，DML，DQL</a:t>
            </a:r>
          </a:p>
        </p:txBody>
      </p:sp>
      <p:grpSp>
        <p:nvGrpSpPr>
          <p:cNvPr id="154" name="稳定性"/>
          <p:cNvGrpSpPr/>
          <p:nvPr/>
        </p:nvGrpSpPr>
        <p:grpSpPr>
          <a:xfrm>
            <a:off x="418025" y="2689143"/>
            <a:ext cx="8097626" cy="474952"/>
            <a:chOff x="0" y="0"/>
            <a:chExt cx="8097624" cy="474950"/>
          </a:xfrm>
        </p:grpSpPr>
        <p:sp>
          <p:nvSpPr>
            <p:cNvPr id="152" name="矩形"/>
            <p:cNvSpPr/>
            <p:nvPr/>
          </p:nvSpPr>
          <p:spPr>
            <a:xfrm>
              <a:off x="-1" y="0"/>
              <a:ext cx="8097626" cy="4749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3" name="稳定性"/>
            <p:cNvSpPr txBox="1"/>
            <p:nvPr/>
          </p:nvSpPr>
          <p:spPr>
            <a:xfrm>
              <a:off x="6349" y="64756"/>
              <a:ext cx="8084926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稳定性</a:t>
              </a:r>
            </a:p>
          </p:txBody>
        </p:sp>
      </p:grpSp>
      <p:grpSp>
        <p:nvGrpSpPr>
          <p:cNvPr id="157" name="后台任务"/>
          <p:cNvGrpSpPr/>
          <p:nvPr/>
        </p:nvGrpSpPr>
        <p:grpSpPr>
          <a:xfrm>
            <a:off x="418025" y="2689143"/>
            <a:ext cx="1140209" cy="474952"/>
            <a:chOff x="0" y="0"/>
            <a:chExt cx="1140208" cy="474950"/>
          </a:xfrm>
        </p:grpSpPr>
        <p:sp>
          <p:nvSpPr>
            <p:cNvPr id="155" name="矩形"/>
            <p:cNvSpPr/>
            <p:nvPr/>
          </p:nvSpPr>
          <p:spPr>
            <a:xfrm>
              <a:off x="-1" y="0"/>
              <a:ext cx="114021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56" name="后台任务"/>
            <p:cNvSpPr txBox="1"/>
            <p:nvPr/>
          </p:nvSpPr>
          <p:spPr>
            <a:xfrm>
              <a:off x="-1" y="64756"/>
              <a:ext cx="114021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后台任务</a:t>
              </a:r>
            </a:p>
          </p:txBody>
        </p:sp>
      </p:grpSp>
      <p:sp>
        <p:nvSpPr>
          <p:cNvPr id="158" name="统计采集，TTL，数据重分布，GC"/>
          <p:cNvSpPr txBox="1"/>
          <p:nvPr/>
        </p:nvSpPr>
        <p:spPr>
          <a:xfrm>
            <a:off x="1649581" y="2753898"/>
            <a:ext cx="282053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统计采集，TTL，数据重分布，GC</a:t>
            </a:r>
          </a:p>
        </p:txBody>
      </p:sp>
      <p:grpSp>
        <p:nvGrpSpPr>
          <p:cNvPr id="161" name="稳定性"/>
          <p:cNvGrpSpPr/>
          <p:nvPr/>
        </p:nvGrpSpPr>
        <p:grpSpPr>
          <a:xfrm>
            <a:off x="418025" y="3247558"/>
            <a:ext cx="8097626" cy="474952"/>
            <a:chOff x="0" y="0"/>
            <a:chExt cx="8097624" cy="474950"/>
          </a:xfrm>
        </p:grpSpPr>
        <p:sp>
          <p:nvSpPr>
            <p:cNvPr id="159" name="矩形"/>
            <p:cNvSpPr/>
            <p:nvPr/>
          </p:nvSpPr>
          <p:spPr>
            <a:xfrm>
              <a:off x="-1" y="0"/>
              <a:ext cx="8097626" cy="4749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0" name="稳定性"/>
            <p:cNvSpPr txBox="1"/>
            <p:nvPr/>
          </p:nvSpPr>
          <p:spPr>
            <a:xfrm>
              <a:off x="6349" y="64756"/>
              <a:ext cx="8084926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稳定性</a:t>
              </a:r>
            </a:p>
          </p:txBody>
        </p:sp>
      </p:grpSp>
      <p:grpSp>
        <p:nvGrpSpPr>
          <p:cNvPr id="164" name="备份还原"/>
          <p:cNvGrpSpPr/>
          <p:nvPr/>
        </p:nvGrpSpPr>
        <p:grpSpPr>
          <a:xfrm>
            <a:off x="418025" y="3247558"/>
            <a:ext cx="1140209" cy="474952"/>
            <a:chOff x="0" y="0"/>
            <a:chExt cx="1140208" cy="474950"/>
          </a:xfrm>
        </p:grpSpPr>
        <p:sp>
          <p:nvSpPr>
            <p:cNvPr id="162" name="矩形"/>
            <p:cNvSpPr/>
            <p:nvPr/>
          </p:nvSpPr>
          <p:spPr>
            <a:xfrm>
              <a:off x="-1" y="0"/>
              <a:ext cx="114021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3" name="备份还原"/>
            <p:cNvSpPr txBox="1"/>
            <p:nvPr/>
          </p:nvSpPr>
          <p:spPr>
            <a:xfrm>
              <a:off x="-1" y="64756"/>
              <a:ext cx="114021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备份还原</a:t>
              </a:r>
            </a:p>
          </p:txBody>
        </p:sp>
      </p:grpSp>
      <p:sp>
        <p:nvSpPr>
          <p:cNvPr id="165" name="全量，增量，备份，还原，以及备份下的业务影响"/>
          <p:cNvSpPr txBox="1"/>
          <p:nvPr/>
        </p:nvSpPr>
        <p:spPr>
          <a:xfrm>
            <a:off x="1649581" y="3312315"/>
            <a:ext cx="40157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全量，增量，备份，还原，以及备份下的业务影响</a:t>
            </a:r>
          </a:p>
        </p:txBody>
      </p:sp>
      <p:grpSp>
        <p:nvGrpSpPr>
          <p:cNvPr id="168" name="稳定性"/>
          <p:cNvGrpSpPr/>
          <p:nvPr/>
        </p:nvGrpSpPr>
        <p:grpSpPr>
          <a:xfrm>
            <a:off x="418025" y="3812325"/>
            <a:ext cx="8097626" cy="474952"/>
            <a:chOff x="0" y="0"/>
            <a:chExt cx="8097624" cy="474950"/>
          </a:xfrm>
        </p:grpSpPr>
        <p:sp>
          <p:nvSpPr>
            <p:cNvPr id="166" name="矩形"/>
            <p:cNvSpPr/>
            <p:nvPr/>
          </p:nvSpPr>
          <p:spPr>
            <a:xfrm>
              <a:off x="-1" y="0"/>
              <a:ext cx="8097626" cy="4749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67" name="稳定性"/>
            <p:cNvSpPr txBox="1"/>
            <p:nvPr/>
          </p:nvSpPr>
          <p:spPr>
            <a:xfrm>
              <a:off x="6349" y="64756"/>
              <a:ext cx="8084926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稳定性</a:t>
              </a:r>
            </a:p>
          </p:txBody>
        </p:sp>
      </p:grpSp>
      <p:grpSp>
        <p:nvGrpSpPr>
          <p:cNvPr id="171" name="架构工程"/>
          <p:cNvGrpSpPr/>
          <p:nvPr/>
        </p:nvGrpSpPr>
        <p:grpSpPr>
          <a:xfrm>
            <a:off x="418025" y="3812325"/>
            <a:ext cx="1140209" cy="474952"/>
            <a:chOff x="0" y="0"/>
            <a:chExt cx="1140208" cy="474950"/>
          </a:xfrm>
        </p:grpSpPr>
        <p:sp>
          <p:nvSpPr>
            <p:cNvPr id="169" name="矩形"/>
            <p:cNvSpPr/>
            <p:nvPr/>
          </p:nvSpPr>
          <p:spPr>
            <a:xfrm>
              <a:off x="-1" y="0"/>
              <a:ext cx="1140210" cy="4749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0" name="架构工程"/>
            <p:cNvSpPr txBox="1"/>
            <p:nvPr/>
          </p:nvSpPr>
          <p:spPr>
            <a:xfrm>
              <a:off x="-1" y="64756"/>
              <a:ext cx="1140210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架构工程</a:t>
              </a:r>
            </a:p>
          </p:txBody>
        </p:sp>
      </p:grpSp>
      <p:sp>
        <p:nvSpPr>
          <p:cNvPr id="172" name="数据字典，算子/函数，数据落盘"/>
          <p:cNvSpPr txBox="1"/>
          <p:nvPr/>
        </p:nvSpPr>
        <p:spPr>
          <a:xfrm>
            <a:off x="1649581" y="3877081"/>
            <a:ext cx="264273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数据字典，算子/函数，数据落盘</a:t>
            </a:r>
          </a:p>
        </p:txBody>
      </p:sp>
      <p:sp>
        <p:nvSpPr>
          <p:cNvPr id="173" name="性能是个特别大的话题，TiDB 数据库的首要目标不是绝对性能，而是可用性，稳定性，可预期的不太慢，以及性价比才是主要目标。打榜不是 TiDB 的主要工作。"/>
          <p:cNvSpPr txBox="1"/>
          <p:nvPr/>
        </p:nvSpPr>
        <p:spPr>
          <a:xfrm>
            <a:off x="438088" y="870090"/>
            <a:ext cx="8057499" cy="528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性能是个特别大的话题，TiDB 数据库的首要目标不是绝对性能，而是可用性，稳定性，可预期的不太慢，以及性价比才是主要目标。打榜不是 TiDB 的主要工作。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84;p17"/>
          <p:cNvSpPr txBox="1"/>
          <p:nvPr/>
        </p:nvSpPr>
        <p:spPr>
          <a:xfrm>
            <a:off x="460000" y="355425"/>
            <a:ext cx="34194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sz="20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关于性能</a:t>
            </a:r>
          </a:p>
        </p:txBody>
      </p:sp>
      <p:pic>
        <p:nvPicPr>
          <p:cNvPr id="176" name="KWSYqfZSatkKq1gOp5C8q4COUcTe6yz3V1fK6ONLys3_0EyLUYh4C8puHUZeED6ioBtWdjNZ6vqA-vK4g2IXJlS244ZD4GODzvCFa6rwv2nr7zqNfSiJwKEvN8rrwiHYabCEh0JAN6xhjn7Fg-4qmILaiQ=s2048.png" descr="KWSYqfZSatkKq1gOp5C8q4COUcTe6yz3V1fK6ONLys3_0EyLUYh4C8puHUZeED6ioBtWdjNZ6vqA-vK4g2IXJlS244ZD4GODzvCFa6rwv2nr7zqNfSiJwKEvN8rrwiHYabCEh0JAN6xhjn7Fg-4qmILaiQ=s2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0" y="1102030"/>
            <a:ext cx="4224293" cy="331244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影响性能的主要因素…"/>
          <p:cNvSpPr txBox="1"/>
          <p:nvPr/>
        </p:nvSpPr>
        <p:spPr>
          <a:xfrm>
            <a:off x="5545752" y="1249912"/>
            <a:ext cx="3002802" cy="264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影响性能的主要因素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解析/编译/优化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TSO 获取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DML 数据更新下的数据获取和锁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Raft 分布式一致性算法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gRPC 请求数量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网络抖动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数据缓存和寻址效率</a:t>
            </a:r>
          </a:p>
          <a:p>
            <a:pPr defTabSz="457200">
              <a:defRPr sz="1200">
                <a:solidFill>
                  <a:schemeClr val="accent2">
                    <a:lumOff val="-2588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defTabSz="457200">
              <a:defRPr sz="12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我们的思路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Plan cache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攒批获取 TSO，特定场景 TSO 不需要 TSO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减少网络抖动造成的影响</a:t>
            </a:r>
          </a:p>
          <a:p>
            <a:pPr marL="457200" indent="-317500" defTabSz="457200">
              <a:buClr>
                <a:srgbClr val="585858"/>
              </a:buClr>
              <a:buSzPct val="100000"/>
              <a:buFont typeface="Arial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提升寻址效率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4;p17"/>
          <p:cNvSpPr txBox="1"/>
          <p:nvPr/>
        </p:nvSpPr>
        <p:spPr>
          <a:xfrm>
            <a:off x="460000" y="355425"/>
            <a:ext cx="34194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sz="20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关于性能（读）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04" y="1044581"/>
            <a:ext cx="3080369" cy="305433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增加缓存…"/>
          <p:cNvSpPr txBox="1"/>
          <p:nvPr/>
        </p:nvSpPr>
        <p:spPr>
          <a:xfrm>
            <a:off x="4600128" y="1237072"/>
            <a:ext cx="3990339" cy="159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 b="1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增加缓存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buSzPct val="100000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Region 级别的缓存</a:t>
            </a:r>
          </a:p>
          <a:p>
            <a:pPr marL="457200" indent="-317500" defTabSz="457200">
              <a:buSzPct val="100000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确保原子写，不改变接口</a:t>
            </a:r>
          </a:p>
          <a:p>
            <a:pPr marL="457200" indent="-317500" defTabSz="457200">
              <a:buSzPct val="100000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提升寻址效率</a:t>
            </a:r>
          </a:p>
          <a:p>
            <a:pPr marL="457200" indent="-317500" defTabSz="457200">
              <a:buSzPct val="100000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减少内存压力</a:t>
            </a:r>
          </a:p>
          <a:p>
            <a:pPr defTabSz="457200">
              <a:defRPr sz="1200">
                <a:solidFill>
                  <a:schemeClr val="accent2">
                    <a:lumOff val="-2588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defTabSz="457200">
              <a:defRPr sz="1200" b="1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未来的一些想法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lvl="1" indent="-317500" defTabSz="457200">
              <a:buSzPct val="100000"/>
              <a:buChar char="•"/>
              <a:defRPr sz="1000">
                <a:solidFill>
                  <a:schemeClr val="accent2">
                    <a:lumOff val="-258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数据亲和性管理，提升索引回表，表范围扫，批量点查的性能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412;p30"/>
          <p:cNvSpPr txBox="1"/>
          <p:nvPr/>
        </p:nvSpPr>
        <p:spPr>
          <a:xfrm>
            <a:off x="519675" y="2060325"/>
            <a:ext cx="3136202" cy="701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THANK YOU.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全屏显示(16:9)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Helvetica Neue</vt:lpstr>
      <vt:lpstr>Times Roman</vt:lpstr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yy美少女hhhh</dc:creator>
  <cp:lastModifiedBy>Yan Yan</cp:lastModifiedBy>
  <cp:revision>1</cp:revision>
  <dcterms:modified xsi:type="dcterms:W3CDTF">2024-05-17T11:55:41Z</dcterms:modified>
</cp:coreProperties>
</file>