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90" r:id="rId4"/>
    <p:sldId id="313" r:id="rId5"/>
    <p:sldId id="317" r:id="rId6"/>
    <p:sldId id="310" r:id="rId7"/>
    <p:sldId id="318" r:id="rId8"/>
    <p:sldId id="322" r:id="rId9"/>
    <p:sldId id="319" r:id="rId10"/>
    <p:sldId id="273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102"/>
      </p:cViewPr>
      <p:guideLst>
        <p:guide orient="horz" pos="216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003" y="-16648"/>
            <a:ext cx="12195003" cy="5131584"/>
            <a:chOff x="-3003" y="-16648"/>
            <a:chExt cx="9146319" cy="513158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03" y="-16648"/>
              <a:ext cx="9144000" cy="34381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-3003" y="-9734"/>
              <a:ext cx="9144000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-684" y="1735224"/>
              <a:ext cx="9144000" cy="3379712"/>
              <a:chOff x="0" y="1814345"/>
              <a:chExt cx="9144000" cy="337971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0" y="1928703"/>
                <a:ext cx="2673708" cy="249093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430774" y="2460737"/>
                <a:ext cx="2854740" cy="2733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185823" y="2163772"/>
                <a:ext cx="2854740" cy="27131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67948" y="1814345"/>
                <a:ext cx="2854740" cy="28008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6368242" y="2449779"/>
                <a:ext cx="2775758" cy="2522180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887846" y="5444165"/>
            <a:ext cx="416308" cy="416308"/>
            <a:chOff x="4125910" y="5085713"/>
            <a:chExt cx="546840" cy="546840"/>
          </a:xfrm>
        </p:grpSpPr>
        <p:sp>
          <p:nvSpPr>
            <p:cNvPr id="25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6" name="燕尾形 25">
              <a:hlinkClick r:id="" action="ppaction://hlinkshowjump?jump=nextslide"/>
            </p:cNvPr>
            <p:cNvSpPr/>
            <p:nvPr/>
          </p:nvSpPr>
          <p:spPr>
            <a:xfrm>
              <a:off x="4303845" y="5213845"/>
              <a:ext cx="217130" cy="290576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0" y="2034117"/>
            <a:ext cx="12192000" cy="2789767"/>
            <a:chOff x="0" y="2409825"/>
            <a:chExt cx="9144000" cy="2092325"/>
          </a:xfrm>
        </p:grpSpPr>
        <p:sp>
          <p:nvSpPr>
            <p:cNvPr id="7" name="MH_Others_1"/>
            <p:cNvSpPr>
              <a:spLocks noChangeArrowheads="1"/>
            </p:cNvSpPr>
            <p:nvPr/>
          </p:nvSpPr>
          <p:spPr bwMode="auto">
            <a:xfrm>
              <a:off x="2778125" y="3652838"/>
              <a:ext cx="263525" cy="263525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MH_Others_4"/>
            <p:cNvSpPr>
              <a:spLocks noChangeArrowheads="1"/>
            </p:cNvSpPr>
            <p:nvPr/>
          </p:nvSpPr>
          <p:spPr bwMode="auto">
            <a:xfrm>
              <a:off x="2068513" y="3040063"/>
              <a:ext cx="833437" cy="831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333750" y="2407971"/>
            <a:ext cx="5524500" cy="2042059"/>
            <a:chOff x="2628900" y="1930400"/>
            <a:chExt cx="3848100" cy="1422400"/>
          </a:xfrm>
        </p:grpSpPr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5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cxnSp>
          <p:nvCxnSpPr>
            <p:cNvPr id="11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 cmpd="sng">
              <a:solidFill>
                <a:srgbClr val="B0DAB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 anchor="ctr" anchorCtr="0"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435371" y="1423121"/>
            <a:ext cx="9321259" cy="0"/>
          </a:xfrm>
          <a:prstGeom prst="line">
            <a:avLst/>
          </a:prstGeom>
          <a:noFill/>
          <a:ln w="28575" cmpd="sng">
            <a:solidFill>
              <a:srgbClr val="A0E2E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3003" y="-25357"/>
            <a:ext cx="12195003" cy="5160510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999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001" y="1019604"/>
              <a:ext cx="12190999" cy="4115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55602"/>
            <a:ext cx="10515600" cy="72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064484"/>
            <a:ext cx="10515600" cy="511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ebdings" panose="05030102010509060703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5964" y="2759977"/>
            <a:ext cx="10280073" cy="13190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2D9C9F">
                    <a:lumMod val="75000"/>
                  </a:srgbClr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r>
              <a:rPr lang="en-US" altLang="zh-CN" dirty="0" smtClean="0"/>
              <a:t>git</a:t>
            </a:r>
            <a:r>
              <a:rPr lang="zh-CN" altLang="en-US" dirty="0" smtClean="0"/>
              <a:t>远程仓库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rgbClr val="47494B">
                <a:lumMod val="20000"/>
                <a:lumOff val="80000"/>
              </a:srgbClr>
            </a:solidFill>
          </a:ln>
        </p:spPr>
        <p:txBody>
          <a:bodyPr vert="horz" lIns="91440" tIns="45720" rIns="91440" bIns="45720" rtlCol="0" anchor="ctr" anchorCtr="0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D9C9F"/>
              </a:buClr>
              <a:buFont typeface="Webdings" panose="05030102010509060703" pitchFamily="18" charset="2"/>
              <a:buNone/>
              <a:defRPr sz="2400" kern="1200">
                <a:solidFill>
                  <a:srgbClr val="454749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r>
              <a:rPr lang="zh-CN" altLang="en-US" dirty="0"/>
              <a:t>主讲老师：</a:t>
            </a:r>
            <a:r>
              <a:rPr lang="en-US" altLang="zh-CN" dirty="0"/>
              <a:t>Veblen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远程仓库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1237" y="1613641"/>
            <a:ext cx="9496338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 smtClean="0"/>
              <a:t>如果只是在一个仓库里管理文件历史，Git和SVN真没啥区别。为了保证你现在所学的Git物超</a:t>
            </a:r>
            <a:endParaRPr lang="zh-CN" dirty="0" smtClean="0"/>
          </a:p>
          <a:p>
            <a:endParaRPr lang="zh-CN" dirty="0" smtClean="0"/>
          </a:p>
          <a:p>
            <a:r>
              <a:rPr lang="zh-CN" dirty="0" smtClean="0"/>
              <a:t>所值，将来绝对不会后悔，咱们开始介绍Git的杀手级功能之一（注意是之一，也就是后面还</a:t>
            </a:r>
            <a:endParaRPr lang="zh-CN" dirty="0" smtClean="0"/>
          </a:p>
          <a:p>
            <a:endParaRPr lang="zh-CN" dirty="0" smtClean="0"/>
          </a:p>
          <a:p>
            <a:r>
              <a:rPr lang="zh-CN" dirty="0" smtClean="0"/>
              <a:t>有之二，之三……）：</a:t>
            </a:r>
            <a:r>
              <a:rPr lang="zh-CN" dirty="0" smtClean="0">
                <a:solidFill>
                  <a:srgbClr val="FF0000"/>
                </a:solidFill>
              </a:rPr>
              <a:t>远程仓库</a:t>
            </a:r>
            <a:endParaRPr lang="zh-CN" dirty="0" smtClean="0">
              <a:solidFill>
                <a:srgbClr val="FF0000"/>
              </a:solidFill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5720715" y="2790825"/>
            <a:ext cx="4161155" cy="228282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做字网改造文鼎简体颜体" charset="-122"/>
                <a:ea typeface="做字网改造文鼎简体颜体" charset="-122"/>
              </a:rPr>
              <a:t>面对疾风吧！</a:t>
            </a:r>
            <a:endParaRPr lang="zh-CN" altLang="en-US">
              <a:latin typeface="做字网改造文鼎简体颜体" charset="-122"/>
              <a:ea typeface="做字网改造文鼎简体颜体" charset="-122"/>
            </a:endParaRPr>
          </a:p>
        </p:txBody>
      </p:sp>
      <p:pic>
        <p:nvPicPr>
          <p:cNvPr id="7" name="图片 6" descr="20150927173929_WMGX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035" y="3761740"/>
            <a:ext cx="4457700" cy="3139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SSH Key</a:t>
            </a:r>
            <a:endParaRPr lang="en-US" altLang="zh-CN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1237" y="1795251"/>
            <a:ext cx="9496338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 smtClean="0"/>
              <a:t>由于你的本地Git仓库和GitHub仓库之间的传输是通过SSH加密的，所以，需要一点设置：</a:t>
            </a:r>
            <a:endParaRPr lang="zh-CN" dirty="0" smtClean="0"/>
          </a:p>
          <a:p>
            <a:endParaRPr lang="zh-CN" dirty="0" smtClean="0"/>
          </a:p>
          <a:p>
            <a:r>
              <a:rPr lang="zh-CN" dirty="0" smtClean="0"/>
              <a:t>第1步：创建SSH Key</a:t>
            </a:r>
            <a:endParaRPr lang="zh-CN" dirty="0" smtClean="0"/>
          </a:p>
        </p:txBody>
      </p:sp>
      <p:sp>
        <p:nvSpPr>
          <p:cNvPr id="3" name="上箭头标注 2"/>
          <p:cNvSpPr/>
          <p:nvPr/>
        </p:nvSpPr>
        <p:spPr>
          <a:xfrm>
            <a:off x="2366010" y="2709545"/>
            <a:ext cx="5972175" cy="945515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dirty="0" smtClean="0">
                <a:solidFill>
                  <a:srgbClr val="FF0000"/>
                </a:solidFill>
                <a:sym typeface="+mn-ea"/>
              </a:rPr>
              <a:t>ssh-keygen -t rsa -C</a:t>
            </a:r>
            <a:r>
              <a:rPr lang="zh-CN" dirty="0" smtClean="0">
                <a:sym typeface="+mn-ea"/>
              </a:rPr>
              <a:t> "youremail@example.com"</a:t>
            </a:r>
            <a:endParaRPr lang="zh-CN" dirty="0" smtClean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49680" y="4293235"/>
            <a:ext cx="963422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+mn-ea"/>
                <a:ea typeface="华文中宋" panose="02010600040101010101" charset="-122"/>
              </a:rPr>
              <a:t>可以在用户主目录里找到.ssh目录，里面有id_rsa和id_rsa.pub两个文件，这两个就是SSH</a:t>
            </a:r>
            <a:endParaRPr>
              <a:latin typeface="+mn-ea"/>
              <a:ea typeface="华文中宋" panose="02010600040101010101" charset="-122"/>
            </a:endParaRPr>
          </a:p>
          <a:p>
            <a:endParaRPr>
              <a:latin typeface="+mn-ea"/>
              <a:ea typeface="华文中宋" panose="02010600040101010101" charset="-122"/>
            </a:endParaRPr>
          </a:p>
          <a:p>
            <a:r>
              <a:rPr>
                <a:latin typeface="+mn-ea"/>
                <a:ea typeface="华文中宋" panose="02010600040101010101" charset="-122"/>
              </a:rPr>
              <a:t> Key的秘钥对，id_rsa是私钥，不能泄露出去，id_rsa.pub是公钥，可以放心地告诉任何人。</a:t>
            </a:r>
            <a:endParaRPr>
              <a:latin typeface="+mn-ea"/>
              <a:ea typeface="华文中宋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SSH Key</a:t>
            </a:r>
            <a:endParaRPr lang="en-US" altLang="zh-CN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1237" y="2917931"/>
            <a:ext cx="9496338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 smtClean="0"/>
              <a:t>第2步：登陆GitHub，打开“Account settings”，“SSH Keys”页面：</a:t>
            </a:r>
            <a:endParaRPr lang="zh-CN" dirty="0" smtClean="0"/>
          </a:p>
          <a:p>
            <a:endParaRPr lang="zh-CN" dirty="0" smtClean="0"/>
          </a:p>
          <a:p>
            <a:r>
              <a:rPr lang="zh-CN" dirty="0" smtClean="0"/>
              <a:t>然后，点“Add SSH Key”，填上任意Title，在Key文本框里粘贴id_rsa.pub文件的内容</a:t>
            </a:r>
            <a:endParaRPr 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添加远程库</a:t>
            </a:r>
            <a:endParaRPr lang="zh-CN" altLang="zh-CN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1237" y="1807951"/>
            <a:ext cx="9496338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+mn-ea"/>
              </a:rPr>
              <a:t>1.登陆GitHub，然后，在右上角找到“Create a new repo”按钮，</a:t>
            </a:r>
            <a:r>
              <a:rPr lang="en-US" dirty="0" smtClean="0">
                <a:latin typeface="+mj-ea"/>
                <a:ea typeface="+mj-ea"/>
                <a:sym typeface="+mn-ea"/>
              </a:rPr>
              <a:t>创建一个新的仓库</a:t>
            </a:r>
            <a:r>
              <a:rPr lang="en-US" dirty="0" smtClean="0">
                <a:sym typeface="+mn-ea"/>
              </a:rPr>
              <a:t>test</a:t>
            </a:r>
            <a:endParaRPr lang="en-US" dirty="0" smtClean="0">
              <a:sym typeface="+mn-ea"/>
            </a:endParaRPr>
          </a:p>
          <a:p>
            <a:endParaRPr 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2.在本地的learngit仓库下运行命令：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上箭头标注 2"/>
          <p:cNvSpPr/>
          <p:nvPr/>
        </p:nvSpPr>
        <p:spPr>
          <a:xfrm>
            <a:off x="2451735" y="2722245"/>
            <a:ext cx="6874510" cy="945515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 dirty="0" smtClean="0">
                <a:solidFill>
                  <a:srgbClr val="FF0000"/>
                </a:solidFill>
                <a:sym typeface="+mn-ea"/>
              </a:rPr>
              <a:t>git remote add origin git@</a:t>
            </a:r>
            <a:r>
              <a:rPr lang="zh-CN" dirty="0" smtClean="0">
                <a:sym typeface="+mn-ea"/>
              </a:rPr>
              <a:t>github.com:</a:t>
            </a:r>
            <a:r>
              <a:rPr lang="en-US" altLang="zh-CN" dirty="0" smtClean="0">
                <a:sym typeface="+mn-ea"/>
              </a:rPr>
              <a:t>Veblen007</a:t>
            </a:r>
            <a:r>
              <a:rPr lang="zh-CN" dirty="0" smtClean="0">
                <a:sym typeface="+mn-ea"/>
              </a:rPr>
              <a:t>/</a:t>
            </a:r>
            <a:r>
              <a:rPr lang="en-US" altLang="zh-CN" dirty="0" smtClean="0">
                <a:sym typeface="+mn-ea"/>
              </a:rPr>
              <a:t>test</a:t>
            </a:r>
            <a:r>
              <a:rPr lang="zh-CN" dirty="0" smtClean="0">
                <a:sym typeface="+mn-ea"/>
              </a:rPr>
              <a:t>.git</a:t>
            </a:r>
            <a:endParaRPr lang="zh-CN" dirty="0" smtClean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9705" y="4132580"/>
            <a:ext cx="858774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 dirty="0" smtClean="0">
                <a:solidFill>
                  <a:srgbClr val="FF0000"/>
                </a:solidFill>
                <a:sym typeface="+mn-ea"/>
              </a:rPr>
              <a:t>origin</a:t>
            </a:r>
            <a:r>
              <a:rPr lang="zh-CN" dirty="0" smtClean="0">
                <a:solidFill>
                  <a:schemeClr val="tx1"/>
                </a:solidFill>
                <a:sym typeface="+mn-ea"/>
              </a:rPr>
              <a:t>远程库的默认名字；</a:t>
            </a:r>
            <a:endParaRPr lang="zh-CN" dirty="0" smtClean="0">
              <a:solidFill>
                <a:schemeClr val="tx1"/>
              </a:solidFill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至此，本地仓库就和远程仓库建立了关联；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添加远程库</a:t>
            </a:r>
            <a:endParaRPr lang="zh-CN" altLang="zh-CN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1237" y="1807951"/>
            <a:ext cx="949633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+mn-ea"/>
              </a:rPr>
              <a:t>下一步，就可以把本地库的所有内容推送到远程库上：</a:t>
            </a:r>
            <a:endParaRPr lang="en-US" dirty="0" smtClean="0">
              <a:sym typeface="+mn-ea"/>
            </a:endParaRPr>
          </a:p>
        </p:txBody>
      </p:sp>
      <p:sp>
        <p:nvSpPr>
          <p:cNvPr id="3" name="上箭头标注 2"/>
          <p:cNvSpPr/>
          <p:nvPr/>
        </p:nvSpPr>
        <p:spPr>
          <a:xfrm>
            <a:off x="2451735" y="2598420"/>
            <a:ext cx="6874510" cy="945515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b="1" dirty="0" smtClean="0">
                <a:solidFill>
                  <a:srgbClr val="C00000"/>
                </a:solidFill>
                <a:sym typeface="+mn-ea"/>
              </a:rPr>
              <a:t>git push -u origin master</a:t>
            </a:r>
            <a:endParaRPr b="1" dirty="0" smtClean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9705" y="4132580"/>
            <a:ext cx="858774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dirty="0" smtClean="0">
                <a:ln>
                  <a:noFill/>
                </a:ln>
                <a:latin typeface="+mj-lt"/>
                <a:sym typeface="+mn-ea"/>
              </a:rPr>
              <a:t>把本地库的内容推送到远程，用git push命令，实际上是把当前分支master推送到远程。</a:t>
            </a:r>
            <a:endParaRPr lang="zh-CN" dirty="0" smtClean="0">
              <a:ln>
                <a:noFill/>
              </a:ln>
              <a:latin typeface="+mj-lt"/>
              <a:sym typeface="+mn-ea"/>
            </a:endParaRPr>
          </a:p>
          <a:p>
            <a:endParaRPr lang="zh-CN" dirty="0" smtClean="0">
              <a:ln>
                <a:noFill/>
              </a:ln>
              <a:latin typeface="+mj-lt"/>
              <a:sym typeface="+mn-ea"/>
            </a:endParaRPr>
          </a:p>
          <a:p>
            <a:r>
              <a:rPr lang="zh-CN" dirty="0" smtClean="0">
                <a:ln>
                  <a:noFill/>
                </a:ln>
                <a:sym typeface="+mn-ea"/>
              </a:rPr>
              <a:t>由于远程库是空的，我们第一次推送master分支时，加上了</a:t>
            </a:r>
            <a:r>
              <a:rPr lang="zh-CN" dirty="0" smtClean="0">
                <a:ln>
                  <a:noFill/>
                </a:ln>
                <a:solidFill>
                  <a:srgbClr val="C00000"/>
                </a:solidFill>
                <a:sym typeface="+mn-ea"/>
              </a:rPr>
              <a:t>-u</a:t>
            </a:r>
            <a:r>
              <a:rPr lang="zh-CN" dirty="0" smtClean="0">
                <a:ln>
                  <a:noFill/>
                </a:ln>
                <a:sym typeface="+mn-ea"/>
              </a:rPr>
              <a:t>参数，Git不但会把本地的master分支内容推送的远程新的master分支，还会把本地的master分支和远程的master分支关联起来，在以后的推送或者拉取时就可以简化命令。</a:t>
            </a:r>
            <a:endParaRPr lang="zh-CN" dirty="0" smtClean="0">
              <a:ln>
                <a:noFill/>
              </a:ln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添加远程库</a:t>
            </a:r>
            <a:endParaRPr lang="zh-CN" altLang="zh-CN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31315" y="1805305"/>
            <a:ext cx="8587740" cy="420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dirty="0" smtClean="0">
                <a:ln>
                  <a:noFill/>
                </a:ln>
                <a:solidFill>
                  <a:srgbClr val="FF0000"/>
                </a:solidFill>
                <a:latin typeface="+mj-lt"/>
                <a:sym typeface="+mn-ea"/>
              </a:rPr>
              <a:t>git pull</a:t>
            </a:r>
            <a:r>
              <a:rPr lang="zh-CN" dirty="0" smtClean="0">
                <a:ln>
                  <a:noFill/>
                </a:ln>
                <a:latin typeface="+mj-lt"/>
                <a:sym typeface="+mn-ea"/>
              </a:rPr>
              <a:t>命令的作用是，取回远程主机某个分支的更新，再与本地的指定分支合并。它的完整格式稍稍有点复杂。</a:t>
            </a:r>
            <a:endParaRPr lang="zh-CN" dirty="0" smtClean="0">
              <a:ln>
                <a:noFill/>
              </a:ln>
              <a:latin typeface="+mj-lt"/>
              <a:sym typeface="+mn-ea"/>
            </a:endParaRPr>
          </a:p>
          <a:p>
            <a:endParaRPr lang="zh-CN" dirty="0" smtClean="0">
              <a:ln>
                <a:noFill/>
              </a:ln>
              <a:latin typeface="+mj-lt"/>
              <a:sym typeface="+mn-ea"/>
            </a:endParaRPr>
          </a:p>
          <a:p>
            <a:r>
              <a:rPr lang="zh-CN" dirty="0" smtClean="0">
                <a:ln>
                  <a:noFill/>
                </a:ln>
                <a:latin typeface="+mj-lt"/>
                <a:sym typeface="+mn-ea"/>
              </a:rPr>
              <a:t>$ git pull &lt;远程主机名&gt; &lt;远程分支名&gt;:&lt;本地分支名&gt;</a:t>
            </a:r>
            <a:endParaRPr lang="zh-CN" dirty="0" smtClean="0">
              <a:ln>
                <a:noFill/>
              </a:ln>
              <a:latin typeface="+mj-lt"/>
              <a:sym typeface="+mn-ea"/>
            </a:endParaRPr>
          </a:p>
          <a:p>
            <a:r>
              <a:rPr lang="zh-CN" dirty="0" smtClean="0">
                <a:ln>
                  <a:noFill/>
                </a:ln>
                <a:latin typeface="+mj-lt"/>
                <a:sym typeface="+mn-ea"/>
              </a:rPr>
              <a:t>比如，取回origin主机的next分支，与本地的master分支合并，需要写成下面这样。</a:t>
            </a:r>
            <a:endParaRPr lang="zh-CN" dirty="0" smtClean="0">
              <a:ln>
                <a:noFill/>
              </a:ln>
              <a:latin typeface="+mj-lt"/>
              <a:sym typeface="+mn-ea"/>
            </a:endParaRPr>
          </a:p>
          <a:p>
            <a:endParaRPr lang="zh-CN" dirty="0" smtClean="0">
              <a:ln>
                <a:noFill/>
              </a:ln>
              <a:latin typeface="+mj-lt"/>
              <a:sym typeface="+mn-ea"/>
            </a:endParaRPr>
          </a:p>
          <a:p>
            <a:r>
              <a:rPr lang="zh-CN" dirty="0" smtClean="0">
                <a:ln>
                  <a:noFill/>
                </a:ln>
                <a:latin typeface="+mj-lt"/>
                <a:sym typeface="+mn-ea"/>
              </a:rPr>
              <a:t>$ git pull origin next:master</a:t>
            </a:r>
            <a:endParaRPr lang="zh-CN" dirty="0" smtClean="0">
              <a:ln>
                <a:noFill/>
              </a:ln>
              <a:latin typeface="+mj-lt"/>
              <a:sym typeface="+mn-ea"/>
            </a:endParaRPr>
          </a:p>
          <a:p>
            <a:r>
              <a:rPr lang="zh-CN" dirty="0" smtClean="0">
                <a:ln>
                  <a:noFill/>
                </a:ln>
                <a:latin typeface="+mj-lt"/>
                <a:sym typeface="+mn-ea"/>
              </a:rPr>
              <a:t>如果远程分支是与当前分支合并，则冒号后面的部分可以省略。</a:t>
            </a:r>
            <a:endParaRPr lang="zh-CN" dirty="0" smtClean="0">
              <a:ln>
                <a:noFill/>
              </a:ln>
              <a:latin typeface="+mj-lt"/>
              <a:sym typeface="+mn-ea"/>
            </a:endParaRPr>
          </a:p>
          <a:p>
            <a:endParaRPr lang="zh-CN" dirty="0" smtClean="0">
              <a:ln>
                <a:noFill/>
              </a:ln>
              <a:latin typeface="+mj-lt"/>
              <a:sym typeface="+mn-ea"/>
            </a:endParaRPr>
          </a:p>
          <a:p>
            <a:r>
              <a:rPr lang="zh-CN" dirty="0" smtClean="0">
                <a:ln>
                  <a:noFill/>
                </a:ln>
                <a:latin typeface="+mj-lt"/>
                <a:sym typeface="+mn-ea"/>
              </a:rPr>
              <a:t>$ git pull origin next</a:t>
            </a:r>
            <a:endParaRPr lang="zh-CN" dirty="0" smtClean="0">
              <a:ln>
                <a:noFill/>
              </a:ln>
              <a:latin typeface="+mj-lt"/>
              <a:sym typeface="+mn-ea"/>
            </a:endParaRPr>
          </a:p>
          <a:p>
            <a:r>
              <a:rPr lang="zh-CN" dirty="0" smtClean="0">
                <a:ln>
                  <a:noFill/>
                </a:ln>
                <a:latin typeface="+mj-lt"/>
                <a:sym typeface="+mn-ea"/>
              </a:rPr>
              <a:t>上面命令表示，取回origin/next分支，再与当前分支合并。实质上，这等同于先做git fetch，再做git merge。</a:t>
            </a:r>
            <a:endParaRPr lang="zh-CN" dirty="0" smtClean="0">
              <a:ln>
                <a:noFill/>
              </a:ln>
              <a:latin typeface="+mj-lt"/>
              <a:sym typeface="+mn-ea"/>
            </a:endParaRPr>
          </a:p>
          <a:p>
            <a:endParaRPr lang="zh-CN" dirty="0" smtClean="0">
              <a:ln>
                <a:noFill/>
              </a:ln>
              <a:latin typeface="+mj-lt"/>
              <a:sym typeface="+mn-ea"/>
            </a:endParaRPr>
          </a:p>
          <a:p>
            <a:r>
              <a:rPr lang="zh-CN" dirty="0" smtClean="0">
                <a:ln>
                  <a:noFill/>
                </a:ln>
                <a:latin typeface="+mj-lt"/>
                <a:sym typeface="+mn-ea"/>
              </a:rPr>
              <a:t>$ </a:t>
            </a:r>
            <a:r>
              <a:rPr lang="zh-CN" dirty="0" smtClean="0">
                <a:ln>
                  <a:noFill/>
                </a:ln>
                <a:solidFill>
                  <a:srgbClr val="FF0000"/>
                </a:solidFill>
                <a:latin typeface="+mj-lt"/>
                <a:sym typeface="+mn-ea"/>
              </a:rPr>
              <a:t>git fetch</a:t>
            </a:r>
            <a:r>
              <a:rPr lang="zh-CN" dirty="0" smtClean="0">
                <a:ln>
                  <a:noFill/>
                </a:ln>
                <a:latin typeface="+mj-lt"/>
                <a:sym typeface="+mn-ea"/>
              </a:rPr>
              <a:t> origin</a:t>
            </a:r>
            <a:endParaRPr lang="zh-CN" dirty="0" smtClean="0">
              <a:ln>
                <a:noFill/>
              </a:ln>
              <a:latin typeface="+mj-lt"/>
              <a:sym typeface="+mn-ea"/>
            </a:endParaRPr>
          </a:p>
          <a:p>
            <a:r>
              <a:rPr lang="zh-CN" dirty="0" smtClean="0">
                <a:ln>
                  <a:noFill/>
                </a:ln>
                <a:latin typeface="+mj-lt"/>
                <a:sym typeface="+mn-ea"/>
              </a:rPr>
              <a:t>$ git merge origin/next</a:t>
            </a:r>
            <a:endParaRPr lang="zh-CN" dirty="0" smtClean="0">
              <a:ln>
                <a:noFill/>
              </a:ln>
              <a:latin typeface="+mj-lt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clone</a:t>
            </a:r>
            <a:r>
              <a:rPr lang="zh-CN" altLang="zh-CN" dirty="0"/>
              <a:t>远程库</a:t>
            </a:r>
            <a:endParaRPr lang="zh-CN" altLang="zh-CN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1237" y="1527281"/>
            <a:ext cx="9496338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+mn-ea"/>
              </a:rPr>
              <a:t>上次我们讲了先有本地库，后有远程库的时候，如何关联远程库。</a:t>
            </a:r>
            <a:endParaRPr lang="en-US" dirty="0" smtClean="0">
              <a:sym typeface="+mn-ea"/>
            </a:endParaRPr>
          </a:p>
          <a:p>
            <a:endParaRPr lang="en-US" dirty="0" smtClean="0">
              <a:sym typeface="+mn-ea"/>
            </a:endParaRPr>
          </a:p>
          <a:p>
            <a:r>
              <a:rPr lang="en-US" dirty="0" smtClean="0">
                <a:sym typeface="+mn-ea"/>
              </a:rPr>
              <a:t>现在，假设我们从零开发，那么最好的方式是先创建远程库，然后，从远程库克隆。</a:t>
            </a:r>
            <a:endParaRPr lang="en-US" dirty="0" smtClean="0">
              <a:sym typeface="+mn-ea"/>
            </a:endParaRPr>
          </a:p>
          <a:p>
            <a:endParaRPr lang="en-US" dirty="0" smtClean="0">
              <a:sym typeface="+mn-ea"/>
            </a:endParaRPr>
          </a:p>
          <a:p>
            <a:r>
              <a:rPr lang="en-US" dirty="0" smtClean="0">
                <a:sym typeface="+mn-ea"/>
              </a:rPr>
              <a:t>首先，登陆GitHub，创建一个新的仓库，名字叫gitskills</a:t>
            </a:r>
            <a:endParaRPr lang="en-US" dirty="0" smtClean="0">
              <a:sym typeface="+mn-ea"/>
            </a:endParaRPr>
          </a:p>
        </p:txBody>
      </p:sp>
      <p:sp>
        <p:nvSpPr>
          <p:cNvPr id="3" name="上箭头标注 2"/>
          <p:cNvSpPr/>
          <p:nvPr/>
        </p:nvSpPr>
        <p:spPr>
          <a:xfrm>
            <a:off x="2451735" y="3597275"/>
            <a:ext cx="6874510" cy="945515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b="1" dirty="0" smtClean="0">
                <a:solidFill>
                  <a:srgbClr val="C00000"/>
                </a:solidFill>
                <a:sym typeface="+mn-ea"/>
              </a:rPr>
              <a:t>git clone git@</a:t>
            </a:r>
            <a:r>
              <a:rPr dirty="0" smtClean="0">
                <a:solidFill>
                  <a:schemeClr val="bg1"/>
                </a:solidFill>
                <a:sym typeface="+mn-ea"/>
              </a:rPr>
              <a:t>github.com:</a:t>
            </a:r>
            <a:r>
              <a:rPr lang="en-US" dirty="0" smtClean="0">
                <a:solidFill>
                  <a:schemeClr val="bg1"/>
                </a:solidFill>
                <a:sym typeface="+mn-ea"/>
              </a:rPr>
              <a:t>Veblen007</a:t>
            </a:r>
            <a:r>
              <a:rPr dirty="0" smtClean="0">
                <a:solidFill>
                  <a:schemeClr val="bg1"/>
                </a:solidFill>
                <a:sym typeface="+mn-ea"/>
              </a:rPr>
              <a:t>/gitskills.git</a:t>
            </a:r>
            <a:endParaRPr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230" y="2945765"/>
            <a:ext cx="10515600" cy="256222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7200"/>
              <a:t>Thanks!</a:t>
            </a:r>
            <a:endParaRPr lang="en-US" altLang="zh-CN" sz="7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b"/>
  <p:tag name="KSO_WM_UNIT_INDEX" val="1"/>
  <p:tag name="KSO_WM_UNIT_ID" val="custom160463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4"/>
  <p:tag name="KSO_WM_UNIT_PRESET_TEXT_LEN" val="26"/>
</p:tagLst>
</file>

<file path=ppt/tags/tag6.xml><?xml version="1.0" encoding="utf-8"?>
<p:tagLst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1321</Words>
  <Application>WPS 演示</Application>
  <PresentationFormat>自定义</PresentationFormat>
  <Paragraphs>82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黑体</vt:lpstr>
      <vt:lpstr>Webdings</vt:lpstr>
      <vt:lpstr>Calibri</vt:lpstr>
      <vt:lpstr>微软雅黑</vt:lpstr>
      <vt:lpstr>幼圆</vt:lpstr>
      <vt:lpstr>做字网改造文鼎简体颜体</vt:lpstr>
      <vt:lpstr>华文中宋</vt:lpstr>
      <vt:lpstr>1_A000120140530A46PPBG</vt:lpstr>
      <vt:lpstr>PowerPoint 演示文稿</vt:lpstr>
      <vt:lpstr>远程仓库</vt:lpstr>
      <vt:lpstr>SSH Key</vt:lpstr>
      <vt:lpstr>SSH Key</vt:lpstr>
      <vt:lpstr>添加远程库</vt:lpstr>
      <vt:lpstr>添加远程库</vt:lpstr>
      <vt:lpstr>添加远程库</vt:lpstr>
      <vt:lpstr>clone远程库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272</cp:revision>
  <dcterms:created xsi:type="dcterms:W3CDTF">2016-07-25T12:06:00Z</dcterms:created>
  <dcterms:modified xsi:type="dcterms:W3CDTF">2017-03-17T02:16:54Z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