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1" r:id="rId1"/>
  </p:sldMasterIdLst>
  <p:notesMasterIdLst>
    <p:notesMasterId r:id="rId29"/>
  </p:notesMasterIdLst>
  <p:sldIdLst>
    <p:sldId id="256" r:id="rId2"/>
    <p:sldId id="266" r:id="rId3"/>
    <p:sldId id="27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40" r:id="rId12"/>
    <p:sldId id="349" r:id="rId13"/>
    <p:sldId id="338" r:id="rId14"/>
    <p:sldId id="339" r:id="rId15"/>
    <p:sldId id="348" r:id="rId16"/>
    <p:sldId id="347" r:id="rId17"/>
    <p:sldId id="345" r:id="rId18"/>
    <p:sldId id="344" r:id="rId19"/>
    <p:sldId id="343" r:id="rId20"/>
    <p:sldId id="342" r:id="rId21"/>
    <p:sldId id="346" r:id="rId22"/>
    <p:sldId id="352" r:id="rId23"/>
    <p:sldId id="353" r:id="rId24"/>
    <p:sldId id="341" r:id="rId25"/>
    <p:sldId id="350" r:id="rId26"/>
    <p:sldId id="351" r:id="rId27"/>
    <p:sldId id="33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89800"/>
    <a:srgbClr val="FF5C00"/>
    <a:srgbClr val="F2685A"/>
    <a:srgbClr val="B9D51F"/>
    <a:srgbClr val="0E7FB7"/>
    <a:srgbClr val="A6A6A6"/>
    <a:srgbClr val="5B9BD5"/>
    <a:srgbClr val="7DA1E2"/>
    <a:srgbClr val="678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04" autoAdjust="0"/>
    <p:restoredTop sz="50000"/>
  </p:normalViewPr>
  <p:slideViewPr>
    <p:cSldViewPr snapToGrid="0" snapToObjects="1">
      <p:cViewPr varScale="1">
        <p:scale>
          <a:sx n="59" d="100"/>
          <a:sy n="59" d="100"/>
        </p:scale>
        <p:origin x="992" y="192"/>
      </p:cViewPr>
      <p:guideLst>
        <p:guide orient="horz" pos="2160"/>
        <p:guide pos="384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234E2-16EE-414C-B2E6-8A56775BEB64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57EFA-7504-454D-9C68-6CA0681B4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3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封面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130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82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5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485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591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193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651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03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247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59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目录页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106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306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98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2736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707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184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封底页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4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35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EFA-7504-454D-9C68-6CA0681B47D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6A444E5-1CB9-0F48-95E6-7A9FA67EB687}" type="datetime1">
              <a:rPr lang="zh-CN" altLang="en-US" smtClean="0"/>
              <a:t>16/9/27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zh-CN" altLang="en-US" dirty="0"/>
              <a:t>开拓进取  至诚守信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4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C3-449F-2C44-808A-EDD1596FAD27}" type="datetime1">
              <a:rPr lang="zh-CN" altLang="en-US" smtClean="0"/>
              <a:t>16/9/27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开拓进取  至诚守信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6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1FD5A-C400-3444-A6E5-2226EA52B3A8}" type="datetime1">
              <a:rPr lang="zh-CN" altLang="en-US" smtClean="0"/>
              <a:t>16/9/27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开拓进取  至诚守信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1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ant.design/docs/react/introduce" TargetMode="External"/><Relationship Id="rId5" Type="http://schemas.openxmlformats.org/officeDocument/2006/relationships/hyperlink" Target="http://amazeui.org/reac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38475" y="4104666"/>
            <a:ext cx="6219825" cy="458190"/>
          </a:xfrm>
          <a:prstGeom prst="rect">
            <a:avLst/>
          </a:prstGeom>
          <a:solidFill>
            <a:srgbClr val="678DD2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1"/>
          <p:cNvSpPr>
            <a:spLocks noGrp="1"/>
          </p:cNvSpPr>
          <p:nvPr>
            <p:ph type="subTitle" idx="1"/>
          </p:nvPr>
        </p:nvSpPr>
        <p:spPr>
          <a:xfrm>
            <a:off x="2365138" y="4141242"/>
            <a:ext cx="7516586" cy="612332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ReactJs</a:t>
            </a:r>
            <a:r>
              <a:rPr lang="zh-CN" altLang="en-US" dirty="0" smtClean="0">
                <a:solidFill>
                  <a:schemeClr val="bg1"/>
                </a:solidFill>
              </a:rPr>
              <a:t>技术框架培训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一</a:t>
            </a:r>
            <a:r>
              <a:rPr lang="en-US" altLang="zh-CN" dirty="0" smtClean="0">
                <a:solidFill>
                  <a:schemeClr val="bg1"/>
                </a:solidFill>
              </a:rPr>
              <a:t>)-By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Ken.Liu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71600" y="2066543"/>
            <a:ext cx="9448800" cy="6858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kumimoji="1"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北京恒拓高飞航空技术有限公司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35" y="295942"/>
            <a:ext cx="1381464" cy="1089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8875" y="106756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 </a:t>
            </a:r>
            <a:r>
              <a:rPr lang="en-US" altLang="zh-CN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广州 </a:t>
            </a:r>
            <a:r>
              <a:rPr lang="en-US" altLang="zh-CN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上海 </a:t>
            </a:r>
            <a:r>
              <a:rPr lang="en-US" altLang="zh-CN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深圳 </a:t>
            </a:r>
            <a:r>
              <a:rPr lang="en-US" altLang="zh-CN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海口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8380" y="2990088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-----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航空信息化服务领域的领跑者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448300" y="0"/>
            <a:ext cx="1971675" cy="1493722"/>
          </a:xfrm>
          <a:prstGeom prst="line">
            <a:avLst/>
          </a:prstGeom>
          <a:ln w="3175">
            <a:solidFill>
              <a:schemeClr val="accent1">
                <a:alpha val="76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15074" y="3843718"/>
            <a:ext cx="2176926" cy="164782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0" y="3738943"/>
            <a:ext cx="2176926" cy="164782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3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10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447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环境搭建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webpack.dev.config.js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4561331" y="342987"/>
            <a:ext cx="7630669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0142" y="543042"/>
            <a:ext cx="119518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var path = require('path');</a:t>
            </a:r>
            <a:endParaRPr lang="zh-CN" altLang="zh-CN"/>
          </a:p>
          <a:p>
            <a:r>
              <a:rPr lang="en-US" altLang="zh-CN"/>
              <a:t>var webpack = require('webpack'); </a:t>
            </a:r>
            <a:endParaRPr lang="zh-CN" altLang="zh-CN"/>
          </a:p>
          <a:p>
            <a:r>
              <a:rPr lang="en-US" altLang="zh-CN"/>
              <a:t>var fs =require("fs");</a:t>
            </a:r>
            <a:endParaRPr lang="zh-CN" altLang="zh-CN"/>
          </a:p>
          <a:p>
            <a:r>
              <a:rPr lang="en-US" altLang="zh-CN"/>
              <a:t>var node_modules_dir = path.join(__dirname, 'node_modules');</a:t>
            </a:r>
            <a:endParaRPr lang="zh-CN" altLang="zh-CN"/>
          </a:p>
          <a:p>
            <a:r>
              <a:rPr lang="en-US" altLang="zh-CN"/>
              <a:t>var autoprefixer = require('autoprefixer');</a:t>
            </a:r>
            <a:endParaRPr lang="zh-CN" altLang="zh-CN"/>
          </a:p>
          <a:p>
            <a:r>
              <a:rPr lang="en-US" altLang="zh-CN"/>
              <a:t>var postcss      = require('postcss');</a:t>
            </a:r>
            <a:endParaRPr lang="zh-CN" altLang="zh-CN"/>
          </a:p>
          <a:p>
            <a:r>
              <a:rPr lang="en-US" altLang="zh-CN"/>
              <a:t>var precss =require("precss");</a:t>
            </a:r>
            <a:endParaRPr lang="zh-CN" altLang="zh-CN"/>
          </a:p>
          <a:p>
            <a:r>
              <a:rPr lang="en-US" altLang="zh-CN"/>
              <a:t>var ExtractTextPlugin = require("extract-text-webpack-plugin");</a:t>
            </a:r>
            <a:r>
              <a:rPr lang="zh-CN" altLang="zh-CN"/>
              <a:t> </a:t>
            </a:r>
            <a:r>
              <a:rPr lang="en-US" altLang="zh-CN"/>
              <a:t>var config = { </a:t>
            </a:r>
            <a:endParaRPr lang="zh-CN" altLang="zh-CN"/>
          </a:p>
          <a:p>
            <a:r>
              <a:rPr lang="en-US" altLang="zh-CN"/>
              <a:t>  entry:{</a:t>
            </a:r>
            <a:endParaRPr lang="zh-CN" altLang="zh-CN"/>
          </a:p>
          <a:p>
            <a:r>
              <a:rPr lang="en-US" altLang="zh-CN"/>
              <a:t>    app:["./app/App.js",'webpack-hot-middleware/client?reload=true'] </a:t>
            </a:r>
            <a:endParaRPr lang="zh-CN" altLang="zh-CN"/>
          </a:p>
          <a:p>
            <a:r>
              <a:rPr lang="en-US" altLang="zh-CN"/>
              <a:t>  },</a:t>
            </a:r>
            <a:endParaRPr lang="zh-CN" altLang="zh-CN"/>
          </a:p>
          <a:p>
            <a:r>
              <a:rPr lang="en-US" altLang="zh-CN"/>
              <a:t>  resolve: {</a:t>
            </a:r>
            <a:endParaRPr lang="zh-CN" altLang="zh-CN"/>
          </a:p>
          <a:p>
            <a:r>
              <a:rPr lang="en-US" altLang="zh-CN"/>
              <a:t>},</a:t>
            </a:r>
            <a:endParaRPr lang="zh-CN" altLang="zh-CN"/>
          </a:p>
          <a:p>
            <a:r>
              <a:rPr lang="en-US" altLang="zh-CN"/>
              <a:t>output: { </a:t>
            </a:r>
            <a:endParaRPr lang="zh-CN" altLang="zh-CN"/>
          </a:p>
          <a:p>
            <a:r>
              <a:rPr lang="en-US" altLang="zh-CN"/>
              <a:t>    path: __dirname + '/dev/package',// </a:t>
            </a:r>
            <a:r>
              <a:rPr lang="zh-CN" altLang="zh-CN"/>
              <a:t>发布目录</a:t>
            </a:r>
          </a:p>
          <a:p>
            <a:r>
              <a:rPr lang="en-US" altLang="zh-CN"/>
              <a:t>    filename: '[name].js',//</a:t>
            </a:r>
            <a:r>
              <a:rPr lang="zh-CN" altLang="zh-CN"/>
              <a:t>主入口文件 名称</a:t>
            </a:r>
          </a:p>
          <a:p>
            <a:r>
              <a:rPr lang="en-US" altLang="zh-CN"/>
              <a:t>    chunkFilename: '[id].chunk.js',//</a:t>
            </a:r>
            <a:r>
              <a:rPr lang="zh-CN" altLang="zh-CN"/>
              <a:t>分片异步模块</a:t>
            </a:r>
          </a:p>
          <a:p>
            <a:r>
              <a:rPr lang="en-US" altLang="zh-CN"/>
              <a:t>    publicPath: '/package/'//</a:t>
            </a:r>
            <a:r>
              <a:rPr lang="zh-CN" altLang="zh-CN"/>
              <a:t>分片模块异步加载时自动加上的路径</a:t>
            </a:r>
          </a:p>
          <a:p>
            <a:r>
              <a:rPr lang="en-US" altLang="zh-CN"/>
              <a:t>  },</a:t>
            </a:r>
            <a:endParaRPr lang="zh-CN" altLang="zh-CN"/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11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447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环境搭建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webpack.dev.config.js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4561331" y="342987"/>
            <a:ext cx="7630669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0142" y="543042"/>
            <a:ext cx="1195185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module: {</a:t>
            </a:r>
            <a:endParaRPr lang="zh-CN" altLang="zh-CN" sz="1000"/>
          </a:p>
          <a:p>
            <a:r>
              <a:rPr lang="en-US" altLang="zh-CN" sz="1000"/>
              <a:t>    noParse: [],</a:t>
            </a:r>
            <a:endParaRPr lang="zh-CN" altLang="zh-CN" sz="1000"/>
          </a:p>
          <a:p>
            <a:r>
              <a:rPr lang="en-US" altLang="zh-CN" sz="1000"/>
              <a:t>    loaders: [</a:t>
            </a:r>
            <a:endParaRPr lang="zh-CN" altLang="zh-CN" sz="1000"/>
          </a:p>
          <a:p>
            <a:r>
              <a:rPr lang="en-US" altLang="zh-CN" sz="1000"/>
              <a:t>        {test: /\.(jsx|js)$/,loader: 'babel',query: {presets: ['react', 'es2015']}},</a:t>
            </a:r>
            <a:endParaRPr lang="zh-CN" altLang="zh-CN" sz="1000"/>
          </a:p>
          <a:p>
            <a:r>
              <a:rPr lang="en-US" altLang="zh-CN" sz="1000"/>
              <a:t>        {test: /\.css$/, loader:ExtractTextPlugin.extract("style-loader","css-loader")},</a:t>
            </a:r>
            <a:endParaRPr lang="zh-CN" altLang="zh-CN" sz="1000"/>
          </a:p>
          <a:p>
            <a:r>
              <a:rPr lang="en-US" altLang="zh-CN" sz="1000"/>
              <a:t>        {test: /\.(png|jpg)$/, loader: "url?limit=8192" },</a:t>
            </a:r>
            <a:endParaRPr lang="zh-CN" altLang="zh-CN" sz="1000"/>
          </a:p>
          <a:p>
            <a:r>
              <a:rPr lang="en-US" altLang="zh-CN" sz="1000"/>
              <a:t>        {test: /\.json$/,loaders: [ 'json' ]},</a:t>
            </a:r>
            <a:endParaRPr lang="zh-CN" altLang="zh-CN" sz="1000"/>
          </a:p>
          <a:p>
            <a:r>
              <a:rPr lang="en-US" altLang="zh-CN" sz="1000"/>
              <a:t>        { test: /\.woff$/, loader: "url-loader?limit=10000&amp;mimetype=application/font-woff" },</a:t>
            </a:r>
            <a:endParaRPr lang="zh-CN" altLang="zh-CN" sz="1000"/>
          </a:p>
          <a:p>
            <a:r>
              <a:rPr lang="en-US" altLang="zh-CN" sz="1000"/>
              <a:t>        { test: /\.ttf$/,  loader: "url-loader?limit=10000&amp;mimetype=application/octet-stream" },</a:t>
            </a:r>
            <a:endParaRPr lang="zh-CN" altLang="zh-CN" sz="1000"/>
          </a:p>
          <a:p>
            <a:r>
              <a:rPr lang="en-US" altLang="zh-CN" sz="1000"/>
              <a:t>        { test: /\.eot$/,  loader: "file-loader" },</a:t>
            </a:r>
            <a:endParaRPr lang="zh-CN" altLang="zh-CN" sz="1000"/>
          </a:p>
          <a:p>
            <a:r>
              <a:rPr lang="en-US" altLang="zh-CN" sz="1000"/>
              <a:t>        { test: /\.svg$/,  loader: "file-loader?limit=10000&amp;mimetype=application/octet-stream"},</a:t>
            </a:r>
            <a:endParaRPr lang="zh-CN" altLang="zh-CN" sz="1000"/>
          </a:p>
          <a:p>
            <a:r>
              <a:rPr lang="en-US" altLang="zh-CN" sz="1000"/>
              <a:t>        {test: /\.less$/,loader: "style!css?autoprefixer!postcss!less"}</a:t>
            </a:r>
            <a:endParaRPr lang="zh-CN" altLang="zh-CN" sz="1000"/>
          </a:p>
          <a:p>
            <a:r>
              <a:rPr lang="en-US" altLang="zh-CN" sz="1000"/>
              <a:t>    ]</a:t>
            </a:r>
            <a:endParaRPr lang="zh-CN" altLang="zh-CN" sz="1000"/>
          </a:p>
          <a:p>
            <a:r>
              <a:rPr lang="en-US" altLang="zh-CN" sz="1000"/>
              <a:t>  },</a:t>
            </a:r>
            <a:endParaRPr lang="zh-CN" altLang="zh-CN" sz="1000"/>
          </a:p>
          <a:p>
            <a:r>
              <a:rPr lang="en-US" altLang="zh-CN" sz="1000"/>
              <a:t>  postcss: [autoprefixer({browsers: ['iOS &gt;= 8','Android &gt;= 4.1']}),precss],</a:t>
            </a:r>
            <a:endParaRPr lang="zh-CN" altLang="zh-CN" sz="1000"/>
          </a:p>
          <a:p>
            <a:r>
              <a:rPr lang="en-US" altLang="zh-CN" sz="1000"/>
              <a:t>  plugins: [</a:t>
            </a:r>
            <a:endParaRPr lang="zh-CN" altLang="zh-CN" sz="1000"/>
          </a:p>
          <a:p>
            <a:r>
              <a:rPr lang="en-US" altLang="zh-CN" sz="1000"/>
              <a:t>    new webpack.HotModuleReplacementPlugin(), </a:t>
            </a:r>
            <a:endParaRPr lang="zh-CN" altLang="zh-CN" sz="1000"/>
          </a:p>
          <a:p>
            <a:r>
              <a:rPr lang="en-US" altLang="zh-CN" sz="1000"/>
              <a:t>    new ExtractTextPlugin("[name].css")</a:t>
            </a:r>
            <a:endParaRPr lang="zh-CN" altLang="zh-CN" sz="1000"/>
          </a:p>
          <a:p>
            <a:r>
              <a:rPr lang="en-US" altLang="zh-CN" sz="1000"/>
              <a:t>  ]</a:t>
            </a:r>
            <a:endParaRPr lang="zh-CN" altLang="zh-CN" sz="1000"/>
          </a:p>
          <a:p>
            <a:r>
              <a:rPr lang="en-US" altLang="zh-CN" sz="1000"/>
              <a:t>}; </a:t>
            </a:r>
            <a:endParaRPr lang="zh-CN" altLang="zh-CN" sz="1000"/>
          </a:p>
          <a:p>
            <a:r>
              <a:rPr lang="en-US" altLang="zh-CN" sz="1000"/>
              <a:t>var deps = [ </a:t>
            </a:r>
            <a:endParaRPr lang="zh-CN" altLang="zh-CN" sz="1000"/>
          </a:p>
          <a:p>
            <a:r>
              <a:rPr lang="en-US" altLang="zh-CN" sz="1000"/>
              <a:t>  'react',</a:t>
            </a:r>
            <a:endParaRPr lang="zh-CN" altLang="zh-CN" sz="1000"/>
          </a:p>
          <a:p>
            <a:r>
              <a:rPr lang="en-US" altLang="zh-CN" sz="1000"/>
              <a:t>  'react-dom',</a:t>
            </a:r>
            <a:endParaRPr lang="zh-CN" altLang="zh-CN" sz="1000"/>
          </a:p>
          <a:p>
            <a:r>
              <a:rPr lang="en-US" altLang="zh-CN" sz="1000"/>
              <a:t>  'react-router',</a:t>
            </a:r>
            <a:endParaRPr lang="zh-CN" altLang="zh-CN" sz="1000"/>
          </a:p>
          <a:p>
            <a:r>
              <a:rPr lang="en-US" altLang="zh-CN" sz="1000"/>
              <a:t>]; </a:t>
            </a:r>
            <a:endParaRPr lang="zh-CN" altLang="zh-CN" sz="1000"/>
          </a:p>
          <a:p>
            <a:r>
              <a:rPr lang="en-US" altLang="zh-CN" sz="1000"/>
              <a:t> </a:t>
            </a:r>
            <a:endParaRPr lang="zh-CN" altLang="zh-CN" sz="1000"/>
          </a:p>
          <a:p>
            <a:r>
              <a:rPr lang="en-US" altLang="zh-CN" sz="1000"/>
              <a:t>deps.forEach(function (dep) {</a:t>
            </a:r>
            <a:endParaRPr lang="zh-CN" altLang="zh-CN" sz="1000"/>
          </a:p>
          <a:p>
            <a:r>
              <a:rPr lang="en-US" altLang="zh-CN" sz="1000"/>
              <a:t>  var depPath = path.resolve(node_modules_dir, dep);</a:t>
            </a:r>
            <a:endParaRPr lang="zh-CN" altLang="zh-CN" sz="1000"/>
          </a:p>
          <a:p>
            <a:r>
              <a:rPr lang="en-US" altLang="zh-CN" sz="1000"/>
              <a:t>  config.resolve.alias[dep.split(path.sep)[0]] = depPath;</a:t>
            </a:r>
            <a:endParaRPr lang="zh-CN" altLang="zh-CN" sz="1000"/>
          </a:p>
          <a:p>
            <a:r>
              <a:rPr lang="en-US" altLang="zh-CN" sz="1000"/>
              <a:t>  config.module.noParse.push(depPath);</a:t>
            </a:r>
            <a:endParaRPr lang="zh-CN" altLang="zh-CN" sz="1000"/>
          </a:p>
          <a:p>
            <a:r>
              <a:rPr lang="en-US" altLang="zh-CN" sz="1000"/>
              <a:t>}); </a:t>
            </a:r>
            <a:endParaRPr lang="zh-CN" altLang="zh-CN" sz="1000"/>
          </a:p>
          <a:p>
            <a:r>
              <a:rPr lang="en-US" altLang="zh-CN" sz="1000"/>
              <a:t> </a:t>
            </a:r>
            <a:endParaRPr lang="zh-CN" altLang="zh-CN" sz="1000"/>
          </a:p>
          <a:p>
            <a:r>
              <a:rPr lang="en-US" altLang="zh-CN" sz="1000"/>
              <a:t>module.exports = config;</a:t>
            </a:r>
            <a:endParaRPr lang="zh-CN" altLang="zh-CN" sz="1000"/>
          </a:p>
        </p:txBody>
      </p:sp>
    </p:spTree>
    <p:extLst>
      <p:ext uri="{BB962C8B-B14F-4D97-AF65-F5344CB8AC3E}">
        <p14:creationId xmlns:p14="http://schemas.microsoft.com/office/powerpoint/2010/main" val="678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12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环境搭建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292872" y="342987"/>
            <a:ext cx="10899128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2087" y="689813"/>
            <a:ext cx="1247969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/>
              <a:t>添加工程目录及入口文件</a:t>
            </a:r>
          </a:p>
          <a:p>
            <a:r>
              <a:rPr kumimoji="1" lang="zh-CN" altLang="en-US" sz="2000"/>
              <a:t>	 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000"/>
              <a:t>	在根目录添创建</a:t>
            </a:r>
            <a:r>
              <a:rPr kumimoji="1" lang="en-US" altLang="zh-CN" sz="2000"/>
              <a:t>dev</a:t>
            </a:r>
            <a:r>
              <a:rPr kumimoji="1" lang="zh-CN" altLang="en-US" sz="2000"/>
              <a:t>、</a:t>
            </a:r>
            <a:r>
              <a:rPr kumimoji="1" lang="en-US" altLang="zh-CN" sz="2000"/>
              <a:t>app</a:t>
            </a:r>
            <a:r>
              <a:rPr kumimoji="1" lang="zh-CN" altLang="en-US" sz="2000"/>
              <a:t>文件夹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000"/>
              <a:t>	在</a:t>
            </a:r>
            <a:r>
              <a:rPr kumimoji="1" lang="en-US" altLang="zh-CN" sz="2000"/>
              <a:t>dev</a:t>
            </a:r>
            <a:r>
              <a:rPr kumimoji="1" lang="zh-CN" altLang="en-US" sz="2000"/>
              <a:t>文件夹添加</a:t>
            </a:r>
            <a:r>
              <a:rPr kumimoji="1" lang="en-US" altLang="zh-CN" sz="2000"/>
              <a:t>index.html</a:t>
            </a:r>
            <a:r>
              <a:rPr kumimoji="1" lang="zh-CN" altLang="en-US" sz="2000"/>
              <a:t>入口文件</a:t>
            </a:r>
            <a:r>
              <a:rPr kumimoji="1" lang="en-US" altLang="zh-CN" sz="2000"/>
              <a:t>,</a:t>
            </a:r>
            <a:r>
              <a:rPr kumimoji="1" lang="zh-CN" altLang="en-US" sz="2000"/>
              <a:t>内容如下</a:t>
            </a:r>
          </a:p>
          <a:p>
            <a:pPr lvl="1"/>
            <a:r>
              <a:rPr kumimoji="1" lang="zh-CN" altLang="en-US" sz="2000"/>
              <a:t>	</a:t>
            </a:r>
            <a:r>
              <a:rPr kumimoji="1" lang="en-US" altLang="zh-CN" sz="2000"/>
              <a:t>&lt;!DOCTYPE html&gt;</a:t>
            </a:r>
            <a:endParaRPr kumimoji="1" lang="zh-CN" altLang="en-US" sz="2000"/>
          </a:p>
          <a:p>
            <a:pPr lvl="2"/>
            <a:r>
              <a:rPr kumimoji="1" lang="en-US" altLang="zh-CN" sz="2000"/>
              <a:t>&lt;html&gt;</a:t>
            </a:r>
            <a:endParaRPr kumimoji="1" lang="zh-CN" altLang="en-US" sz="2000"/>
          </a:p>
          <a:p>
            <a:pPr lvl="3"/>
            <a:r>
              <a:rPr kumimoji="1" lang="en-US" altLang="zh-CN" sz="2000"/>
              <a:t>&lt;head lang=“en”&gt;	</a:t>
            </a:r>
            <a:endParaRPr kumimoji="1" lang="zh-CN" altLang="en-US" sz="2000"/>
          </a:p>
          <a:p>
            <a:pPr lvl="4"/>
            <a:r>
              <a:rPr kumimoji="1" lang="en-US" altLang="zh-CN" sz="2000"/>
              <a:t>&lt;meta http-equiv=“Content-Type” content=“text/html; charset=utf-8”/&gt;  </a:t>
            </a:r>
            <a:endParaRPr kumimoji="1" lang="zh-CN" altLang="en-US" sz="2000"/>
          </a:p>
          <a:p>
            <a:pPr lvl="4"/>
            <a:r>
              <a:rPr kumimoji="1" lang="en-US" altLang="zh-CN" sz="2000"/>
              <a:t> &lt;title&gt;React</a:t>
            </a:r>
            <a:r>
              <a:rPr kumimoji="1" lang="zh-CN" altLang="en-US" sz="2000"/>
              <a:t>演示</a:t>
            </a:r>
            <a:r>
              <a:rPr kumimoji="1" lang="en-US" altLang="zh-CN" sz="2000"/>
              <a:t>&lt;/title&gt;</a:t>
            </a:r>
            <a:endParaRPr kumimoji="1" lang="zh-CN" altLang="en-US" sz="2000"/>
          </a:p>
          <a:p>
            <a:pPr lvl="3"/>
            <a:r>
              <a:rPr kumimoji="1" lang="en-US" altLang="zh-CN" sz="2000"/>
              <a:t>&lt;/head&gt;</a:t>
            </a:r>
            <a:endParaRPr kumimoji="1" lang="zh-CN" altLang="en-US" sz="2000"/>
          </a:p>
          <a:p>
            <a:pPr lvl="3"/>
            <a:r>
              <a:rPr kumimoji="1" lang="en-US" altLang="zh-CN" sz="2000"/>
              <a:t>&lt;body&gt;  </a:t>
            </a:r>
            <a:endParaRPr kumimoji="1" lang="zh-CN" altLang="en-US" sz="2000"/>
          </a:p>
          <a:p>
            <a:pPr lvl="4"/>
            <a:r>
              <a:rPr kumimoji="1" lang="en-US" altLang="zh-CN" sz="2000"/>
              <a:t>&lt;div id=“root-container” style=“height:100%;width: 100%; overflow: hidden;”&gt;&lt;/div&gt;  </a:t>
            </a:r>
            <a:endParaRPr kumimoji="1" lang="zh-CN" altLang="en-US" sz="2000"/>
          </a:p>
          <a:p>
            <a:pPr lvl="4"/>
            <a:r>
              <a:rPr kumimoji="1" lang="en-US" altLang="zh-CN" sz="2000"/>
              <a:t>&lt;script src=‘package/app.js’&gt;&lt;/script&gt;</a:t>
            </a:r>
            <a:endParaRPr kumimoji="1" lang="zh-CN" altLang="en-US" sz="2000"/>
          </a:p>
          <a:p>
            <a:pPr lvl="3"/>
            <a:r>
              <a:rPr kumimoji="1" lang="en-US" altLang="zh-CN" sz="2000"/>
              <a:t>&lt;/body&gt;</a:t>
            </a:r>
            <a:endParaRPr kumimoji="1" lang="zh-CN" altLang="en-US" sz="2000"/>
          </a:p>
          <a:p>
            <a:pPr lvl="2"/>
            <a:r>
              <a:rPr kumimoji="1" lang="en-US" altLang="zh-CN" sz="20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514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13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环境搭建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292872" y="342987"/>
            <a:ext cx="10899128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89811" y="1267326"/>
            <a:ext cx="10189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添加启动指令</a:t>
            </a:r>
          </a:p>
          <a:p>
            <a:endParaRPr kumimoji="1" lang="zh-CN" altLang="en-US" sz="2400"/>
          </a:p>
          <a:p>
            <a:r>
              <a:rPr kumimoji="1" lang="zh-CN" altLang="en-US" sz="2400"/>
              <a:t>	打开</a:t>
            </a:r>
            <a:r>
              <a:rPr kumimoji="1" lang="en-US" altLang="zh-CN" sz="2400"/>
              <a:t>package.json </a:t>
            </a:r>
            <a:r>
              <a:rPr kumimoji="1" lang="zh-CN" altLang="en-US" sz="2400"/>
              <a:t>在 </a:t>
            </a:r>
            <a:r>
              <a:rPr kumimoji="1" lang="en-US" altLang="zh-CN" sz="2400"/>
              <a:t>script</a:t>
            </a:r>
            <a:r>
              <a:rPr kumimoji="1" lang="zh-CN" altLang="en-US" sz="2400"/>
              <a:t> 节点添加   </a:t>
            </a:r>
            <a:r>
              <a:rPr kumimoji="1" lang="en-US" altLang="zh-CN" sz="2400"/>
              <a:t>“start”: “node server.js”</a:t>
            </a:r>
            <a:endParaRPr kumimoji="1" lang="zh-CN" altLang="en-US" sz="2400"/>
          </a:p>
          <a:p>
            <a:endParaRPr kumimoji="1" lang="zh-CN" altLang="en-US" sz="2400"/>
          </a:p>
          <a:p>
            <a:r>
              <a:rPr kumimoji="1" lang="zh-CN" altLang="en-US" sz="2400"/>
              <a:t>	添加完成后在命令窗口执行启动指令</a:t>
            </a:r>
            <a:r>
              <a:rPr kumimoji="1" lang="en-US" altLang="zh-CN" sz="2400"/>
              <a:t>: npm start</a:t>
            </a:r>
          </a:p>
          <a:p>
            <a:endParaRPr kumimoji="1" lang="en-US" altLang="zh-CN" sz="2400"/>
          </a:p>
          <a:p>
            <a:r>
              <a:rPr kumimoji="1" lang="en-US" altLang="zh-CN" sz="2400"/>
              <a:t>	</a:t>
            </a:r>
            <a:r>
              <a:rPr kumimoji="1" lang="zh-CN" altLang="en-US" sz="2400"/>
              <a:t>至此如果过程配置无误那么指令应该是正常运行，环境已经搭建完毕</a:t>
            </a:r>
          </a:p>
        </p:txBody>
      </p: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14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628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ReactJs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710871" y="342987"/>
            <a:ext cx="10481129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80484" y="1041991"/>
            <a:ext cx="656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1</a:t>
            </a:r>
            <a:r>
              <a:rPr kumimoji="1" lang="zh-CN" altLang="en-US" sz="2800"/>
              <a:t>、在工程根目录创建文件夹 </a:t>
            </a:r>
            <a:r>
              <a:rPr kumimoji="1" lang="en-US" altLang="zh-CN" sz="2800"/>
              <a:t>app</a:t>
            </a:r>
            <a:r>
              <a:rPr kumimoji="1" lang="zh-CN" altLang="en-US" sz="2800"/>
              <a:t>、</a:t>
            </a:r>
            <a:r>
              <a:rPr kumimoji="1" lang="en-US" altLang="zh-CN" sz="2800"/>
              <a:t>dev</a:t>
            </a:r>
            <a:endParaRPr kumimoji="1"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254640" y="2169042"/>
            <a:ext cx="90059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app</a:t>
            </a:r>
            <a:r>
              <a:rPr kumimoji="1" lang="zh-CN" altLang="en-US" sz="2800"/>
              <a:t>文件夹是用来存放我们所有编程文件的地方</a:t>
            </a:r>
          </a:p>
          <a:p>
            <a:endParaRPr kumimoji="1" lang="zh-CN" altLang="en-US" sz="2800"/>
          </a:p>
          <a:p>
            <a:r>
              <a:rPr kumimoji="1" lang="en-US" altLang="zh-CN" sz="2800"/>
              <a:t>dev</a:t>
            </a:r>
            <a:r>
              <a:rPr kumimoji="1" lang="zh-CN" altLang="en-US" sz="2800"/>
              <a:t>是我们用来给</a:t>
            </a:r>
            <a:r>
              <a:rPr kumimoji="1" lang="en-US" altLang="zh-CN" sz="2800"/>
              <a:t>webpack</a:t>
            </a:r>
            <a:r>
              <a:rPr kumimoji="1" lang="zh-CN" altLang="en-US" sz="2800"/>
              <a:t>作为文件编译、运行的地方</a:t>
            </a:r>
          </a:p>
        </p:txBody>
      </p:sp>
    </p:spTree>
    <p:extLst>
      <p:ext uri="{BB962C8B-B14F-4D97-AF65-F5344CB8AC3E}">
        <p14:creationId xmlns:p14="http://schemas.microsoft.com/office/powerpoint/2010/main" val="11526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15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311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ReactJs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入门 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3197047" y="342987"/>
            <a:ext cx="8994953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16240" y="723015"/>
            <a:ext cx="3619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/>
              <a:t>第一个</a:t>
            </a:r>
            <a:r>
              <a:rPr kumimoji="1" lang="en-US" altLang="zh-CN" sz="2000" b="1"/>
              <a:t>React</a:t>
            </a:r>
            <a:r>
              <a:rPr kumimoji="1" lang="zh-CN" altLang="en-US" sz="2000" b="1"/>
              <a:t>程序</a:t>
            </a:r>
            <a:r>
              <a:rPr kumimoji="1" lang="en-US" altLang="zh-CN" sz="2000" b="1"/>
              <a:t>Hello</a:t>
            </a:r>
            <a:r>
              <a:rPr kumimoji="1" lang="zh-CN" altLang="en-US" sz="2000" b="1"/>
              <a:t> </a:t>
            </a:r>
            <a:r>
              <a:rPr kumimoji="1" lang="en-US" altLang="zh-CN" sz="2000" b="1"/>
              <a:t>World</a:t>
            </a:r>
            <a:endParaRPr kumimoji="1" lang="zh-CN" altLang="en-US" sz="2000" b="1"/>
          </a:p>
        </p:txBody>
      </p:sp>
      <p:sp>
        <p:nvSpPr>
          <p:cNvPr id="3" name="矩形 2"/>
          <p:cNvSpPr/>
          <p:nvPr/>
        </p:nvSpPr>
        <p:spPr>
          <a:xfrm>
            <a:off x="1325955" y="1318029"/>
            <a:ext cx="104336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/>
              <a:t>在</a:t>
            </a:r>
            <a:r>
              <a:rPr kumimoji="1" lang="en-US" altLang="zh-CN"/>
              <a:t>dev</a:t>
            </a:r>
            <a:r>
              <a:rPr kumimoji="1" lang="zh-CN" altLang="en-US"/>
              <a:t>文件夹创建</a:t>
            </a:r>
            <a:r>
              <a:rPr kumimoji="1" lang="en-US" altLang="zh-CN"/>
              <a:t>index.html</a:t>
            </a:r>
            <a:r>
              <a:rPr kumimoji="1" lang="zh-CN" altLang="en-US"/>
              <a:t>文件</a:t>
            </a:r>
          </a:p>
          <a:p>
            <a:r>
              <a:rPr kumimoji="1" lang="zh-CN" altLang="en-US"/>
              <a:t>     内容如下：</a:t>
            </a:r>
          </a:p>
          <a:p>
            <a:r>
              <a:rPr kumimoji="1" lang="zh-CN" altLang="en-US"/>
              <a:t>	</a:t>
            </a:r>
            <a:r>
              <a:rPr kumimoji="1" lang="en-US" altLang="zh-CN"/>
              <a:t>&lt;!DOCTYPE html&gt;</a:t>
            </a:r>
            <a:endParaRPr kumimoji="1" lang="zh-CN" altLang="en-US"/>
          </a:p>
          <a:p>
            <a:r>
              <a:rPr kumimoji="1" lang="zh-CN" altLang="en-US"/>
              <a:t>		</a:t>
            </a:r>
            <a:r>
              <a:rPr kumimoji="1" lang="en-US" altLang="zh-CN"/>
              <a:t>&lt;html&gt;</a:t>
            </a:r>
            <a:endParaRPr kumimoji="1" lang="zh-CN" altLang="en-US"/>
          </a:p>
          <a:p>
            <a:r>
              <a:rPr kumimoji="1" lang="zh-CN" altLang="en-US"/>
              <a:t>			</a:t>
            </a:r>
            <a:r>
              <a:rPr kumimoji="1" lang="en-US" altLang="zh-CN"/>
              <a:t>&lt;head lang=“en”&gt;	</a:t>
            </a:r>
            <a:endParaRPr kumimoji="1" lang="zh-CN" altLang="en-US"/>
          </a:p>
          <a:p>
            <a:r>
              <a:rPr kumimoji="1" lang="zh-CN" altLang="en-US"/>
              <a:t>			</a:t>
            </a:r>
            <a:r>
              <a:rPr kumimoji="1" lang="en-US" altLang="zh-CN"/>
              <a:t>&lt;meta http-equiv=“Content-Type” content=“text/html; charset=utf-8”/&gt;   </a:t>
            </a:r>
            <a:endParaRPr kumimoji="1" lang="zh-CN" altLang="en-US"/>
          </a:p>
          <a:p>
            <a:r>
              <a:rPr kumimoji="1" lang="zh-CN" altLang="en-US"/>
              <a:t>			</a:t>
            </a:r>
            <a:r>
              <a:rPr kumimoji="1" lang="en-US" altLang="zh-CN"/>
              <a:t>&lt;titleReact&lt;/title&gt;</a:t>
            </a:r>
            <a:endParaRPr kumimoji="1" lang="zh-CN" altLang="en-US"/>
          </a:p>
          <a:p>
            <a:r>
              <a:rPr kumimoji="1" lang="zh-CN" altLang="en-US"/>
              <a:t>		</a:t>
            </a:r>
            <a:r>
              <a:rPr kumimoji="1" lang="en-US" altLang="zh-CN"/>
              <a:t>&lt;/head&gt;</a:t>
            </a:r>
          </a:p>
          <a:p>
            <a:r>
              <a:rPr kumimoji="1" lang="en-US" altLang="zh-CN"/>
              <a:t>	&lt;body&gt;  </a:t>
            </a:r>
          </a:p>
          <a:p>
            <a:r>
              <a:rPr kumimoji="1" lang="en-US" altLang="zh-CN"/>
              <a:t>		&lt;div id="root-container" style="height:100%;width: 100%; overflow: hidden;"&gt;&lt;/div&gt; </a:t>
            </a:r>
          </a:p>
          <a:p>
            <a:r>
              <a:rPr kumimoji="1" lang="en-US" altLang="zh-CN"/>
              <a:t>		 &lt;script src='package/app.js'&gt;&lt;/script&gt;</a:t>
            </a:r>
          </a:p>
          <a:p>
            <a:pPr lvl="1"/>
            <a:r>
              <a:rPr kumimoji="1" lang="en-US" altLang="zh-CN"/>
              <a:t>&lt;/body&gt;</a:t>
            </a:r>
          </a:p>
          <a:p>
            <a:pPr lvl="1"/>
            <a:r>
              <a:rPr kumimoji="1" lang="en-US" altLang="zh-CN"/>
              <a:t>&lt;/html&gt;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2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16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3039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ReactJs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hello world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3121706" y="342987"/>
            <a:ext cx="9070294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59220" y="912732"/>
            <a:ext cx="3243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/>
              <a:t>打开</a:t>
            </a:r>
            <a:r>
              <a:rPr kumimoji="1" lang="en-US" altLang="zh-CN" b="1"/>
              <a:t>app</a:t>
            </a:r>
            <a:r>
              <a:rPr kumimoji="1" lang="zh-CN" altLang="en-US" b="1"/>
              <a:t>文件夹</a:t>
            </a:r>
          </a:p>
          <a:p>
            <a:r>
              <a:rPr kumimoji="1" lang="zh-CN" altLang="en-US" b="1"/>
              <a:t>	创建文件</a:t>
            </a:r>
            <a:r>
              <a:rPr kumimoji="1" lang="en-US" altLang="zh-CN" b="1"/>
              <a:t>App.js,</a:t>
            </a:r>
            <a:r>
              <a:rPr kumimoji="1" lang="zh-CN" altLang="en-US" b="1"/>
              <a:t>内容如下</a:t>
            </a:r>
          </a:p>
          <a:p>
            <a:r>
              <a:rPr kumimoji="1" lang="zh-CN" altLang="en-US" b="1"/>
              <a:t>	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9220" y="2721932"/>
            <a:ext cx="112485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import React from 'react';</a:t>
            </a:r>
          </a:p>
          <a:p>
            <a:r>
              <a:rPr kumimoji="1" lang="en-US" altLang="zh-CN" sz="2000"/>
              <a:t>import ReactDom from 'react-dom'; </a:t>
            </a:r>
          </a:p>
          <a:p>
            <a:endParaRPr kumimoji="1" lang="en-US" altLang="zh-CN" sz="2000"/>
          </a:p>
          <a:p>
            <a:r>
              <a:rPr kumimoji="1" lang="en-US" altLang="zh-CN" sz="2000"/>
              <a:t>ReactDom.render((&lt;div&gt;hello world&lt;/div&gt;),document.getElementById("root-container"));</a:t>
            </a:r>
            <a:endParaRPr kumimoji="1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17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17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628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ReactJs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710871" y="342987"/>
            <a:ext cx="10481129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78196" y="87187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JSX</a:t>
            </a:r>
            <a:endParaRPr kumimoji="1"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360967" y="1467293"/>
            <a:ext cx="23791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1</a:t>
            </a:r>
            <a:r>
              <a:rPr kumimoji="1" lang="zh-CN" altLang="en-US" sz="2000"/>
              <a:t>、</a:t>
            </a:r>
            <a:r>
              <a:rPr kumimoji="1" lang="en-US" altLang="zh-CN" sz="2000"/>
              <a:t>HTML</a:t>
            </a:r>
            <a:r>
              <a:rPr kumimoji="1" lang="zh-CN" altLang="en-US" sz="2000"/>
              <a:t>标签</a:t>
            </a:r>
          </a:p>
          <a:p>
            <a:endParaRPr kumimoji="1" lang="zh-CN" altLang="en-US" sz="2000"/>
          </a:p>
          <a:p>
            <a:r>
              <a:rPr kumimoji="1" lang="en-US" altLang="zh-CN" sz="2000"/>
              <a:t>2</a:t>
            </a:r>
            <a:r>
              <a:rPr kumimoji="1" lang="zh-CN" altLang="en-US" sz="2000"/>
              <a:t>、</a:t>
            </a:r>
            <a:r>
              <a:rPr kumimoji="1" lang="en-US" altLang="zh-CN" sz="2000"/>
              <a:t>CSS</a:t>
            </a:r>
            <a:r>
              <a:rPr kumimoji="1" lang="zh-CN" altLang="en-US" sz="2000"/>
              <a:t>类绑定</a:t>
            </a:r>
            <a:r>
              <a:rPr kumimoji="1" lang="en-US" altLang="zh-CN" sz="2000"/>
              <a:t>  </a:t>
            </a:r>
            <a:endParaRPr kumimoji="1" lang="zh-CN" altLang="en-US" sz="2000"/>
          </a:p>
          <a:p>
            <a:endParaRPr kumimoji="1" lang="zh-CN" altLang="en-US" sz="2000"/>
          </a:p>
          <a:p>
            <a:r>
              <a:rPr kumimoji="1" lang="en-US" altLang="zh-CN" sz="2000"/>
              <a:t>3</a:t>
            </a:r>
            <a:r>
              <a:rPr kumimoji="1" lang="zh-CN" altLang="en-US" sz="2000"/>
              <a:t>、事件绑定</a:t>
            </a:r>
          </a:p>
          <a:p>
            <a:endParaRPr kumimoji="1" lang="zh-CN" altLang="en-US" sz="2000"/>
          </a:p>
          <a:p>
            <a:r>
              <a:rPr kumimoji="1" lang="en-US" altLang="zh-CN" sz="2000"/>
              <a:t>4</a:t>
            </a:r>
            <a:r>
              <a:rPr kumimoji="1" lang="zh-CN" altLang="en-US" sz="2000"/>
              <a:t>、自定义属性绑定</a:t>
            </a:r>
          </a:p>
          <a:p>
            <a:endParaRPr kumimoji="1" lang="zh-CN" altLang="en-US" sz="2000"/>
          </a:p>
          <a:p>
            <a:r>
              <a:rPr kumimoji="1" lang="en-US" altLang="zh-CN" sz="2000"/>
              <a:t>......</a:t>
            </a:r>
            <a:endParaRPr kumimoji="1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3769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18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628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ReactJs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710871" y="342987"/>
            <a:ext cx="10481129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75907" y="893135"/>
            <a:ext cx="1091609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/>
              <a:t>ReactJs </a:t>
            </a:r>
            <a:r>
              <a:rPr kumimoji="1" lang="zh-CN" altLang="en-US" sz="2000"/>
              <a:t>组件化</a:t>
            </a:r>
          </a:p>
          <a:p>
            <a:endParaRPr kumimoji="1" lang="zh-CN" altLang="en-US" sz="2000"/>
          </a:p>
          <a:p>
            <a:r>
              <a:rPr kumimoji="1" lang="zh-CN" altLang="en-US" sz="2000"/>
              <a:t>	</a:t>
            </a:r>
            <a:r>
              <a:rPr kumimoji="1" lang="en-US" altLang="zh-CN" sz="2000"/>
              <a:t>1</a:t>
            </a:r>
            <a:r>
              <a:rPr kumimoji="1" lang="zh-CN" altLang="en-US" sz="2000"/>
              <a:t>、</a:t>
            </a:r>
            <a:r>
              <a:rPr kumimoji="1" lang="en-US" altLang="zh-CN" sz="2000"/>
              <a:t>render</a:t>
            </a:r>
            <a:endParaRPr kumimoji="1" lang="zh-CN" altLang="en-US" sz="2000"/>
          </a:p>
          <a:p>
            <a:r>
              <a:rPr kumimoji="1" lang="zh-CN" altLang="en-US" sz="2000"/>
              <a:t>		</a:t>
            </a:r>
          </a:p>
          <a:p>
            <a:r>
              <a:rPr kumimoji="1" lang="zh-CN" altLang="en-US" sz="2000"/>
              <a:t>		</a:t>
            </a:r>
            <a:r>
              <a:rPr kumimoji="1" lang="en-US" altLang="zh-CN" sz="2000"/>
              <a:t>render</a:t>
            </a:r>
            <a:r>
              <a:rPr kumimoji="1" lang="zh-CN" altLang="en-US" sz="2000"/>
              <a:t>方法是一个内置方法，在编写</a:t>
            </a:r>
            <a:r>
              <a:rPr kumimoji="1" lang="en-US" altLang="zh-CN" sz="2000"/>
              <a:t>React</a:t>
            </a:r>
            <a:r>
              <a:rPr kumimoji="1" lang="zh-CN" altLang="en-US" sz="2000"/>
              <a:t>组件时必须具备。 它作为组件渲染的入口。</a:t>
            </a:r>
          </a:p>
          <a:p>
            <a:endParaRPr kumimoji="1" lang="zh-CN" altLang="en-US" sz="2000"/>
          </a:p>
          <a:p>
            <a:r>
              <a:rPr kumimoji="1" lang="zh-CN" altLang="en-US" sz="2000"/>
              <a:t>	</a:t>
            </a:r>
            <a:r>
              <a:rPr kumimoji="1" lang="en-US" altLang="zh-CN" sz="2000"/>
              <a:t>2</a:t>
            </a:r>
            <a:r>
              <a:rPr kumimoji="1" lang="zh-CN" altLang="en-US" sz="2000"/>
              <a:t>、</a:t>
            </a:r>
            <a:r>
              <a:rPr kumimoji="1" lang="en-US" altLang="zh-CN" sz="2000"/>
              <a:t>state</a:t>
            </a:r>
            <a:endParaRPr kumimoji="1" lang="zh-CN" altLang="en-US" sz="2000"/>
          </a:p>
          <a:p>
            <a:r>
              <a:rPr kumimoji="1" lang="zh-CN" altLang="en-US" sz="2000"/>
              <a:t>	</a:t>
            </a:r>
          </a:p>
          <a:p>
            <a:r>
              <a:rPr kumimoji="1" lang="zh-CN" altLang="en-US" sz="2000"/>
              <a:t>		</a:t>
            </a:r>
            <a:r>
              <a:rPr kumimoji="1" lang="en-US" altLang="zh-CN" sz="2000"/>
              <a:t>2.1</a:t>
            </a:r>
            <a:r>
              <a:rPr kumimoji="1" lang="zh-CN" altLang="en-US" sz="2000"/>
              <a:t> 什么是</a:t>
            </a:r>
            <a:r>
              <a:rPr kumimoji="1" lang="en-US" altLang="zh-CN" sz="2000"/>
              <a:t>state</a:t>
            </a:r>
            <a:endParaRPr kumimoji="1" lang="zh-CN" altLang="en-US" sz="2000"/>
          </a:p>
          <a:p>
            <a:r>
              <a:rPr kumimoji="1" lang="zh-CN" altLang="en-US" sz="2000"/>
              <a:t>			一个</a:t>
            </a:r>
            <a:r>
              <a:rPr kumimoji="1" lang="en-US" altLang="zh-CN" sz="2000"/>
              <a:t>React</a:t>
            </a:r>
            <a:r>
              <a:rPr kumimoji="1" lang="zh-CN" altLang="en-US" sz="2000"/>
              <a:t>的组件的内部状态可以称呼为</a:t>
            </a:r>
            <a:r>
              <a:rPr kumimoji="1" lang="en-US" altLang="zh-CN" sz="2000"/>
              <a:t>state</a:t>
            </a:r>
            <a:r>
              <a:rPr kumimoji="1" lang="zh-CN" altLang="en-US" sz="2000"/>
              <a:t>，任何</a:t>
            </a:r>
            <a:r>
              <a:rPr kumimoji="1" lang="en-US" altLang="zh-CN" sz="2000"/>
              <a:t>state</a:t>
            </a:r>
            <a:r>
              <a:rPr kumimoji="1" lang="zh-CN" altLang="en-US" sz="2000"/>
              <a:t>的变更会</a:t>
            </a:r>
          </a:p>
          <a:p>
            <a:r>
              <a:rPr kumimoji="1" lang="zh-CN" altLang="en-US" sz="2000"/>
              <a:t>			导致</a:t>
            </a:r>
            <a:r>
              <a:rPr kumimoji="1" lang="en-US" altLang="zh-CN" sz="2000"/>
              <a:t>render</a:t>
            </a:r>
            <a:r>
              <a:rPr kumimoji="1" lang="zh-CN" altLang="en-US" sz="2000"/>
              <a:t>方法的重新执行</a:t>
            </a:r>
            <a:r>
              <a:rPr kumimoji="1" lang="en-US" altLang="zh-CN" sz="2000"/>
              <a:t>,</a:t>
            </a:r>
            <a:r>
              <a:rPr kumimoji="1" lang="zh-CN" altLang="en-US" sz="2000"/>
              <a:t>需要慎用。	 </a:t>
            </a:r>
          </a:p>
          <a:p>
            <a:endParaRPr kumimoji="1" lang="zh-CN" altLang="en-US" sz="2000"/>
          </a:p>
          <a:p>
            <a:r>
              <a:rPr kumimoji="1" lang="zh-CN" altLang="en-US" sz="2000"/>
              <a:t>		</a:t>
            </a:r>
            <a:r>
              <a:rPr kumimoji="1" lang="en-US" altLang="zh-CN" sz="2000"/>
              <a:t>2.2 </a:t>
            </a:r>
            <a:r>
              <a:rPr kumimoji="1" lang="zh-CN" altLang="en-US" sz="2000"/>
              <a:t>页面元素绑定</a:t>
            </a:r>
            <a:r>
              <a:rPr kumimoji="1" lang="en-US" altLang="zh-CN" sz="2000"/>
              <a:t>state</a:t>
            </a:r>
            <a:r>
              <a:rPr kumimoji="1" lang="zh-CN" altLang="en-US" sz="2000"/>
              <a:t>数据，</a:t>
            </a:r>
            <a:r>
              <a:rPr kumimoji="1" lang="en-US" altLang="zh-CN" sz="2000"/>
              <a:t>getInitialState</a:t>
            </a:r>
            <a:r>
              <a:rPr kumimoji="1" lang="zh-CN" altLang="en-US" sz="2000"/>
              <a:t>（例子）</a:t>
            </a:r>
          </a:p>
          <a:p>
            <a:r>
              <a:rPr kumimoji="1" lang="zh-CN" altLang="en-US" sz="2000"/>
              <a:t>				</a:t>
            </a:r>
          </a:p>
          <a:p>
            <a:r>
              <a:rPr kumimoji="1" lang="zh-CN" altLang="en-US" sz="2000"/>
              <a:t>		</a:t>
            </a:r>
            <a:r>
              <a:rPr kumimoji="1" lang="en-US" altLang="zh-CN" sz="2000"/>
              <a:t>2.3</a:t>
            </a:r>
            <a:r>
              <a:rPr kumimoji="1" lang="zh-CN" altLang="en-US" sz="2000"/>
              <a:t> 页面元素与</a:t>
            </a:r>
            <a:r>
              <a:rPr kumimoji="1" lang="en-US" altLang="zh-CN" sz="2000"/>
              <a:t>state</a:t>
            </a:r>
            <a:r>
              <a:rPr kumimoji="1" lang="zh-CN" altLang="en-US" sz="2000"/>
              <a:t>的交互</a:t>
            </a:r>
            <a:r>
              <a:rPr kumimoji="1" lang="en-US" altLang="zh-CN" sz="2000"/>
              <a:t>(</a:t>
            </a:r>
            <a:r>
              <a:rPr kumimoji="1" lang="zh-CN" altLang="en-US" sz="2000"/>
              <a:t>点击或其他事件触发</a:t>
            </a:r>
            <a:r>
              <a:rPr kumimoji="1" lang="en-US" altLang="zh-CN" sz="2000"/>
              <a:t>)</a:t>
            </a:r>
            <a:r>
              <a:rPr kumimoji="1" lang="zh-CN" altLang="en-US" sz="2000"/>
              <a:t> </a:t>
            </a:r>
            <a:r>
              <a:rPr kumimoji="1" lang="en-US" altLang="zh-CN" sz="2000"/>
              <a:t> onClick</a:t>
            </a:r>
            <a:r>
              <a:rPr kumimoji="1" lang="zh-CN" altLang="en-US" sz="2000"/>
              <a:t>、</a:t>
            </a:r>
            <a:r>
              <a:rPr kumimoji="1" lang="en-US" altLang="zh-CN" sz="2000"/>
              <a:t>setState</a:t>
            </a:r>
            <a:r>
              <a:rPr kumimoji="1" lang="zh-CN" altLang="en-US" sz="2000"/>
              <a:t>（例子）</a:t>
            </a:r>
          </a:p>
          <a:p>
            <a:endParaRPr kumimoji="1" lang="zh-CN" altLang="en-US" sz="2000"/>
          </a:p>
          <a:p>
            <a:r>
              <a:rPr kumimoji="1" lang="zh-CN" altLang="en-US" sz="2000"/>
              <a:t>	</a:t>
            </a: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2456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19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628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ReactJs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710871" y="342987"/>
            <a:ext cx="10481129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47614" y="743097"/>
            <a:ext cx="111332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/>
              <a:t>3</a:t>
            </a:r>
            <a:r>
              <a:rPr kumimoji="1" lang="zh-CN" altLang="en-US"/>
              <a:t>、</a:t>
            </a:r>
            <a:r>
              <a:rPr kumimoji="1" lang="en-US" altLang="zh-CN"/>
              <a:t>props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		</a:t>
            </a:r>
            <a:r>
              <a:rPr kumimoji="1" lang="en-US" altLang="zh-CN"/>
              <a:t>3.1</a:t>
            </a:r>
            <a:r>
              <a:rPr kumimoji="1" lang="zh-CN" altLang="en-US"/>
              <a:t> 什么是</a:t>
            </a:r>
            <a:r>
              <a:rPr kumimoji="1" lang="en-US" altLang="zh-CN"/>
              <a:t>props</a:t>
            </a:r>
          </a:p>
          <a:p>
            <a:r>
              <a:rPr kumimoji="1" lang="en-US" altLang="zh-CN"/>
              <a:t>			</a:t>
            </a:r>
          </a:p>
          <a:p>
            <a:r>
              <a:rPr kumimoji="1" lang="en-US" altLang="zh-CN"/>
              <a:t>			props</a:t>
            </a:r>
            <a:r>
              <a:rPr kumimoji="1" lang="zh-CN" altLang="en-US"/>
              <a:t>与</a:t>
            </a:r>
            <a:r>
              <a:rPr kumimoji="1" lang="en-US" altLang="zh-CN"/>
              <a:t>state</a:t>
            </a:r>
            <a:r>
              <a:rPr kumimoji="1" lang="zh-CN" altLang="en-US"/>
              <a:t>一样也是描述组件状态的，不同的是</a:t>
            </a:r>
            <a:r>
              <a:rPr kumimoji="1" lang="en-US" altLang="zh-CN"/>
              <a:t>props</a:t>
            </a:r>
            <a:r>
              <a:rPr kumimoji="1" lang="zh-CN" altLang="en-US"/>
              <a:t>是由外部控制的，即可以将</a:t>
            </a:r>
            <a:r>
              <a:rPr kumimoji="1" lang="en-US" altLang="zh-CN"/>
              <a:t>props</a:t>
            </a:r>
            <a:r>
              <a:rPr kumimoji="1" lang="zh-CN" altLang="en-US"/>
              <a:t>看做</a:t>
            </a:r>
          </a:p>
          <a:p>
            <a:r>
              <a:rPr kumimoji="1" lang="zh-CN" altLang="en-US"/>
              <a:t>			组件对外声明的参数，与</a:t>
            </a:r>
            <a:r>
              <a:rPr kumimoji="1" lang="en-US" altLang="zh-CN"/>
              <a:t>java</a:t>
            </a:r>
            <a:r>
              <a:rPr kumimoji="1" lang="zh-CN" altLang="en-US"/>
              <a:t>或其他强类型语音声明属性的</a:t>
            </a:r>
            <a:r>
              <a:rPr kumimoji="1" lang="en-US" altLang="zh-CN"/>
              <a:t>public</a:t>
            </a:r>
            <a:r>
              <a:rPr kumimoji="1" lang="zh-CN" altLang="en-US"/>
              <a:t>修饰符的作用一样。</a:t>
            </a:r>
            <a:endParaRPr kumimoji="1" lang="en-US" altLang="zh-CN"/>
          </a:p>
          <a:p>
            <a:r>
              <a:rPr kumimoji="1" lang="en-US" altLang="zh-CN"/>
              <a:t>		</a:t>
            </a:r>
          </a:p>
          <a:p>
            <a:r>
              <a:rPr kumimoji="1" lang="en-US" altLang="zh-CN"/>
              <a:t>		3.2 </a:t>
            </a:r>
            <a:r>
              <a:rPr kumimoji="1" lang="zh-CN" altLang="en-US"/>
              <a:t>定义组件对外暴露的属性、方法 </a:t>
            </a:r>
            <a:r>
              <a:rPr kumimoji="1" lang="en-US" altLang="zh-CN"/>
              <a:t>getDeaultProps</a:t>
            </a:r>
            <a:r>
              <a:rPr kumimoji="1" lang="zh-CN" altLang="en-US"/>
              <a:t>、</a:t>
            </a:r>
            <a:r>
              <a:rPr kumimoji="1" lang="en-US" altLang="zh-CN"/>
              <a:t>propTypes</a:t>
            </a:r>
            <a:r>
              <a:rPr kumimoji="1" lang="zh-CN" altLang="en-US"/>
              <a:t> </a:t>
            </a:r>
          </a:p>
          <a:p>
            <a:endParaRPr kumimoji="1" lang="zh-CN" altLang="en-US"/>
          </a:p>
          <a:p>
            <a:r>
              <a:rPr kumimoji="1" lang="zh-CN" altLang="en-US"/>
              <a:t>			</a:t>
            </a:r>
            <a:r>
              <a:rPr kumimoji="1" lang="en-US" altLang="zh-CN"/>
              <a:t>propTypes</a:t>
            </a:r>
            <a:r>
              <a:rPr kumimoji="1" lang="zh-CN" altLang="en-US"/>
              <a:t> 是组件声明属性的具体之处，如：</a:t>
            </a:r>
          </a:p>
          <a:p>
            <a:r>
              <a:rPr kumimoji="1" lang="zh-CN" altLang="en-US"/>
              <a:t>				</a:t>
            </a:r>
          </a:p>
          <a:p>
            <a:r>
              <a:rPr kumimoji="1" lang="zh-CN" altLang="en-US"/>
              <a:t>			</a:t>
            </a:r>
            <a:r>
              <a:rPr kumimoji="1" lang="en-US" altLang="zh-CN"/>
              <a:t>propTypes:{</a:t>
            </a:r>
          </a:p>
          <a:p>
            <a:r>
              <a:rPr kumimoji="1" lang="en-US" altLang="zh-CN"/>
              <a:t>				name:React.PropTypes.string  //</a:t>
            </a:r>
            <a:r>
              <a:rPr kumimoji="1" lang="zh-CN" altLang="en-US"/>
              <a:t>声明</a:t>
            </a:r>
            <a:r>
              <a:rPr kumimoji="1" lang="en-US" altLang="zh-CN"/>
              <a:t>name</a:t>
            </a:r>
            <a:r>
              <a:rPr kumimoji="1" lang="zh-CN" altLang="en-US"/>
              <a:t>为</a:t>
            </a:r>
            <a:r>
              <a:rPr kumimoji="1" lang="en-US" altLang="zh-CN"/>
              <a:t>string</a:t>
            </a:r>
            <a:r>
              <a:rPr kumimoji="1" lang="zh-CN" altLang="en-US"/>
              <a:t>数据类型</a:t>
            </a:r>
            <a:endParaRPr kumimoji="1" lang="en-US" altLang="zh-CN"/>
          </a:p>
          <a:p>
            <a:r>
              <a:rPr kumimoji="1" lang="en-US" altLang="zh-CN"/>
              <a:t>			}</a:t>
            </a:r>
            <a:endParaRPr kumimoji="1" lang="zh-CN" altLang="en-US"/>
          </a:p>
          <a:p>
            <a:r>
              <a:rPr kumimoji="1" lang="zh-CN" altLang="en-US"/>
              <a:t>			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983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85068" y="2133633"/>
            <a:ext cx="2016489" cy="1198842"/>
            <a:chOff x="26381" y="2133633"/>
            <a:chExt cx="2016489" cy="1198842"/>
          </a:xfrm>
        </p:grpSpPr>
        <p:sp>
          <p:nvSpPr>
            <p:cNvPr id="90" name="矩形 89"/>
            <p:cNvSpPr/>
            <p:nvPr/>
          </p:nvSpPr>
          <p:spPr>
            <a:xfrm>
              <a:off x="26381" y="2561475"/>
              <a:ext cx="2016489" cy="77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React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简介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824910" y="2158645"/>
              <a:ext cx="490911" cy="490911"/>
            </a:xfrm>
            <a:prstGeom prst="ellipse">
              <a:avLst/>
            </a:prstGeom>
            <a:solidFill>
              <a:srgbClr val="C8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67541" y="2133633"/>
              <a:ext cx="334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06754" y="2574240"/>
            <a:ext cx="2016489" cy="1202506"/>
            <a:chOff x="2048067" y="2574240"/>
            <a:chExt cx="2016489" cy="1202506"/>
          </a:xfrm>
        </p:grpSpPr>
        <p:sp>
          <p:nvSpPr>
            <p:cNvPr id="93" name="矩形 92"/>
            <p:cNvSpPr/>
            <p:nvPr/>
          </p:nvSpPr>
          <p:spPr>
            <a:xfrm>
              <a:off x="2048067" y="3005746"/>
              <a:ext cx="2016489" cy="77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环境搭建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809272" y="2608583"/>
              <a:ext cx="490911" cy="49091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870565" y="2574240"/>
              <a:ext cx="334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40688" y="2110323"/>
            <a:ext cx="2016489" cy="1246527"/>
            <a:chOff x="4082001" y="2110323"/>
            <a:chExt cx="2016489" cy="1246527"/>
          </a:xfrm>
        </p:grpSpPr>
        <p:sp>
          <p:nvSpPr>
            <p:cNvPr id="97" name="矩形 96"/>
            <p:cNvSpPr/>
            <p:nvPr/>
          </p:nvSpPr>
          <p:spPr>
            <a:xfrm>
              <a:off x="4082001" y="2585850"/>
              <a:ext cx="2016489" cy="77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 err="1" smtClean="0">
                  <a:latin typeface="微软雅黑" pitchFamily="34" charset="-122"/>
                  <a:ea typeface="微软雅黑" pitchFamily="34" charset="-122"/>
                </a:rPr>
                <a:t>ReactJs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入门</a:t>
              </a:r>
            </a:p>
          </p:txBody>
        </p:sp>
        <p:sp>
          <p:nvSpPr>
            <p:cNvPr id="98" name="椭圆 97"/>
            <p:cNvSpPr/>
            <p:nvPr/>
          </p:nvSpPr>
          <p:spPr>
            <a:xfrm>
              <a:off x="4847105" y="2135335"/>
              <a:ext cx="490911" cy="49091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908398" y="2110323"/>
              <a:ext cx="334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62333" y="2636312"/>
            <a:ext cx="2016489" cy="1181210"/>
            <a:chOff x="6103646" y="2636312"/>
            <a:chExt cx="2016489" cy="1181210"/>
          </a:xfrm>
        </p:grpSpPr>
        <p:sp>
          <p:nvSpPr>
            <p:cNvPr id="100" name="矩形 99"/>
            <p:cNvSpPr/>
            <p:nvPr/>
          </p:nvSpPr>
          <p:spPr>
            <a:xfrm>
              <a:off x="6103646" y="3046522"/>
              <a:ext cx="2016489" cy="77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React Router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入门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6868750" y="2661324"/>
              <a:ext cx="490911" cy="49091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911381" y="2636312"/>
              <a:ext cx="334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83832" y="2183029"/>
            <a:ext cx="2016489" cy="1246527"/>
            <a:chOff x="8125145" y="2183029"/>
            <a:chExt cx="2016489" cy="1246527"/>
          </a:xfrm>
        </p:grpSpPr>
        <p:sp>
          <p:nvSpPr>
            <p:cNvPr id="103" name="矩形 102"/>
            <p:cNvSpPr/>
            <p:nvPr/>
          </p:nvSpPr>
          <p:spPr>
            <a:xfrm>
              <a:off x="8125145" y="2658556"/>
              <a:ext cx="2016489" cy="77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 err="1" smtClean="0">
                  <a:latin typeface="微软雅黑" pitchFamily="34" charset="-122"/>
                  <a:ea typeface="微软雅黑" pitchFamily="34" charset="-122"/>
                </a:rPr>
                <a:t>Redux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入门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890249" y="2208041"/>
              <a:ext cx="490911" cy="49091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951542" y="2183029"/>
              <a:ext cx="334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1" y="6617331"/>
            <a:ext cx="1331010" cy="1548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2" y="212610"/>
            <a:ext cx="1426804" cy="694529"/>
          </a:xfrm>
          <a:prstGeom prst="rect">
            <a:avLst/>
          </a:prstGeom>
        </p:spPr>
      </p:pic>
      <p:sp>
        <p:nvSpPr>
          <p:cNvPr id="81" name="Rectangle 85"/>
          <p:cNvSpPr>
            <a:spLocks noChangeArrowheads="1"/>
          </p:cNvSpPr>
          <p:nvPr/>
        </p:nvSpPr>
        <p:spPr bwMode="auto">
          <a:xfrm>
            <a:off x="-190998" y="311628"/>
            <a:ext cx="1590037" cy="51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89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>
            <a:stCxn id="81" idx="3"/>
          </p:cNvCxnSpPr>
          <p:nvPr/>
        </p:nvCxnSpPr>
        <p:spPr>
          <a:xfrm>
            <a:off x="1399039" y="568283"/>
            <a:ext cx="10792961" cy="56050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20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628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ReactJs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710871" y="342987"/>
            <a:ext cx="10481129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7858" y="142932"/>
            <a:ext cx="99458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3.3</a:t>
            </a:r>
            <a:r>
              <a:rPr kumimoji="1" lang="zh-CN" altLang="en-US"/>
              <a:t> </a:t>
            </a:r>
            <a:r>
              <a:rPr kumimoji="1" lang="en-US" altLang="zh-CN"/>
              <a:t>React.PropTypes</a:t>
            </a:r>
            <a:r>
              <a:rPr kumimoji="1" lang="zh-CN" altLang="en-US"/>
              <a:t>类型列表</a:t>
            </a:r>
            <a:r>
              <a:rPr kumimoji="1" lang="en-US" altLang="zh-CN"/>
              <a:t> (</a:t>
            </a:r>
            <a:r>
              <a:rPr kumimoji="1" lang="zh-CN" altLang="en-US"/>
              <a:t>任何类型在最后加上</a:t>
            </a:r>
            <a:r>
              <a:rPr lang="en-US" altLang="zh-CN"/>
              <a:t>isRequired</a:t>
            </a:r>
            <a:r>
              <a:rPr kumimoji="1" lang="zh-CN" altLang="en-US"/>
              <a:t>则此在使用此组件时必须赋值</a:t>
            </a:r>
            <a:r>
              <a:rPr kumimoji="1" lang="en-US" altLang="zh-CN"/>
              <a:t>)</a:t>
            </a:r>
            <a:endParaRPr lang="zh-CN" altLang="en-US"/>
          </a:p>
          <a:p>
            <a:pPr fontAlgn="base"/>
            <a:r>
              <a:rPr lang="zh-CN" altLang="en-US"/>
              <a:t>    </a:t>
            </a:r>
            <a:r>
              <a:rPr lang="en-US" altLang="zh-CN"/>
              <a:t>React.PropTypes.array,//</a:t>
            </a:r>
            <a:r>
              <a:rPr lang="zh-CN" altLang="en-US"/>
              <a:t>数组类型</a:t>
            </a:r>
            <a:endParaRPr lang="en-US" altLang="zh-CN"/>
          </a:p>
          <a:p>
            <a:pPr fontAlgn="base"/>
            <a:r>
              <a:rPr lang="en-US" altLang="zh-CN"/>
              <a:t>    React.PropTypes.bool,//</a:t>
            </a:r>
            <a:r>
              <a:rPr lang="zh-CN" altLang="en-US"/>
              <a:t>布尔值类型</a:t>
            </a:r>
            <a:endParaRPr lang="en-US" altLang="zh-CN"/>
          </a:p>
          <a:p>
            <a:pPr fontAlgn="base"/>
            <a:r>
              <a:rPr lang="en-US" altLang="zh-CN"/>
              <a:t>    React.PropTypes.func,//</a:t>
            </a:r>
            <a:r>
              <a:rPr lang="zh-CN" altLang="en-US"/>
              <a:t>函数类型</a:t>
            </a:r>
            <a:endParaRPr lang="en-US" altLang="zh-CN"/>
          </a:p>
          <a:p>
            <a:pPr fontAlgn="base"/>
            <a:r>
              <a:rPr lang="en-US" altLang="zh-CN"/>
              <a:t>    React.PropTypes.number,//</a:t>
            </a:r>
            <a:r>
              <a:rPr lang="zh-CN" altLang="en-US"/>
              <a:t>数值类型</a:t>
            </a:r>
            <a:endParaRPr lang="en-US" altLang="zh-CN"/>
          </a:p>
          <a:p>
            <a:pPr fontAlgn="base"/>
            <a:r>
              <a:rPr lang="en-US" altLang="zh-CN"/>
              <a:t>    React.PropTypes.object,//JS</a:t>
            </a:r>
            <a:r>
              <a:rPr lang="zh-CN" altLang="en-US"/>
              <a:t>对象类型</a:t>
            </a:r>
            <a:endParaRPr lang="en-US" altLang="zh-CN"/>
          </a:p>
          <a:p>
            <a:pPr fontAlgn="base"/>
            <a:r>
              <a:rPr lang="en-US" altLang="zh-CN"/>
              <a:t>    React.PropTypes.string, //</a:t>
            </a:r>
            <a:r>
              <a:rPr lang="zh-CN" altLang="en-US"/>
              <a:t>字符串类型</a:t>
            </a:r>
            <a:endParaRPr lang="en-US" altLang="zh-CN"/>
          </a:p>
          <a:p>
            <a:pPr fontAlgn="base"/>
            <a:r>
              <a:rPr lang="en-US" altLang="zh-CN"/>
              <a:t>    React.PropTypes.node, // </a:t>
            </a:r>
            <a:r>
              <a:rPr lang="zh-CN" altLang="en-US"/>
              <a:t>所有可以被渲染的对象    </a:t>
            </a:r>
            <a:endParaRPr lang="en-US" altLang="zh-CN"/>
          </a:p>
          <a:p>
            <a:pPr fontAlgn="base"/>
            <a:r>
              <a:rPr lang="en-US" altLang="zh-CN"/>
              <a:t>   </a:t>
            </a:r>
            <a:r>
              <a:rPr lang="zh-CN" altLang="en-US"/>
              <a:t> </a:t>
            </a:r>
            <a:r>
              <a:rPr lang="en-US" altLang="zh-CN"/>
              <a:t>React.PropTypes.element,  // React </a:t>
            </a:r>
            <a:r>
              <a:rPr lang="zh-CN" altLang="en-US"/>
              <a:t>元素</a:t>
            </a:r>
            <a:r>
              <a:rPr lang="en-US" altLang="zh-CN"/>
              <a:t> </a:t>
            </a:r>
            <a:endParaRPr lang="zh-CN" altLang="en-US"/>
          </a:p>
          <a:p>
            <a:pPr fontAlgn="base"/>
            <a:r>
              <a:rPr lang="zh-CN" altLang="en-US"/>
              <a:t>    </a:t>
            </a:r>
            <a:r>
              <a:rPr lang="en-US" altLang="zh-CN"/>
              <a:t>React.PropTypes.oneOf(['News', 'Photos']), //</a:t>
            </a:r>
            <a:r>
              <a:rPr lang="zh-CN" altLang="en-US"/>
              <a:t>只接受其中一个值的枚举类型</a:t>
            </a:r>
            <a:endParaRPr lang="en-US" altLang="zh-CN"/>
          </a:p>
          <a:p>
            <a:pPr fontAlgn="base"/>
            <a:r>
              <a:rPr lang="en-US" altLang="zh-CN"/>
              <a:t>    React.PropTypes.oneOfType([React.PropTypes.string, React.PropTypes.number     ]), </a:t>
            </a:r>
          </a:p>
          <a:p>
            <a:pPr fontAlgn="base"/>
            <a:r>
              <a:rPr lang="en-US" altLang="zh-CN"/>
              <a:t>    React.PropTypes.arrayOf(React.PropTypes.number), // </a:t>
            </a:r>
            <a:r>
              <a:rPr lang="zh-CN" altLang="en-US"/>
              <a:t>指定类型组成的数组</a:t>
            </a:r>
            <a:endParaRPr lang="en-US" altLang="zh-CN"/>
          </a:p>
          <a:p>
            <a:pPr fontAlgn="base"/>
            <a:r>
              <a:rPr lang="en-US" altLang="zh-CN"/>
              <a:t>    // </a:t>
            </a:r>
            <a:r>
              <a:rPr lang="zh-CN" altLang="en-US"/>
              <a:t>指定类型的属性构成的对象</a:t>
            </a:r>
          </a:p>
          <a:p>
            <a:pPr fontAlgn="base"/>
            <a:r>
              <a:rPr lang="zh-CN" altLang="en-US"/>
              <a:t>    </a:t>
            </a:r>
            <a:r>
              <a:rPr lang="en-US" altLang="zh-CN"/>
              <a:t> React.PropTypes.objectOf(React.PropTypes.number), </a:t>
            </a:r>
          </a:p>
          <a:p>
            <a:pPr fontAlgn="base"/>
            <a:r>
              <a:rPr lang="en-US" altLang="zh-CN"/>
              <a:t>    // </a:t>
            </a:r>
            <a:r>
              <a:rPr lang="zh-CN" altLang="en-US"/>
              <a:t>特定形状参数的对象</a:t>
            </a:r>
          </a:p>
          <a:p>
            <a:pPr fontAlgn="base"/>
            <a:r>
              <a:rPr lang="zh-CN" altLang="en-US"/>
              <a:t>    </a:t>
            </a:r>
            <a:r>
              <a:rPr lang="en-US" altLang="zh-CN"/>
              <a:t> React.PropTypes.shape({</a:t>
            </a:r>
          </a:p>
          <a:p>
            <a:pPr fontAlgn="base"/>
            <a:r>
              <a:rPr lang="en-US" altLang="zh-CN"/>
              <a:t>      color: React.PropTypes.string,</a:t>
            </a:r>
          </a:p>
          <a:p>
            <a:pPr fontAlgn="base"/>
            <a:r>
              <a:rPr lang="en-US" altLang="zh-CN"/>
              <a:t>      fontSize: React.PropTypes.number</a:t>
            </a:r>
          </a:p>
          <a:p>
            <a:pPr fontAlgn="base"/>
            <a:r>
              <a:rPr lang="en-US" altLang="zh-CN"/>
              <a:t>    }),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3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21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662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ReactJs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745240" y="342987"/>
            <a:ext cx="10446760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30285" y="612471"/>
            <a:ext cx="1080295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/>
              <a:t>生命周期</a:t>
            </a:r>
            <a:r>
              <a:rPr kumimoji="1" lang="zh-CN" altLang="en-US"/>
              <a:t>	</a:t>
            </a:r>
            <a:endParaRPr kumimoji="1" lang="en-US" altLang="zh-CN"/>
          </a:p>
          <a:p>
            <a:r>
              <a:rPr kumimoji="1" lang="en-US" altLang="zh-CN"/>
              <a:t>	</a:t>
            </a:r>
            <a:r>
              <a:rPr kumimoji="1" lang="zh-CN" altLang="en-US" sz="3200"/>
              <a:t>挂载		</a:t>
            </a:r>
            <a:endParaRPr kumimoji="1" lang="en-US" altLang="zh-CN" sz="3200"/>
          </a:p>
          <a:p>
            <a:r>
              <a:rPr kumimoji="1" lang="en-US" altLang="zh-CN" sz="3200"/>
              <a:t>		componentWillMount </a:t>
            </a:r>
            <a:r>
              <a:rPr kumimoji="1" lang="zh-CN" altLang="en-US" sz="3200"/>
              <a:t>  挂载前		</a:t>
            </a:r>
            <a:endParaRPr kumimoji="1" lang="en-US" altLang="zh-CN" sz="3200"/>
          </a:p>
          <a:p>
            <a:r>
              <a:rPr kumimoji="1" lang="en-US" altLang="zh-CN" sz="3200"/>
              <a:t>		componentDidMount	</a:t>
            </a:r>
            <a:r>
              <a:rPr kumimoji="1" lang="zh-CN" altLang="en-US" sz="3200"/>
              <a:t>挂载后	</a:t>
            </a:r>
            <a:endParaRPr kumimoji="1" lang="en-US" altLang="zh-CN" sz="3200"/>
          </a:p>
          <a:p>
            <a:r>
              <a:rPr kumimoji="1" lang="en-US" altLang="zh-CN" sz="3200"/>
              <a:t>	</a:t>
            </a:r>
            <a:r>
              <a:rPr kumimoji="1" lang="zh-CN" altLang="en-US" sz="3200"/>
              <a:t>更新		</a:t>
            </a:r>
            <a:endParaRPr kumimoji="1" lang="en-US" altLang="zh-CN" sz="3200"/>
          </a:p>
          <a:p>
            <a:r>
              <a:rPr kumimoji="1" lang="en-US" altLang="zh-CN" sz="3200"/>
              <a:t>		componentWillUpdate		</a:t>
            </a:r>
            <a:r>
              <a:rPr kumimoji="1" lang="zh-CN" altLang="en-US" sz="3200"/>
              <a:t>更新前		</a:t>
            </a:r>
            <a:endParaRPr kumimoji="1" lang="en-US" altLang="zh-CN" sz="3200"/>
          </a:p>
          <a:p>
            <a:r>
              <a:rPr kumimoji="1" lang="en-US" altLang="zh-CN" sz="3200"/>
              <a:t>		componentDidUpdate		</a:t>
            </a:r>
            <a:r>
              <a:rPr kumimoji="1" lang="zh-CN" altLang="en-US" sz="3200"/>
              <a:t>更新后</a:t>
            </a:r>
            <a:endParaRPr kumimoji="1" lang="en-US" altLang="zh-CN" sz="3200"/>
          </a:p>
          <a:p>
            <a:r>
              <a:rPr kumimoji="1" lang="en-US" altLang="zh-CN" sz="3200"/>
              <a:t>		componentWillReceiveProps	</a:t>
            </a:r>
            <a:r>
              <a:rPr kumimoji="1" lang="zh-CN" altLang="en-US" sz="3200"/>
              <a:t>当接收到</a:t>
            </a:r>
            <a:r>
              <a:rPr kumimoji="1" lang="en-US" altLang="zh-CN" sz="3200"/>
              <a:t>props</a:t>
            </a:r>
            <a:r>
              <a:rPr kumimoji="1" lang="zh-CN" altLang="en-US" sz="3200"/>
              <a:t>时		</a:t>
            </a:r>
            <a:endParaRPr kumimoji="1" lang="en-US" altLang="zh-CN" sz="3200"/>
          </a:p>
          <a:p>
            <a:r>
              <a:rPr kumimoji="1" lang="en-US" altLang="zh-CN" sz="3200"/>
              <a:t>	    shouldComponentUpdate		</a:t>
            </a:r>
            <a:r>
              <a:rPr kumimoji="1" lang="zh-CN" altLang="en-US" sz="3200"/>
              <a:t>是否执行更新</a:t>
            </a:r>
            <a:r>
              <a:rPr kumimoji="1" lang="en-US" altLang="zh-CN" sz="3200"/>
              <a:t> </a:t>
            </a:r>
          </a:p>
          <a:p>
            <a:r>
              <a:rPr kumimoji="1" lang="en-US" altLang="zh-CN" sz="3200"/>
              <a:t>	</a:t>
            </a:r>
            <a:r>
              <a:rPr kumimoji="1" lang="zh-CN" altLang="en-US" sz="3200"/>
              <a:t>卸载		</a:t>
            </a:r>
            <a:endParaRPr kumimoji="1" lang="en-US" altLang="zh-CN" sz="3200"/>
          </a:p>
          <a:p>
            <a:r>
              <a:rPr kumimoji="1" lang="en-US" altLang="zh-CN" sz="3200"/>
              <a:t>		componentWillUnmount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0269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22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662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ReactJs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745240" y="342987"/>
            <a:ext cx="10446760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16688" y="743097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ReactJs</a:t>
            </a:r>
            <a:r>
              <a:rPr kumimoji="1" lang="zh-CN" altLang="en-US" sz="2800"/>
              <a:t> 模块化组件化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4279" y="1573619"/>
            <a:ext cx="40751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1</a:t>
            </a:r>
            <a:r>
              <a:rPr kumimoji="1" lang="zh-CN" altLang="en-US" sz="2400"/>
              <a:t>、创建</a:t>
            </a:r>
            <a:r>
              <a:rPr kumimoji="1" lang="en-US" altLang="zh-CN" sz="2400"/>
              <a:t>Launch.js</a:t>
            </a:r>
            <a:r>
              <a:rPr kumimoji="1" lang="zh-CN" altLang="en-US" sz="2400"/>
              <a:t>组件</a:t>
            </a:r>
          </a:p>
          <a:p>
            <a:endParaRPr kumimoji="1" lang="zh-CN" altLang="en-US" sz="2400"/>
          </a:p>
          <a:p>
            <a:r>
              <a:rPr kumimoji="1" lang="en-US" altLang="zh-CN" sz="2400"/>
              <a:t>2</a:t>
            </a:r>
            <a:r>
              <a:rPr kumimoji="1" lang="zh-CN" altLang="en-US" sz="2400"/>
              <a:t>、创建</a:t>
            </a:r>
            <a:r>
              <a:rPr kumimoji="1" lang="en-US" altLang="zh-CN" sz="2400"/>
              <a:t>HomeView.js</a:t>
            </a:r>
            <a:r>
              <a:rPr kumimoji="1" lang="zh-CN" altLang="en-US" sz="2400"/>
              <a:t>组件</a:t>
            </a:r>
          </a:p>
          <a:p>
            <a:endParaRPr kumimoji="1" lang="zh-CN" altLang="en-US" sz="2400"/>
          </a:p>
          <a:p>
            <a:r>
              <a:rPr kumimoji="1" lang="en-US" altLang="zh-CN" sz="2400"/>
              <a:t>3</a:t>
            </a:r>
            <a:r>
              <a:rPr kumimoji="1" lang="zh-CN" altLang="en-US" sz="2400"/>
              <a:t>、创建</a:t>
            </a:r>
            <a:r>
              <a:rPr kumimoji="1" lang="en-US" altLang="zh-CN" sz="2400"/>
              <a:t>ProductView.js</a:t>
            </a:r>
            <a:r>
              <a:rPr kumimoji="1" lang="zh-CN" altLang="en-US" sz="2400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23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662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ReactJs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745240" y="342987"/>
            <a:ext cx="10446760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16688" y="743097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ReactJs</a:t>
            </a:r>
            <a:r>
              <a:rPr kumimoji="1" lang="zh-CN" altLang="en-US" sz="2800"/>
              <a:t> 模块化组件化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4279" y="1573619"/>
            <a:ext cx="67393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1</a:t>
            </a:r>
            <a:r>
              <a:rPr kumimoji="1" lang="zh-CN" altLang="en-US" sz="2400"/>
              <a:t>、</a:t>
            </a:r>
            <a:r>
              <a:rPr kumimoji="1" lang="zh-CN" altLang="en-US" sz="2400"/>
              <a:t>安装第三方组件通过</a:t>
            </a:r>
            <a:r>
              <a:rPr kumimoji="1" lang="en-US" altLang="zh-CN" sz="2400"/>
              <a:t>npm</a:t>
            </a:r>
            <a:r>
              <a:rPr kumimoji="1" lang="zh-CN" altLang="en-US" sz="2400"/>
              <a:t>或</a:t>
            </a:r>
            <a:r>
              <a:rPr kumimoji="1" lang="en-US" altLang="zh-CN" sz="2400"/>
              <a:t>github</a:t>
            </a:r>
            <a:r>
              <a:rPr kumimoji="1" lang="zh-CN" altLang="en-US" sz="2400"/>
              <a:t>下载</a:t>
            </a:r>
          </a:p>
          <a:p>
            <a:endParaRPr kumimoji="1" lang="zh-CN" altLang="en-US" sz="2400"/>
          </a:p>
          <a:p>
            <a:r>
              <a:rPr kumimoji="1" lang="zh-CN" altLang="en-US" sz="2400"/>
              <a:t>例子</a:t>
            </a:r>
            <a:r>
              <a:rPr kumimoji="1" lang="en-US" altLang="zh-CN" sz="2400"/>
              <a:t>....</a:t>
            </a:r>
          </a:p>
          <a:p>
            <a:endParaRPr kumimoji="1" lang="en-US" altLang="zh-CN" sz="2400"/>
          </a:p>
          <a:p>
            <a:r>
              <a:rPr kumimoji="1" lang="zh-CN" altLang="en-US" sz="2400"/>
              <a:t>国内比较好的</a:t>
            </a:r>
            <a:r>
              <a:rPr kumimoji="1" lang="en-US" altLang="zh-CN" sz="2400"/>
              <a:t>React</a:t>
            </a:r>
            <a:r>
              <a:rPr kumimoji="1" lang="zh-CN" altLang="en-US" sz="2400"/>
              <a:t>组件</a:t>
            </a:r>
          </a:p>
          <a:p>
            <a:r>
              <a:rPr kumimoji="1" lang="zh-CN" altLang="en-US" sz="2400"/>
              <a:t>	</a:t>
            </a:r>
            <a:endParaRPr kumimoji="1" lang="en-US" altLang="zh-CN" sz="2400"/>
          </a:p>
          <a:p>
            <a:r>
              <a:rPr kumimoji="1" lang="en-US" altLang="zh-CN" sz="2400"/>
              <a:t>	 </a:t>
            </a:r>
            <a:r>
              <a:rPr kumimoji="1" lang="en-US" altLang="zh-CN" sz="2400">
                <a:hlinkClick r:id="rId4"/>
              </a:rPr>
              <a:t>http://ant.design/docs/react/introduce</a:t>
            </a:r>
            <a:r>
              <a:rPr kumimoji="1" lang="zh-CN" altLang="en-US" sz="2400"/>
              <a:t> </a:t>
            </a:r>
            <a:endParaRPr kumimoji="1" lang="en-US" altLang="zh-CN" sz="2400"/>
          </a:p>
          <a:p>
            <a:r>
              <a:rPr kumimoji="1" lang="zh-CN" altLang="en-US" sz="2400"/>
              <a:t>	</a:t>
            </a:r>
          </a:p>
          <a:p>
            <a:r>
              <a:rPr kumimoji="1" lang="zh-CN" altLang="en-US" sz="2400"/>
              <a:t>	</a:t>
            </a:r>
            <a:r>
              <a:rPr kumimoji="1" lang="en-US" altLang="zh-CN" sz="2400"/>
              <a:t> </a:t>
            </a:r>
            <a:r>
              <a:rPr kumimoji="1" lang="en-US" altLang="zh-CN" sz="2400">
                <a:hlinkClick r:id="rId5"/>
              </a:rPr>
              <a:t>http://amazeui.org/react/</a:t>
            </a:r>
            <a:r>
              <a:rPr kumimoji="1" lang="zh-CN" altLang="en-US" sz="2400"/>
              <a:t> </a:t>
            </a:r>
            <a:endParaRPr kumimoji="1" lang="en-US" altLang="zh-CN" sz="2400"/>
          </a:p>
          <a:p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24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2262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2344378" y="342987"/>
            <a:ext cx="9847622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93135" y="616691"/>
            <a:ext cx="10572125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r>
              <a:rPr kumimoji="1" lang="zh-CN" altLang="en-US"/>
              <a:t>、什么是路由？</a:t>
            </a:r>
          </a:p>
          <a:p>
            <a:endParaRPr kumimoji="1" lang="zh-CN" altLang="en-US"/>
          </a:p>
          <a:p>
            <a:r>
              <a:rPr kumimoji="1" lang="zh-CN" altLang="en-US"/>
              <a:t>	</a:t>
            </a:r>
            <a:r>
              <a:rPr lang="zh-CN" altLang="en-US"/>
              <a:t>在浏览器当前的 </a:t>
            </a:r>
            <a:r>
              <a:rPr lang="en-US" altLang="zh-CN"/>
              <a:t>URL </a:t>
            </a:r>
            <a:r>
              <a:rPr lang="zh-CN" altLang="en-US"/>
              <a:t>发生变化时，路由系统会做出一些响应，用来保证用户界面与 </a:t>
            </a:r>
            <a:r>
              <a:rPr lang="en-US" altLang="zh-CN"/>
              <a:t>URL </a:t>
            </a:r>
            <a:r>
              <a:rPr lang="zh-CN" altLang="en-US"/>
              <a:t>的同步。</a:t>
            </a:r>
          </a:p>
          <a:p>
            <a:r>
              <a:rPr kumimoji="1" lang="zh-CN" altLang="en-US"/>
              <a:t>	</a:t>
            </a:r>
          </a:p>
          <a:p>
            <a:r>
              <a:rPr kumimoji="1" lang="zh-CN" altLang="en-US"/>
              <a:t>	一个路由其实就代表一个页面。</a:t>
            </a:r>
          </a:p>
          <a:p>
            <a:r>
              <a:rPr kumimoji="1" lang="en-US" altLang="zh-CN"/>
              <a:t>2</a:t>
            </a:r>
            <a:r>
              <a:rPr kumimoji="1" lang="zh-CN" altLang="en-US"/>
              <a:t>、什么是子路由</a:t>
            </a:r>
          </a:p>
          <a:p>
            <a:r>
              <a:rPr kumimoji="1" lang="zh-CN" altLang="en-US"/>
              <a:t>	</a:t>
            </a:r>
          </a:p>
          <a:p>
            <a:r>
              <a:rPr kumimoji="1" lang="zh-CN" altLang="en-US"/>
              <a:t>	每个子路由也代表着一个页面，这些页面都是父路由的扩展，如某模块的首页看着父路由，则其下</a:t>
            </a:r>
          </a:p>
          <a:p>
            <a:r>
              <a:rPr kumimoji="1" lang="zh-CN" altLang="en-US"/>
              <a:t>	</a:t>
            </a:r>
          </a:p>
          <a:p>
            <a:r>
              <a:rPr kumimoji="1" lang="zh-CN" altLang="en-US"/>
              <a:t>	每个功能的扩展都应该配置为子路由。</a:t>
            </a:r>
          </a:p>
          <a:p>
            <a:endParaRPr kumimoji="1" lang="en-US" altLang="zh-CN"/>
          </a:p>
          <a:p>
            <a:r>
              <a:rPr kumimoji="1" lang="en-US" altLang="zh-CN"/>
              <a:t>3</a:t>
            </a:r>
            <a:r>
              <a:rPr kumimoji="1" lang="zh-CN" altLang="en-US"/>
              <a:t>、</a:t>
            </a:r>
            <a:r>
              <a:rPr kumimoji="1" lang="en-US" altLang="zh-CN"/>
              <a:t>React</a:t>
            </a:r>
            <a:r>
              <a:rPr kumimoji="1" lang="zh-CN" altLang="en-US"/>
              <a:t> </a:t>
            </a:r>
            <a:r>
              <a:rPr kumimoji="1" lang="en-US" altLang="zh-CN"/>
              <a:t>Router</a:t>
            </a:r>
            <a:r>
              <a:rPr kumimoji="1" lang="zh-CN" altLang="en-US"/>
              <a:t> 路由配置</a:t>
            </a:r>
          </a:p>
          <a:p>
            <a:r>
              <a:rPr kumimoji="1" lang="zh-CN" altLang="en-US"/>
              <a:t>	</a:t>
            </a:r>
          </a:p>
          <a:p>
            <a:r>
              <a:rPr kumimoji="1" lang="zh-CN" altLang="en-US"/>
              <a:t>	</a:t>
            </a:r>
            <a:r>
              <a:rPr kumimoji="1" lang="en-US" altLang="zh-CN"/>
              <a:t>import { Router, Route, IndexRoute, Link, IndexLink, browserHistory } from ‘react-router’</a:t>
            </a:r>
            <a:endParaRPr kumimoji="1" lang="zh-CN" altLang="en-US"/>
          </a:p>
          <a:p>
            <a:r>
              <a:rPr kumimoji="1" lang="zh-CN" altLang="en-US"/>
              <a:t>		</a:t>
            </a:r>
          </a:p>
          <a:p>
            <a:r>
              <a:rPr kumimoji="1" lang="zh-CN" altLang="en-US"/>
              <a:t>	</a:t>
            </a:r>
            <a:r>
              <a:rPr kumimoji="1" lang="en-US" altLang="zh-CN"/>
              <a:t>&lt;Router history={browserHistory}&gt;    </a:t>
            </a:r>
            <a:endParaRPr kumimoji="1" lang="zh-CN" altLang="en-US"/>
          </a:p>
          <a:p>
            <a:r>
              <a:rPr kumimoji="1" lang="zh-CN" altLang="en-US"/>
              <a:t>		</a:t>
            </a:r>
            <a:r>
              <a:rPr kumimoji="1" lang="en-US" altLang="zh-CN"/>
              <a:t>&lt;Route path=“/” component={Launch}&gt;      </a:t>
            </a:r>
            <a:endParaRPr kumimoji="1" lang="zh-CN" altLang="en-US"/>
          </a:p>
          <a:p>
            <a:r>
              <a:rPr kumimoji="1" lang="zh-CN" altLang="en-US"/>
              <a:t>		</a:t>
            </a:r>
            <a:r>
              <a:rPr kumimoji="1" lang="en-US" altLang="zh-CN"/>
              <a:t>&lt;IndexRoute component={Home}/&gt;      </a:t>
            </a:r>
            <a:endParaRPr kumimoji="1" lang="zh-CN" altLang="en-US"/>
          </a:p>
          <a:p>
            <a:r>
              <a:rPr kumimoji="1" lang="zh-CN" altLang="en-US"/>
              <a:t>		</a:t>
            </a:r>
            <a:r>
              <a:rPr kumimoji="1" lang="en-US" altLang="zh-CN"/>
              <a:t>&lt;Route path=“/user” component={Uesr}/&gt; </a:t>
            </a:r>
            <a:endParaRPr kumimoji="1" lang="zh-CN" altLang="en-US"/>
          </a:p>
          <a:p>
            <a:r>
              <a:rPr kumimoji="1" lang="zh-CN" altLang="en-US"/>
              <a:t>	</a:t>
            </a:r>
            <a:r>
              <a:rPr kumimoji="1" lang="en-US" altLang="zh-CN"/>
              <a:t>&lt;/Router&gt;</a:t>
            </a:r>
            <a:endParaRPr kumimoji="1" lang="zh-CN" altLang="en-US"/>
          </a:p>
          <a:p>
            <a:r>
              <a:rPr kumimoji="1" lang="zh-CN" altLang="en-US"/>
              <a:t>	</a:t>
            </a:r>
          </a:p>
          <a:p>
            <a:endParaRPr kumimoji="1" lang="zh-CN" altLang="en-US"/>
          </a:p>
          <a:p>
            <a:endParaRPr kumimoji="1" lang="en-US" altLang="zh-CN"/>
          </a:p>
          <a:p>
            <a:endParaRPr kumimoji="1" lang="zh-CN" altLang="en-US"/>
          </a:p>
          <a:p>
            <a:r>
              <a:rPr kumimoji="1" lang="zh-CN" alt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531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25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2262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2344378" y="342987"/>
            <a:ext cx="9847622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93135" y="616691"/>
            <a:ext cx="61398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</a:t>
            </a:r>
            <a:r>
              <a:rPr kumimoji="1" lang="zh-CN" altLang="en-US"/>
              <a:t>、通过路由传递页面参数 </a:t>
            </a:r>
            <a:r>
              <a:rPr kumimoji="1" lang="en-US" altLang="zh-CN"/>
              <a:t>query</a:t>
            </a:r>
            <a:r>
              <a:rPr kumimoji="1" lang="zh-CN" altLang="en-US"/>
              <a:t>与</a:t>
            </a:r>
            <a:r>
              <a:rPr kumimoji="1" lang="en-US" altLang="zh-CN"/>
              <a:t>Url</a:t>
            </a:r>
            <a:r>
              <a:rPr kumimoji="1" lang="zh-CN" altLang="en-US"/>
              <a:t>参数传递</a:t>
            </a:r>
            <a:endParaRPr kumimoji="1" lang="en-US" altLang="zh-CN"/>
          </a:p>
          <a:p>
            <a:r>
              <a:rPr kumimoji="1" lang="en-US" altLang="zh-CN"/>
              <a:t>	</a:t>
            </a:r>
          </a:p>
          <a:p>
            <a:r>
              <a:rPr kumimoji="1" lang="en-US" altLang="zh-CN"/>
              <a:t>	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5</a:t>
            </a:r>
            <a:r>
              <a:rPr kumimoji="1" lang="zh-CN" altLang="en-US"/>
              <a:t>、参数接收，在</a:t>
            </a:r>
            <a:r>
              <a:rPr kumimoji="1" lang="en-US" altLang="zh-CN"/>
              <a:t>React</a:t>
            </a:r>
            <a:r>
              <a:rPr kumimoji="1" lang="zh-CN" altLang="en-US"/>
              <a:t>组件通过</a:t>
            </a:r>
            <a:r>
              <a:rPr kumimoji="1" lang="en-US" altLang="zh-CN"/>
              <a:t>this.props</a:t>
            </a:r>
            <a:r>
              <a:rPr kumimoji="1" lang="zh-CN" altLang="en-US"/>
              <a:t>来读取参数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	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6</a:t>
            </a:r>
            <a:r>
              <a:rPr kumimoji="1" lang="zh-CN" altLang="en-US"/>
              <a:t>、页面或路由的跳转，使用</a:t>
            </a:r>
            <a:r>
              <a:rPr kumimoji="1" lang="en-US" altLang="zh-CN"/>
              <a:t>Link</a:t>
            </a:r>
            <a:r>
              <a:rPr kumimoji="1" lang="zh-CN" altLang="en-US"/>
              <a:t>或</a:t>
            </a:r>
            <a:r>
              <a:rPr kumimoji="1" lang="en-US" altLang="zh-CN"/>
              <a:t>js</a:t>
            </a:r>
            <a:r>
              <a:rPr kumimoji="1" lang="zh-CN" altLang="en-US"/>
              <a:t>点击事件 </a:t>
            </a:r>
            <a:r>
              <a:rPr kumimoji="1" lang="en-US" altLang="zh-CN"/>
              <a:t>history.push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26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52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Redux 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612190" y="342987"/>
            <a:ext cx="10579810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93135" y="616691"/>
            <a:ext cx="24352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数据流概念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唯一树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model	state</a:t>
            </a:r>
            <a:r>
              <a:rPr kumimoji="1" lang="zh-CN" altLang="en-US"/>
              <a:t>克隆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action</a:t>
            </a:r>
            <a:r>
              <a:rPr kumimoji="1" lang="zh-CN" altLang="en-US"/>
              <a:t>与</a:t>
            </a:r>
            <a:r>
              <a:rPr kumimoji="1" lang="en-US" altLang="zh-CN"/>
              <a:t>action type</a:t>
            </a:r>
          </a:p>
          <a:p>
            <a:endParaRPr kumimoji="1" lang="en-US" altLang="zh-CN"/>
          </a:p>
          <a:p>
            <a:r>
              <a:rPr kumimoji="1" lang="en-US" altLang="zh-CN"/>
              <a:t>dispatch</a:t>
            </a:r>
          </a:p>
          <a:p>
            <a:endParaRPr kumimoji="1" lang="en-US" altLang="zh-CN"/>
          </a:p>
          <a:p>
            <a:r>
              <a:rPr kumimoji="1" lang="zh-CN" altLang="en-US"/>
              <a:t>与</a:t>
            </a:r>
            <a:r>
              <a:rPr kumimoji="1" lang="en-US" altLang="zh-CN"/>
              <a:t>React</a:t>
            </a:r>
            <a:r>
              <a:rPr kumimoji="1" lang="zh-CN" altLang="en-US"/>
              <a:t>页面绑定</a:t>
            </a:r>
          </a:p>
        </p:txBody>
      </p:sp>
    </p:spTree>
    <p:extLst>
      <p:ext uri="{BB962C8B-B14F-4D97-AF65-F5344CB8AC3E}">
        <p14:creationId xmlns:p14="http://schemas.microsoft.com/office/powerpoint/2010/main" val="14567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pic>
        <p:nvPicPr>
          <p:cNvPr id="41" name="Picture 8" descr="握手大图 点击还原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1" t="6195" b="3867"/>
          <a:stretch>
            <a:fillRect/>
          </a:stretch>
        </p:blipFill>
        <p:spPr bwMode="auto">
          <a:xfrm>
            <a:off x="1812" y="1588"/>
            <a:ext cx="5022906" cy="689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组合 38"/>
          <p:cNvGrpSpPr>
            <a:grpSpLocks/>
          </p:cNvGrpSpPr>
          <p:nvPr/>
        </p:nvGrpSpPr>
        <p:grpSpPr bwMode="auto">
          <a:xfrm flipH="1">
            <a:off x="3276599" y="4991100"/>
            <a:ext cx="3427877" cy="554356"/>
            <a:chOff x="358002" y="435441"/>
            <a:chExt cx="4714842" cy="553999"/>
          </a:xfrm>
        </p:grpSpPr>
        <p:sp>
          <p:nvSpPr>
            <p:cNvPr id="43" name="矩形 42"/>
            <p:cNvSpPr/>
            <p:nvPr/>
          </p:nvSpPr>
          <p:spPr>
            <a:xfrm>
              <a:off x="358002" y="435441"/>
              <a:ext cx="4595661" cy="553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003081" y="435441"/>
              <a:ext cx="69763" cy="553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zh-CN" altLang="en-US"/>
            </a:p>
          </p:txBody>
        </p:sp>
        <p:sp>
          <p:nvSpPr>
            <p:cNvPr id="45" name="TextBox 43"/>
            <p:cNvSpPr txBox="1">
              <a:spLocks noChangeArrowheads="1"/>
            </p:cNvSpPr>
            <p:nvPr/>
          </p:nvSpPr>
          <p:spPr bwMode="auto">
            <a:xfrm>
              <a:off x="2164300" y="546780"/>
              <a:ext cx="2587368" cy="333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THE  END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5"/>
          <p:cNvGrpSpPr>
            <a:grpSpLocks/>
          </p:cNvGrpSpPr>
          <p:nvPr/>
        </p:nvGrpSpPr>
        <p:grpSpPr bwMode="auto">
          <a:xfrm>
            <a:off x="6289936" y="4420911"/>
            <a:ext cx="3928723" cy="1139040"/>
            <a:chOff x="6912248" y="4701446"/>
            <a:chExt cx="3782777" cy="1138998"/>
          </a:xfrm>
        </p:grpSpPr>
        <p:sp>
          <p:nvSpPr>
            <p:cNvPr id="50" name="TextBox 37"/>
            <p:cNvSpPr txBox="1">
              <a:spLocks noChangeArrowheads="1"/>
            </p:cNvSpPr>
            <p:nvPr/>
          </p:nvSpPr>
          <p:spPr bwMode="auto">
            <a:xfrm>
              <a:off x="6958424" y="4978702"/>
              <a:ext cx="3736601" cy="86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北京恒拓高飞航空技术有限公司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Beijing Forever Flying Aviation Technology Co., Ltd</a:t>
              </a:r>
            </a:p>
            <a:p>
              <a:endPara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广州市天河区体育西路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153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号新天河大厦主写字楼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楼</a:t>
              </a:r>
              <a:endPara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zh-CN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电话：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+86-20-66376098</a:t>
              </a:r>
            </a:p>
          </p:txBody>
        </p:sp>
        <p:sp>
          <p:nvSpPr>
            <p:cNvPr id="53" name="矩形 18"/>
            <p:cNvSpPr>
              <a:spLocks noChangeArrowheads="1"/>
            </p:cNvSpPr>
            <p:nvPr/>
          </p:nvSpPr>
          <p:spPr bwMode="auto">
            <a:xfrm>
              <a:off x="6912248" y="4701446"/>
              <a:ext cx="1520610" cy="26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www.foreveross.com</a:t>
              </a:r>
              <a:endParaRPr lang="zh-CN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6961830" y="4882090"/>
              <a:ext cx="0" cy="944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5481635" y="1271015"/>
            <a:ext cx="3395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</a:rPr>
              <a:t>thanks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61009" y="1243582"/>
            <a:ext cx="100975" cy="117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8552504" y="1952244"/>
            <a:ext cx="704088" cy="7040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228599" y="21678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感谢倾听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" y="6261200"/>
            <a:ext cx="12196482" cy="62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3</a:t>
            </a:fld>
            <a:endParaRPr lang="en-US" altLang="zh-CN" sz="90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9752" y="4472599"/>
            <a:ext cx="10016140" cy="161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21" tIns="48311" rIns="96621" bIns="48311"/>
          <a:lstStyle>
            <a:lvl1pPr marL="187325" indent="-187325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608013" indent="-250825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algn="l" eaLnBrk="1" hangingPunct="1">
              <a:spcBef>
                <a:spcPct val="30000"/>
              </a:spcBef>
              <a:buFontTx/>
              <a:buChar char="•"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443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简介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525628" y="342987"/>
            <a:ext cx="10666372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25628" y="1041991"/>
            <a:ext cx="94046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	由</a:t>
            </a:r>
            <a:r>
              <a:rPr lang="en-US" altLang="zh-CN" sz="2800" dirty="0" smtClean="0"/>
              <a:t>Facebook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2014</a:t>
            </a:r>
            <a:r>
              <a:rPr lang="zh-CN" altLang="en-US" sz="2800" dirty="0" smtClean="0"/>
              <a:t>年推出</a:t>
            </a:r>
            <a:r>
              <a:rPr lang="zh-CN" altLang="en-US" sz="2800" dirty="0"/>
              <a:t>的开源框架</a:t>
            </a:r>
            <a:r>
              <a:rPr lang="en-US" altLang="zh-CN" sz="2800" dirty="0" err="1"/>
              <a:t>React.js</a:t>
            </a:r>
            <a:r>
              <a:rPr lang="zh-CN" altLang="en-US" sz="2800" dirty="0"/>
              <a:t>，基于</a:t>
            </a:r>
            <a:r>
              <a:rPr lang="en-US" altLang="zh-CN" sz="2800" dirty="0"/>
              <a:t>Virtual DOM </a:t>
            </a:r>
            <a:r>
              <a:rPr lang="zh-CN" altLang="en-US" sz="2800" dirty="0"/>
              <a:t>重新定义了用户界面的开发</a:t>
            </a:r>
            <a:r>
              <a:rPr lang="zh-CN" altLang="en-US" sz="2800" dirty="0" smtClean="0"/>
              <a:t>方式。与传统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前端的开发方式具有很大的差别。</a:t>
            </a:r>
          </a:p>
          <a:p>
            <a:r>
              <a:rPr kumimoji="1" lang="zh-CN" altLang="en-US" sz="2800" dirty="0"/>
              <a:t>	</a:t>
            </a:r>
            <a:endParaRPr lang="zh-CN" altLang="en-US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4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4</a:t>
            </a:fld>
            <a:endParaRPr lang="en-US" altLang="zh-CN" sz="90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9752" y="4472599"/>
            <a:ext cx="10016140" cy="161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21" tIns="48311" rIns="96621" bIns="48311"/>
          <a:lstStyle>
            <a:lvl1pPr marL="187325" indent="-187325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608013" indent="-250825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algn="l" eaLnBrk="1" hangingPunct="1">
              <a:spcBef>
                <a:spcPct val="30000"/>
              </a:spcBef>
              <a:buFontTx/>
              <a:buChar char="•"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443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简介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525628" y="342987"/>
            <a:ext cx="10666372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25628" y="1041991"/>
            <a:ext cx="9404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Virtual DOM </a:t>
            </a:r>
            <a:r>
              <a:rPr lang="zh-CN" altLang="en-US" sz="2400" b="1" dirty="0"/>
              <a:t>虚拟</a:t>
            </a:r>
            <a:r>
              <a:rPr lang="en-US" altLang="zh-CN" sz="2400" b="1" dirty="0"/>
              <a:t>DOM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       传统的</a:t>
            </a:r>
            <a:r>
              <a:rPr lang="en-US" altLang="zh-CN" sz="2400" dirty="0"/>
              <a:t>web</a:t>
            </a:r>
            <a:r>
              <a:rPr lang="zh-CN" altLang="en-US" sz="2400" dirty="0"/>
              <a:t>应用，操作</a:t>
            </a:r>
            <a:r>
              <a:rPr lang="en-US" altLang="zh-CN" sz="2400" dirty="0"/>
              <a:t>DOM</a:t>
            </a:r>
            <a:r>
              <a:rPr lang="zh-CN" altLang="en-US" sz="2400" dirty="0"/>
              <a:t>一般是直接更新操作的，但是我们知道</a:t>
            </a:r>
            <a:r>
              <a:rPr lang="en-US" altLang="zh-CN" sz="2400" dirty="0"/>
              <a:t>DOM</a:t>
            </a:r>
            <a:r>
              <a:rPr lang="zh-CN" altLang="en-US" sz="2400" dirty="0"/>
              <a:t>更新通常是比较昂贵的。而</a:t>
            </a:r>
            <a:r>
              <a:rPr lang="en-US" altLang="zh-CN" sz="2400" dirty="0"/>
              <a:t>React</a:t>
            </a:r>
            <a:r>
              <a:rPr lang="zh-CN" altLang="en-US" sz="2400" dirty="0"/>
              <a:t>为了尽可能减少对</a:t>
            </a:r>
            <a:r>
              <a:rPr lang="en-US" altLang="zh-CN" sz="2400" dirty="0"/>
              <a:t>DOM</a:t>
            </a:r>
            <a:r>
              <a:rPr lang="zh-CN" altLang="en-US" sz="2400" dirty="0"/>
              <a:t>的操作，提供了一种不同的而又强大的方式来更新</a:t>
            </a:r>
            <a:r>
              <a:rPr lang="en-US" altLang="zh-CN" sz="2400" dirty="0"/>
              <a:t>DOM</a:t>
            </a:r>
            <a:r>
              <a:rPr lang="zh-CN" altLang="en-US" sz="2400" dirty="0"/>
              <a:t>，代替直接的</a:t>
            </a:r>
            <a:r>
              <a:rPr lang="en-US" altLang="zh-CN" sz="2400" dirty="0"/>
              <a:t>DOM</a:t>
            </a:r>
            <a:r>
              <a:rPr lang="zh-CN" altLang="en-US" sz="2400" dirty="0"/>
              <a:t>操作。就是</a:t>
            </a:r>
            <a:r>
              <a:rPr lang="en-US" altLang="zh-CN" sz="2400" dirty="0"/>
              <a:t>Virtual DOM,</a:t>
            </a:r>
            <a:r>
              <a:rPr lang="zh-CN" altLang="en-US" sz="2400" dirty="0"/>
              <a:t>一个轻量级的虚拟的</a:t>
            </a:r>
            <a:r>
              <a:rPr lang="en-US" altLang="zh-CN" sz="2400" dirty="0"/>
              <a:t>DOM</a:t>
            </a:r>
            <a:r>
              <a:rPr lang="zh-CN" altLang="en-US" sz="2400" dirty="0"/>
              <a:t>，就是</a:t>
            </a:r>
            <a:r>
              <a:rPr lang="en-US" altLang="zh-CN" sz="2400" dirty="0"/>
              <a:t>React</a:t>
            </a:r>
            <a:r>
              <a:rPr lang="zh-CN" altLang="en-US" sz="2400" dirty="0"/>
              <a:t>抽象出来的一个对象，描述</a:t>
            </a:r>
            <a:r>
              <a:rPr lang="en-US" altLang="zh-CN" sz="2400" dirty="0" err="1"/>
              <a:t>dom</a:t>
            </a:r>
            <a:r>
              <a:rPr lang="zh-CN" altLang="en-US" sz="2400" dirty="0"/>
              <a:t>应该什么样子的，应该如何呈现。通过这个</a:t>
            </a:r>
            <a:r>
              <a:rPr lang="en-US" altLang="zh-CN" sz="2400" dirty="0"/>
              <a:t>Virtual DOM</a:t>
            </a:r>
            <a:r>
              <a:rPr lang="zh-CN" altLang="en-US" sz="2400" dirty="0"/>
              <a:t>去更新真实的</a:t>
            </a:r>
            <a:r>
              <a:rPr lang="en-US" altLang="zh-CN" sz="2400" dirty="0"/>
              <a:t>DOM</a:t>
            </a:r>
            <a:r>
              <a:rPr lang="zh-CN" altLang="en-US" sz="2400" dirty="0"/>
              <a:t>，由这个</a:t>
            </a:r>
            <a:r>
              <a:rPr lang="en-US" altLang="zh-CN" sz="2400" dirty="0"/>
              <a:t>Virtual DOM</a:t>
            </a:r>
            <a:r>
              <a:rPr lang="zh-CN" altLang="en-US" sz="2400" dirty="0"/>
              <a:t>管理真实</a:t>
            </a:r>
            <a:r>
              <a:rPr lang="en-US" altLang="zh-CN" sz="2400" dirty="0"/>
              <a:t>DOM</a:t>
            </a:r>
            <a:r>
              <a:rPr lang="zh-CN" altLang="en-US" sz="2400" dirty="0"/>
              <a:t>的更新。</a:t>
            </a:r>
          </a:p>
          <a:p>
            <a:r>
              <a:rPr lang="zh-CN" altLang="en-US" sz="2400" dirty="0"/>
              <a:t>      为什么通过这多一层的</a:t>
            </a:r>
            <a:r>
              <a:rPr lang="en-US" altLang="zh-CN" sz="2400" dirty="0"/>
              <a:t>Virtual DOM</a:t>
            </a:r>
            <a:r>
              <a:rPr lang="zh-CN" altLang="en-US" sz="2400" dirty="0"/>
              <a:t>操作就能更快呢？ 这是因为</a:t>
            </a:r>
            <a:r>
              <a:rPr lang="en-US" altLang="zh-CN" sz="2400" dirty="0"/>
              <a:t>React</a:t>
            </a:r>
            <a:r>
              <a:rPr lang="zh-CN" altLang="en-US" sz="2400" dirty="0"/>
              <a:t>有个</a:t>
            </a:r>
            <a:r>
              <a:rPr lang="en-US" altLang="zh-CN" sz="2400" dirty="0"/>
              <a:t>diff</a:t>
            </a:r>
            <a:r>
              <a:rPr lang="zh-CN" altLang="en-US" sz="2400" dirty="0"/>
              <a:t>算法，更新</a:t>
            </a:r>
            <a:r>
              <a:rPr lang="en-US" altLang="zh-CN" sz="2400" dirty="0"/>
              <a:t>Virtual DOM</a:t>
            </a:r>
            <a:r>
              <a:rPr lang="zh-CN" altLang="en-US" sz="2400" dirty="0"/>
              <a:t>并不保证马上影响真实的</a:t>
            </a:r>
            <a:r>
              <a:rPr lang="en-US" altLang="zh-CN" sz="2400" dirty="0"/>
              <a:t>DOM</a:t>
            </a:r>
            <a:r>
              <a:rPr lang="zh-CN" altLang="en-US" sz="2400" dirty="0"/>
              <a:t>，</a:t>
            </a:r>
            <a:r>
              <a:rPr lang="en-US" altLang="zh-CN" sz="2400" dirty="0"/>
              <a:t>React</a:t>
            </a:r>
            <a:r>
              <a:rPr lang="zh-CN" altLang="en-US" sz="2400" dirty="0"/>
              <a:t>会等到事件循环结束，然后利用这个</a:t>
            </a:r>
            <a:r>
              <a:rPr lang="en-US" altLang="zh-CN" sz="2400" dirty="0"/>
              <a:t>diff</a:t>
            </a:r>
            <a:r>
              <a:rPr lang="zh-CN" altLang="en-US" sz="2400" dirty="0"/>
              <a:t>算法，通过当前新的</a:t>
            </a:r>
            <a:r>
              <a:rPr lang="en-US" altLang="zh-CN" sz="2400" dirty="0" err="1"/>
              <a:t>dom</a:t>
            </a:r>
            <a:r>
              <a:rPr lang="zh-CN" altLang="en-US" sz="2400" dirty="0"/>
              <a:t>表述与之前的作比较，计算出最小的步骤更新真实的</a:t>
            </a:r>
            <a:r>
              <a:rPr lang="en-US" altLang="zh-CN" sz="2400" dirty="0"/>
              <a:t>DOM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7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5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环境搭建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292872" y="342987"/>
            <a:ext cx="10899128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01354"/>
              </p:ext>
            </p:extLst>
          </p:nvPr>
        </p:nvGraphicFramePr>
        <p:xfrm>
          <a:off x="814190" y="1496082"/>
          <a:ext cx="101335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390"/>
                <a:gridCol w="1600201"/>
                <a:gridCol w="3466579"/>
                <a:gridCol w="253339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下载地址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nodejs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4.5.0LTS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npm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webpack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类似服务器调试工具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sublime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023822" y="9545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相关工具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693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6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环境搭建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292872" y="342987"/>
            <a:ext cx="10899128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1829" y="957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1829" y="1558679"/>
            <a:ext cx="697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在</a:t>
            </a:r>
            <a:r>
              <a:rPr kumimoji="1" lang="en-US" altLang="zh-CN"/>
              <a:t>nodejs</a:t>
            </a:r>
            <a:r>
              <a:rPr kumimoji="1" lang="zh-CN" altLang="en-US"/>
              <a:t>和</a:t>
            </a:r>
            <a:r>
              <a:rPr kumimoji="1" lang="en-US" altLang="zh-CN"/>
              <a:t>npm</a:t>
            </a:r>
            <a:r>
              <a:rPr kumimoji="1" lang="zh-CN" altLang="en-US"/>
              <a:t>指令都安装好的情况下，我们按照以下的步骤执行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91829" y="2159885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创建工程所在的文件夹</a:t>
            </a:r>
            <a:r>
              <a:rPr kumimoji="1" lang="en-US" altLang="zh-CN"/>
              <a:t>:</a:t>
            </a:r>
            <a:r>
              <a:rPr kumimoji="1" lang="zh-CN" altLang="en-US"/>
              <a:t> </a:t>
            </a:r>
            <a:r>
              <a:rPr kumimoji="1" lang="en-US" altLang="zh-CN"/>
              <a:t>mkdir react_demo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1829" y="3362298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初始化工程：</a:t>
            </a:r>
            <a:r>
              <a:rPr kumimoji="1" lang="en-US" altLang="zh-CN"/>
              <a:t>npm init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1829" y="2761091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打开文件夹</a:t>
            </a:r>
            <a:r>
              <a:rPr kumimoji="1" lang="en-US" altLang="zh-CN"/>
              <a:t>: cd react_demo</a:t>
            </a:r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06443" y="4028264"/>
            <a:ext cx="510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用</a:t>
            </a:r>
            <a:r>
              <a:rPr kumimoji="1" lang="en-US" altLang="zh-CN"/>
              <a:t>sublime</a:t>
            </a:r>
            <a:r>
              <a:rPr kumimoji="1" lang="zh-CN" altLang="en-US"/>
              <a:t>打开工程目录下的</a:t>
            </a:r>
            <a:r>
              <a:rPr kumimoji="1" lang="en-US" altLang="zh-CN"/>
              <a:t>package.json</a:t>
            </a:r>
            <a:r>
              <a:rPr kumimoji="1" lang="zh-CN" altLang="en-US"/>
              <a:t>文件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64296" y="47223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在文件内添加两个节点</a:t>
            </a: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7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环境搭建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292872" y="342987"/>
            <a:ext cx="10899128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01666" y="864296"/>
            <a:ext cx="4006225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"devDependencies": {	  	</a:t>
            </a:r>
          </a:p>
          <a:p>
            <a:r>
              <a:rPr kumimoji="1" lang="en-US" altLang="zh-CN" sz="900"/>
              <a:t>	"babel-plugin-transform-class-properties": "^6.11.5",	   </a:t>
            </a:r>
          </a:p>
          <a:p>
            <a:r>
              <a:rPr kumimoji="1" lang="en-US" altLang="zh-CN" sz="900"/>
              <a:t>	 "babel-plugin-transform-flow-comments": "^6.8.0",	    </a:t>
            </a:r>
          </a:p>
          <a:p>
            <a:r>
              <a:rPr kumimoji="1" lang="en-US" altLang="zh-CN" sz="900"/>
              <a:t>	"babel-plugin-transform-flow-strip-types": "^6.8.0",	    </a:t>
            </a:r>
          </a:p>
          <a:p>
            <a:r>
              <a:rPr kumimoji="1" lang="en-US" altLang="zh-CN" sz="900"/>
              <a:t>	"babel": "^6.5.2",	    </a:t>
            </a:r>
          </a:p>
          <a:p>
            <a:r>
              <a:rPr kumimoji="1" lang="en-US" altLang="zh-CN" sz="900"/>
              <a:t>	"babel-core": "^6.7.4",	    </a:t>
            </a:r>
          </a:p>
          <a:p>
            <a:r>
              <a:rPr kumimoji="1" lang="en-US" altLang="zh-CN" sz="900"/>
              <a:t>	"babel-loader": "^6.2.4",	    </a:t>
            </a:r>
          </a:p>
          <a:p>
            <a:r>
              <a:rPr kumimoji="1" lang="en-US" altLang="zh-CN" sz="900"/>
              <a:t>	"babel-plugin-react-transform": "^2.0.2",	   </a:t>
            </a:r>
          </a:p>
          <a:p>
            <a:r>
              <a:rPr kumimoji="1" lang="en-US" altLang="zh-CN" sz="900"/>
              <a:t>	 "babel-plugin-transform-object-assign": "^6.5.0",	   </a:t>
            </a:r>
          </a:p>
          <a:p>
            <a:r>
              <a:rPr kumimoji="1" lang="en-US" altLang="zh-CN" sz="900"/>
              <a:t>	 "babel-plugin-transform-object-rest-spread": "^6.5.0",	    </a:t>
            </a:r>
          </a:p>
          <a:p>
            <a:r>
              <a:rPr kumimoji="1" lang="en-US" altLang="zh-CN" sz="900"/>
              <a:t>	"babel-preset-es2015": "^6.6.0",	   </a:t>
            </a:r>
          </a:p>
          <a:p>
            <a:r>
              <a:rPr kumimoji="1" lang="en-US" altLang="zh-CN" sz="900"/>
              <a:t>	 "babel-preset-react": "^6.5.0",	    </a:t>
            </a:r>
          </a:p>
          <a:p>
            <a:r>
              <a:rPr kumimoji="1" lang="en-US" altLang="zh-CN" sz="900"/>
              <a:t>	"babel-preset-stage-0": "^6.5.0",	   </a:t>
            </a:r>
          </a:p>
          <a:p>
            <a:r>
              <a:rPr kumimoji="1" lang="en-US" altLang="zh-CN" sz="900"/>
              <a:t>	 "babel-preset-stage-1": "^6.5.0",	   </a:t>
            </a:r>
          </a:p>
          <a:p>
            <a:r>
              <a:rPr kumimoji="1" lang="en-US" altLang="zh-CN" sz="900"/>
              <a:t>	 "babel-runtime": "^6.6.1",	   </a:t>
            </a:r>
          </a:p>
          <a:p>
            <a:r>
              <a:rPr kumimoji="1" lang="en-US" altLang="zh-CN" sz="900"/>
              <a:t>	 "css-loader": "^0.23.1",	    </a:t>
            </a:r>
          </a:p>
          <a:p>
            <a:r>
              <a:rPr kumimoji="1" lang="en-US" altLang="zh-CN" sz="900"/>
              <a:t>	"express": "^4.13.4",	    </a:t>
            </a:r>
          </a:p>
          <a:p>
            <a:r>
              <a:rPr kumimoji="1" lang="en-US" altLang="zh-CN" sz="900"/>
              <a:t>	"extract-text-webpack-plugin": "^1.0.1",	    </a:t>
            </a:r>
          </a:p>
          <a:p>
            <a:r>
              <a:rPr kumimoji="1" lang="en-US" altLang="zh-CN" sz="900"/>
              <a:t>	"file-loader": "^0.8.5",	    "json-loader": "^0.5.4",	   </a:t>
            </a:r>
          </a:p>
          <a:p>
            <a:r>
              <a:rPr kumimoji="1" lang="en-US" altLang="zh-CN" sz="900"/>
              <a:t>	 "jsx-loader": "^0.13.2",	    </a:t>
            </a:r>
          </a:p>
          <a:p>
            <a:r>
              <a:rPr kumimoji="1" lang="en-US" altLang="zh-CN" sz="900"/>
              <a:t>	"less": "^2.6.1",	   </a:t>
            </a:r>
          </a:p>
          <a:p>
            <a:r>
              <a:rPr kumimoji="1" lang="en-US" altLang="zh-CN" sz="900"/>
              <a:t>	 "less-loader": "^2.2.3",	    </a:t>
            </a:r>
          </a:p>
          <a:p>
            <a:r>
              <a:rPr kumimoji="1" lang="en-US" altLang="zh-CN" sz="900"/>
              <a:t>	"style-loader": "^0.13.1",	   </a:t>
            </a:r>
          </a:p>
          <a:p>
            <a:r>
              <a:rPr kumimoji="1" lang="en-US" altLang="zh-CN" sz="900"/>
              <a:t>	 "url-loader": "^0.5.7",	    </a:t>
            </a:r>
          </a:p>
          <a:p>
            <a:r>
              <a:rPr kumimoji="1" lang="en-US" altLang="zh-CN" sz="900"/>
              <a:t>	"webpack": "^1.12.14",	   </a:t>
            </a:r>
          </a:p>
          <a:p>
            <a:r>
              <a:rPr kumimoji="1" lang="en-US" altLang="zh-CN" sz="900"/>
              <a:t>	 "webpack-dev-middleware": "^1.6.1",	    </a:t>
            </a:r>
          </a:p>
          <a:p>
            <a:r>
              <a:rPr kumimoji="1" lang="en-US" altLang="zh-CN" sz="900"/>
              <a:t>	"webpack-dev-server": "^1.14.1",	    </a:t>
            </a:r>
          </a:p>
          <a:p>
            <a:r>
              <a:rPr kumimoji="1" lang="en-US" altLang="zh-CN" sz="900"/>
              <a:t>	"webpack-hot-middleware": "^2.10.0",	    </a:t>
            </a:r>
          </a:p>
          <a:p>
            <a:r>
              <a:rPr kumimoji="1" lang="en-US" altLang="zh-CN" sz="900"/>
              <a:t>	"redux-devtools": "^3.0.1",	    </a:t>
            </a:r>
          </a:p>
          <a:p>
            <a:r>
              <a:rPr kumimoji="1" lang="en-US" altLang="zh-CN" sz="900"/>
              <a:t>	"redux-devtools-dock-monitor": "^1.0.1",	    </a:t>
            </a:r>
          </a:p>
          <a:p>
            <a:r>
              <a:rPr kumimoji="1" lang="en-US" altLang="zh-CN" sz="900"/>
              <a:t>	"redux-devtools-log-monitor": "^1.0.1",	    </a:t>
            </a:r>
          </a:p>
          <a:p>
            <a:r>
              <a:rPr kumimoji="1" lang="en-US" altLang="zh-CN" sz="900"/>
              <a:t>	"redux-logger": "^2.6.1",	   </a:t>
            </a:r>
          </a:p>
          <a:p>
            <a:r>
              <a:rPr kumimoji="1" lang="en-US" altLang="zh-CN" sz="900"/>
              <a:t>	 "postcss": "^5.1.0",	   </a:t>
            </a:r>
          </a:p>
          <a:p>
            <a:r>
              <a:rPr kumimoji="1" lang="en-US" altLang="zh-CN" sz="900"/>
              <a:t>	 "postcss-loader": "^0.9.1",	    </a:t>
            </a:r>
          </a:p>
          <a:p>
            <a:r>
              <a:rPr kumimoji="1" lang="en-US" altLang="zh-CN" sz="900"/>
              <a:t>	"precss": "^1.4.0",	    </a:t>
            </a:r>
          </a:p>
          <a:p>
            <a:r>
              <a:rPr kumimoji="1" lang="en-US" altLang="zh-CN" sz="900"/>
              <a:t>	"autoprefixer": "^6.3.7"   </a:t>
            </a:r>
          </a:p>
          <a:p>
            <a:r>
              <a:rPr kumimoji="1" lang="en-US" altLang="zh-CN" sz="900"/>
              <a:t>}</a:t>
            </a:r>
            <a:endParaRPr kumimoji="1" lang="zh-CN" altLang="en-US" sz="900"/>
          </a:p>
        </p:txBody>
      </p:sp>
      <p:sp>
        <p:nvSpPr>
          <p:cNvPr id="10" name="文本框 9"/>
          <p:cNvSpPr txBox="1"/>
          <p:nvPr/>
        </p:nvSpPr>
        <p:spPr>
          <a:xfrm>
            <a:off x="5185775" y="1014608"/>
            <a:ext cx="64427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"dependencies":{ 	   </a:t>
            </a:r>
          </a:p>
          <a:p>
            <a:r>
              <a:rPr kumimoji="1" lang="en-US" altLang="zh-CN"/>
              <a:t>	"jquery": "^2.2.4", 	   </a:t>
            </a:r>
          </a:p>
          <a:p>
            <a:r>
              <a:rPr kumimoji="1" lang="en-US" altLang="zh-CN"/>
              <a:t>	 "react": "^15.0.1",	    </a:t>
            </a:r>
          </a:p>
          <a:p>
            <a:r>
              <a:rPr kumimoji="1" lang="en-US" altLang="zh-CN"/>
              <a:t>	 "react-addons-css-transition-group": "^15.0.1",	    </a:t>
            </a:r>
          </a:p>
          <a:p>
            <a:r>
              <a:rPr kumimoji="1" lang="en-US" altLang="zh-CN"/>
              <a:t>	"react-dom": "^15.0.1",	    </a:t>
            </a:r>
          </a:p>
          <a:p>
            <a:r>
              <a:rPr kumimoji="1" lang="en-US" altLang="zh-CN"/>
              <a:t>	"react-event-listener": "^0.1.1",	    </a:t>
            </a:r>
          </a:p>
          <a:p>
            <a:r>
              <a:rPr kumimoji="1" lang="en-US" altLang="zh-CN"/>
              <a:t>	"react-hot-loader": "^1.3.0", 	    </a:t>
            </a:r>
          </a:p>
          <a:p>
            <a:r>
              <a:rPr kumimoji="1" lang="en-US" altLang="zh-CN"/>
              <a:t>	"react-lazy-load": "^3.0.10", 	   </a:t>
            </a:r>
          </a:p>
          <a:p>
            <a:r>
              <a:rPr kumimoji="1" lang="en-US" altLang="zh-CN"/>
              <a:t>	 "react-redux": "^4.4.5",	    </a:t>
            </a:r>
          </a:p>
          <a:p>
            <a:r>
              <a:rPr kumimoji="1" lang="en-US" altLang="zh-CN"/>
              <a:t>	"react-router": "^2.3.0",	    </a:t>
            </a:r>
          </a:p>
          <a:p>
            <a:r>
              <a:rPr kumimoji="1" lang="en-US" altLang="zh-CN"/>
              <a:t>	"react-tap-event-plugin": "^1.0.0", 	    </a:t>
            </a:r>
          </a:p>
          <a:p>
            <a:r>
              <a:rPr kumimoji="1" lang="en-US" altLang="zh-CN"/>
              <a:t>	"redux": "^3.5.1",	    </a:t>
            </a:r>
          </a:p>
          <a:p>
            <a:r>
              <a:rPr kumimoji="1" lang="en-US" altLang="zh-CN"/>
              <a:t>	"redux-router": "^1.0.0-beta8",	    </a:t>
            </a:r>
          </a:p>
          <a:p>
            <a:r>
              <a:rPr kumimoji="1" lang="en-US" altLang="zh-CN"/>
              <a:t>	"redux-thunk": "^2.0.1",	    </a:t>
            </a:r>
          </a:p>
          <a:p>
            <a:r>
              <a:rPr kumimoji="1" lang="en-US" altLang="zh-CN"/>
              <a:t>	"underscore": "^1.8.3"  </a:t>
            </a:r>
          </a:p>
          <a:p>
            <a:r>
              <a:rPr kumimoji="1" lang="en-US" altLang="zh-CN"/>
              <a:t>}</a:t>
            </a:r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8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环境搭建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1292872" y="342987"/>
            <a:ext cx="10899128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65545" y="901874"/>
            <a:ext cx="54745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添加完成两个节点后我们继续</a:t>
            </a:r>
            <a:endParaRPr kumimoji="1" lang="en-US" altLang="zh-CN"/>
          </a:p>
          <a:p>
            <a:r>
              <a:rPr kumimoji="1" lang="en-US" altLang="zh-CN"/>
              <a:t>	</a:t>
            </a:r>
            <a:endParaRPr kumimoji="1" lang="zh-CN" altLang="en-US"/>
          </a:p>
          <a:p>
            <a:r>
              <a:rPr kumimoji="1" lang="zh-CN" altLang="en-US"/>
              <a:t>	下载刚刚我们配置好的包</a:t>
            </a:r>
            <a:r>
              <a:rPr kumimoji="1" lang="en-US" altLang="zh-CN"/>
              <a:t>: npm install</a:t>
            </a:r>
          </a:p>
          <a:p>
            <a:r>
              <a:rPr kumimoji="1" lang="en-US" altLang="zh-CN"/>
              <a:t>	</a:t>
            </a:r>
          </a:p>
          <a:p>
            <a:r>
              <a:rPr kumimoji="1" lang="en-US" altLang="zh-CN"/>
              <a:t>	</a:t>
            </a:r>
            <a:r>
              <a:rPr kumimoji="1" lang="zh-CN" altLang="en-US"/>
              <a:t>下载所有的包需要一定的时间</a:t>
            </a:r>
          </a:p>
          <a:p>
            <a:r>
              <a:rPr kumimoji="1" lang="zh-CN" altLang="en-US"/>
              <a:t>	</a:t>
            </a:r>
          </a:p>
          <a:p>
            <a:r>
              <a:rPr kumimoji="1" lang="zh-CN" altLang="en-US"/>
              <a:t>	</a:t>
            </a:r>
            <a:r>
              <a:rPr kumimoji="1" lang="en-US" altLang="zh-CN"/>
              <a:t> </a:t>
            </a:r>
            <a:r>
              <a:rPr kumimoji="1" lang="zh-CN" altLang="en-US"/>
              <a:t>新建文件</a:t>
            </a:r>
            <a:r>
              <a:rPr kumimoji="1" lang="en-US" altLang="zh-CN"/>
              <a:t>:server.js </a:t>
            </a:r>
            <a:r>
              <a:rPr kumimoji="1" lang="zh-CN" altLang="en-US"/>
              <a:t>和</a:t>
            </a:r>
            <a:r>
              <a:rPr kumimoji="1" lang="en-US" altLang="zh-CN"/>
              <a:t> webpack.dev.config.js</a:t>
            </a:r>
          </a:p>
          <a:p>
            <a:r>
              <a:rPr kumimoji="1" lang="en-US" altLang="zh-CN"/>
              <a:t>	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40590" y="6989763"/>
            <a:ext cx="560387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1pPr>
            <a:lvl2pPr marL="742950" indent="-28575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2pPr>
            <a:lvl3pPr marL="11430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3pPr>
            <a:lvl4pPr marL="16002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4pPr>
            <a:lvl5pPr marL="2057400" indent="-228600" defTabSz="966788" eaLnBrk="0" hangingPunct="0"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D7B7C"/>
              </a:buClr>
              <a:defRPr sz="1100">
                <a:solidFill>
                  <a:schemeClr val="tx1"/>
                </a:solidFill>
                <a:latin typeface="Tahoma" charset="0"/>
                <a:ea typeface="幼圆" charset="0"/>
              </a:defRPr>
            </a:lvl9pPr>
          </a:lstStyle>
          <a:p>
            <a:pPr eaLnBrk="1" hangingPunct="1"/>
            <a:fld id="{5C8F9C38-4B5B-0B4E-9620-2E014E83A9B0}" type="slidenum">
              <a:rPr lang="zh-CN" altLang="en-US" sz="900">
                <a:solidFill>
                  <a:srgbClr val="7D7B7C"/>
                </a:solidFill>
                <a:latin typeface="Arial" charset="0"/>
                <a:ea typeface="宋体" charset="0"/>
              </a:rPr>
              <a:pPr eaLnBrk="1" hangingPunct="1"/>
              <a:t>9</a:t>
            </a:fld>
            <a:endParaRPr lang="en-US" altLang="zh-CN" sz="900" dirty="0">
              <a:solidFill>
                <a:srgbClr val="7D7B7C"/>
              </a:solidFill>
              <a:latin typeface="Arial" charset="0"/>
              <a:ea typeface="宋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6617331"/>
            <a:ext cx="1331010" cy="154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84" y="142932"/>
            <a:ext cx="345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环境搭建  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server.js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文件内容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9143" y="113300"/>
            <a:ext cx="100975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3539512" y="342987"/>
            <a:ext cx="8652488" cy="307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81263" y="529391"/>
            <a:ext cx="103471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var path = require('path');</a:t>
            </a:r>
            <a:endParaRPr lang="zh-CN" altLang="zh-CN" sz="1400"/>
          </a:p>
          <a:p>
            <a:r>
              <a:rPr lang="en-US" altLang="zh-CN" sz="1400"/>
              <a:t>var webpack = require('webpack');</a:t>
            </a:r>
            <a:endParaRPr lang="zh-CN" altLang="zh-CN" sz="1400"/>
          </a:p>
          <a:p>
            <a:r>
              <a:rPr lang="en-US" altLang="zh-CN" sz="1400"/>
              <a:t>var express = require('express');</a:t>
            </a:r>
            <a:endParaRPr lang="zh-CN" altLang="zh-CN" sz="1400"/>
          </a:p>
          <a:p>
            <a:r>
              <a:rPr lang="en-US" altLang="zh-CN" sz="1400"/>
              <a:t>var webpackDevMiddleware = require('webpack-dev-middleware');</a:t>
            </a:r>
            <a:endParaRPr lang="zh-CN" altLang="zh-CN" sz="1400"/>
          </a:p>
          <a:p>
            <a:r>
              <a:rPr lang="en-US" altLang="zh-CN" sz="1400"/>
              <a:t>var webpackHotMiddleware = require('webpack-hot-middleware');</a:t>
            </a:r>
            <a:endParaRPr lang="zh-CN" altLang="zh-CN" sz="1400"/>
          </a:p>
          <a:p>
            <a:r>
              <a:rPr lang="en-US" altLang="zh-CN" sz="1400"/>
              <a:t>var config = require(‘./webpack.dev.config’);</a:t>
            </a:r>
            <a:r>
              <a:rPr lang="zh-CN" altLang="en-US" sz="1400"/>
              <a:t> </a:t>
            </a:r>
            <a:endParaRPr lang="zh-CN" altLang="zh-CN" sz="1400"/>
          </a:p>
          <a:p>
            <a:r>
              <a:rPr lang="en-US" altLang="zh-CN" sz="1400"/>
              <a:t>var app = express();</a:t>
            </a:r>
            <a:endParaRPr lang="zh-CN" altLang="zh-CN" sz="1400"/>
          </a:p>
          <a:p>
            <a:r>
              <a:rPr lang="en-US" altLang="zh-CN" sz="1400"/>
              <a:t>var compile = webpack(config);</a:t>
            </a:r>
            <a:r>
              <a:rPr lang="zh-CN" altLang="en-US" sz="1400"/>
              <a:t> </a:t>
            </a:r>
            <a:endParaRPr lang="zh-CN" altLang="zh-CN" sz="1400"/>
          </a:p>
          <a:p>
            <a:r>
              <a:rPr lang="en-US" altLang="zh-CN" sz="1400"/>
              <a:t>var ip="0.0.0.0";</a:t>
            </a:r>
            <a:endParaRPr lang="zh-CN" altLang="zh-CN" sz="1400"/>
          </a:p>
          <a:p>
            <a:r>
              <a:rPr lang="en-US" altLang="zh-CN" sz="1400"/>
              <a:t>var port=8080;</a:t>
            </a:r>
            <a:r>
              <a:rPr lang="zh-CN" altLang="en-US" sz="1400"/>
              <a:t> </a:t>
            </a:r>
            <a:endParaRPr lang="zh-CN" altLang="zh-CN" sz="1400"/>
          </a:p>
          <a:p>
            <a:r>
              <a:rPr lang="en-US" altLang="zh-CN" sz="1400"/>
              <a:t>app.use(webpackDevMiddleware(compile, {</a:t>
            </a:r>
            <a:endParaRPr lang="zh-CN" altLang="zh-CN" sz="1400"/>
          </a:p>
          <a:p>
            <a:r>
              <a:rPr lang="en-US" altLang="zh-CN" sz="1400"/>
              <a:t>    publicPath: config.output.publicPath,</a:t>
            </a:r>
            <a:endParaRPr lang="zh-CN" altLang="zh-CN" sz="1400"/>
          </a:p>
          <a:p>
            <a:r>
              <a:rPr lang="en-US" altLang="zh-CN" sz="1400"/>
              <a:t>    stats: {colors: true}</a:t>
            </a:r>
            <a:endParaRPr lang="zh-CN" altLang="zh-CN" sz="1400"/>
          </a:p>
          <a:p>
            <a:r>
              <a:rPr lang="en-US" altLang="zh-CN" sz="1400"/>
              <a:t>}));</a:t>
            </a:r>
            <a:r>
              <a:rPr lang="zh-CN" altLang="en-US" sz="1400"/>
              <a:t> </a:t>
            </a:r>
            <a:endParaRPr lang="zh-CN" altLang="zh-CN" sz="1400"/>
          </a:p>
          <a:p>
            <a:r>
              <a:rPr lang="en-US" altLang="zh-CN" sz="1400"/>
              <a:t>app.get("/", function(req, res) {</a:t>
            </a:r>
            <a:endParaRPr lang="zh-CN" altLang="zh-CN" sz="1400"/>
          </a:p>
          <a:p>
            <a:r>
              <a:rPr lang="en-US" altLang="zh-CN" sz="1400"/>
              <a:t>  res.sendFile(__dirname + '/dev/index.html')</a:t>
            </a:r>
            <a:endParaRPr lang="zh-CN" altLang="zh-CN" sz="1400"/>
          </a:p>
          <a:p>
            <a:r>
              <a:rPr lang="en-US" altLang="zh-CN" sz="1400"/>
              <a:t>})</a:t>
            </a:r>
            <a:endParaRPr lang="zh-CN" altLang="en-US" sz="1400"/>
          </a:p>
          <a:p>
            <a:r>
              <a:rPr lang="en-US" altLang="zh-CN" sz="1400"/>
              <a:t>app.use(webpackHotMiddleware(compile, {</a:t>
            </a:r>
            <a:endParaRPr lang="zh-CN" altLang="zh-CN" sz="1400"/>
          </a:p>
          <a:p>
            <a:r>
              <a:rPr lang="en-US" altLang="zh-CN" sz="1400"/>
              <a:t>    log: console.log</a:t>
            </a:r>
            <a:endParaRPr lang="zh-CN" altLang="zh-CN" sz="1400"/>
          </a:p>
          <a:p>
            <a:r>
              <a:rPr lang="en-US" altLang="zh-CN" sz="1400"/>
              <a:t>})); </a:t>
            </a:r>
            <a:endParaRPr lang="zh-CN" altLang="en-US" sz="1400"/>
          </a:p>
          <a:p>
            <a:r>
              <a:rPr lang="en-US" altLang="zh-CN" sz="1400"/>
              <a:t>app.listen(port, ip, function (err) {</a:t>
            </a:r>
            <a:endParaRPr lang="zh-CN" altLang="zh-CN" sz="1400"/>
          </a:p>
          <a:p>
            <a:r>
              <a:rPr lang="en-US" altLang="zh-CN" sz="1400"/>
              <a:t>    if (err) {</a:t>
            </a:r>
            <a:endParaRPr lang="zh-CN" altLang="zh-CN" sz="1400"/>
          </a:p>
          <a:p>
            <a:r>
              <a:rPr lang="en-US" altLang="zh-CN" sz="1400"/>
              <a:t>        console.log(err);</a:t>
            </a:r>
            <a:endParaRPr lang="zh-CN" altLang="zh-CN" sz="1400"/>
          </a:p>
          <a:p>
            <a:r>
              <a:rPr lang="en-US" altLang="zh-CN" sz="1400"/>
              <a:t>        return;</a:t>
            </a:r>
            <a:endParaRPr lang="zh-CN" altLang="zh-CN" sz="1400"/>
          </a:p>
          <a:p>
            <a:r>
              <a:rPr lang="en-US" altLang="zh-CN" sz="1400"/>
              <a:t>    }</a:t>
            </a:r>
            <a:endParaRPr lang="zh-CN" altLang="zh-CN" sz="1400"/>
          </a:p>
          <a:p>
            <a:r>
              <a:rPr lang="en-US" altLang="zh-CN" sz="1400"/>
              <a:t>    console.log('webpack</a:t>
            </a:r>
            <a:r>
              <a:rPr lang="zh-CN" altLang="zh-CN" sz="1400"/>
              <a:t>服务器启动成功</a:t>
            </a:r>
            <a:r>
              <a:rPr lang="en-US" altLang="zh-CN" sz="1400"/>
              <a:t>,</a:t>
            </a:r>
            <a:r>
              <a:rPr lang="zh-CN" altLang="zh-CN" sz="1400"/>
              <a:t>请访问</a:t>
            </a:r>
            <a:r>
              <a:rPr lang="en-US" altLang="zh-CN" sz="1400"/>
              <a:t> http://localhost:'+port);</a:t>
            </a:r>
            <a:endParaRPr lang="zh-CN" altLang="zh-CN" sz="1400"/>
          </a:p>
          <a:p>
            <a:r>
              <a:rPr lang="en-US" altLang="zh-CN" sz="1400"/>
              <a:t>});</a:t>
            </a:r>
            <a:endParaRPr lang="zh-CN" altLang="zh-CN" sz="1400"/>
          </a:p>
        </p:txBody>
      </p: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3650</TotalTime>
  <Words>1011</Words>
  <Application>Microsoft Macintosh PowerPoint</Application>
  <PresentationFormat>宽屏</PresentationFormat>
  <Paragraphs>472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Calibri</vt:lpstr>
      <vt:lpstr>Century Gothic</vt:lpstr>
      <vt:lpstr>宋体</vt:lpstr>
      <vt:lpstr>微软雅黑</vt:lpstr>
      <vt:lpstr>Arial</vt:lpstr>
      <vt:lpstr>水汽尾迹</vt:lpstr>
      <vt:lpstr>北京恒拓高飞航空技术有限公司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庞娜莎</dc:creator>
  <cp:lastModifiedBy>Microsoft Office 用户</cp:lastModifiedBy>
  <cp:revision>368</cp:revision>
  <dcterms:created xsi:type="dcterms:W3CDTF">2016-04-06T08:14:47Z</dcterms:created>
  <dcterms:modified xsi:type="dcterms:W3CDTF">2016-09-27T08:38:00Z</dcterms:modified>
</cp:coreProperties>
</file>