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1315" y="13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8DE15-69AD-4AF3-88FC-ED2EC352D3F5}" type="datetimeFigureOut">
              <a:rPr lang="zh-CN" altLang="en-US" smtClean="0"/>
              <a:t>2012/4/24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3621A-AB25-4D18-9923-6370C4CEBB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2AD95-D37C-4B40-8226-55FE80DE990F}" type="slidenum">
              <a:rPr lang="en-US" altLang="zh-CN"/>
              <a:pPr/>
              <a:t>1</a:t>
            </a:fld>
            <a:endParaRPr lang="en-US" altLang="zh-CN"/>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4BCFC5-BC2C-463F-B979-8C5777E71589}" type="slidenum">
              <a:rPr lang="en-US" altLang="zh-CN"/>
              <a:pPr/>
              <a:t>2</a:t>
            </a:fld>
            <a:endParaRPr lang="en-US" altLang="zh-CN"/>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8E901-9A1E-4329-B813-58E10FD014D2}" type="slidenum">
              <a:rPr lang="en-US" altLang="zh-CN"/>
              <a:pPr/>
              <a:t>6</a:t>
            </a:fld>
            <a:endParaRPr lang="en-US" altLang="zh-CN"/>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90E67-23E5-4FA1-A995-FD397B4E13C9}" type="slidenum">
              <a:rPr lang="en-US" altLang="zh-CN"/>
              <a:pPr/>
              <a:t>7</a:t>
            </a:fld>
            <a:endParaRPr lang="en-US" altLang="zh-CN"/>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5C524-7AB0-4931-9F7D-5776C204C037}" type="slidenum">
              <a:rPr lang="en-US" altLang="zh-CN"/>
              <a:pPr/>
              <a:t>8</a:t>
            </a:fld>
            <a:endParaRPr lang="en-US" altLang="zh-CN"/>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1E0A9-EC53-4858-9E49-518C58B1F8C8}" type="slidenum">
              <a:rPr lang="en-US" altLang="zh-CN"/>
              <a:pPr/>
              <a:t>9</a:t>
            </a:fld>
            <a:endParaRPr lang="en-US" altLang="zh-CN"/>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707FE-5612-426B-A80F-85ACBCC620B1}" type="slidenum">
              <a:rPr lang="en-US" altLang="zh-CN"/>
              <a:pPr/>
              <a:t>10</a:t>
            </a:fld>
            <a:endParaRPr lang="en-US" altLang="zh-CN"/>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B1E8E0-CD7C-4536-AFB4-05AEA39A1A95}" type="datetimeFigureOut">
              <a:rPr lang="zh-CN" altLang="en-US" smtClean="0"/>
              <a:t>2012/4/24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B6200-9A76-4DB3-99A9-6069DEE239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E8E0-CD7C-4536-AFB4-05AEA39A1A95}" type="datetimeFigureOut">
              <a:rPr lang="zh-CN" altLang="en-US" smtClean="0"/>
              <a:t>2012/4/24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B6200-9A76-4DB3-99A9-6069DEE239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31532;&#20845;&#35762;/6_1.tx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31532;&#20845;&#35762;/6_2.tx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31532;&#20845;&#35762;/6_3.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solidFill>
                  <a:schemeClr val="bg1"/>
                </a:solidFill>
              </a:rPr>
              <a:t>前向引用声明</a:t>
            </a:r>
          </a:p>
        </p:txBody>
      </p:sp>
      <p:sp>
        <p:nvSpPr>
          <p:cNvPr id="20483" name="Rectangle 3"/>
          <p:cNvSpPr>
            <a:spLocks noGrp="1" noChangeArrowheads="1"/>
          </p:cNvSpPr>
          <p:nvPr>
            <p:ph type="body" idx="1"/>
          </p:nvPr>
        </p:nvSpPr>
        <p:spPr/>
        <p:txBody>
          <a:bodyPr/>
          <a:lstStyle/>
          <a:p>
            <a:pPr>
              <a:lnSpc>
                <a:spcPct val="130000"/>
              </a:lnSpc>
            </a:pPr>
            <a:r>
              <a:rPr lang="zh-CN" altLang="en-US">
                <a:solidFill>
                  <a:schemeClr val="bg1"/>
                </a:solidFill>
              </a:rPr>
              <a:t>类应该先声明，后使用</a:t>
            </a:r>
          </a:p>
          <a:p>
            <a:pPr>
              <a:lnSpc>
                <a:spcPct val="130000"/>
              </a:lnSpc>
            </a:pPr>
            <a:r>
              <a:rPr lang="zh-CN" altLang="en-US">
                <a:solidFill>
                  <a:schemeClr val="bg1"/>
                </a:solidFill>
              </a:rPr>
              <a:t>如果需要在某个类的声明之前，引用该类，则应进行前向引用声明。</a:t>
            </a:r>
          </a:p>
          <a:p>
            <a:pPr>
              <a:lnSpc>
                <a:spcPct val="130000"/>
              </a:lnSpc>
            </a:pPr>
            <a:r>
              <a:rPr lang="zh-CN" altLang="en-US">
                <a:solidFill>
                  <a:schemeClr val="bg1"/>
                </a:solidFill>
              </a:rPr>
              <a:t>前向引用声明只为程序引入一个标识符，但具体声明在其它地方。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990600" y="609600"/>
            <a:ext cx="7467600" cy="5486400"/>
          </a:xfrm>
        </p:spPr>
        <p:txBody>
          <a:bodyPr>
            <a:normAutofit lnSpcReduction="10000"/>
          </a:bodyPr>
          <a:lstStyle/>
          <a:p>
            <a:pPr>
              <a:lnSpc>
                <a:spcPct val="90000"/>
              </a:lnSpc>
              <a:buFontTx/>
              <a:buNone/>
            </a:pPr>
            <a:r>
              <a:rPr lang="en-US" altLang="zh-CN" sz="2800">
                <a:solidFill>
                  <a:schemeClr val="bg1"/>
                </a:solidFill>
              </a:rPr>
              <a:t>void R::print()</a:t>
            </a:r>
          </a:p>
          <a:p>
            <a:pPr>
              <a:lnSpc>
                <a:spcPct val="90000"/>
              </a:lnSpc>
              <a:buFontTx/>
              <a:buNone/>
            </a:pPr>
            <a:r>
              <a:rPr lang="en-US" altLang="zh-CN" sz="2800">
                <a:solidFill>
                  <a:schemeClr val="bg1"/>
                </a:solidFill>
              </a:rPr>
              <a:t>{     cout&lt;&lt;R1&lt;&lt;":"&lt;&lt;R2&lt;&lt;endl;</a:t>
            </a:r>
          </a:p>
          <a:p>
            <a:pPr>
              <a:lnSpc>
                <a:spcPct val="90000"/>
              </a:lnSpc>
              <a:buFontTx/>
              <a:buNone/>
            </a:pPr>
            <a:r>
              <a:rPr lang="en-US" altLang="zh-CN" sz="2800">
                <a:solidFill>
                  <a:schemeClr val="bg1"/>
                </a:solidFill>
              </a:rPr>
              <a:t>}</a:t>
            </a:r>
          </a:p>
          <a:p>
            <a:pPr>
              <a:lnSpc>
                <a:spcPct val="90000"/>
              </a:lnSpc>
              <a:buFontTx/>
              <a:buNone/>
            </a:pPr>
            <a:r>
              <a:rPr lang="en-US" altLang="zh-CN" sz="2800">
                <a:solidFill>
                  <a:schemeClr val="bg1"/>
                </a:solidFill>
              </a:rPr>
              <a:t>void R::print() const</a:t>
            </a:r>
          </a:p>
          <a:p>
            <a:pPr>
              <a:lnSpc>
                <a:spcPct val="90000"/>
              </a:lnSpc>
              <a:buFontTx/>
              <a:buNone/>
            </a:pPr>
            <a:r>
              <a:rPr lang="en-US" altLang="zh-CN" sz="2800">
                <a:solidFill>
                  <a:schemeClr val="bg1"/>
                </a:solidFill>
              </a:rPr>
              <a:t>{     cout&lt;&lt;R1&lt;&lt;";"&lt;&lt;R2&lt;&lt;endl;</a:t>
            </a:r>
          </a:p>
          <a:p>
            <a:pPr>
              <a:lnSpc>
                <a:spcPct val="90000"/>
              </a:lnSpc>
              <a:buFontTx/>
              <a:buNone/>
            </a:pPr>
            <a:r>
              <a:rPr lang="en-US" altLang="zh-CN" sz="2800">
                <a:solidFill>
                  <a:schemeClr val="bg1"/>
                </a:solidFill>
              </a:rPr>
              <a:t>}</a:t>
            </a:r>
          </a:p>
          <a:p>
            <a:pPr>
              <a:lnSpc>
                <a:spcPct val="90000"/>
              </a:lnSpc>
              <a:buFontTx/>
              <a:buNone/>
            </a:pPr>
            <a:r>
              <a:rPr lang="en-US" altLang="zh-CN" sz="2800">
                <a:solidFill>
                  <a:schemeClr val="bg1"/>
                </a:solidFill>
              </a:rPr>
              <a:t>void main()</a:t>
            </a:r>
          </a:p>
          <a:p>
            <a:pPr>
              <a:lnSpc>
                <a:spcPct val="90000"/>
              </a:lnSpc>
              <a:buFontTx/>
              <a:buNone/>
            </a:pPr>
            <a:r>
              <a:rPr lang="en-US" altLang="zh-CN" sz="2800">
                <a:solidFill>
                  <a:schemeClr val="bg1"/>
                </a:solidFill>
              </a:rPr>
              <a:t>{   R a(5,4);</a:t>
            </a:r>
          </a:p>
          <a:p>
            <a:pPr>
              <a:lnSpc>
                <a:spcPct val="90000"/>
              </a:lnSpc>
              <a:buFontTx/>
              <a:buNone/>
            </a:pPr>
            <a:r>
              <a:rPr lang="en-US" altLang="zh-CN" sz="2800">
                <a:solidFill>
                  <a:schemeClr val="bg1"/>
                </a:solidFill>
              </a:rPr>
              <a:t>     a.print();  //</a:t>
            </a:r>
            <a:r>
              <a:rPr lang="zh-CN" altLang="zh-CN" sz="2800">
                <a:solidFill>
                  <a:schemeClr val="bg1"/>
                </a:solidFill>
              </a:rPr>
              <a:t>调用</a:t>
            </a:r>
            <a:r>
              <a:rPr lang="en-US" altLang="zh-CN" sz="2800">
                <a:solidFill>
                  <a:schemeClr val="bg1"/>
                </a:solidFill>
              </a:rPr>
              <a:t>void print()</a:t>
            </a:r>
          </a:p>
          <a:p>
            <a:pPr>
              <a:lnSpc>
                <a:spcPct val="90000"/>
              </a:lnSpc>
              <a:buFontTx/>
              <a:buNone/>
            </a:pPr>
            <a:r>
              <a:rPr lang="en-US" altLang="zh-CN" sz="2800">
                <a:solidFill>
                  <a:schemeClr val="bg1"/>
                </a:solidFill>
              </a:rPr>
              <a:t>     const R b(20,52);  </a:t>
            </a:r>
          </a:p>
          <a:p>
            <a:pPr>
              <a:lnSpc>
                <a:spcPct val="90000"/>
              </a:lnSpc>
              <a:buFontTx/>
              <a:buNone/>
            </a:pPr>
            <a:r>
              <a:rPr lang="en-US" altLang="zh-CN" sz="2800">
                <a:solidFill>
                  <a:schemeClr val="bg1"/>
                </a:solidFill>
              </a:rPr>
              <a:t>     b.print();  //</a:t>
            </a:r>
            <a:r>
              <a:rPr lang="zh-CN" altLang="zh-CN" sz="2800">
                <a:solidFill>
                  <a:schemeClr val="bg1"/>
                </a:solidFill>
              </a:rPr>
              <a:t>调用</a:t>
            </a:r>
            <a:r>
              <a:rPr lang="en-US" altLang="zh-CN" sz="2800">
                <a:solidFill>
                  <a:schemeClr val="bg1"/>
                </a:solidFill>
              </a:rPr>
              <a:t>void print() const</a:t>
            </a:r>
          </a:p>
          <a:p>
            <a:pPr>
              <a:lnSpc>
                <a:spcPct val="90000"/>
              </a:lnSpc>
              <a:buFontTx/>
              <a:buNone/>
            </a:pPr>
            <a:r>
              <a:rPr lang="en-US" altLang="zh-CN" sz="2800">
                <a:solidFill>
                  <a:schemeClr val="bg1"/>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4000" b="1">
                <a:solidFill>
                  <a:schemeClr val="bg1"/>
                </a:solidFill>
              </a:rPr>
              <a:t>常数据成员、常对象和常成员函数</a:t>
            </a:r>
            <a:endParaRPr lang="zh-CN" altLang="en-US" sz="4000">
              <a:solidFill>
                <a:schemeClr val="bg1"/>
              </a:solidFill>
            </a:endParaRPr>
          </a:p>
        </p:txBody>
      </p:sp>
      <p:sp>
        <p:nvSpPr>
          <p:cNvPr id="86019" name="Rectangle 3"/>
          <p:cNvSpPr>
            <a:spLocks noGrp="1" noChangeArrowheads="1"/>
          </p:cNvSpPr>
          <p:nvPr>
            <p:ph type="body" idx="1"/>
          </p:nvPr>
        </p:nvSpPr>
        <p:spPr>
          <a:xfrm>
            <a:off x="457200" y="1600200"/>
            <a:ext cx="8229600" cy="2260600"/>
          </a:xfrm>
        </p:spPr>
        <p:txBody>
          <a:bodyPr/>
          <a:lstStyle/>
          <a:p>
            <a:pPr>
              <a:lnSpc>
                <a:spcPct val="90000"/>
              </a:lnSpc>
              <a:spcBef>
                <a:spcPct val="0"/>
              </a:spcBef>
            </a:pPr>
            <a:r>
              <a:rPr lang="zh-CN" altLang="en-US" sz="2400" b="1">
                <a:solidFill>
                  <a:schemeClr val="bg1"/>
                </a:solidFill>
              </a:rPr>
              <a:t>常数据成员：类中声明数据成员时用</a:t>
            </a:r>
            <a:r>
              <a:rPr lang="en-US" altLang="zh-CN" sz="2400" b="1">
                <a:solidFill>
                  <a:schemeClr val="bg1"/>
                </a:solidFill>
              </a:rPr>
              <a:t>const</a:t>
            </a:r>
            <a:r>
              <a:rPr lang="zh-CN" altLang="en-US" sz="2400" b="1">
                <a:solidFill>
                  <a:schemeClr val="bg1"/>
                </a:solidFill>
              </a:rPr>
              <a:t>修饰。用于创建对象后，其值不再改变的数据成员，如人的出生日期、学生的学号、公民的身份证号等。</a:t>
            </a:r>
          </a:p>
          <a:p>
            <a:pPr>
              <a:lnSpc>
                <a:spcPct val="90000"/>
              </a:lnSpc>
              <a:spcBef>
                <a:spcPct val="0"/>
              </a:spcBef>
            </a:pPr>
            <a:r>
              <a:rPr lang="zh-CN" altLang="en-US" sz="2400" b="1">
                <a:solidFill>
                  <a:schemeClr val="bg1"/>
                </a:solidFill>
              </a:rPr>
              <a:t>常数据成员的初始化</a:t>
            </a:r>
          </a:p>
          <a:p>
            <a:pPr>
              <a:lnSpc>
                <a:spcPct val="90000"/>
              </a:lnSpc>
              <a:spcBef>
                <a:spcPct val="0"/>
              </a:spcBef>
              <a:buFontTx/>
              <a:buNone/>
            </a:pPr>
            <a:r>
              <a:rPr lang="zh-CN" altLang="en-US" sz="2400" b="1">
                <a:solidFill>
                  <a:schemeClr val="bg1"/>
                </a:solidFill>
              </a:rPr>
              <a:t>      </a:t>
            </a:r>
            <a:r>
              <a:rPr lang="en-US" altLang="zh-CN" sz="2400" b="1">
                <a:solidFill>
                  <a:schemeClr val="bg1"/>
                </a:solidFill>
              </a:rPr>
              <a:t>- </a:t>
            </a:r>
            <a:r>
              <a:rPr lang="zh-CN" altLang="en-US" sz="2400" b="1">
                <a:solidFill>
                  <a:schemeClr val="bg1"/>
                </a:solidFill>
              </a:rPr>
              <a:t>只能在构造函数的初始化表中。</a:t>
            </a:r>
          </a:p>
          <a:p>
            <a:pPr>
              <a:lnSpc>
                <a:spcPct val="90000"/>
              </a:lnSpc>
              <a:spcBef>
                <a:spcPct val="0"/>
              </a:spcBef>
              <a:buFontTx/>
              <a:buNone/>
            </a:pPr>
            <a:r>
              <a:rPr lang="zh-CN" altLang="en-US" sz="2400" b="1">
                <a:solidFill>
                  <a:schemeClr val="bg1"/>
                </a:solidFill>
              </a:rPr>
              <a:t>        例如：</a:t>
            </a:r>
          </a:p>
          <a:p>
            <a:pPr>
              <a:lnSpc>
                <a:spcPct val="90000"/>
              </a:lnSpc>
              <a:spcBef>
                <a:spcPct val="0"/>
              </a:spcBef>
              <a:buFontTx/>
              <a:buNone/>
            </a:pPr>
            <a:endParaRPr lang="zh-CN" altLang="en-US" sz="2400" b="1">
              <a:solidFill>
                <a:schemeClr val="bg1"/>
              </a:solidFill>
            </a:endParaRPr>
          </a:p>
          <a:p>
            <a:pPr>
              <a:lnSpc>
                <a:spcPct val="90000"/>
              </a:lnSpc>
              <a:spcBef>
                <a:spcPct val="0"/>
              </a:spcBef>
              <a:buFontTx/>
              <a:buNone/>
            </a:pPr>
            <a:endParaRPr lang="zh-CN" altLang="en-US" sz="2400" b="1">
              <a:solidFill>
                <a:schemeClr val="bg1"/>
              </a:solidFill>
            </a:endParaRPr>
          </a:p>
          <a:p>
            <a:pPr>
              <a:lnSpc>
                <a:spcPct val="90000"/>
              </a:lnSpc>
              <a:spcBef>
                <a:spcPct val="0"/>
              </a:spcBef>
              <a:buFontTx/>
              <a:buNone/>
            </a:pPr>
            <a:endParaRPr lang="zh-CN" altLang="en-US" sz="2400" b="1">
              <a:solidFill>
                <a:schemeClr val="bg1"/>
              </a:solidFill>
            </a:endParaRPr>
          </a:p>
          <a:p>
            <a:pPr>
              <a:lnSpc>
                <a:spcPct val="90000"/>
              </a:lnSpc>
            </a:pPr>
            <a:endParaRPr lang="en-US" altLang="zh-CN" sz="2400" b="1">
              <a:solidFill>
                <a:schemeClr val="bg1"/>
              </a:solidFill>
            </a:endParaRPr>
          </a:p>
        </p:txBody>
      </p:sp>
      <p:grpSp>
        <p:nvGrpSpPr>
          <p:cNvPr id="2" name="Group 4"/>
          <p:cNvGrpSpPr>
            <a:grpSpLocks/>
          </p:cNvGrpSpPr>
          <p:nvPr/>
        </p:nvGrpSpPr>
        <p:grpSpPr bwMode="auto">
          <a:xfrm>
            <a:off x="2627313" y="3573463"/>
            <a:ext cx="5343525" cy="2865437"/>
            <a:chOff x="610" y="2316"/>
            <a:chExt cx="3366" cy="1805"/>
          </a:xfrm>
        </p:grpSpPr>
        <p:sp>
          <p:nvSpPr>
            <p:cNvPr id="86021" name="Rectangle 5"/>
            <p:cNvSpPr>
              <a:spLocks noChangeArrowheads="1"/>
            </p:cNvSpPr>
            <p:nvPr/>
          </p:nvSpPr>
          <p:spPr bwMode="auto">
            <a:xfrm>
              <a:off x="610" y="2316"/>
              <a:ext cx="1582"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class Student{</a:t>
              </a:r>
              <a:endParaRPr lang="en-US" altLang="zh-CN">
                <a:solidFill>
                  <a:schemeClr val="bg1"/>
                </a:solidFill>
                <a:ea typeface="宋体" pitchFamily="2" charset="-122"/>
              </a:endParaRPr>
            </a:p>
          </p:txBody>
        </p:sp>
        <p:sp>
          <p:nvSpPr>
            <p:cNvPr id="86022" name="Rectangle 6"/>
            <p:cNvSpPr>
              <a:spLocks noChangeArrowheads="1"/>
            </p:cNvSpPr>
            <p:nvPr/>
          </p:nvSpPr>
          <p:spPr bwMode="auto">
            <a:xfrm>
              <a:off x="946" y="2572"/>
              <a:ext cx="678"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const </a:t>
              </a:r>
              <a:endParaRPr lang="en-US" altLang="zh-CN">
                <a:solidFill>
                  <a:schemeClr val="bg1"/>
                </a:solidFill>
                <a:ea typeface="宋体" pitchFamily="2" charset="-122"/>
              </a:endParaRPr>
            </a:p>
          </p:txBody>
        </p:sp>
        <p:sp>
          <p:nvSpPr>
            <p:cNvPr id="86023" name="Rectangle 7"/>
            <p:cNvSpPr>
              <a:spLocks noChangeArrowheads="1"/>
            </p:cNvSpPr>
            <p:nvPr/>
          </p:nvSpPr>
          <p:spPr bwMode="auto">
            <a:xfrm>
              <a:off x="1618" y="2572"/>
              <a:ext cx="339"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86024" name="Rectangle 8"/>
            <p:cNvSpPr>
              <a:spLocks noChangeArrowheads="1"/>
            </p:cNvSpPr>
            <p:nvPr/>
          </p:nvSpPr>
          <p:spPr bwMode="auto">
            <a:xfrm>
              <a:off x="2066" y="2572"/>
              <a:ext cx="339"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No;</a:t>
              </a:r>
              <a:endParaRPr lang="en-US" altLang="zh-CN">
                <a:solidFill>
                  <a:schemeClr val="bg1"/>
                </a:solidFill>
                <a:ea typeface="宋体" pitchFamily="2" charset="-122"/>
              </a:endParaRPr>
            </a:p>
          </p:txBody>
        </p:sp>
        <p:sp>
          <p:nvSpPr>
            <p:cNvPr id="86025" name="Rectangle 9"/>
            <p:cNvSpPr>
              <a:spLocks noChangeArrowheads="1"/>
            </p:cNvSpPr>
            <p:nvPr/>
          </p:nvSpPr>
          <p:spPr bwMode="auto">
            <a:xfrm>
              <a:off x="2626" y="2572"/>
              <a:ext cx="226"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6026" name="Rectangle 10"/>
            <p:cNvSpPr>
              <a:spLocks noChangeArrowheads="1"/>
            </p:cNvSpPr>
            <p:nvPr/>
          </p:nvSpPr>
          <p:spPr bwMode="auto">
            <a:xfrm>
              <a:off x="2850" y="2572"/>
              <a:ext cx="450" cy="269"/>
            </a:xfrm>
            <a:prstGeom prst="rect">
              <a:avLst/>
            </a:prstGeom>
            <a:noFill/>
            <a:ln w="9525">
              <a:noFill/>
              <a:miter lim="800000"/>
              <a:headEnd/>
              <a:tailEnd/>
            </a:ln>
          </p:spPr>
          <p:txBody>
            <a:bodyPr wrap="none" lIns="0" tIns="0" rIns="0" bIns="0">
              <a:spAutoFit/>
            </a:bodyPr>
            <a:lstStyle/>
            <a:p>
              <a:r>
                <a:rPr lang="zh-CN" altLang="en-US" sz="2800" b="1">
                  <a:solidFill>
                    <a:schemeClr val="bg1"/>
                  </a:solidFill>
                  <a:latin typeface="宋体" pitchFamily="2" charset="-122"/>
                  <a:ea typeface="宋体" pitchFamily="2" charset="-122"/>
                </a:rPr>
                <a:t>学号</a:t>
              </a:r>
              <a:endParaRPr lang="zh-CN" altLang="en-US">
                <a:solidFill>
                  <a:schemeClr val="bg1"/>
                </a:solidFill>
                <a:ea typeface="宋体" pitchFamily="2" charset="-122"/>
              </a:endParaRPr>
            </a:p>
          </p:txBody>
        </p:sp>
        <p:sp>
          <p:nvSpPr>
            <p:cNvPr id="86027" name="Rectangle 11"/>
            <p:cNvSpPr>
              <a:spLocks noChangeArrowheads="1"/>
            </p:cNvSpPr>
            <p:nvPr/>
          </p:nvSpPr>
          <p:spPr bwMode="auto">
            <a:xfrm>
              <a:off x="946" y="2828"/>
              <a:ext cx="1921"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char name[10]; //</a:t>
              </a:r>
              <a:endParaRPr lang="en-US" altLang="zh-CN">
                <a:solidFill>
                  <a:schemeClr val="bg1"/>
                </a:solidFill>
                <a:ea typeface="宋体" pitchFamily="2" charset="-122"/>
              </a:endParaRPr>
            </a:p>
          </p:txBody>
        </p:sp>
        <p:sp>
          <p:nvSpPr>
            <p:cNvPr id="86028" name="Rectangle 12"/>
            <p:cNvSpPr>
              <a:spLocks noChangeArrowheads="1"/>
            </p:cNvSpPr>
            <p:nvPr/>
          </p:nvSpPr>
          <p:spPr bwMode="auto">
            <a:xfrm>
              <a:off x="2850" y="2828"/>
              <a:ext cx="450" cy="269"/>
            </a:xfrm>
            <a:prstGeom prst="rect">
              <a:avLst/>
            </a:prstGeom>
            <a:noFill/>
            <a:ln w="9525">
              <a:noFill/>
              <a:miter lim="800000"/>
              <a:headEnd/>
              <a:tailEnd/>
            </a:ln>
          </p:spPr>
          <p:txBody>
            <a:bodyPr wrap="none" lIns="0" tIns="0" rIns="0" bIns="0">
              <a:spAutoFit/>
            </a:bodyPr>
            <a:lstStyle/>
            <a:p>
              <a:r>
                <a:rPr lang="zh-CN" altLang="en-US" sz="2800" b="1">
                  <a:solidFill>
                    <a:schemeClr val="bg1"/>
                  </a:solidFill>
                  <a:latin typeface="宋体" pitchFamily="2" charset="-122"/>
                  <a:ea typeface="宋体" pitchFamily="2" charset="-122"/>
                </a:rPr>
                <a:t>姓名</a:t>
              </a:r>
              <a:endParaRPr lang="zh-CN" altLang="en-US">
                <a:solidFill>
                  <a:schemeClr val="bg1"/>
                </a:solidFill>
                <a:ea typeface="宋体" pitchFamily="2" charset="-122"/>
              </a:endParaRPr>
            </a:p>
          </p:txBody>
        </p:sp>
        <p:sp>
          <p:nvSpPr>
            <p:cNvPr id="86029" name="Rectangle 13"/>
            <p:cNvSpPr>
              <a:spLocks noChangeArrowheads="1"/>
            </p:cNvSpPr>
            <p:nvPr/>
          </p:nvSpPr>
          <p:spPr bwMode="auto">
            <a:xfrm>
              <a:off x="610" y="3084"/>
              <a:ext cx="791"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public:</a:t>
              </a:r>
              <a:endParaRPr lang="en-US" altLang="zh-CN">
                <a:solidFill>
                  <a:schemeClr val="bg1"/>
                </a:solidFill>
                <a:ea typeface="宋体" pitchFamily="2" charset="-122"/>
              </a:endParaRPr>
            </a:p>
          </p:txBody>
        </p:sp>
        <p:sp>
          <p:nvSpPr>
            <p:cNvPr id="86030" name="Rectangle 14"/>
            <p:cNvSpPr>
              <a:spLocks noChangeArrowheads="1"/>
            </p:cNvSpPr>
            <p:nvPr/>
          </p:nvSpPr>
          <p:spPr bwMode="auto">
            <a:xfrm>
              <a:off x="946" y="3340"/>
              <a:ext cx="1243"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Student(int</a:t>
              </a:r>
              <a:endParaRPr lang="en-US" altLang="zh-CN">
                <a:solidFill>
                  <a:schemeClr val="bg1"/>
                </a:solidFill>
                <a:ea typeface="宋体" pitchFamily="2" charset="-122"/>
              </a:endParaRPr>
            </a:p>
          </p:txBody>
        </p:sp>
        <p:sp>
          <p:nvSpPr>
            <p:cNvPr id="86031" name="Rectangle 15"/>
            <p:cNvSpPr>
              <a:spLocks noChangeArrowheads="1"/>
            </p:cNvSpPr>
            <p:nvPr/>
          </p:nvSpPr>
          <p:spPr bwMode="auto">
            <a:xfrm>
              <a:off x="2290" y="3340"/>
              <a:ext cx="1017"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i,char*n)</a:t>
              </a:r>
              <a:endParaRPr lang="en-US" altLang="zh-CN">
                <a:solidFill>
                  <a:schemeClr val="bg1"/>
                </a:solidFill>
                <a:ea typeface="宋体" pitchFamily="2" charset="-122"/>
              </a:endParaRPr>
            </a:p>
          </p:txBody>
        </p:sp>
        <p:sp>
          <p:nvSpPr>
            <p:cNvPr id="86032" name="Rectangle 16"/>
            <p:cNvSpPr>
              <a:spLocks noChangeArrowheads="1"/>
            </p:cNvSpPr>
            <p:nvPr/>
          </p:nvSpPr>
          <p:spPr bwMode="auto">
            <a:xfrm>
              <a:off x="3298" y="3340"/>
              <a:ext cx="678" cy="269"/>
            </a:xfrm>
            <a:prstGeom prst="rect">
              <a:avLst/>
            </a:prstGeom>
            <a:noFill/>
            <a:ln w="9525">
              <a:noFill/>
              <a:miter lim="800000"/>
              <a:headEnd/>
              <a:tailEnd/>
            </a:ln>
          </p:spPr>
          <p:txBody>
            <a:bodyPr wrap="none" lIns="0" tIns="0" rIns="0" bIns="0">
              <a:spAutoFit/>
            </a:bodyPr>
            <a:lstStyle/>
            <a:p>
              <a:r>
                <a:rPr lang="en-US" altLang="zh-CN" sz="2800" b="1">
                  <a:solidFill>
                    <a:srgbClr val="990000"/>
                  </a:solidFill>
                  <a:latin typeface="宋体" pitchFamily="2" charset="-122"/>
                  <a:ea typeface="宋体" pitchFamily="2" charset="-122"/>
                </a:rPr>
                <a:t>:No(i)</a:t>
              </a:r>
              <a:endParaRPr lang="en-US" altLang="zh-CN">
                <a:ea typeface="宋体" pitchFamily="2" charset="-122"/>
              </a:endParaRPr>
            </a:p>
          </p:txBody>
        </p:sp>
        <p:sp>
          <p:nvSpPr>
            <p:cNvPr id="86033" name="Rectangle 17"/>
            <p:cNvSpPr>
              <a:spLocks noChangeArrowheads="1"/>
            </p:cNvSpPr>
            <p:nvPr/>
          </p:nvSpPr>
          <p:spPr bwMode="auto">
            <a:xfrm>
              <a:off x="946" y="3596"/>
              <a:ext cx="339" cy="269"/>
            </a:xfrm>
            <a:prstGeom prst="rect">
              <a:avLst/>
            </a:prstGeom>
            <a:noFill/>
            <a:ln w="9525">
              <a:noFill/>
              <a:miter lim="800000"/>
              <a:headEnd/>
              <a:tailEnd/>
            </a:ln>
          </p:spPr>
          <p:txBody>
            <a:bodyPr wrap="none" lIns="0" tIns="0" rIns="0" bIns="0">
              <a:spAutoFit/>
            </a:bodyPr>
            <a:lstStyle/>
            <a:p>
              <a:r>
                <a:rPr lang="en-US" altLang="zh-CN" sz="2800" b="1">
                  <a:solidFill>
                    <a:srgbClr val="000000"/>
                  </a:solidFill>
                  <a:latin typeface="宋体" pitchFamily="2" charset="-122"/>
                  <a:ea typeface="宋体" pitchFamily="2" charset="-122"/>
                </a:rPr>
                <a:t>{  </a:t>
              </a:r>
              <a:endParaRPr lang="en-US" altLang="zh-CN">
                <a:ea typeface="宋体" pitchFamily="2" charset="-122"/>
              </a:endParaRPr>
            </a:p>
          </p:txBody>
        </p:sp>
        <p:sp>
          <p:nvSpPr>
            <p:cNvPr id="86034" name="Rectangle 18"/>
            <p:cNvSpPr>
              <a:spLocks noChangeArrowheads="1"/>
            </p:cNvSpPr>
            <p:nvPr/>
          </p:nvSpPr>
          <p:spPr bwMode="auto">
            <a:xfrm>
              <a:off x="1282" y="3596"/>
              <a:ext cx="1469"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strcpy(name,n</a:t>
              </a:r>
              <a:endParaRPr lang="en-US" altLang="zh-CN">
                <a:solidFill>
                  <a:schemeClr val="bg1"/>
                </a:solidFill>
                <a:ea typeface="宋体" pitchFamily="2" charset="-122"/>
              </a:endParaRPr>
            </a:p>
          </p:txBody>
        </p:sp>
        <p:sp>
          <p:nvSpPr>
            <p:cNvPr id="86035" name="Rectangle 19"/>
            <p:cNvSpPr>
              <a:spLocks noChangeArrowheads="1"/>
            </p:cNvSpPr>
            <p:nvPr/>
          </p:nvSpPr>
          <p:spPr bwMode="auto">
            <a:xfrm>
              <a:off x="2738" y="3596"/>
              <a:ext cx="565"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6036" name="Rectangle 20"/>
            <p:cNvSpPr>
              <a:spLocks noChangeArrowheads="1"/>
            </p:cNvSpPr>
            <p:nvPr/>
          </p:nvSpPr>
          <p:spPr bwMode="auto">
            <a:xfrm>
              <a:off x="610" y="3852"/>
              <a:ext cx="226"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6"/>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62471" name="Rectangle 7"/>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62472" name="Rectangle 8"/>
          <p:cNvSpPr>
            <a:spLocks noChangeArrowheads="1"/>
          </p:cNvSpPr>
          <p:nvPr/>
        </p:nvSpPr>
        <p:spPr bwMode="auto">
          <a:xfrm>
            <a:off x="152400" y="450850"/>
            <a:ext cx="8840788" cy="6180138"/>
          </a:xfrm>
          <a:prstGeom prst="rect">
            <a:avLst/>
          </a:prstGeom>
          <a:noFill/>
          <a:ln w="9525">
            <a:noFill/>
            <a:miter lim="800000"/>
            <a:headEnd/>
            <a:tailEnd/>
          </a:ln>
        </p:spPr>
        <p:txBody>
          <a:bodyPr/>
          <a:lstStyle/>
          <a:p>
            <a:endParaRPr lang="zh-CN" altLang="en-US"/>
          </a:p>
        </p:txBody>
      </p:sp>
      <p:sp>
        <p:nvSpPr>
          <p:cNvPr id="62473" name="Rectangle 9"/>
          <p:cNvSpPr>
            <a:spLocks noChangeArrowheads="1"/>
          </p:cNvSpPr>
          <p:nvPr/>
        </p:nvSpPr>
        <p:spPr bwMode="auto">
          <a:xfrm>
            <a:off x="244475" y="525463"/>
            <a:ext cx="123825" cy="427037"/>
          </a:xfrm>
          <a:prstGeom prst="rect">
            <a:avLst/>
          </a:prstGeom>
          <a:noFill/>
          <a:ln w="9525">
            <a:noFill/>
            <a:miter lim="800000"/>
            <a:headEnd/>
            <a:tailEnd/>
          </a:ln>
        </p:spPr>
        <p:txBody>
          <a:bodyPr wrap="none" lIns="0" tIns="0" rIns="0" bIns="0">
            <a:spAutoFit/>
          </a:bodyPr>
          <a:lstStyle/>
          <a:p>
            <a:r>
              <a:rPr lang="en-US" altLang="zh-CN" sz="2800">
                <a:solidFill>
                  <a:schemeClr val="bg1"/>
                </a:solidFill>
                <a:ea typeface="宋体" pitchFamily="2" charset="-122"/>
              </a:rPr>
              <a:t>•</a:t>
            </a:r>
            <a:endParaRPr lang="en-US" altLang="zh-CN">
              <a:solidFill>
                <a:schemeClr val="bg1"/>
              </a:solidFill>
              <a:ea typeface="宋体" pitchFamily="2" charset="-122"/>
            </a:endParaRPr>
          </a:p>
        </p:txBody>
      </p:sp>
      <p:sp>
        <p:nvSpPr>
          <p:cNvPr id="62474" name="Rectangle 10"/>
          <p:cNvSpPr>
            <a:spLocks noChangeArrowheads="1"/>
          </p:cNvSpPr>
          <p:nvPr/>
        </p:nvSpPr>
        <p:spPr bwMode="auto">
          <a:xfrm>
            <a:off x="587375" y="538163"/>
            <a:ext cx="1785938" cy="427037"/>
          </a:xfrm>
          <a:prstGeom prst="rect">
            <a:avLst/>
          </a:prstGeom>
          <a:noFill/>
          <a:ln w="9525">
            <a:noFill/>
            <a:miter lim="800000"/>
            <a:headEnd/>
            <a:tailEnd/>
          </a:ln>
        </p:spPr>
        <p:txBody>
          <a:bodyPr wrap="none" lIns="0" tIns="0" rIns="0" bIns="0">
            <a:spAutoFit/>
          </a:bodyPr>
          <a:lstStyle/>
          <a:p>
            <a:r>
              <a:rPr lang="zh-CN" altLang="en-US" sz="2800" b="1">
                <a:solidFill>
                  <a:schemeClr val="bg1"/>
                </a:solidFill>
                <a:latin typeface="宋体" pitchFamily="2" charset="-122"/>
                <a:ea typeface="宋体" pitchFamily="2" charset="-122"/>
              </a:rPr>
              <a:t>常对象：用</a:t>
            </a:r>
            <a:endParaRPr lang="zh-CN" altLang="en-US">
              <a:solidFill>
                <a:schemeClr val="bg1"/>
              </a:solidFill>
              <a:ea typeface="宋体" pitchFamily="2" charset="-122"/>
            </a:endParaRPr>
          </a:p>
        </p:txBody>
      </p:sp>
      <p:sp>
        <p:nvSpPr>
          <p:cNvPr id="62475" name="Rectangle 11"/>
          <p:cNvSpPr>
            <a:spLocks noChangeArrowheads="1"/>
          </p:cNvSpPr>
          <p:nvPr/>
        </p:nvSpPr>
        <p:spPr bwMode="auto">
          <a:xfrm>
            <a:off x="2365375" y="538163"/>
            <a:ext cx="896938"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2476" name="Rectangle 12"/>
          <p:cNvSpPr>
            <a:spLocks noChangeArrowheads="1"/>
          </p:cNvSpPr>
          <p:nvPr/>
        </p:nvSpPr>
        <p:spPr bwMode="auto">
          <a:xfrm>
            <a:off x="3254375" y="538163"/>
            <a:ext cx="5715000" cy="427037"/>
          </a:xfrm>
          <a:prstGeom prst="rect">
            <a:avLst/>
          </a:prstGeom>
          <a:noFill/>
          <a:ln w="9525">
            <a:noFill/>
            <a:miter lim="800000"/>
            <a:headEnd/>
            <a:tailEnd/>
          </a:ln>
        </p:spPr>
        <p:txBody>
          <a:bodyPr wrap="none" lIns="0" tIns="0" rIns="0" bIns="0">
            <a:spAutoFit/>
          </a:bodyPr>
          <a:lstStyle/>
          <a:p>
            <a:r>
              <a:rPr lang="zh-CN" altLang="en-US" sz="2800" b="1">
                <a:solidFill>
                  <a:schemeClr val="bg1"/>
                </a:solidFill>
                <a:latin typeface="宋体" pitchFamily="2" charset="-122"/>
                <a:ea typeface="宋体" pitchFamily="2" charset="-122"/>
              </a:rPr>
              <a:t>说明的对象，在定义时要做初始化，</a:t>
            </a:r>
            <a:endParaRPr lang="zh-CN" altLang="en-US">
              <a:solidFill>
                <a:schemeClr val="bg1"/>
              </a:solidFill>
              <a:ea typeface="宋体" pitchFamily="2" charset="-122"/>
            </a:endParaRPr>
          </a:p>
        </p:txBody>
      </p:sp>
      <p:sp>
        <p:nvSpPr>
          <p:cNvPr id="62477" name="Rectangle 13"/>
          <p:cNvSpPr>
            <a:spLocks noChangeArrowheads="1"/>
          </p:cNvSpPr>
          <p:nvPr/>
        </p:nvSpPr>
        <p:spPr bwMode="auto">
          <a:xfrm>
            <a:off x="587375" y="944563"/>
            <a:ext cx="2500313" cy="427037"/>
          </a:xfrm>
          <a:prstGeom prst="rect">
            <a:avLst/>
          </a:prstGeom>
          <a:noFill/>
          <a:ln w="9525">
            <a:noFill/>
            <a:miter lim="800000"/>
            <a:headEnd/>
            <a:tailEnd/>
          </a:ln>
        </p:spPr>
        <p:txBody>
          <a:bodyPr wrap="none" lIns="0" tIns="0" rIns="0" bIns="0">
            <a:spAutoFit/>
          </a:bodyPr>
          <a:lstStyle/>
          <a:p>
            <a:r>
              <a:rPr lang="zh-CN" altLang="en-US" sz="2800" b="1">
                <a:solidFill>
                  <a:schemeClr val="bg1"/>
                </a:solidFill>
                <a:latin typeface="宋体" pitchFamily="2" charset="-122"/>
                <a:ea typeface="宋体" pitchFamily="2" charset="-122"/>
              </a:rPr>
              <a:t>其后其值不变。</a:t>
            </a:r>
            <a:endParaRPr lang="zh-CN" altLang="en-US">
              <a:solidFill>
                <a:schemeClr val="bg1"/>
              </a:solidFill>
              <a:ea typeface="宋体" pitchFamily="2" charset="-122"/>
            </a:endParaRPr>
          </a:p>
        </p:txBody>
      </p:sp>
      <p:sp>
        <p:nvSpPr>
          <p:cNvPr id="62478" name="Rectangle 14"/>
          <p:cNvSpPr>
            <a:spLocks noChangeArrowheads="1"/>
          </p:cNvSpPr>
          <p:nvPr/>
        </p:nvSpPr>
        <p:spPr bwMode="auto">
          <a:xfrm>
            <a:off x="701675" y="1335088"/>
            <a:ext cx="169863"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2479" name="Rectangle 15"/>
          <p:cNvSpPr>
            <a:spLocks noChangeArrowheads="1"/>
          </p:cNvSpPr>
          <p:nvPr/>
        </p:nvSpPr>
        <p:spPr bwMode="auto">
          <a:xfrm>
            <a:off x="987425" y="1346200"/>
            <a:ext cx="153193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定义格式：</a:t>
            </a:r>
            <a:endParaRPr lang="zh-CN" altLang="en-US">
              <a:solidFill>
                <a:schemeClr val="bg1"/>
              </a:solidFill>
              <a:ea typeface="宋体" pitchFamily="2" charset="-122"/>
            </a:endParaRPr>
          </a:p>
        </p:txBody>
      </p:sp>
      <p:sp>
        <p:nvSpPr>
          <p:cNvPr id="62480" name="Rectangle 16"/>
          <p:cNvSpPr>
            <a:spLocks noChangeArrowheads="1"/>
          </p:cNvSpPr>
          <p:nvPr/>
        </p:nvSpPr>
        <p:spPr bwMode="auto">
          <a:xfrm>
            <a:off x="1311275" y="1693863"/>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2481" name="Rectangle 17"/>
          <p:cNvSpPr>
            <a:spLocks noChangeArrowheads="1"/>
          </p:cNvSpPr>
          <p:nvPr/>
        </p:nvSpPr>
        <p:spPr bwMode="auto">
          <a:xfrm>
            <a:off x="2225675" y="1693863"/>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类名</a:t>
            </a:r>
            <a:endParaRPr lang="zh-CN" altLang="en-US">
              <a:solidFill>
                <a:schemeClr val="bg1"/>
              </a:solidFill>
              <a:ea typeface="宋体" pitchFamily="2" charset="-122"/>
            </a:endParaRPr>
          </a:p>
        </p:txBody>
      </p:sp>
      <p:sp>
        <p:nvSpPr>
          <p:cNvPr id="62482" name="Rectangle 18"/>
          <p:cNvSpPr>
            <a:spLocks noChangeArrowheads="1"/>
          </p:cNvSpPr>
          <p:nvPr/>
        </p:nvSpPr>
        <p:spPr bwMode="auto">
          <a:xfrm>
            <a:off x="2987675" y="1693863"/>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对象名</a:t>
            </a:r>
            <a:endParaRPr lang="zh-CN" altLang="en-US">
              <a:solidFill>
                <a:schemeClr val="bg1"/>
              </a:solidFill>
              <a:ea typeface="宋体" pitchFamily="2" charset="-122"/>
            </a:endParaRPr>
          </a:p>
        </p:txBody>
      </p:sp>
      <p:sp>
        <p:nvSpPr>
          <p:cNvPr id="62483" name="Rectangle 19"/>
          <p:cNvSpPr>
            <a:spLocks noChangeArrowheads="1"/>
          </p:cNvSpPr>
          <p:nvPr/>
        </p:nvSpPr>
        <p:spPr bwMode="auto">
          <a:xfrm>
            <a:off x="3902075" y="1693863"/>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2484" name="Rectangle 20"/>
          <p:cNvSpPr>
            <a:spLocks noChangeArrowheads="1"/>
          </p:cNvSpPr>
          <p:nvPr/>
        </p:nvSpPr>
        <p:spPr bwMode="auto">
          <a:xfrm>
            <a:off x="4054475" y="1693863"/>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初值表</a:t>
            </a:r>
            <a:endParaRPr lang="zh-CN" altLang="en-US">
              <a:solidFill>
                <a:schemeClr val="bg1"/>
              </a:solidFill>
              <a:ea typeface="宋体" pitchFamily="2" charset="-122"/>
            </a:endParaRPr>
          </a:p>
        </p:txBody>
      </p:sp>
      <p:sp>
        <p:nvSpPr>
          <p:cNvPr id="62485" name="Rectangle 21"/>
          <p:cNvSpPr>
            <a:spLocks noChangeArrowheads="1"/>
          </p:cNvSpPr>
          <p:nvPr/>
        </p:nvSpPr>
        <p:spPr bwMode="auto">
          <a:xfrm>
            <a:off x="4968875" y="1693863"/>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2486" name="Rectangle 22"/>
          <p:cNvSpPr>
            <a:spLocks noChangeArrowheads="1"/>
          </p:cNvSpPr>
          <p:nvPr/>
        </p:nvSpPr>
        <p:spPr bwMode="auto">
          <a:xfrm>
            <a:off x="1006475" y="2041525"/>
            <a:ext cx="30638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或</a:t>
            </a:r>
            <a:endParaRPr lang="zh-CN" altLang="en-US">
              <a:solidFill>
                <a:schemeClr val="bg1"/>
              </a:solidFill>
              <a:ea typeface="宋体" pitchFamily="2" charset="-122"/>
            </a:endParaRPr>
          </a:p>
        </p:txBody>
      </p:sp>
      <p:sp>
        <p:nvSpPr>
          <p:cNvPr id="62487" name="Rectangle 23"/>
          <p:cNvSpPr>
            <a:spLocks noChangeArrowheads="1"/>
          </p:cNvSpPr>
          <p:nvPr/>
        </p:nvSpPr>
        <p:spPr bwMode="auto">
          <a:xfrm>
            <a:off x="1311275" y="2389188"/>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类名</a:t>
            </a:r>
            <a:endParaRPr lang="zh-CN" altLang="en-US">
              <a:solidFill>
                <a:schemeClr val="bg1"/>
              </a:solidFill>
              <a:ea typeface="宋体" pitchFamily="2" charset="-122"/>
            </a:endParaRPr>
          </a:p>
        </p:txBody>
      </p:sp>
      <p:sp>
        <p:nvSpPr>
          <p:cNvPr id="62488" name="Rectangle 24"/>
          <p:cNvSpPr>
            <a:spLocks noChangeArrowheads="1"/>
          </p:cNvSpPr>
          <p:nvPr/>
        </p:nvSpPr>
        <p:spPr bwMode="auto">
          <a:xfrm>
            <a:off x="2073275" y="2389188"/>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2489" name="Rectangle 25"/>
          <p:cNvSpPr>
            <a:spLocks noChangeArrowheads="1"/>
          </p:cNvSpPr>
          <p:nvPr/>
        </p:nvSpPr>
        <p:spPr bwMode="auto">
          <a:xfrm>
            <a:off x="2987675" y="2389188"/>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对象名</a:t>
            </a:r>
            <a:endParaRPr lang="zh-CN" altLang="en-US">
              <a:solidFill>
                <a:schemeClr val="bg1"/>
              </a:solidFill>
              <a:ea typeface="宋体" pitchFamily="2" charset="-122"/>
            </a:endParaRPr>
          </a:p>
        </p:txBody>
      </p:sp>
      <p:sp>
        <p:nvSpPr>
          <p:cNvPr id="62490" name="Rectangle 26"/>
          <p:cNvSpPr>
            <a:spLocks noChangeArrowheads="1"/>
          </p:cNvSpPr>
          <p:nvPr/>
        </p:nvSpPr>
        <p:spPr bwMode="auto">
          <a:xfrm>
            <a:off x="3902075" y="2389188"/>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2491" name="Rectangle 27"/>
          <p:cNvSpPr>
            <a:spLocks noChangeArrowheads="1"/>
          </p:cNvSpPr>
          <p:nvPr/>
        </p:nvSpPr>
        <p:spPr bwMode="auto">
          <a:xfrm>
            <a:off x="4054475" y="2389188"/>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初值表</a:t>
            </a:r>
            <a:endParaRPr lang="zh-CN" altLang="en-US">
              <a:solidFill>
                <a:schemeClr val="bg1"/>
              </a:solidFill>
              <a:ea typeface="宋体" pitchFamily="2" charset="-122"/>
            </a:endParaRPr>
          </a:p>
        </p:txBody>
      </p:sp>
      <p:sp>
        <p:nvSpPr>
          <p:cNvPr id="62492" name="Rectangle 28"/>
          <p:cNvSpPr>
            <a:spLocks noChangeArrowheads="1"/>
          </p:cNvSpPr>
          <p:nvPr/>
        </p:nvSpPr>
        <p:spPr bwMode="auto">
          <a:xfrm>
            <a:off x="4968875" y="2389188"/>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2493" name="Rectangle 29"/>
          <p:cNvSpPr>
            <a:spLocks noChangeArrowheads="1"/>
          </p:cNvSpPr>
          <p:nvPr/>
        </p:nvSpPr>
        <p:spPr bwMode="auto">
          <a:xfrm>
            <a:off x="701675" y="2725738"/>
            <a:ext cx="169863"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2494" name="Rectangle 30"/>
          <p:cNvSpPr>
            <a:spLocks noChangeArrowheads="1"/>
          </p:cNvSpPr>
          <p:nvPr/>
        </p:nvSpPr>
        <p:spPr bwMode="auto">
          <a:xfrm>
            <a:off x="987425" y="2736850"/>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例如：</a:t>
            </a:r>
            <a:endParaRPr lang="zh-CN" altLang="en-US">
              <a:solidFill>
                <a:schemeClr val="bg1"/>
              </a:solidFill>
              <a:ea typeface="宋体" pitchFamily="2" charset="-122"/>
            </a:endParaRPr>
          </a:p>
        </p:txBody>
      </p:sp>
      <p:sp>
        <p:nvSpPr>
          <p:cNvPr id="62495" name="Rectangle 31"/>
          <p:cNvSpPr>
            <a:spLocks noChangeArrowheads="1"/>
          </p:cNvSpPr>
          <p:nvPr/>
        </p:nvSpPr>
        <p:spPr bwMode="auto">
          <a:xfrm>
            <a:off x="1311275" y="3084513"/>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2496" name="Rectangle 32"/>
          <p:cNvSpPr>
            <a:spLocks noChangeArrowheads="1"/>
          </p:cNvSpPr>
          <p:nvPr/>
        </p:nvSpPr>
        <p:spPr bwMode="auto">
          <a:xfrm>
            <a:off x="2225675" y="3084513"/>
            <a:ext cx="38496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Date birthday(1983,7,13);</a:t>
            </a:r>
            <a:endParaRPr lang="en-US" altLang="zh-CN">
              <a:solidFill>
                <a:schemeClr val="bg1"/>
              </a:solidFill>
              <a:ea typeface="宋体" pitchFamily="2" charset="-122"/>
            </a:endParaRPr>
          </a:p>
        </p:txBody>
      </p:sp>
      <p:sp>
        <p:nvSpPr>
          <p:cNvPr id="62497" name="Rectangle 33"/>
          <p:cNvSpPr>
            <a:spLocks noChangeArrowheads="1"/>
          </p:cNvSpPr>
          <p:nvPr/>
        </p:nvSpPr>
        <p:spPr bwMode="auto">
          <a:xfrm>
            <a:off x="701675" y="3421063"/>
            <a:ext cx="169863"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2498" name="Rectangle 34"/>
          <p:cNvSpPr>
            <a:spLocks noChangeArrowheads="1"/>
          </p:cNvSpPr>
          <p:nvPr/>
        </p:nvSpPr>
        <p:spPr bwMode="auto">
          <a:xfrm>
            <a:off x="987425" y="3432175"/>
            <a:ext cx="36766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常对象只能调用常成员函数</a:t>
            </a:r>
            <a:endParaRPr lang="zh-CN" altLang="en-US">
              <a:solidFill>
                <a:schemeClr val="bg1"/>
              </a:solidFill>
              <a:ea typeface="宋体" pitchFamily="2" charset="-122"/>
            </a:endParaRPr>
          </a:p>
        </p:txBody>
      </p:sp>
      <p:sp>
        <p:nvSpPr>
          <p:cNvPr id="62499" name="Rectangle 35"/>
          <p:cNvSpPr>
            <a:spLocks noChangeArrowheads="1"/>
          </p:cNvSpPr>
          <p:nvPr/>
        </p:nvSpPr>
        <p:spPr bwMode="auto">
          <a:xfrm>
            <a:off x="4792663" y="343217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2500" name="Rectangle 36"/>
          <p:cNvSpPr>
            <a:spLocks noChangeArrowheads="1"/>
          </p:cNvSpPr>
          <p:nvPr/>
        </p:nvSpPr>
        <p:spPr bwMode="auto">
          <a:xfrm>
            <a:off x="4956175" y="3432175"/>
            <a:ext cx="33702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构造函数和析构函数除外</a:t>
            </a:r>
            <a:endParaRPr lang="zh-CN" altLang="en-US">
              <a:solidFill>
                <a:schemeClr val="bg1"/>
              </a:solidFill>
              <a:ea typeface="宋体" pitchFamily="2" charset="-122"/>
            </a:endParaRPr>
          </a:p>
        </p:txBody>
      </p:sp>
      <p:sp>
        <p:nvSpPr>
          <p:cNvPr id="62501" name="Rectangle 37"/>
          <p:cNvSpPr>
            <a:spLocks noChangeArrowheads="1"/>
          </p:cNvSpPr>
          <p:nvPr/>
        </p:nvSpPr>
        <p:spPr bwMode="auto">
          <a:xfrm>
            <a:off x="8431213" y="343217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2502" name="Rectangle 38"/>
          <p:cNvSpPr>
            <a:spLocks noChangeArrowheads="1"/>
          </p:cNvSpPr>
          <p:nvPr/>
        </p:nvSpPr>
        <p:spPr bwMode="auto">
          <a:xfrm>
            <a:off x="8594725" y="3432175"/>
            <a:ext cx="30638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a:t>
            </a:r>
            <a:endParaRPr lang="zh-CN" altLang="en-US">
              <a:solidFill>
                <a:schemeClr val="bg1"/>
              </a:solidFill>
              <a:ea typeface="宋体" pitchFamily="2" charset="-122"/>
            </a:endParaRPr>
          </a:p>
        </p:txBody>
      </p:sp>
      <p:sp>
        <p:nvSpPr>
          <p:cNvPr id="62503" name="Rectangle 39"/>
          <p:cNvSpPr>
            <a:spLocks noChangeArrowheads="1"/>
          </p:cNvSpPr>
          <p:nvPr/>
        </p:nvSpPr>
        <p:spPr bwMode="auto">
          <a:xfrm>
            <a:off x="987425" y="3779838"/>
            <a:ext cx="398303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以保证其数据成员不被修改。</a:t>
            </a:r>
            <a:endParaRPr lang="zh-CN" altLang="en-US">
              <a:solidFill>
                <a:schemeClr val="bg1"/>
              </a:solidFill>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0" y="0"/>
            <a:ext cx="9144000" cy="6858000"/>
            <a:chOff x="0" y="0"/>
            <a:chExt cx="5760" cy="4320"/>
          </a:xfrm>
        </p:grpSpPr>
        <p:sp>
          <p:nvSpPr>
            <p:cNvPr id="63492" name="AutoShape 4"/>
            <p:cNvSpPr>
              <a:spLocks noChangeAspect="1" noChangeArrowheads="1" noTextEdit="1"/>
            </p:cNvSpPr>
            <p:nvPr/>
          </p:nvSpPr>
          <p:spPr bwMode="auto">
            <a:xfrm>
              <a:off x="0" y="0"/>
              <a:ext cx="5760" cy="4320"/>
            </a:xfrm>
            <a:prstGeom prst="rect">
              <a:avLst/>
            </a:prstGeom>
            <a:noFill/>
            <a:ln w="9525">
              <a:noFill/>
              <a:miter lim="800000"/>
              <a:headEnd/>
              <a:tailEnd/>
            </a:ln>
          </p:spPr>
          <p:txBody>
            <a:bodyPr/>
            <a:lstStyle/>
            <a:p>
              <a:endParaRPr lang="zh-CN" altLang="en-US"/>
            </a:p>
          </p:txBody>
        </p:sp>
        <p:sp>
          <p:nvSpPr>
            <p:cNvPr id="63495" name="Rectangle 7"/>
            <p:cNvSpPr>
              <a:spLocks noChangeArrowheads="1"/>
            </p:cNvSpPr>
            <p:nvPr/>
          </p:nvSpPr>
          <p:spPr bwMode="auto">
            <a:xfrm>
              <a:off x="340" y="482"/>
              <a:ext cx="4897" cy="721"/>
            </a:xfrm>
            <a:prstGeom prst="rect">
              <a:avLst/>
            </a:prstGeom>
            <a:noFill/>
            <a:ln w="9525">
              <a:noFill/>
              <a:miter lim="800000"/>
              <a:headEnd/>
              <a:tailEnd/>
            </a:ln>
          </p:spPr>
          <p:txBody>
            <a:bodyPr/>
            <a:lstStyle/>
            <a:p>
              <a:endParaRPr lang="zh-CN" altLang="en-US"/>
            </a:p>
          </p:txBody>
        </p:sp>
        <p:sp>
          <p:nvSpPr>
            <p:cNvPr id="63496" name="Rectangle 8"/>
            <p:cNvSpPr>
              <a:spLocks noChangeArrowheads="1"/>
            </p:cNvSpPr>
            <p:nvPr/>
          </p:nvSpPr>
          <p:spPr bwMode="auto">
            <a:xfrm>
              <a:off x="288" y="1584"/>
              <a:ext cx="5185" cy="1105"/>
            </a:xfrm>
            <a:prstGeom prst="rect">
              <a:avLst/>
            </a:prstGeom>
            <a:noFill/>
            <a:ln w="9525">
              <a:noFill/>
              <a:miter lim="800000"/>
              <a:headEnd/>
              <a:tailEnd/>
            </a:ln>
          </p:spPr>
          <p:txBody>
            <a:bodyPr/>
            <a:lstStyle/>
            <a:p>
              <a:endParaRPr lang="zh-CN" altLang="en-US"/>
            </a:p>
          </p:txBody>
        </p:sp>
        <p:sp>
          <p:nvSpPr>
            <p:cNvPr id="63497" name="Rectangle 9"/>
            <p:cNvSpPr>
              <a:spLocks noChangeArrowheads="1"/>
            </p:cNvSpPr>
            <p:nvPr/>
          </p:nvSpPr>
          <p:spPr bwMode="auto">
            <a:xfrm>
              <a:off x="75" y="288"/>
              <a:ext cx="5617" cy="3867"/>
            </a:xfrm>
            <a:prstGeom prst="rect">
              <a:avLst/>
            </a:prstGeom>
            <a:noFill/>
            <a:ln w="9525">
              <a:noFill/>
              <a:miter lim="800000"/>
              <a:headEnd/>
              <a:tailEnd/>
            </a:ln>
          </p:spPr>
          <p:txBody>
            <a:bodyPr/>
            <a:lstStyle/>
            <a:p>
              <a:endParaRPr lang="zh-CN" altLang="en-US"/>
            </a:p>
          </p:txBody>
        </p:sp>
        <p:sp>
          <p:nvSpPr>
            <p:cNvPr id="63498" name="Rectangle 10"/>
            <p:cNvSpPr>
              <a:spLocks noChangeArrowheads="1"/>
            </p:cNvSpPr>
            <p:nvPr/>
          </p:nvSpPr>
          <p:spPr bwMode="auto">
            <a:xfrm>
              <a:off x="133" y="335"/>
              <a:ext cx="73" cy="250"/>
            </a:xfrm>
            <a:prstGeom prst="rect">
              <a:avLst/>
            </a:prstGeom>
            <a:noFill/>
            <a:ln w="9525">
              <a:noFill/>
              <a:miter lim="800000"/>
              <a:headEnd/>
              <a:tailEnd/>
            </a:ln>
          </p:spPr>
          <p:txBody>
            <a:bodyPr wrap="none" lIns="0" tIns="0" rIns="0" bIns="0">
              <a:spAutoFit/>
            </a:bodyPr>
            <a:lstStyle/>
            <a:p>
              <a:r>
                <a:rPr lang="en-US" altLang="zh-CN" sz="2600">
                  <a:solidFill>
                    <a:schemeClr val="bg1"/>
                  </a:solidFill>
                  <a:latin typeface="Times New Roman" pitchFamily="18" charset="0"/>
                  <a:ea typeface="宋体" pitchFamily="2" charset="-122"/>
                </a:rPr>
                <a:t>•</a:t>
              </a:r>
              <a:endParaRPr lang="en-US" altLang="zh-CN">
                <a:solidFill>
                  <a:schemeClr val="bg1"/>
                </a:solidFill>
                <a:ea typeface="宋体" pitchFamily="2" charset="-122"/>
              </a:endParaRPr>
            </a:p>
          </p:txBody>
        </p:sp>
        <p:sp>
          <p:nvSpPr>
            <p:cNvPr id="63499" name="Rectangle 11"/>
            <p:cNvSpPr>
              <a:spLocks noChangeArrowheads="1"/>
            </p:cNvSpPr>
            <p:nvPr/>
          </p:nvSpPr>
          <p:spPr bwMode="auto">
            <a:xfrm>
              <a:off x="1429" y="346"/>
              <a:ext cx="209" cy="250"/>
            </a:xfrm>
            <a:prstGeom prst="rect">
              <a:avLst/>
            </a:prstGeom>
            <a:noFill/>
            <a:ln w="9525">
              <a:noFill/>
              <a:miter lim="800000"/>
              <a:headEnd/>
              <a:tailEnd/>
            </a:ln>
          </p:spPr>
          <p:txBody>
            <a:bodyPr wrap="none" lIns="0" tIns="0" rIns="0" bIns="0">
              <a:spAutoFit/>
            </a:bodyPr>
            <a:lstStyle/>
            <a:p>
              <a:r>
                <a:rPr lang="zh-CN" altLang="en-US" sz="2600" b="1">
                  <a:solidFill>
                    <a:schemeClr val="bg1"/>
                  </a:solidFill>
                  <a:latin typeface="宋体" pitchFamily="2" charset="-122"/>
                  <a:ea typeface="宋体" pitchFamily="2" charset="-122"/>
                </a:rPr>
                <a:t>例</a:t>
              </a:r>
              <a:endParaRPr lang="zh-CN" altLang="en-US">
                <a:solidFill>
                  <a:schemeClr val="bg1"/>
                </a:solidFill>
                <a:ea typeface="宋体" pitchFamily="2" charset="-122"/>
              </a:endParaRPr>
            </a:p>
          </p:txBody>
        </p:sp>
        <p:sp>
          <p:nvSpPr>
            <p:cNvPr id="63501" name="Rectangle 13"/>
            <p:cNvSpPr>
              <a:spLocks noChangeArrowheads="1"/>
            </p:cNvSpPr>
            <p:nvPr/>
          </p:nvSpPr>
          <p:spPr bwMode="auto">
            <a:xfrm>
              <a:off x="1701" y="346"/>
              <a:ext cx="2299" cy="250"/>
            </a:xfrm>
            <a:prstGeom prst="rect">
              <a:avLst/>
            </a:prstGeom>
            <a:noFill/>
            <a:ln w="9525">
              <a:noFill/>
              <a:miter lim="800000"/>
              <a:headEnd/>
              <a:tailEnd/>
            </a:ln>
          </p:spPr>
          <p:txBody>
            <a:bodyPr wrap="none" lIns="0" tIns="0" rIns="0" bIns="0">
              <a:spAutoFit/>
            </a:bodyPr>
            <a:lstStyle/>
            <a:p>
              <a:r>
                <a:rPr lang="zh-CN" altLang="en-US" sz="2600" b="1">
                  <a:solidFill>
                    <a:schemeClr val="bg1"/>
                  </a:solidFill>
                  <a:latin typeface="宋体" pitchFamily="2" charset="-122"/>
                  <a:ea typeface="宋体" pitchFamily="2" charset="-122"/>
                </a:rPr>
                <a:t>常对象调用常成员函数。</a:t>
              </a:r>
              <a:endParaRPr lang="zh-CN" altLang="en-US">
                <a:solidFill>
                  <a:schemeClr val="bg1"/>
                </a:solidFill>
                <a:ea typeface="宋体" pitchFamily="2" charset="-122"/>
              </a:endParaRPr>
            </a:p>
          </p:txBody>
        </p:sp>
        <p:sp>
          <p:nvSpPr>
            <p:cNvPr id="63502" name="Rectangle 14"/>
            <p:cNvSpPr>
              <a:spLocks noChangeArrowheads="1"/>
            </p:cNvSpPr>
            <p:nvPr/>
          </p:nvSpPr>
          <p:spPr bwMode="auto">
            <a:xfrm>
              <a:off x="133" y="580"/>
              <a:ext cx="10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3503" name="Rectangle 15"/>
            <p:cNvSpPr>
              <a:spLocks noChangeArrowheads="1"/>
            </p:cNvSpPr>
            <p:nvPr/>
          </p:nvSpPr>
          <p:spPr bwMode="auto">
            <a:xfrm>
              <a:off x="237" y="580"/>
              <a:ext cx="84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include&lt;</a:t>
              </a:r>
              <a:endParaRPr lang="en-US" altLang="zh-CN">
                <a:solidFill>
                  <a:schemeClr val="bg1"/>
                </a:solidFill>
                <a:ea typeface="宋体" pitchFamily="2" charset="-122"/>
              </a:endParaRPr>
            </a:p>
          </p:txBody>
        </p:sp>
        <p:sp>
          <p:nvSpPr>
            <p:cNvPr id="63504" name="Rectangle 16"/>
            <p:cNvSpPr>
              <a:spLocks noChangeArrowheads="1"/>
            </p:cNvSpPr>
            <p:nvPr/>
          </p:nvSpPr>
          <p:spPr bwMode="auto">
            <a:xfrm>
              <a:off x="1069" y="580"/>
              <a:ext cx="84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iostream</a:t>
              </a:r>
              <a:endParaRPr lang="en-US" altLang="zh-CN">
                <a:solidFill>
                  <a:schemeClr val="bg1"/>
                </a:solidFill>
                <a:ea typeface="宋体" pitchFamily="2" charset="-122"/>
              </a:endParaRPr>
            </a:p>
          </p:txBody>
        </p:sp>
        <p:sp>
          <p:nvSpPr>
            <p:cNvPr id="63505" name="Rectangle 17"/>
            <p:cNvSpPr>
              <a:spLocks noChangeArrowheads="1"/>
            </p:cNvSpPr>
            <p:nvPr/>
          </p:nvSpPr>
          <p:spPr bwMode="auto">
            <a:xfrm>
              <a:off x="1901" y="580"/>
              <a:ext cx="10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63506" name="Rectangle 18"/>
            <p:cNvSpPr>
              <a:spLocks noChangeArrowheads="1"/>
            </p:cNvSpPr>
            <p:nvPr/>
          </p:nvSpPr>
          <p:spPr bwMode="auto">
            <a:xfrm>
              <a:off x="133" y="818"/>
              <a:ext cx="210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using namespace std;</a:t>
              </a:r>
              <a:endParaRPr lang="en-US" altLang="zh-CN">
                <a:solidFill>
                  <a:schemeClr val="bg1"/>
                </a:solidFill>
                <a:ea typeface="宋体" pitchFamily="2" charset="-122"/>
              </a:endParaRPr>
            </a:p>
          </p:txBody>
        </p:sp>
        <p:sp>
          <p:nvSpPr>
            <p:cNvPr id="63507" name="Rectangle 19"/>
            <p:cNvSpPr>
              <a:spLocks noChangeArrowheads="1"/>
            </p:cNvSpPr>
            <p:nvPr/>
          </p:nvSpPr>
          <p:spPr bwMode="auto">
            <a:xfrm>
              <a:off x="133" y="1294"/>
              <a:ext cx="126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class Point{</a:t>
              </a:r>
              <a:endParaRPr lang="en-US" altLang="zh-CN">
                <a:solidFill>
                  <a:schemeClr val="bg1"/>
                </a:solidFill>
                <a:ea typeface="宋体" pitchFamily="2" charset="-122"/>
              </a:endParaRPr>
            </a:p>
          </p:txBody>
        </p:sp>
        <p:sp>
          <p:nvSpPr>
            <p:cNvPr id="63508" name="Rectangle 20"/>
            <p:cNvSpPr>
              <a:spLocks noChangeArrowheads="1"/>
            </p:cNvSpPr>
            <p:nvPr/>
          </p:nvSpPr>
          <p:spPr bwMode="auto">
            <a:xfrm>
              <a:off x="341" y="1532"/>
              <a:ext cx="31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63509" name="Rectangle 21"/>
            <p:cNvSpPr>
              <a:spLocks noChangeArrowheads="1"/>
            </p:cNvSpPr>
            <p:nvPr/>
          </p:nvSpPr>
          <p:spPr bwMode="auto">
            <a:xfrm>
              <a:off x="757" y="1532"/>
              <a:ext cx="42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x,y;</a:t>
              </a:r>
              <a:endParaRPr lang="en-US" altLang="zh-CN">
                <a:solidFill>
                  <a:schemeClr val="bg1"/>
                </a:solidFill>
                <a:ea typeface="宋体" pitchFamily="2" charset="-122"/>
              </a:endParaRPr>
            </a:p>
          </p:txBody>
        </p:sp>
        <p:sp>
          <p:nvSpPr>
            <p:cNvPr id="63510" name="Rectangle 22"/>
            <p:cNvSpPr>
              <a:spLocks noChangeArrowheads="1"/>
            </p:cNvSpPr>
            <p:nvPr/>
          </p:nvSpPr>
          <p:spPr bwMode="auto">
            <a:xfrm>
              <a:off x="133" y="1770"/>
              <a:ext cx="73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public:</a:t>
              </a:r>
              <a:endParaRPr lang="en-US" altLang="zh-CN">
                <a:solidFill>
                  <a:schemeClr val="bg1"/>
                </a:solidFill>
                <a:ea typeface="宋体" pitchFamily="2" charset="-122"/>
              </a:endParaRPr>
            </a:p>
          </p:txBody>
        </p:sp>
        <p:sp>
          <p:nvSpPr>
            <p:cNvPr id="63511" name="Rectangle 23"/>
            <p:cNvSpPr>
              <a:spLocks noChangeArrowheads="1"/>
            </p:cNvSpPr>
            <p:nvPr/>
          </p:nvSpPr>
          <p:spPr bwMode="auto">
            <a:xfrm>
              <a:off x="341" y="2008"/>
              <a:ext cx="63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Point(</a:t>
              </a:r>
              <a:endParaRPr lang="en-US" altLang="zh-CN">
                <a:solidFill>
                  <a:schemeClr val="bg1"/>
                </a:solidFill>
                <a:ea typeface="宋体" pitchFamily="2" charset="-122"/>
              </a:endParaRPr>
            </a:p>
          </p:txBody>
        </p:sp>
        <p:sp>
          <p:nvSpPr>
            <p:cNvPr id="63512" name="Rectangle 24"/>
            <p:cNvSpPr>
              <a:spLocks noChangeArrowheads="1"/>
            </p:cNvSpPr>
            <p:nvPr/>
          </p:nvSpPr>
          <p:spPr bwMode="auto">
            <a:xfrm>
              <a:off x="965" y="2008"/>
              <a:ext cx="31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63513" name="Rectangle 25"/>
            <p:cNvSpPr>
              <a:spLocks noChangeArrowheads="1"/>
            </p:cNvSpPr>
            <p:nvPr/>
          </p:nvSpPr>
          <p:spPr bwMode="auto">
            <a:xfrm>
              <a:off x="1381" y="2008"/>
              <a:ext cx="21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a:t>
              </a:r>
              <a:endParaRPr lang="en-US" altLang="zh-CN">
                <a:solidFill>
                  <a:schemeClr val="bg1"/>
                </a:solidFill>
                <a:ea typeface="宋体" pitchFamily="2" charset="-122"/>
              </a:endParaRPr>
            </a:p>
          </p:txBody>
        </p:sp>
        <p:sp>
          <p:nvSpPr>
            <p:cNvPr id="63514" name="Rectangle 26"/>
            <p:cNvSpPr>
              <a:spLocks noChangeArrowheads="1"/>
            </p:cNvSpPr>
            <p:nvPr/>
          </p:nvSpPr>
          <p:spPr bwMode="auto">
            <a:xfrm>
              <a:off x="1589" y="2008"/>
              <a:ext cx="31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63515" name="Rectangle 27"/>
            <p:cNvSpPr>
              <a:spLocks noChangeArrowheads="1"/>
            </p:cNvSpPr>
            <p:nvPr/>
          </p:nvSpPr>
          <p:spPr bwMode="auto">
            <a:xfrm>
              <a:off x="2005" y="2008"/>
              <a:ext cx="168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b){  x=a;y=b;  }</a:t>
              </a:r>
              <a:endParaRPr lang="en-US" altLang="zh-CN">
                <a:solidFill>
                  <a:schemeClr val="bg1"/>
                </a:solidFill>
                <a:ea typeface="宋体" pitchFamily="2" charset="-122"/>
              </a:endParaRPr>
            </a:p>
          </p:txBody>
        </p:sp>
        <p:sp>
          <p:nvSpPr>
            <p:cNvPr id="63516" name="Rectangle 28"/>
            <p:cNvSpPr>
              <a:spLocks noChangeArrowheads="1"/>
            </p:cNvSpPr>
            <p:nvPr/>
          </p:nvSpPr>
          <p:spPr bwMode="auto">
            <a:xfrm>
              <a:off x="341" y="2246"/>
              <a:ext cx="105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void Move(</a:t>
              </a:r>
              <a:endParaRPr lang="en-US" altLang="zh-CN">
                <a:solidFill>
                  <a:schemeClr val="bg1"/>
                </a:solidFill>
                <a:ea typeface="宋体" pitchFamily="2" charset="-122"/>
              </a:endParaRPr>
            </a:p>
          </p:txBody>
        </p:sp>
        <p:sp>
          <p:nvSpPr>
            <p:cNvPr id="63517" name="Rectangle 29"/>
            <p:cNvSpPr>
              <a:spLocks noChangeArrowheads="1"/>
            </p:cNvSpPr>
            <p:nvPr/>
          </p:nvSpPr>
          <p:spPr bwMode="auto">
            <a:xfrm>
              <a:off x="1381" y="2246"/>
              <a:ext cx="31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63518" name="Rectangle 30"/>
            <p:cNvSpPr>
              <a:spLocks noChangeArrowheads="1"/>
            </p:cNvSpPr>
            <p:nvPr/>
          </p:nvSpPr>
          <p:spPr bwMode="auto">
            <a:xfrm>
              <a:off x="1797" y="2246"/>
              <a:ext cx="21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a:t>
              </a:r>
              <a:endParaRPr lang="en-US" altLang="zh-CN">
                <a:solidFill>
                  <a:schemeClr val="bg1"/>
                </a:solidFill>
                <a:ea typeface="宋体" pitchFamily="2" charset="-122"/>
              </a:endParaRPr>
            </a:p>
          </p:txBody>
        </p:sp>
        <p:sp>
          <p:nvSpPr>
            <p:cNvPr id="63519" name="Rectangle 31"/>
            <p:cNvSpPr>
              <a:spLocks noChangeArrowheads="1"/>
            </p:cNvSpPr>
            <p:nvPr/>
          </p:nvSpPr>
          <p:spPr bwMode="auto">
            <a:xfrm>
              <a:off x="2005" y="2246"/>
              <a:ext cx="31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63520" name="Rectangle 32"/>
            <p:cNvSpPr>
              <a:spLocks noChangeArrowheads="1"/>
            </p:cNvSpPr>
            <p:nvPr/>
          </p:nvSpPr>
          <p:spPr bwMode="auto">
            <a:xfrm>
              <a:off x="2421" y="2246"/>
              <a:ext cx="189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b){  x+=a;y+=b;  }</a:t>
              </a:r>
              <a:endParaRPr lang="en-US" altLang="zh-CN">
                <a:solidFill>
                  <a:schemeClr val="bg1"/>
                </a:solidFill>
                <a:ea typeface="宋体" pitchFamily="2" charset="-122"/>
              </a:endParaRPr>
            </a:p>
          </p:txBody>
        </p:sp>
        <p:sp>
          <p:nvSpPr>
            <p:cNvPr id="63521" name="Rectangle 33"/>
            <p:cNvSpPr>
              <a:spLocks noChangeArrowheads="1"/>
            </p:cNvSpPr>
            <p:nvPr/>
          </p:nvSpPr>
          <p:spPr bwMode="auto">
            <a:xfrm>
              <a:off x="341" y="2484"/>
              <a:ext cx="157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void Display( )</a:t>
              </a:r>
              <a:endParaRPr lang="en-US" altLang="zh-CN">
                <a:solidFill>
                  <a:schemeClr val="bg1"/>
                </a:solidFill>
                <a:ea typeface="宋体" pitchFamily="2" charset="-122"/>
              </a:endParaRPr>
            </a:p>
          </p:txBody>
        </p:sp>
        <p:sp>
          <p:nvSpPr>
            <p:cNvPr id="63522" name="Rectangle 34"/>
            <p:cNvSpPr>
              <a:spLocks noChangeArrowheads="1"/>
            </p:cNvSpPr>
            <p:nvPr/>
          </p:nvSpPr>
          <p:spPr bwMode="auto">
            <a:xfrm>
              <a:off x="341" y="2722"/>
              <a:ext cx="31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63523" name="Rectangle 35"/>
            <p:cNvSpPr>
              <a:spLocks noChangeArrowheads="1"/>
            </p:cNvSpPr>
            <p:nvPr/>
          </p:nvSpPr>
          <p:spPr bwMode="auto">
            <a:xfrm>
              <a:off x="653" y="2722"/>
              <a:ext cx="42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cout</a:t>
              </a:r>
              <a:endParaRPr lang="en-US" altLang="zh-CN">
                <a:solidFill>
                  <a:schemeClr val="bg1"/>
                </a:solidFill>
                <a:ea typeface="宋体" pitchFamily="2" charset="-122"/>
              </a:endParaRPr>
            </a:p>
          </p:txBody>
        </p:sp>
        <p:sp>
          <p:nvSpPr>
            <p:cNvPr id="63524" name="Rectangle 36"/>
            <p:cNvSpPr>
              <a:spLocks noChangeArrowheads="1"/>
            </p:cNvSpPr>
            <p:nvPr/>
          </p:nvSpPr>
          <p:spPr bwMode="auto">
            <a:xfrm>
              <a:off x="1069" y="2722"/>
              <a:ext cx="346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&lt;&lt;"In Display().("&lt;&lt;x&lt;&lt;','&lt;&lt;y&lt;&lt;")</a:t>
              </a:r>
              <a:endParaRPr lang="en-US" altLang="zh-CN">
                <a:solidFill>
                  <a:schemeClr val="bg1"/>
                </a:solidFill>
                <a:ea typeface="宋体" pitchFamily="2" charset="-122"/>
              </a:endParaRPr>
            </a:p>
          </p:txBody>
        </p:sp>
        <p:sp>
          <p:nvSpPr>
            <p:cNvPr id="63525" name="Rectangle 37"/>
            <p:cNvSpPr>
              <a:spLocks noChangeArrowheads="1"/>
            </p:cNvSpPr>
            <p:nvPr/>
          </p:nvSpPr>
          <p:spPr bwMode="auto">
            <a:xfrm>
              <a:off x="4501" y="2722"/>
              <a:ext cx="10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3526" name="Rectangle 38"/>
            <p:cNvSpPr>
              <a:spLocks noChangeArrowheads="1"/>
            </p:cNvSpPr>
            <p:nvPr/>
          </p:nvSpPr>
          <p:spPr bwMode="auto">
            <a:xfrm>
              <a:off x="4605" y="2722"/>
              <a:ext cx="63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n";  }</a:t>
              </a:r>
              <a:endParaRPr lang="en-US" altLang="zh-CN">
                <a:solidFill>
                  <a:schemeClr val="bg1"/>
                </a:solidFill>
                <a:ea typeface="宋体" pitchFamily="2" charset="-122"/>
              </a:endParaRPr>
            </a:p>
          </p:txBody>
        </p:sp>
        <p:sp>
          <p:nvSpPr>
            <p:cNvPr id="63527" name="Rectangle 39"/>
            <p:cNvSpPr>
              <a:spLocks noChangeArrowheads="1"/>
            </p:cNvSpPr>
            <p:nvPr/>
          </p:nvSpPr>
          <p:spPr bwMode="auto">
            <a:xfrm>
              <a:off x="341" y="2960"/>
              <a:ext cx="283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void Display( ) const    //</a:t>
              </a:r>
              <a:endParaRPr lang="en-US" altLang="zh-CN">
                <a:solidFill>
                  <a:schemeClr val="bg1"/>
                </a:solidFill>
                <a:ea typeface="宋体" pitchFamily="2" charset="-122"/>
              </a:endParaRPr>
            </a:p>
          </p:txBody>
        </p:sp>
        <p:sp>
          <p:nvSpPr>
            <p:cNvPr id="63528" name="Rectangle 40"/>
            <p:cNvSpPr>
              <a:spLocks noChangeArrowheads="1"/>
            </p:cNvSpPr>
            <p:nvPr/>
          </p:nvSpPr>
          <p:spPr bwMode="auto">
            <a:xfrm>
              <a:off x="3149" y="2960"/>
              <a:ext cx="1045" cy="250"/>
            </a:xfrm>
            <a:prstGeom prst="rect">
              <a:avLst/>
            </a:prstGeom>
            <a:noFill/>
            <a:ln w="9525">
              <a:noFill/>
              <a:miter lim="800000"/>
              <a:headEnd/>
              <a:tailEnd/>
            </a:ln>
          </p:spPr>
          <p:txBody>
            <a:bodyPr wrap="none" lIns="0" tIns="0" rIns="0" bIns="0">
              <a:spAutoFit/>
            </a:bodyPr>
            <a:lstStyle/>
            <a:p>
              <a:r>
                <a:rPr lang="zh-CN" altLang="en-US" sz="2600" b="1">
                  <a:solidFill>
                    <a:schemeClr val="bg1"/>
                  </a:solidFill>
                  <a:latin typeface="宋体" pitchFamily="2" charset="-122"/>
                  <a:ea typeface="宋体" pitchFamily="2" charset="-122"/>
                </a:rPr>
                <a:t>常成员函数</a:t>
              </a:r>
              <a:endParaRPr lang="zh-CN" altLang="en-US">
                <a:solidFill>
                  <a:schemeClr val="bg1"/>
                </a:solidFill>
                <a:ea typeface="宋体" pitchFamily="2" charset="-122"/>
              </a:endParaRPr>
            </a:p>
          </p:txBody>
        </p:sp>
        <p:sp>
          <p:nvSpPr>
            <p:cNvPr id="63529" name="Rectangle 41"/>
            <p:cNvSpPr>
              <a:spLocks noChangeArrowheads="1"/>
            </p:cNvSpPr>
            <p:nvPr/>
          </p:nvSpPr>
          <p:spPr bwMode="auto">
            <a:xfrm>
              <a:off x="341" y="3198"/>
              <a:ext cx="10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3530" name="Rectangle 42"/>
            <p:cNvSpPr>
              <a:spLocks noChangeArrowheads="1"/>
            </p:cNvSpPr>
            <p:nvPr/>
          </p:nvSpPr>
          <p:spPr bwMode="auto">
            <a:xfrm>
              <a:off x="653" y="3443"/>
              <a:ext cx="404" cy="240"/>
            </a:xfrm>
            <a:prstGeom prst="rect">
              <a:avLst/>
            </a:prstGeom>
            <a:noFill/>
            <a:ln w="9525">
              <a:noFill/>
              <a:miter lim="800000"/>
              <a:headEnd/>
              <a:tailEnd/>
            </a:ln>
          </p:spPr>
          <p:txBody>
            <a:bodyPr wrap="none" lIns="0" tIns="0" rIns="0" bIns="0">
              <a:spAutoFit/>
            </a:bodyPr>
            <a:lstStyle/>
            <a:p>
              <a:r>
                <a:rPr lang="en-US" altLang="zh-CN" sz="2500" b="1">
                  <a:solidFill>
                    <a:schemeClr val="bg1"/>
                  </a:solidFill>
                  <a:latin typeface="宋体" pitchFamily="2" charset="-122"/>
                  <a:ea typeface="宋体" pitchFamily="2" charset="-122"/>
                </a:rPr>
                <a:t>cout</a:t>
              </a:r>
              <a:endParaRPr lang="en-US" altLang="zh-CN">
                <a:solidFill>
                  <a:schemeClr val="bg1"/>
                </a:solidFill>
                <a:ea typeface="宋体" pitchFamily="2" charset="-122"/>
              </a:endParaRPr>
            </a:p>
          </p:txBody>
        </p:sp>
        <p:sp>
          <p:nvSpPr>
            <p:cNvPr id="63531" name="Rectangle 43"/>
            <p:cNvSpPr>
              <a:spLocks noChangeArrowheads="1"/>
            </p:cNvSpPr>
            <p:nvPr/>
          </p:nvSpPr>
          <p:spPr bwMode="auto">
            <a:xfrm>
              <a:off x="1053" y="3443"/>
              <a:ext cx="3939" cy="240"/>
            </a:xfrm>
            <a:prstGeom prst="rect">
              <a:avLst/>
            </a:prstGeom>
            <a:noFill/>
            <a:ln w="9525">
              <a:noFill/>
              <a:miter lim="800000"/>
              <a:headEnd/>
              <a:tailEnd/>
            </a:ln>
          </p:spPr>
          <p:txBody>
            <a:bodyPr wrap="none" lIns="0" tIns="0" rIns="0" bIns="0">
              <a:spAutoFit/>
            </a:bodyPr>
            <a:lstStyle/>
            <a:p>
              <a:r>
                <a:rPr lang="en-US" altLang="zh-CN" sz="2500" b="1">
                  <a:solidFill>
                    <a:schemeClr val="bg1"/>
                  </a:solidFill>
                  <a:latin typeface="宋体" pitchFamily="2" charset="-122"/>
                  <a:ea typeface="宋体" pitchFamily="2" charset="-122"/>
                </a:rPr>
                <a:t>&lt;&lt;"In Display() const.("&lt;&lt;x&lt;&lt;','&lt;&lt;y&lt;&lt;")</a:t>
              </a:r>
              <a:endParaRPr lang="en-US" altLang="zh-CN">
                <a:solidFill>
                  <a:schemeClr val="bg1"/>
                </a:solidFill>
                <a:ea typeface="宋体" pitchFamily="2" charset="-122"/>
              </a:endParaRPr>
            </a:p>
          </p:txBody>
        </p:sp>
        <p:sp>
          <p:nvSpPr>
            <p:cNvPr id="63532" name="Rectangle 44"/>
            <p:cNvSpPr>
              <a:spLocks noChangeArrowheads="1"/>
            </p:cNvSpPr>
            <p:nvPr/>
          </p:nvSpPr>
          <p:spPr bwMode="auto">
            <a:xfrm>
              <a:off x="4953" y="3443"/>
              <a:ext cx="101" cy="240"/>
            </a:xfrm>
            <a:prstGeom prst="rect">
              <a:avLst/>
            </a:prstGeom>
            <a:noFill/>
            <a:ln w="9525">
              <a:noFill/>
              <a:miter lim="800000"/>
              <a:headEnd/>
              <a:tailEnd/>
            </a:ln>
          </p:spPr>
          <p:txBody>
            <a:bodyPr wrap="none" lIns="0" tIns="0" rIns="0" bIns="0">
              <a:spAutoFit/>
            </a:bodyPr>
            <a:lstStyle/>
            <a:p>
              <a:r>
                <a:rPr lang="en-US" altLang="zh-CN" sz="25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3533" name="Rectangle 45"/>
            <p:cNvSpPr>
              <a:spLocks noChangeArrowheads="1"/>
            </p:cNvSpPr>
            <p:nvPr/>
          </p:nvSpPr>
          <p:spPr bwMode="auto">
            <a:xfrm>
              <a:off x="5053" y="3443"/>
              <a:ext cx="303" cy="240"/>
            </a:xfrm>
            <a:prstGeom prst="rect">
              <a:avLst/>
            </a:prstGeom>
            <a:noFill/>
            <a:ln w="9525">
              <a:noFill/>
              <a:miter lim="800000"/>
              <a:headEnd/>
              <a:tailEnd/>
            </a:ln>
          </p:spPr>
          <p:txBody>
            <a:bodyPr wrap="none" lIns="0" tIns="0" rIns="0" bIns="0">
              <a:spAutoFit/>
            </a:bodyPr>
            <a:lstStyle/>
            <a:p>
              <a:r>
                <a:rPr lang="en-US" altLang="zh-CN" sz="2500" b="1">
                  <a:solidFill>
                    <a:schemeClr val="bg1"/>
                  </a:solidFill>
                  <a:latin typeface="宋体" pitchFamily="2" charset="-122"/>
                  <a:ea typeface="宋体" pitchFamily="2" charset="-122"/>
                </a:rPr>
                <a:t>n";</a:t>
              </a:r>
              <a:endParaRPr lang="en-US" altLang="zh-CN">
                <a:solidFill>
                  <a:schemeClr val="bg1"/>
                </a:solidFill>
                <a:ea typeface="宋体" pitchFamily="2" charset="-122"/>
              </a:endParaRPr>
            </a:p>
          </p:txBody>
        </p:sp>
        <p:sp>
          <p:nvSpPr>
            <p:cNvPr id="63534" name="Rectangle 46"/>
            <p:cNvSpPr>
              <a:spLocks noChangeArrowheads="1"/>
            </p:cNvSpPr>
            <p:nvPr/>
          </p:nvSpPr>
          <p:spPr bwMode="auto">
            <a:xfrm>
              <a:off x="341" y="3674"/>
              <a:ext cx="105"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3535" name="Rectangle 47"/>
            <p:cNvSpPr>
              <a:spLocks noChangeArrowheads="1"/>
            </p:cNvSpPr>
            <p:nvPr/>
          </p:nvSpPr>
          <p:spPr bwMode="auto">
            <a:xfrm>
              <a:off x="133" y="3912"/>
              <a:ext cx="210" cy="250"/>
            </a:xfrm>
            <a:prstGeom prst="rect">
              <a:avLst/>
            </a:prstGeom>
            <a:noFill/>
            <a:ln w="9525">
              <a:noFill/>
              <a:miter lim="800000"/>
              <a:headEnd/>
              <a:tailEnd/>
            </a:ln>
          </p:spPr>
          <p:txBody>
            <a:bodyPr wrap="none" lIns="0" tIns="0" rIns="0" bIns="0">
              <a:spAutoFit/>
            </a:bodyPr>
            <a:lstStyle/>
            <a:p>
              <a:r>
                <a:rPr lang="en-US" altLang="zh-CN" sz="26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3536" name="Rectangle 48"/>
            <p:cNvSpPr>
              <a:spLocks noChangeArrowheads="1"/>
            </p:cNvSpPr>
            <p:nvPr/>
          </p:nvSpPr>
          <p:spPr bwMode="auto">
            <a:xfrm>
              <a:off x="2160" y="1076"/>
              <a:ext cx="3553" cy="893"/>
            </a:xfrm>
            <a:prstGeom prst="rect">
              <a:avLst/>
            </a:prstGeom>
            <a:solidFill>
              <a:schemeClr val="tx1"/>
            </a:solidFill>
            <a:ln w="9525">
              <a:solidFill>
                <a:srgbClr val="EAEAEA"/>
              </a:solidFill>
              <a:miter lim="800000"/>
              <a:headEnd/>
              <a:tailEnd/>
            </a:ln>
          </p:spPr>
          <p:txBody>
            <a:bodyPr/>
            <a:lstStyle/>
            <a:p>
              <a:endParaRPr lang="zh-CN" altLang="en-US"/>
            </a:p>
          </p:txBody>
        </p:sp>
        <p:sp>
          <p:nvSpPr>
            <p:cNvPr id="63537" name="Rectangle 49"/>
            <p:cNvSpPr>
              <a:spLocks noChangeArrowheads="1"/>
            </p:cNvSpPr>
            <p:nvPr/>
          </p:nvSpPr>
          <p:spPr bwMode="auto">
            <a:xfrm>
              <a:off x="2221" y="1114"/>
              <a:ext cx="67" cy="230"/>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3538" name="Rectangle 50"/>
            <p:cNvSpPr>
              <a:spLocks noChangeArrowheads="1"/>
            </p:cNvSpPr>
            <p:nvPr/>
          </p:nvSpPr>
          <p:spPr bwMode="auto">
            <a:xfrm>
              <a:off x="2342" y="1121"/>
              <a:ext cx="485"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3539" name="Rectangle 51"/>
            <p:cNvSpPr>
              <a:spLocks noChangeArrowheads="1"/>
            </p:cNvSpPr>
            <p:nvPr/>
          </p:nvSpPr>
          <p:spPr bwMode="auto">
            <a:xfrm>
              <a:off x="2822" y="1121"/>
              <a:ext cx="2509"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关键字可用于区分重载函数。</a:t>
              </a:r>
              <a:endParaRPr lang="zh-CN" altLang="en-US">
                <a:solidFill>
                  <a:schemeClr val="bg1"/>
                </a:solidFill>
                <a:ea typeface="宋体" pitchFamily="2" charset="-122"/>
              </a:endParaRPr>
            </a:p>
          </p:txBody>
        </p:sp>
        <p:sp>
          <p:nvSpPr>
            <p:cNvPr id="63540" name="Rectangle 52"/>
            <p:cNvSpPr>
              <a:spLocks noChangeArrowheads="1"/>
            </p:cNvSpPr>
            <p:nvPr/>
          </p:nvSpPr>
          <p:spPr bwMode="auto">
            <a:xfrm>
              <a:off x="2221" y="1321"/>
              <a:ext cx="67" cy="230"/>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3541" name="Rectangle 53"/>
            <p:cNvSpPr>
              <a:spLocks noChangeArrowheads="1"/>
            </p:cNvSpPr>
            <p:nvPr/>
          </p:nvSpPr>
          <p:spPr bwMode="auto">
            <a:xfrm>
              <a:off x="2342" y="1328"/>
              <a:ext cx="485"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3542" name="Rectangle 54"/>
            <p:cNvSpPr>
              <a:spLocks noChangeArrowheads="1"/>
            </p:cNvSpPr>
            <p:nvPr/>
          </p:nvSpPr>
          <p:spPr bwMode="auto">
            <a:xfrm>
              <a:off x="2822" y="1328"/>
              <a:ext cx="2702"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是常成员函数类型的一部分，若</a:t>
              </a:r>
              <a:endParaRPr lang="zh-CN" altLang="en-US">
                <a:solidFill>
                  <a:schemeClr val="bg1"/>
                </a:solidFill>
                <a:ea typeface="宋体" pitchFamily="2" charset="-122"/>
              </a:endParaRPr>
            </a:p>
          </p:txBody>
        </p:sp>
        <p:sp>
          <p:nvSpPr>
            <p:cNvPr id="63543" name="Rectangle 55"/>
            <p:cNvSpPr>
              <a:spLocks noChangeArrowheads="1"/>
            </p:cNvSpPr>
            <p:nvPr/>
          </p:nvSpPr>
          <p:spPr bwMode="auto">
            <a:xfrm>
              <a:off x="2342" y="1535"/>
              <a:ext cx="3281"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常成员函数在类内说明、类外定义，则</a:t>
              </a:r>
              <a:endParaRPr lang="zh-CN" altLang="en-US">
                <a:solidFill>
                  <a:schemeClr val="bg1"/>
                </a:solidFill>
                <a:ea typeface="宋体" pitchFamily="2" charset="-122"/>
              </a:endParaRPr>
            </a:p>
          </p:txBody>
        </p:sp>
        <p:sp>
          <p:nvSpPr>
            <p:cNvPr id="63544" name="Rectangle 56"/>
            <p:cNvSpPr>
              <a:spLocks noChangeArrowheads="1"/>
            </p:cNvSpPr>
            <p:nvPr/>
          </p:nvSpPr>
          <p:spPr bwMode="auto">
            <a:xfrm>
              <a:off x="2342" y="1742"/>
              <a:ext cx="1930"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在函数实现部分也要带</a:t>
              </a:r>
              <a:endParaRPr lang="zh-CN" altLang="en-US">
                <a:solidFill>
                  <a:schemeClr val="bg1"/>
                </a:solidFill>
                <a:ea typeface="宋体" pitchFamily="2" charset="-122"/>
              </a:endParaRPr>
            </a:p>
          </p:txBody>
        </p:sp>
        <p:sp>
          <p:nvSpPr>
            <p:cNvPr id="63545" name="Rectangle 57"/>
            <p:cNvSpPr>
              <a:spLocks noChangeArrowheads="1"/>
            </p:cNvSpPr>
            <p:nvPr/>
          </p:nvSpPr>
          <p:spPr bwMode="auto">
            <a:xfrm>
              <a:off x="4262" y="1742"/>
              <a:ext cx="485"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63546" name="Rectangle 58"/>
            <p:cNvSpPr>
              <a:spLocks noChangeArrowheads="1"/>
            </p:cNvSpPr>
            <p:nvPr/>
          </p:nvSpPr>
          <p:spPr bwMode="auto">
            <a:xfrm>
              <a:off x="4742" y="1742"/>
              <a:ext cx="193"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a:t>
              </a:r>
              <a:endParaRPr lang="zh-CN" altLang="en-US">
                <a:solidFill>
                  <a:schemeClr val="bg1"/>
                </a:solidFill>
                <a:ea typeface="宋体" pitchFamily="2" charset="-122"/>
              </a:endParaRPr>
            </a:p>
          </p:txBody>
        </p:sp>
        <p:sp>
          <p:nvSpPr>
            <p:cNvPr id="63547" name="Line 59"/>
            <p:cNvSpPr>
              <a:spLocks noChangeShapeType="1"/>
            </p:cNvSpPr>
            <p:nvPr/>
          </p:nvSpPr>
          <p:spPr bwMode="auto">
            <a:xfrm flipH="1">
              <a:off x="1200" y="1200"/>
              <a:ext cx="1056" cy="1344"/>
            </a:xfrm>
            <a:prstGeom prst="line">
              <a:avLst/>
            </a:prstGeom>
            <a:noFill/>
            <a:ln w="9525">
              <a:solidFill>
                <a:schemeClr val="bg1"/>
              </a:solidFill>
              <a:round/>
              <a:headEnd/>
              <a:tailEnd/>
            </a:ln>
          </p:spPr>
          <p:txBody>
            <a:bodyPr/>
            <a:lstStyle/>
            <a:p>
              <a:endParaRPr lang="zh-CN" altLang="en-US"/>
            </a:p>
          </p:txBody>
        </p:sp>
        <p:sp>
          <p:nvSpPr>
            <p:cNvPr id="63548" name="Line 60"/>
            <p:cNvSpPr>
              <a:spLocks noChangeShapeType="1"/>
            </p:cNvSpPr>
            <p:nvPr/>
          </p:nvSpPr>
          <p:spPr bwMode="auto">
            <a:xfrm flipH="1">
              <a:off x="1241" y="1214"/>
              <a:ext cx="1008" cy="1776"/>
            </a:xfrm>
            <a:prstGeom prst="line">
              <a:avLst/>
            </a:prstGeom>
            <a:noFill/>
            <a:ln w="9525">
              <a:solidFill>
                <a:schemeClr val="bg1"/>
              </a:solidFill>
              <a:round/>
              <a:headEnd/>
              <a:tailEnd/>
            </a:ln>
          </p:spPr>
          <p:txBody>
            <a:bodyPr/>
            <a:lstStyle/>
            <a:p>
              <a:endParaRPr lang="zh-CN" altLang="en-US"/>
            </a:p>
          </p:txBody>
        </p:sp>
        <p:sp>
          <p:nvSpPr>
            <p:cNvPr id="63549" name="Line 61"/>
            <p:cNvSpPr>
              <a:spLocks noChangeShapeType="1"/>
            </p:cNvSpPr>
            <p:nvPr/>
          </p:nvSpPr>
          <p:spPr bwMode="auto">
            <a:xfrm flipH="1">
              <a:off x="2153" y="1419"/>
              <a:ext cx="96" cy="1584"/>
            </a:xfrm>
            <a:prstGeom prst="line">
              <a:avLst/>
            </a:prstGeom>
            <a:noFill/>
            <a:ln w="9525">
              <a:solidFill>
                <a:schemeClr val="bg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AutoShape 3"/>
          <p:cNvSpPr>
            <a:spLocks noChangeAspect="1" noChangeArrowheads="1" noTextEdit="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64518" name="Rectangle 6"/>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64519" name="Rectangle 7"/>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64520" name="Rectangle 8"/>
          <p:cNvSpPr>
            <a:spLocks noChangeArrowheads="1"/>
          </p:cNvSpPr>
          <p:nvPr/>
        </p:nvSpPr>
        <p:spPr bwMode="auto">
          <a:xfrm>
            <a:off x="107950" y="565150"/>
            <a:ext cx="8916988" cy="5218113"/>
          </a:xfrm>
          <a:prstGeom prst="rect">
            <a:avLst/>
          </a:prstGeom>
          <a:noFill/>
          <a:ln w="9525">
            <a:noFill/>
            <a:miter lim="800000"/>
            <a:headEnd/>
            <a:tailEnd/>
          </a:ln>
        </p:spPr>
        <p:txBody>
          <a:bodyPr/>
          <a:lstStyle/>
          <a:p>
            <a:endParaRPr lang="zh-CN" altLang="en-US"/>
          </a:p>
        </p:txBody>
      </p:sp>
      <p:sp>
        <p:nvSpPr>
          <p:cNvPr id="64521" name="Rectangle 9"/>
          <p:cNvSpPr>
            <a:spLocks noChangeArrowheads="1"/>
          </p:cNvSpPr>
          <p:nvPr/>
        </p:nvSpPr>
        <p:spPr bwMode="auto">
          <a:xfrm>
            <a:off x="200025" y="671513"/>
            <a:ext cx="538163"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64522" name="Rectangle 10"/>
          <p:cNvSpPr>
            <a:spLocks noChangeArrowheads="1"/>
          </p:cNvSpPr>
          <p:nvPr/>
        </p:nvSpPr>
        <p:spPr bwMode="auto">
          <a:xfrm>
            <a:off x="911225" y="671513"/>
            <a:ext cx="1793875"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main(void)</a:t>
            </a:r>
            <a:endParaRPr lang="en-US" altLang="zh-CN">
              <a:solidFill>
                <a:schemeClr val="bg1"/>
              </a:solidFill>
              <a:ea typeface="宋体" pitchFamily="2" charset="-122"/>
            </a:endParaRPr>
          </a:p>
        </p:txBody>
      </p:sp>
      <p:sp>
        <p:nvSpPr>
          <p:cNvPr id="64523" name="Rectangle 11"/>
          <p:cNvSpPr>
            <a:spLocks noChangeArrowheads="1"/>
          </p:cNvSpPr>
          <p:nvPr/>
        </p:nvSpPr>
        <p:spPr bwMode="auto">
          <a:xfrm>
            <a:off x="200025" y="1098550"/>
            <a:ext cx="179388" cy="427038"/>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4524" name="Rectangle 12"/>
          <p:cNvSpPr>
            <a:spLocks noChangeArrowheads="1"/>
          </p:cNvSpPr>
          <p:nvPr/>
        </p:nvSpPr>
        <p:spPr bwMode="auto">
          <a:xfrm>
            <a:off x="733425" y="1525588"/>
            <a:ext cx="2511425"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Point p1(5,8);</a:t>
            </a:r>
            <a:endParaRPr lang="en-US" altLang="zh-CN">
              <a:solidFill>
                <a:schemeClr val="bg1"/>
              </a:solidFill>
              <a:ea typeface="宋体" pitchFamily="2" charset="-122"/>
            </a:endParaRPr>
          </a:p>
        </p:txBody>
      </p:sp>
      <p:sp>
        <p:nvSpPr>
          <p:cNvPr id="64525" name="Rectangle 13"/>
          <p:cNvSpPr>
            <a:spLocks noChangeArrowheads="1"/>
          </p:cNvSpPr>
          <p:nvPr/>
        </p:nvSpPr>
        <p:spPr bwMode="auto">
          <a:xfrm>
            <a:off x="733425" y="1952625"/>
            <a:ext cx="2332038" cy="427038"/>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p1.Display();</a:t>
            </a:r>
            <a:endParaRPr lang="en-US" altLang="zh-CN">
              <a:solidFill>
                <a:schemeClr val="bg1"/>
              </a:solidFill>
              <a:ea typeface="宋体" pitchFamily="2" charset="-122"/>
            </a:endParaRPr>
          </a:p>
        </p:txBody>
      </p:sp>
      <p:sp>
        <p:nvSpPr>
          <p:cNvPr id="64526" name="Rectangle 14"/>
          <p:cNvSpPr>
            <a:spLocks noChangeArrowheads="1"/>
          </p:cNvSpPr>
          <p:nvPr/>
        </p:nvSpPr>
        <p:spPr bwMode="auto">
          <a:xfrm>
            <a:off x="733425" y="2379663"/>
            <a:ext cx="2332038"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p1.Move(2,7);</a:t>
            </a:r>
            <a:endParaRPr lang="en-US" altLang="zh-CN">
              <a:solidFill>
                <a:schemeClr val="bg1"/>
              </a:solidFill>
              <a:ea typeface="宋体" pitchFamily="2" charset="-122"/>
            </a:endParaRPr>
          </a:p>
        </p:txBody>
      </p:sp>
      <p:sp>
        <p:nvSpPr>
          <p:cNvPr id="64527" name="Rectangle 15"/>
          <p:cNvSpPr>
            <a:spLocks noChangeArrowheads="1"/>
          </p:cNvSpPr>
          <p:nvPr/>
        </p:nvSpPr>
        <p:spPr bwMode="auto">
          <a:xfrm>
            <a:off x="733425" y="2806700"/>
            <a:ext cx="2332038" cy="427038"/>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p1.Display();</a:t>
            </a:r>
            <a:endParaRPr lang="en-US" altLang="zh-CN">
              <a:solidFill>
                <a:schemeClr val="bg1"/>
              </a:solidFill>
              <a:ea typeface="宋体" pitchFamily="2" charset="-122"/>
            </a:endParaRPr>
          </a:p>
        </p:txBody>
      </p:sp>
      <p:sp>
        <p:nvSpPr>
          <p:cNvPr id="64528" name="Rectangle 16"/>
          <p:cNvSpPr>
            <a:spLocks noChangeArrowheads="1"/>
          </p:cNvSpPr>
          <p:nvPr/>
        </p:nvSpPr>
        <p:spPr bwMode="auto">
          <a:xfrm>
            <a:off x="733425" y="3660775"/>
            <a:ext cx="3587750" cy="427038"/>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const Point p2(0,0);</a:t>
            </a:r>
            <a:endParaRPr lang="en-US" altLang="zh-CN">
              <a:solidFill>
                <a:schemeClr val="bg1"/>
              </a:solidFill>
              <a:ea typeface="宋体" pitchFamily="2" charset="-122"/>
            </a:endParaRPr>
          </a:p>
        </p:txBody>
      </p:sp>
      <p:sp>
        <p:nvSpPr>
          <p:cNvPr id="64529" name="Rectangle 17"/>
          <p:cNvSpPr>
            <a:spLocks noChangeArrowheads="1"/>
          </p:cNvSpPr>
          <p:nvPr/>
        </p:nvSpPr>
        <p:spPr bwMode="auto">
          <a:xfrm>
            <a:off x="733425" y="4087813"/>
            <a:ext cx="2332038"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p2.Display();</a:t>
            </a:r>
            <a:endParaRPr lang="en-US" altLang="zh-CN">
              <a:solidFill>
                <a:schemeClr val="bg1"/>
              </a:solidFill>
              <a:ea typeface="宋体" pitchFamily="2" charset="-122"/>
            </a:endParaRPr>
          </a:p>
        </p:txBody>
      </p:sp>
      <p:sp>
        <p:nvSpPr>
          <p:cNvPr id="64530" name="Rectangle 18"/>
          <p:cNvSpPr>
            <a:spLocks noChangeArrowheads="1"/>
          </p:cNvSpPr>
          <p:nvPr/>
        </p:nvSpPr>
        <p:spPr bwMode="auto">
          <a:xfrm>
            <a:off x="733425" y="4941888"/>
            <a:ext cx="1614488" cy="427037"/>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return 0;</a:t>
            </a:r>
            <a:endParaRPr lang="en-US" altLang="zh-CN">
              <a:solidFill>
                <a:schemeClr val="bg1"/>
              </a:solidFill>
              <a:ea typeface="宋体" pitchFamily="2" charset="-122"/>
            </a:endParaRPr>
          </a:p>
        </p:txBody>
      </p:sp>
      <p:sp>
        <p:nvSpPr>
          <p:cNvPr id="64531" name="Rectangle 19"/>
          <p:cNvSpPr>
            <a:spLocks noChangeArrowheads="1"/>
          </p:cNvSpPr>
          <p:nvPr/>
        </p:nvSpPr>
        <p:spPr bwMode="auto">
          <a:xfrm>
            <a:off x="200025" y="5368925"/>
            <a:ext cx="179388" cy="427038"/>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64532" name="Rectangle 20"/>
          <p:cNvSpPr>
            <a:spLocks noChangeArrowheads="1"/>
          </p:cNvSpPr>
          <p:nvPr/>
        </p:nvSpPr>
        <p:spPr bwMode="auto">
          <a:xfrm>
            <a:off x="4418013" y="5322888"/>
            <a:ext cx="4649787" cy="1417637"/>
          </a:xfrm>
          <a:prstGeom prst="rect">
            <a:avLst/>
          </a:prstGeom>
          <a:solidFill>
            <a:schemeClr val="tx1"/>
          </a:solidFill>
          <a:ln w="9525">
            <a:solidFill>
              <a:srgbClr val="EAEAEA"/>
            </a:solidFill>
            <a:miter lim="800000"/>
            <a:headEnd/>
            <a:tailEnd/>
          </a:ln>
        </p:spPr>
        <p:txBody>
          <a:bodyPr/>
          <a:lstStyle/>
          <a:p>
            <a:endParaRPr lang="zh-CN" altLang="en-US"/>
          </a:p>
        </p:txBody>
      </p:sp>
      <p:sp>
        <p:nvSpPr>
          <p:cNvPr id="64533" name="Rectangle 21"/>
          <p:cNvSpPr>
            <a:spLocks noChangeArrowheads="1"/>
          </p:cNvSpPr>
          <p:nvPr/>
        </p:nvSpPr>
        <p:spPr bwMode="auto">
          <a:xfrm>
            <a:off x="4514850" y="5394325"/>
            <a:ext cx="214471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程序运行结果：</a:t>
            </a:r>
            <a:endParaRPr lang="zh-CN" altLang="en-US">
              <a:solidFill>
                <a:schemeClr val="bg1"/>
              </a:solidFill>
              <a:ea typeface="宋体" pitchFamily="2" charset="-122"/>
            </a:endParaRPr>
          </a:p>
        </p:txBody>
      </p:sp>
      <p:sp>
        <p:nvSpPr>
          <p:cNvPr id="64534" name="Rectangle 22"/>
          <p:cNvSpPr>
            <a:spLocks noChangeArrowheads="1"/>
          </p:cNvSpPr>
          <p:nvPr/>
        </p:nvSpPr>
        <p:spPr bwMode="auto">
          <a:xfrm>
            <a:off x="4514850" y="5722938"/>
            <a:ext cx="27717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 Display().(5,8)</a:t>
            </a:r>
            <a:endParaRPr lang="en-US" altLang="zh-CN">
              <a:solidFill>
                <a:schemeClr val="bg1"/>
              </a:solidFill>
              <a:ea typeface="宋体" pitchFamily="2" charset="-122"/>
            </a:endParaRPr>
          </a:p>
        </p:txBody>
      </p:sp>
      <p:sp>
        <p:nvSpPr>
          <p:cNvPr id="64535" name="Rectangle 23"/>
          <p:cNvSpPr>
            <a:spLocks noChangeArrowheads="1"/>
          </p:cNvSpPr>
          <p:nvPr/>
        </p:nvSpPr>
        <p:spPr bwMode="auto">
          <a:xfrm>
            <a:off x="4514850" y="6051550"/>
            <a:ext cx="29257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 Display().(7,15)</a:t>
            </a:r>
            <a:endParaRPr lang="en-US" altLang="zh-CN">
              <a:solidFill>
                <a:schemeClr val="bg1"/>
              </a:solidFill>
              <a:ea typeface="宋体" pitchFamily="2" charset="-122"/>
            </a:endParaRPr>
          </a:p>
        </p:txBody>
      </p:sp>
      <p:sp>
        <p:nvSpPr>
          <p:cNvPr id="64536" name="Rectangle 24"/>
          <p:cNvSpPr>
            <a:spLocks noChangeArrowheads="1"/>
          </p:cNvSpPr>
          <p:nvPr/>
        </p:nvSpPr>
        <p:spPr bwMode="auto">
          <a:xfrm>
            <a:off x="4514850" y="6380163"/>
            <a:ext cx="36957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 Display() const.(0,0)</a:t>
            </a:r>
            <a:endParaRPr lang="en-US" altLang="zh-CN">
              <a:solidFill>
                <a:schemeClr val="bg1"/>
              </a:solidFill>
              <a:ea typeface="宋体" pitchFamily="2" charset="-122"/>
            </a:endParaRPr>
          </a:p>
        </p:txBody>
      </p:sp>
      <p:sp>
        <p:nvSpPr>
          <p:cNvPr id="64537" name="Rectangle 25"/>
          <p:cNvSpPr>
            <a:spLocks noChangeArrowheads="1"/>
          </p:cNvSpPr>
          <p:nvPr/>
        </p:nvSpPr>
        <p:spPr bwMode="auto">
          <a:xfrm>
            <a:off x="3733800" y="1550988"/>
            <a:ext cx="5259388" cy="431800"/>
          </a:xfrm>
          <a:prstGeom prst="rect">
            <a:avLst/>
          </a:prstGeom>
          <a:solidFill>
            <a:schemeClr val="tx1"/>
          </a:solidFill>
          <a:ln w="9525">
            <a:solidFill>
              <a:srgbClr val="EAEAEA"/>
            </a:solidFill>
            <a:miter lim="800000"/>
            <a:headEnd/>
            <a:tailEnd/>
          </a:ln>
        </p:spPr>
        <p:txBody>
          <a:bodyPr/>
          <a:lstStyle/>
          <a:p>
            <a:endParaRPr lang="zh-CN" altLang="en-US"/>
          </a:p>
        </p:txBody>
      </p:sp>
      <p:sp>
        <p:nvSpPr>
          <p:cNvPr id="64538" name="Rectangle 26"/>
          <p:cNvSpPr>
            <a:spLocks noChangeArrowheads="1"/>
          </p:cNvSpPr>
          <p:nvPr/>
        </p:nvSpPr>
        <p:spPr bwMode="auto">
          <a:xfrm>
            <a:off x="3830638" y="1611313"/>
            <a:ext cx="106362"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4539" name="Rectangle 27"/>
          <p:cNvSpPr>
            <a:spLocks noChangeArrowheads="1"/>
          </p:cNvSpPr>
          <p:nvPr/>
        </p:nvSpPr>
        <p:spPr bwMode="auto">
          <a:xfrm>
            <a:off x="4022725" y="1622425"/>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对象</a:t>
            </a:r>
            <a:endParaRPr lang="zh-CN" altLang="en-US">
              <a:solidFill>
                <a:schemeClr val="bg1"/>
              </a:solidFill>
              <a:ea typeface="宋体" pitchFamily="2" charset="-122"/>
            </a:endParaRPr>
          </a:p>
        </p:txBody>
      </p:sp>
      <p:sp>
        <p:nvSpPr>
          <p:cNvPr id="64540" name="Rectangle 28"/>
          <p:cNvSpPr>
            <a:spLocks noChangeArrowheads="1"/>
          </p:cNvSpPr>
          <p:nvPr/>
        </p:nvSpPr>
        <p:spPr bwMode="auto">
          <a:xfrm>
            <a:off x="4632325" y="1622425"/>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p1</a:t>
            </a:r>
            <a:endParaRPr lang="en-US" altLang="zh-CN">
              <a:solidFill>
                <a:schemeClr val="bg1"/>
              </a:solidFill>
              <a:ea typeface="宋体" pitchFamily="2" charset="-122"/>
            </a:endParaRPr>
          </a:p>
        </p:txBody>
      </p:sp>
      <p:sp>
        <p:nvSpPr>
          <p:cNvPr id="64541" name="Rectangle 29"/>
          <p:cNvSpPr>
            <a:spLocks noChangeArrowheads="1"/>
          </p:cNvSpPr>
          <p:nvPr/>
        </p:nvSpPr>
        <p:spPr bwMode="auto">
          <a:xfrm>
            <a:off x="4937125" y="1622425"/>
            <a:ext cx="36766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在程序执行过程中可以改变</a:t>
            </a:r>
            <a:endParaRPr lang="zh-CN" altLang="en-US">
              <a:solidFill>
                <a:schemeClr val="bg1"/>
              </a:solidFill>
              <a:ea typeface="宋体" pitchFamily="2" charset="-122"/>
            </a:endParaRPr>
          </a:p>
        </p:txBody>
      </p:sp>
      <p:sp>
        <p:nvSpPr>
          <p:cNvPr id="64542" name="Line 30"/>
          <p:cNvSpPr>
            <a:spLocks noChangeShapeType="1"/>
          </p:cNvSpPr>
          <p:nvPr/>
        </p:nvSpPr>
        <p:spPr bwMode="auto">
          <a:xfrm flipV="1">
            <a:off x="2700338" y="1916113"/>
            <a:ext cx="1066800" cy="685800"/>
          </a:xfrm>
          <a:prstGeom prst="line">
            <a:avLst/>
          </a:prstGeom>
          <a:noFill/>
          <a:ln w="9525">
            <a:solidFill>
              <a:schemeClr val="bg1"/>
            </a:solidFill>
            <a:round/>
            <a:headEnd/>
            <a:tailEnd/>
          </a:ln>
        </p:spPr>
        <p:txBody>
          <a:bodyPr/>
          <a:lstStyle/>
          <a:p>
            <a:endParaRPr lang="zh-CN" altLang="en-US"/>
          </a:p>
        </p:txBody>
      </p:sp>
      <p:sp>
        <p:nvSpPr>
          <p:cNvPr id="64543" name="Rectangle 31"/>
          <p:cNvSpPr>
            <a:spLocks noChangeArrowheads="1"/>
          </p:cNvSpPr>
          <p:nvPr/>
        </p:nvSpPr>
        <p:spPr bwMode="auto">
          <a:xfrm>
            <a:off x="4572000" y="2422525"/>
            <a:ext cx="4421188" cy="2074863"/>
          </a:xfrm>
          <a:prstGeom prst="rect">
            <a:avLst/>
          </a:prstGeom>
          <a:solidFill>
            <a:schemeClr val="tx1"/>
          </a:solidFill>
          <a:ln w="9525">
            <a:solidFill>
              <a:srgbClr val="EAEAEA"/>
            </a:solidFill>
            <a:miter lim="800000"/>
            <a:headEnd/>
            <a:tailEnd/>
          </a:ln>
        </p:spPr>
        <p:txBody>
          <a:bodyPr/>
          <a:lstStyle/>
          <a:p>
            <a:endParaRPr lang="zh-CN" altLang="en-US"/>
          </a:p>
        </p:txBody>
      </p:sp>
      <p:sp>
        <p:nvSpPr>
          <p:cNvPr id="64544" name="Rectangle 32"/>
          <p:cNvSpPr>
            <a:spLocks noChangeArrowheads="1"/>
          </p:cNvSpPr>
          <p:nvPr/>
        </p:nvSpPr>
        <p:spPr bwMode="auto">
          <a:xfrm>
            <a:off x="4668838" y="2482850"/>
            <a:ext cx="106362"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4545" name="Rectangle 33"/>
          <p:cNvSpPr>
            <a:spLocks noChangeArrowheads="1"/>
          </p:cNvSpPr>
          <p:nvPr/>
        </p:nvSpPr>
        <p:spPr bwMode="auto">
          <a:xfrm>
            <a:off x="4860925" y="2493963"/>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对象</a:t>
            </a:r>
            <a:endParaRPr lang="zh-CN" altLang="en-US">
              <a:solidFill>
                <a:schemeClr val="bg1"/>
              </a:solidFill>
              <a:ea typeface="宋体" pitchFamily="2" charset="-122"/>
            </a:endParaRPr>
          </a:p>
        </p:txBody>
      </p:sp>
      <p:sp>
        <p:nvSpPr>
          <p:cNvPr id="64546" name="Rectangle 34"/>
          <p:cNvSpPr>
            <a:spLocks noChangeArrowheads="1"/>
          </p:cNvSpPr>
          <p:nvPr/>
        </p:nvSpPr>
        <p:spPr bwMode="auto">
          <a:xfrm>
            <a:off x="5470525" y="2493963"/>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p2</a:t>
            </a:r>
            <a:endParaRPr lang="en-US" altLang="zh-CN">
              <a:solidFill>
                <a:schemeClr val="bg1"/>
              </a:solidFill>
              <a:ea typeface="宋体" pitchFamily="2" charset="-122"/>
            </a:endParaRPr>
          </a:p>
        </p:txBody>
      </p:sp>
      <p:sp>
        <p:nvSpPr>
          <p:cNvPr id="64547" name="Rectangle 35"/>
          <p:cNvSpPr>
            <a:spLocks noChangeArrowheads="1"/>
          </p:cNvSpPr>
          <p:nvPr/>
        </p:nvSpPr>
        <p:spPr bwMode="auto">
          <a:xfrm>
            <a:off x="5775325" y="2493963"/>
            <a:ext cx="30638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是常对象，在程序执行</a:t>
            </a:r>
            <a:endParaRPr lang="zh-CN" altLang="en-US">
              <a:solidFill>
                <a:schemeClr val="bg1"/>
              </a:solidFill>
              <a:ea typeface="宋体" pitchFamily="2" charset="-122"/>
            </a:endParaRPr>
          </a:p>
        </p:txBody>
      </p:sp>
      <p:sp>
        <p:nvSpPr>
          <p:cNvPr id="64548" name="Rectangle 36"/>
          <p:cNvSpPr>
            <a:spLocks noChangeArrowheads="1"/>
          </p:cNvSpPr>
          <p:nvPr/>
        </p:nvSpPr>
        <p:spPr bwMode="auto">
          <a:xfrm>
            <a:off x="4860925" y="2822575"/>
            <a:ext cx="245110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过程中不可改变。</a:t>
            </a:r>
            <a:endParaRPr lang="zh-CN" altLang="en-US">
              <a:solidFill>
                <a:schemeClr val="bg1"/>
              </a:solidFill>
              <a:ea typeface="宋体" pitchFamily="2" charset="-122"/>
            </a:endParaRPr>
          </a:p>
        </p:txBody>
      </p:sp>
      <p:sp>
        <p:nvSpPr>
          <p:cNvPr id="64549" name="Rectangle 37"/>
          <p:cNvSpPr>
            <a:spLocks noChangeArrowheads="1"/>
          </p:cNvSpPr>
          <p:nvPr/>
        </p:nvSpPr>
        <p:spPr bwMode="auto">
          <a:xfrm>
            <a:off x="4668838" y="3140075"/>
            <a:ext cx="106362"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64550" name="Rectangle 38"/>
          <p:cNvSpPr>
            <a:spLocks noChangeArrowheads="1"/>
          </p:cNvSpPr>
          <p:nvPr/>
        </p:nvSpPr>
        <p:spPr bwMode="auto">
          <a:xfrm>
            <a:off x="4860925" y="3151188"/>
            <a:ext cx="275748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从输出结果看，对象</a:t>
            </a:r>
            <a:endParaRPr lang="zh-CN" altLang="en-US">
              <a:solidFill>
                <a:schemeClr val="bg1"/>
              </a:solidFill>
              <a:ea typeface="宋体" pitchFamily="2" charset="-122"/>
            </a:endParaRPr>
          </a:p>
        </p:txBody>
      </p:sp>
      <p:sp>
        <p:nvSpPr>
          <p:cNvPr id="64551" name="Rectangle 39"/>
          <p:cNvSpPr>
            <a:spLocks noChangeArrowheads="1"/>
          </p:cNvSpPr>
          <p:nvPr/>
        </p:nvSpPr>
        <p:spPr bwMode="auto">
          <a:xfrm>
            <a:off x="7604125" y="3151188"/>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p1</a:t>
            </a:r>
            <a:endParaRPr lang="en-US" altLang="zh-CN">
              <a:solidFill>
                <a:schemeClr val="bg1"/>
              </a:solidFill>
              <a:ea typeface="宋体" pitchFamily="2" charset="-122"/>
            </a:endParaRPr>
          </a:p>
        </p:txBody>
      </p:sp>
      <p:sp>
        <p:nvSpPr>
          <p:cNvPr id="64552" name="Rectangle 40"/>
          <p:cNvSpPr>
            <a:spLocks noChangeArrowheads="1"/>
          </p:cNvSpPr>
          <p:nvPr/>
        </p:nvSpPr>
        <p:spPr bwMode="auto">
          <a:xfrm>
            <a:off x="7908925" y="3151188"/>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调用了</a:t>
            </a:r>
            <a:endParaRPr lang="zh-CN" altLang="en-US">
              <a:solidFill>
                <a:schemeClr val="bg1"/>
              </a:solidFill>
              <a:ea typeface="宋体" pitchFamily="2" charset="-122"/>
            </a:endParaRPr>
          </a:p>
        </p:txBody>
      </p:sp>
      <p:sp>
        <p:nvSpPr>
          <p:cNvPr id="64553" name="Rectangle 41"/>
          <p:cNvSpPr>
            <a:spLocks noChangeArrowheads="1"/>
          </p:cNvSpPr>
          <p:nvPr/>
        </p:nvSpPr>
        <p:spPr bwMode="auto">
          <a:xfrm>
            <a:off x="4860925" y="3479800"/>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前一个</a:t>
            </a:r>
            <a:endParaRPr lang="zh-CN" altLang="en-US">
              <a:solidFill>
                <a:schemeClr val="bg1"/>
              </a:solidFill>
              <a:ea typeface="宋体" pitchFamily="2" charset="-122"/>
            </a:endParaRPr>
          </a:p>
        </p:txBody>
      </p:sp>
      <p:sp>
        <p:nvSpPr>
          <p:cNvPr id="64554" name="Rectangle 42"/>
          <p:cNvSpPr>
            <a:spLocks noChangeArrowheads="1"/>
          </p:cNvSpPr>
          <p:nvPr/>
        </p:nvSpPr>
        <p:spPr bwMode="auto">
          <a:xfrm>
            <a:off x="5775325" y="3479800"/>
            <a:ext cx="13858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Display()</a:t>
            </a:r>
            <a:endParaRPr lang="en-US" altLang="zh-CN">
              <a:solidFill>
                <a:schemeClr val="bg1"/>
              </a:solidFill>
              <a:ea typeface="宋体" pitchFamily="2" charset="-122"/>
            </a:endParaRPr>
          </a:p>
        </p:txBody>
      </p:sp>
      <p:sp>
        <p:nvSpPr>
          <p:cNvPr id="64555" name="Rectangle 43"/>
          <p:cNvSpPr>
            <a:spLocks noChangeArrowheads="1"/>
          </p:cNvSpPr>
          <p:nvPr/>
        </p:nvSpPr>
        <p:spPr bwMode="auto">
          <a:xfrm>
            <a:off x="7146925" y="3479800"/>
            <a:ext cx="153193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函数，而对</a:t>
            </a:r>
            <a:endParaRPr lang="zh-CN" altLang="en-US">
              <a:solidFill>
                <a:schemeClr val="bg1"/>
              </a:solidFill>
              <a:ea typeface="宋体" pitchFamily="2" charset="-122"/>
            </a:endParaRPr>
          </a:p>
        </p:txBody>
      </p:sp>
      <p:sp>
        <p:nvSpPr>
          <p:cNvPr id="64556" name="Rectangle 44"/>
          <p:cNvSpPr>
            <a:spLocks noChangeArrowheads="1"/>
          </p:cNvSpPr>
          <p:nvPr/>
        </p:nvSpPr>
        <p:spPr bwMode="auto">
          <a:xfrm>
            <a:off x="4860925" y="3808413"/>
            <a:ext cx="30638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象</a:t>
            </a:r>
            <a:endParaRPr lang="zh-CN" altLang="en-US">
              <a:solidFill>
                <a:schemeClr val="bg1"/>
              </a:solidFill>
              <a:ea typeface="宋体" pitchFamily="2" charset="-122"/>
            </a:endParaRPr>
          </a:p>
        </p:txBody>
      </p:sp>
      <p:sp>
        <p:nvSpPr>
          <p:cNvPr id="64557" name="Rectangle 45"/>
          <p:cNvSpPr>
            <a:spLocks noChangeArrowheads="1"/>
          </p:cNvSpPr>
          <p:nvPr/>
        </p:nvSpPr>
        <p:spPr bwMode="auto">
          <a:xfrm>
            <a:off x="5165725" y="3808413"/>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p2</a:t>
            </a:r>
            <a:endParaRPr lang="en-US" altLang="zh-CN">
              <a:solidFill>
                <a:schemeClr val="bg1"/>
              </a:solidFill>
              <a:ea typeface="宋体" pitchFamily="2" charset="-122"/>
            </a:endParaRPr>
          </a:p>
        </p:txBody>
      </p:sp>
      <p:sp>
        <p:nvSpPr>
          <p:cNvPr id="64558" name="Rectangle 46"/>
          <p:cNvSpPr>
            <a:spLocks noChangeArrowheads="1"/>
          </p:cNvSpPr>
          <p:nvPr/>
        </p:nvSpPr>
        <p:spPr bwMode="auto">
          <a:xfrm>
            <a:off x="5470525" y="3808413"/>
            <a:ext cx="183832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调用了后一个</a:t>
            </a:r>
            <a:endParaRPr lang="zh-CN" altLang="en-US">
              <a:solidFill>
                <a:schemeClr val="bg1"/>
              </a:solidFill>
              <a:ea typeface="宋体" pitchFamily="2" charset="-122"/>
            </a:endParaRPr>
          </a:p>
        </p:txBody>
      </p:sp>
      <p:sp>
        <p:nvSpPr>
          <p:cNvPr id="64559" name="Rectangle 47"/>
          <p:cNvSpPr>
            <a:spLocks noChangeArrowheads="1"/>
          </p:cNvSpPr>
          <p:nvPr/>
        </p:nvSpPr>
        <p:spPr bwMode="auto">
          <a:xfrm>
            <a:off x="7299325" y="3808413"/>
            <a:ext cx="13858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Display()</a:t>
            </a:r>
            <a:endParaRPr lang="en-US" altLang="zh-CN">
              <a:solidFill>
                <a:schemeClr val="bg1"/>
              </a:solidFill>
              <a:ea typeface="宋体" pitchFamily="2" charset="-122"/>
            </a:endParaRPr>
          </a:p>
        </p:txBody>
      </p:sp>
      <p:sp>
        <p:nvSpPr>
          <p:cNvPr id="64560" name="Rectangle 48"/>
          <p:cNvSpPr>
            <a:spLocks noChangeArrowheads="1"/>
          </p:cNvSpPr>
          <p:nvPr/>
        </p:nvSpPr>
        <p:spPr bwMode="auto">
          <a:xfrm>
            <a:off x="4860925" y="4137025"/>
            <a:ext cx="91916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函数。</a:t>
            </a:r>
            <a:endParaRPr lang="zh-CN" altLang="en-US">
              <a:solidFill>
                <a:schemeClr val="bg1"/>
              </a:solidFill>
              <a:ea typeface="宋体" pitchFamily="2" charset="-122"/>
            </a:endParaRPr>
          </a:p>
        </p:txBody>
      </p:sp>
      <p:sp>
        <p:nvSpPr>
          <p:cNvPr id="64561" name="Line 49"/>
          <p:cNvSpPr>
            <a:spLocks noChangeShapeType="1"/>
          </p:cNvSpPr>
          <p:nvPr/>
        </p:nvSpPr>
        <p:spPr bwMode="auto">
          <a:xfrm flipH="1">
            <a:off x="3189288" y="2644775"/>
            <a:ext cx="1524000" cy="990600"/>
          </a:xfrm>
          <a:prstGeom prst="line">
            <a:avLst/>
          </a:prstGeom>
          <a:noFill/>
          <a:ln w="9525">
            <a:solidFill>
              <a:schemeClr val="bg1"/>
            </a:solidFill>
            <a:round/>
            <a:headEnd/>
            <a:tailEnd/>
          </a:ln>
        </p:spPr>
        <p:txBody>
          <a:bodyPr/>
          <a:lstStyle/>
          <a:p>
            <a:endParaRPr lang="zh-CN" altLang="en-US"/>
          </a:p>
        </p:txBody>
      </p:sp>
      <p:sp>
        <p:nvSpPr>
          <p:cNvPr id="64562" name="Line 50"/>
          <p:cNvSpPr>
            <a:spLocks noChangeShapeType="1"/>
          </p:cNvSpPr>
          <p:nvPr/>
        </p:nvSpPr>
        <p:spPr bwMode="auto">
          <a:xfrm>
            <a:off x="4713288" y="3297238"/>
            <a:ext cx="1587" cy="2019300"/>
          </a:xfrm>
          <a:prstGeom prst="line">
            <a:avLst/>
          </a:prstGeom>
          <a:noFill/>
          <a:ln w="9525">
            <a:solidFill>
              <a:schemeClr val="bg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95400" y="228600"/>
            <a:ext cx="7467600" cy="1143000"/>
          </a:xfrm>
        </p:spPr>
        <p:txBody>
          <a:bodyPr/>
          <a:lstStyle/>
          <a:p>
            <a:r>
              <a:rPr lang="zh-CN" altLang="en-US" sz="3200">
                <a:solidFill>
                  <a:schemeClr val="bg1"/>
                </a:solidFill>
                <a:latin typeface="Times New Roman" pitchFamily="18" charset="0"/>
              </a:rPr>
              <a:t>指向常量的指针</a:t>
            </a:r>
            <a:endParaRPr lang="zh-CN" altLang="en-US">
              <a:solidFill>
                <a:schemeClr val="bg1"/>
              </a:solidFill>
              <a:latin typeface="Times New Roman" pitchFamily="18" charset="0"/>
            </a:endParaRPr>
          </a:p>
        </p:txBody>
      </p:sp>
      <p:sp>
        <p:nvSpPr>
          <p:cNvPr id="66563" name="Rectangle 3"/>
          <p:cNvSpPr>
            <a:spLocks noGrp="1" noChangeArrowheads="1"/>
          </p:cNvSpPr>
          <p:nvPr>
            <p:ph type="body" idx="1"/>
          </p:nvPr>
        </p:nvSpPr>
        <p:spPr>
          <a:xfrm>
            <a:off x="1295400" y="1752600"/>
            <a:ext cx="7391400" cy="4267200"/>
          </a:xfrm>
        </p:spPr>
        <p:txBody>
          <a:bodyPr/>
          <a:lstStyle/>
          <a:p>
            <a:r>
              <a:rPr lang="zh-CN" altLang="en-US">
                <a:solidFill>
                  <a:schemeClr val="bg1"/>
                </a:solidFill>
                <a:latin typeface="Times New Roman" pitchFamily="18" charset="0"/>
              </a:rPr>
              <a:t>不能通过指针来改变所指对象的值，但指针本身可以改变，可以指向另外的对象</a:t>
            </a:r>
            <a:r>
              <a:rPr lang="zh-CN" altLang="en-US">
                <a:solidFill>
                  <a:schemeClr val="bg1"/>
                </a:solidFill>
              </a:rPr>
              <a:t>。例： </a:t>
            </a:r>
          </a:p>
          <a:p>
            <a:pPr lvl="1">
              <a:buFontTx/>
              <a:buNone/>
            </a:pPr>
            <a:r>
              <a:rPr lang="en-US" altLang="zh-CN">
                <a:solidFill>
                  <a:schemeClr val="bg1"/>
                </a:solidFill>
              </a:rPr>
              <a:t>int n1=3;</a:t>
            </a:r>
          </a:p>
          <a:p>
            <a:pPr lvl="1">
              <a:buFontTx/>
              <a:buNone/>
            </a:pPr>
            <a:r>
              <a:rPr lang="en-US" altLang="zh-CN">
                <a:solidFill>
                  <a:schemeClr val="bg1"/>
                </a:solidFill>
              </a:rPr>
              <a:t>int const n2=5;</a:t>
            </a:r>
          </a:p>
          <a:p>
            <a:pPr lvl="1">
              <a:buFontTx/>
              <a:buNone/>
            </a:pPr>
            <a:r>
              <a:rPr lang="en-US" altLang="zh-CN">
                <a:solidFill>
                  <a:schemeClr val="bg1"/>
                </a:solidFill>
              </a:rPr>
              <a:t>const int *pn= &amp;n1;</a:t>
            </a:r>
            <a:r>
              <a:rPr lang="en-US" altLang="zh-CN" sz="2400">
                <a:solidFill>
                  <a:schemeClr val="bg1"/>
                </a:solidFill>
              </a:rPr>
              <a:t> </a:t>
            </a:r>
          </a:p>
          <a:p>
            <a:pPr lvl="1">
              <a:buFontTx/>
              <a:buNone/>
            </a:pPr>
            <a:r>
              <a:rPr lang="en-US" altLang="zh-CN">
                <a:solidFill>
                  <a:schemeClr val="bg1"/>
                </a:solidFill>
              </a:rPr>
              <a:t>pn=&amp;n2;  //</a:t>
            </a:r>
            <a:r>
              <a:rPr lang="zh-CN" altLang="en-US">
                <a:solidFill>
                  <a:schemeClr val="bg1"/>
                </a:solidFill>
              </a:rPr>
              <a:t>正确</a:t>
            </a:r>
          </a:p>
          <a:p>
            <a:pPr lvl="1">
              <a:buFontTx/>
              <a:buNone/>
            </a:pPr>
            <a:r>
              <a:rPr lang="en-US" altLang="en-US">
                <a:solidFill>
                  <a:schemeClr val="bg1"/>
                </a:solidFill>
              </a:rPr>
              <a:t>*</a:t>
            </a:r>
            <a:r>
              <a:rPr lang="en-US" altLang="zh-CN">
                <a:solidFill>
                  <a:schemeClr val="bg1"/>
                </a:solidFill>
              </a:rPr>
              <a:t>pn=6;  //</a:t>
            </a:r>
            <a:r>
              <a:rPr lang="zh-CN" altLang="en-US">
                <a:solidFill>
                  <a:schemeClr val="bg1"/>
                </a:solidFill>
              </a:rPr>
              <a:t>错误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295400" y="228600"/>
            <a:ext cx="7620000" cy="1143000"/>
          </a:xfrm>
        </p:spPr>
        <p:txBody>
          <a:bodyPr/>
          <a:lstStyle/>
          <a:p>
            <a:r>
              <a:rPr lang="zh-CN" altLang="en-US" sz="3200">
                <a:solidFill>
                  <a:schemeClr val="bg1"/>
                </a:solidFill>
              </a:rPr>
              <a:t>指针常量</a:t>
            </a:r>
            <a:endParaRPr lang="zh-CN" altLang="en-US">
              <a:solidFill>
                <a:schemeClr val="bg1"/>
              </a:solidFill>
            </a:endParaRPr>
          </a:p>
        </p:txBody>
      </p:sp>
      <p:sp>
        <p:nvSpPr>
          <p:cNvPr id="67587" name="Rectangle 3"/>
          <p:cNvSpPr>
            <a:spLocks noGrp="1" noChangeArrowheads="1"/>
          </p:cNvSpPr>
          <p:nvPr>
            <p:ph type="body" idx="1"/>
          </p:nvPr>
        </p:nvSpPr>
        <p:spPr/>
        <p:txBody>
          <a:bodyPr/>
          <a:lstStyle/>
          <a:p>
            <a:pPr>
              <a:lnSpc>
                <a:spcPct val="120000"/>
              </a:lnSpc>
            </a:pPr>
            <a:r>
              <a:rPr lang="zh-CN" altLang="en-US">
                <a:solidFill>
                  <a:schemeClr val="bg1"/>
                </a:solidFill>
              </a:rPr>
              <a:t>若声明指针常量，则指针本身的值不能被改变。例：</a:t>
            </a:r>
          </a:p>
          <a:p>
            <a:pPr lvl="1">
              <a:buFontTx/>
              <a:buNone/>
            </a:pPr>
            <a:r>
              <a:rPr lang="en-US" altLang="zh-CN">
                <a:solidFill>
                  <a:schemeClr val="bg1"/>
                </a:solidFill>
              </a:rPr>
              <a:t>int n1=3;</a:t>
            </a:r>
          </a:p>
          <a:p>
            <a:pPr lvl="1">
              <a:buFontTx/>
              <a:buNone/>
            </a:pPr>
            <a:r>
              <a:rPr lang="en-US" altLang="zh-CN">
                <a:solidFill>
                  <a:schemeClr val="bg1"/>
                </a:solidFill>
              </a:rPr>
              <a:t>int const n2=5;</a:t>
            </a:r>
          </a:p>
          <a:p>
            <a:pPr lvl="1">
              <a:buFontTx/>
              <a:buNone/>
            </a:pPr>
            <a:r>
              <a:rPr lang="en-US" altLang="zh-CN">
                <a:solidFill>
                  <a:schemeClr val="bg1"/>
                </a:solidFill>
              </a:rPr>
              <a:t>int  *const pn= &amp;n1;</a:t>
            </a:r>
            <a:r>
              <a:rPr lang="en-US" altLang="zh-CN" sz="2400">
                <a:solidFill>
                  <a:schemeClr val="bg1"/>
                </a:solidFill>
              </a:rPr>
              <a:t> </a:t>
            </a:r>
          </a:p>
          <a:p>
            <a:pPr lvl="1">
              <a:buFontTx/>
              <a:buNone/>
            </a:pPr>
            <a:r>
              <a:rPr lang="en-US" altLang="zh-CN">
                <a:solidFill>
                  <a:schemeClr val="bg1"/>
                </a:solidFill>
              </a:rPr>
              <a:t>pn=&amp;n2;  //</a:t>
            </a:r>
            <a:r>
              <a:rPr lang="zh-CN" altLang="en-US">
                <a:solidFill>
                  <a:schemeClr val="bg1"/>
                </a:solidFill>
              </a:rPr>
              <a:t>错误</a:t>
            </a:r>
          </a:p>
          <a:p>
            <a:pPr lvl="1">
              <a:buFontTx/>
              <a:buNone/>
            </a:pPr>
            <a:r>
              <a:rPr lang="en-US" altLang="en-US">
                <a:solidFill>
                  <a:schemeClr val="bg1"/>
                </a:solidFill>
              </a:rPr>
              <a:t>*</a:t>
            </a:r>
            <a:r>
              <a:rPr lang="en-US" altLang="zh-CN">
                <a:solidFill>
                  <a:schemeClr val="bg1"/>
                </a:solidFill>
              </a:rPr>
              <a:t>pn=6;  //</a:t>
            </a:r>
            <a:r>
              <a:rPr lang="zh-CN" altLang="en-US">
                <a:solidFill>
                  <a:schemeClr val="bg1"/>
                </a:solidFill>
              </a:rPr>
              <a:t>正确</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54088" y="615950"/>
            <a:ext cx="711200" cy="379413"/>
          </a:xfrm>
          <a:prstGeom prst="rect">
            <a:avLst/>
          </a:prstGeom>
          <a:noFill/>
          <a:ln w="9525">
            <a:noFill/>
            <a:miter lim="800000"/>
            <a:headEnd/>
            <a:tailEnd/>
          </a:ln>
          <a:effectLst/>
        </p:spPr>
        <p:txBody>
          <a:bodyPr wrap="none" lIns="0" tIns="0" rIns="0" bIns="0">
            <a:spAutoFit/>
          </a:bodyPr>
          <a:lstStyle/>
          <a:p>
            <a:pPr defTabSz="801688">
              <a:lnSpc>
                <a:spcPts val="2988"/>
              </a:lnSpc>
            </a:pPr>
            <a:r>
              <a:rPr lang="zh-CN" altLang="en-US" sz="2800">
                <a:solidFill>
                  <a:srgbClr val="FF0000"/>
                </a:solidFill>
                <a:latin typeface="宋体" pitchFamily="2" charset="-122"/>
                <a:ea typeface="宋体" pitchFamily="2" charset="-122"/>
              </a:rPr>
              <a:t>友元</a:t>
            </a:r>
          </a:p>
        </p:txBody>
      </p:sp>
      <p:sp>
        <p:nvSpPr>
          <p:cNvPr id="27651" name="Text Box 3"/>
          <p:cNvSpPr txBox="1">
            <a:spLocks noChangeArrowheads="1"/>
          </p:cNvSpPr>
          <p:nvPr/>
        </p:nvSpPr>
        <p:spPr bwMode="auto">
          <a:xfrm>
            <a:off x="1289050" y="1335088"/>
            <a:ext cx="69850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类的</a:t>
            </a:r>
            <a:r>
              <a:rPr lang="zh-CN" altLang="en-US" sz="2500">
                <a:solidFill>
                  <a:srgbClr val="FFFF00"/>
                </a:solidFill>
                <a:latin typeface="宋体" pitchFamily="2" charset="-122"/>
                <a:ea typeface="宋体" pitchFamily="2" charset="-122"/>
              </a:rPr>
              <a:t>封装性</a:t>
            </a:r>
            <a:r>
              <a:rPr lang="zh-CN" altLang="en-US" sz="2500">
                <a:solidFill>
                  <a:srgbClr val="FFFFFF"/>
                </a:solidFill>
                <a:latin typeface="宋体" pitchFamily="2" charset="-122"/>
                <a:ea typeface="宋体" pitchFamily="2" charset="-122"/>
              </a:rPr>
              <a:t>（信息隐藏）也会给系统设计者带一些</a:t>
            </a:r>
          </a:p>
        </p:txBody>
      </p:sp>
      <p:sp>
        <p:nvSpPr>
          <p:cNvPr id="27652" name="Text Box 4"/>
          <p:cNvSpPr txBox="1">
            <a:spLocks noChangeArrowheads="1"/>
          </p:cNvSpPr>
          <p:nvPr/>
        </p:nvSpPr>
        <p:spPr bwMode="auto">
          <a:xfrm>
            <a:off x="954088" y="1993900"/>
            <a:ext cx="34925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不便，这些不便表现在：</a:t>
            </a:r>
          </a:p>
        </p:txBody>
      </p:sp>
      <p:sp>
        <p:nvSpPr>
          <p:cNvPr id="27653" name="Text Box 5"/>
          <p:cNvSpPr txBox="1">
            <a:spLocks noChangeArrowheads="1"/>
          </p:cNvSpPr>
          <p:nvPr/>
        </p:nvSpPr>
        <p:spPr bwMode="auto">
          <a:xfrm>
            <a:off x="954088" y="2652713"/>
            <a:ext cx="746125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en-US" altLang="zh-CN" sz="2500">
                <a:solidFill>
                  <a:srgbClr val="FFFFFF"/>
                </a:solidFill>
                <a:latin typeface="宋体" pitchFamily="2" charset="-122"/>
                <a:ea typeface="宋体" pitchFamily="2" charset="-122"/>
              </a:rPr>
              <a:t>⑴ </a:t>
            </a:r>
            <a:r>
              <a:rPr lang="zh-CN" altLang="en-US" sz="2500">
                <a:solidFill>
                  <a:srgbClr val="FFFFFF"/>
                </a:solidFill>
                <a:latin typeface="宋体" pitchFamily="2" charset="-122"/>
                <a:ea typeface="宋体" pitchFamily="2" charset="-122"/>
              </a:rPr>
              <a:t>要求设计者为每个类提供</a:t>
            </a:r>
            <a:r>
              <a:rPr lang="zh-CN" altLang="en-US" sz="2500">
                <a:solidFill>
                  <a:srgbClr val="FFFF00"/>
                </a:solidFill>
                <a:latin typeface="宋体" pitchFamily="2" charset="-122"/>
                <a:ea typeface="宋体" pitchFamily="2" charset="-122"/>
              </a:rPr>
              <a:t>足够多</a:t>
            </a:r>
            <a:r>
              <a:rPr lang="zh-CN" altLang="en-US" sz="2500">
                <a:solidFill>
                  <a:srgbClr val="FFFFFF"/>
                </a:solidFill>
                <a:latin typeface="宋体" pitchFamily="2" charset="-122"/>
                <a:ea typeface="宋体" pitchFamily="2" charset="-122"/>
              </a:rPr>
              <a:t>的</a:t>
            </a:r>
            <a:r>
              <a:rPr lang="zh-CN" altLang="en-US" sz="2500">
                <a:solidFill>
                  <a:srgbClr val="FFFF00"/>
                </a:solidFill>
                <a:latin typeface="宋体" pitchFamily="2" charset="-122"/>
                <a:ea typeface="宋体" pitchFamily="2" charset="-122"/>
              </a:rPr>
              <a:t>方法</a:t>
            </a:r>
            <a:r>
              <a:rPr lang="zh-CN" altLang="en-US" sz="2500">
                <a:solidFill>
                  <a:srgbClr val="FFFFFF"/>
                </a:solidFill>
                <a:latin typeface="宋体" pitchFamily="2" charset="-122"/>
                <a:ea typeface="宋体" pitchFamily="2" charset="-122"/>
              </a:rPr>
              <a:t>（操作），</a:t>
            </a:r>
          </a:p>
        </p:txBody>
      </p:sp>
      <p:sp>
        <p:nvSpPr>
          <p:cNvPr id="27654" name="Text Box 6"/>
          <p:cNvSpPr txBox="1">
            <a:spLocks noChangeArrowheads="1"/>
          </p:cNvSpPr>
          <p:nvPr/>
        </p:nvSpPr>
        <p:spPr bwMode="auto">
          <a:xfrm>
            <a:off x="1373188" y="3311525"/>
            <a:ext cx="44450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以便满足对被隐藏数据的访问。</a:t>
            </a:r>
          </a:p>
        </p:txBody>
      </p:sp>
      <p:sp>
        <p:nvSpPr>
          <p:cNvPr id="27655" name="Text Box 7"/>
          <p:cNvSpPr txBox="1">
            <a:spLocks noChangeArrowheads="1"/>
          </p:cNvSpPr>
          <p:nvPr/>
        </p:nvSpPr>
        <p:spPr bwMode="auto">
          <a:xfrm>
            <a:off x="954088" y="3968750"/>
            <a:ext cx="746125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en-US" altLang="zh-CN" sz="2500">
                <a:solidFill>
                  <a:srgbClr val="FFFFFF"/>
                </a:solidFill>
                <a:latin typeface="宋体" pitchFamily="2" charset="-122"/>
                <a:ea typeface="宋体" pitchFamily="2" charset="-122"/>
              </a:rPr>
              <a:t>⑵ </a:t>
            </a:r>
            <a:r>
              <a:rPr lang="zh-CN" altLang="en-US" sz="2500">
                <a:solidFill>
                  <a:srgbClr val="FFFFFF"/>
                </a:solidFill>
                <a:latin typeface="宋体" pitchFamily="2" charset="-122"/>
                <a:ea typeface="宋体" pitchFamily="2" charset="-122"/>
              </a:rPr>
              <a:t>数据隐藏给</a:t>
            </a:r>
            <a:r>
              <a:rPr lang="zh-CN" altLang="en-US" sz="2500">
                <a:solidFill>
                  <a:srgbClr val="FFFF00"/>
                </a:solidFill>
                <a:latin typeface="宋体" pitchFamily="2" charset="-122"/>
                <a:ea typeface="宋体" pitchFamily="2" charset="-122"/>
              </a:rPr>
              <a:t>类对象之间的共享</a:t>
            </a:r>
            <a:r>
              <a:rPr lang="zh-CN" altLang="en-US" sz="2500">
                <a:solidFill>
                  <a:srgbClr val="FFFFFF"/>
                </a:solidFill>
                <a:latin typeface="宋体" pitchFamily="2" charset="-122"/>
                <a:ea typeface="宋体" pitchFamily="2" charset="-122"/>
              </a:rPr>
              <a:t>带来</a:t>
            </a:r>
            <a:r>
              <a:rPr lang="zh-CN" altLang="en-US" sz="2500">
                <a:solidFill>
                  <a:srgbClr val="FFFF00"/>
                </a:solidFill>
                <a:latin typeface="宋体" pitchFamily="2" charset="-122"/>
                <a:ea typeface="宋体" pitchFamily="2" charset="-122"/>
              </a:rPr>
              <a:t>额外开销</a:t>
            </a:r>
            <a:r>
              <a:rPr lang="zh-CN" altLang="en-US" sz="2500">
                <a:solidFill>
                  <a:srgbClr val="FFFFFF"/>
                </a:solidFill>
                <a:latin typeface="宋体" pitchFamily="2" charset="-122"/>
                <a:ea typeface="宋体" pitchFamily="2" charset="-122"/>
              </a:rPr>
              <a:t>，因为</a:t>
            </a:r>
          </a:p>
        </p:txBody>
      </p:sp>
      <p:sp>
        <p:nvSpPr>
          <p:cNvPr id="27656" name="Text Box 8"/>
          <p:cNvSpPr txBox="1">
            <a:spLocks noChangeArrowheads="1"/>
          </p:cNvSpPr>
          <p:nvPr/>
        </p:nvSpPr>
        <p:spPr bwMode="auto">
          <a:xfrm>
            <a:off x="1373188" y="4627563"/>
            <a:ext cx="69850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每次</a:t>
            </a:r>
            <a:r>
              <a:rPr lang="zh-CN" altLang="en-US" sz="2500">
                <a:solidFill>
                  <a:srgbClr val="FFFF00"/>
                </a:solidFill>
                <a:latin typeface="宋体" pitchFamily="2" charset="-122"/>
                <a:ea typeface="宋体" pitchFamily="2" charset="-122"/>
              </a:rPr>
              <a:t>共享操作</a:t>
            </a:r>
            <a:r>
              <a:rPr lang="zh-CN" altLang="en-US" sz="2500">
                <a:solidFill>
                  <a:srgbClr val="FFFFFF"/>
                </a:solidFill>
                <a:latin typeface="宋体" pitchFamily="2" charset="-122"/>
                <a:ea typeface="宋体" pitchFamily="2" charset="-122"/>
              </a:rPr>
              <a:t>都需要通过类对象的</a:t>
            </a:r>
            <a:r>
              <a:rPr lang="zh-CN" altLang="en-US" sz="2500">
                <a:solidFill>
                  <a:srgbClr val="FFFF00"/>
                </a:solidFill>
                <a:latin typeface="宋体" pitchFamily="2" charset="-122"/>
                <a:ea typeface="宋体" pitchFamily="2" charset="-122"/>
              </a:rPr>
              <a:t>接口</a:t>
            </a:r>
            <a:r>
              <a:rPr lang="zh-CN" altLang="en-US" sz="2500">
                <a:solidFill>
                  <a:srgbClr val="FFFFFF"/>
                </a:solidFill>
                <a:latin typeface="宋体" pitchFamily="2" charset="-122"/>
                <a:ea typeface="宋体" pitchFamily="2" charset="-122"/>
              </a:rPr>
              <a:t>来完成。如</a:t>
            </a:r>
          </a:p>
        </p:txBody>
      </p:sp>
      <p:sp>
        <p:nvSpPr>
          <p:cNvPr id="27657" name="Text Box 9"/>
          <p:cNvSpPr txBox="1">
            <a:spLocks noChangeArrowheads="1"/>
          </p:cNvSpPr>
          <p:nvPr/>
        </p:nvSpPr>
        <p:spPr bwMode="auto">
          <a:xfrm>
            <a:off x="1373188" y="5286375"/>
            <a:ext cx="69850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果这种</a:t>
            </a:r>
            <a:r>
              <a:rPr lang="zh-CN" altLang="en-US" sz="2500">
                <a:solidFill>
                  <a:srgbClr val="FFFF00"/>
                </a:solidFill>
                <a:latin typeface="宋体" pitchFamily="2" charset="-122"/>
                <a:ea typeface="宋体" pitchFamily="2" charset="-122"/>
              </a:rPr>
              <a:t>共享操作</a:t>
            </a:r>
            <a:r>
              <a:rPr lang="zh-CN" altLang="en-US" sz="2500">
                <a:solidFill>
                  <a:srgbClr val="FFFFFF"/>
                </a:solidFill>
                <a:latin typeface="宋体" pitchFamily="2" charset="-122"/>
                <a:ea typeface="宋体" pitchFamily="2" charset="-122"/>
              </a:rPr>
              <a:t>十分简单但非常频繁，这种</a:t>
            </a:r>
            <a:r>
              <a:rPr lang="zh-CN" altLang="en-US" sz="2500">
                <a:solidFill>
                  <a:srgbClr val="FFFF00"/>
                </a:solidFill>
                <a:latin typeface="宋体" pitchFamily="2" charset="-122"/>
                <a:ea typeface="宋体" pitchFamily="2" charset="-122"/>
              </a:rPr>
              <a:t>额外开</a:t>
            </a:r>
          </a:p>
        </p:txBody>
      </p:sp>
      <p:sp>
        <p:nvSpPr>
          <p:cNvPr id="27658" name="Text Box 10"/>
          <p:cNvSpPr txBox="1">
            <a:spLocks noChangeArrowheads="1"/>
          </p:cNvSpPr>
          <p:nvPr/>
        </p:nvSpPr>
        <p:spPr bwMode="auto">
          <a:xfrm>
            <a:off x="1373188" y="5945188"/>
            <a:ext cx="28575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00"/>
                </a:solidFill>
                <a:latin typeface="宋体" pitchFamily="2" charset="-122"/>
                <a:ea typeface="宋体" pitchFamily="2" charset="-122"/>
              </a:rPr>
              <a:t>销</a:t>
            </a:r>
            <a:r>
              <a:rPr lang="zh-CN" altLang="en-US" sz="2500">
                <a:solidFill>
                  <a:srgbClr val="FFFFFF"/>
                </a:solidFill>
                <a:latin typeface="宋体" pitchFamily="2" charset="-122"/>
                <a:ea typeface="宋体" pitchFamily="2" charset="-122"/>
              </a:rPr>
              <a:t>将是难以容忍的。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954088" y="477838"/>
            <a:ext cx="7302500" cy="2254250"/>
          </a:xfrm>
          <a:prstGeom prst="rect">
            <a:avLst/>
          </a:prstGeom>
          <a:noFill/>
          <a:ln w="9525">
            <a:noFill/>
            <a:miter lim="800000"/>
            <a:headEnd/>
            <a:tailEnd/>
          </a:ln>
          <a:effectLst/>
        </p:spPr>
        <p:txBody>
          <a:bodyPr wrap="none" lIns="0" tIns="0" rIns="0" bIns="0">
            <a:spAutoFit/>
          </a:bodyPr>
          <a:lstStyle/>
          <a:p>
            <a:pPr defTabSz="801688">
              <a:lnSpc>
                <a:spcPts val="2450"/>
              </a:lnSpc>
              <a:tabLst>
                <a:tab pos="300038" algn="l"/>
              </a:tabLst>
            </a:pPr>
            <a:r>
              <a:rPr lang="en-US" altLang="zh-CN" sz="1600">
                <a:latin typeface="宋体" pitchFamily="2" charset="-122"/>
                <a:ea typeface="宋体" pitchFamily="2" charset="-122"/>
              </a:rPr>
              <a:t>	</a:t>
            </a:r>
            <a:r>
              <a:rPr lang="zh-CN" altLang="en-US" sz="2500">
                <a:solidFill>
                  <a:srgbClr val="FFFFFF"/>
                </a:solidFill>
                <a:latin typeface="宋体" pitchFamily="2" charset="-122"/>
                <a:ea typeface="宋体" pitchFamily="2" charset="-122"/>
              </a:rPr>
              <a:t>所幸的是，面向对象的实现机制提供了通过不同途</a:t>
            </a:r>
          </a:p>
          <a:p>
            <a:pPr defTabSz="801688">
              <a:lnSpc>
                <a:spcPts val="875"/>
              </a:lnSpc>
              <a:tabLst>
                <a:tab pos="300038" algn="l"/>
              </a:tabLst>
            </a:pPr>
            <a:endParaRPr lang="zh-CN" altLang="en-US" sz="2500">
              <a:solidFill>
                <a:srgbClr val="FFFFFF"/>
              </a:solidFill>
              <a:latin typeface="宋体" pitchFamily="2" charset="-122"/>
              <a:ea typeface="宋体" pitchFamily="2" charset="-122"/>
            </a:endParaRPr>
          </a:p>
          <a:p>
            <a:pPr defTabSz="801688">
              <a:lnSpc>
                <a:spcPts val="2950"/>
              </a:lnSpc>
              <a:tabLst>
                <a:tab pos="300038" algn="l"/>
              </a:tabLst>
            </a:pPr>
            <a:r>
              <a:rPr lang="zh-CN" altLang="en-US" sz="2500">
                <a:solidFill>
                  <a:srgbClr val="FFFFFF"/>
                </a:solidFill>
                <a:latin typeface="宋体" pitchFamily="2" charset="-122"/>
                <a:ea typeface="宋体" pitchFamily="2" charset="-122"/>
              </a:rPr>
              <a:t>径改进这些不便的有效方法，其中之一就是</a:t>
            </a:r>
            <a:r>
              <a:rPr lang="zh-CN" altLang="en-US" sz="2500">
                <a:solidFill>
                  <a:srgbClr val="FFFF00"/>
                </a:solidFill>
                <a:latin typeface="宋体" pitchFamily="2" charset="-122"/>
                <a:ea typeface="宋体" pitchFamily="2" charset="-122"/>
              </a:rPr>
              <a:t>友元</a:t>
            </a:r>
            <a:r>
              <a:rPr lang="zh-CN" altLang="en-US" sz="2500">
                <a:solidFill>
                  <a:srgbClr val="FFFFFF"/>
                </a:solidFill>
                <a:latin typeface="宋体" pitchFamily="2" charset="-122"/>
                <a:ea typeface="宋体" pitchFamily="2" charset="-122"/>
              </a:rPr>
              <a:t>。使</a:t>
            </a:r>
          </a:p>
          <a:p>
            <a:pPr defTabSz="801688">
              <a:lnSpc>
                <a:spcPts val="875"/>
              </a:lnSpc>
              <a:tabLst>
                <a:tab pos="300038" algn="l"/>
              </a:tabLst>
            </a:pPr>
            <a:endParaRPr lang="zh-CN" altLang="en-US" sz="2500">
              <a:solidFill>
                <a:srgbClr val="FFFFFF"/>
              </a:solidFill>
              <a:latin typeface="宋体" pitchFamily="2" charset="-122"/>
              <a:ea typeface="宋体" pitchFamily="2" charset="-122"/>
            </a:endParaRPr>
          </a:p>
          <a:p>
            <a:pPr defTabSz="801688">
              <a:lnSpc>
                <a:spcPts val="2950"/>
              </a:lnSpc>
              <a:tabLst>
                <a:tab pos="300038" algn="l"/>
              </a:tabLst>
            </a:pPr>
            <a:r>
              <a:rPr lang="zh-CN" altLang="en-US" sz="2500">
                <a:solidFill>
                  <a:srgbClr val="FFFFFF"/>
                </a:solidFill>
                <a:latin typeface="宋体" pitchFamily="2" charset="-122"/>
                <a:ea typeface="宋体" pitchFamily="2" charset="-122"/>
              </a:rPr>
              <a:t>用</a:t>
            </a:r>
            <a:r>
              <a:rPr lang="zh-CN" altLang="en-US" sz="2500">
                <a:solidFill>
                  <a:srgbClr val="FFFF00"/>
                </a:solidFill>
                <a:latin typeface="宋体" pitchFamily="2" charset="-122"/>
                <a:ea typeface="宋体" pitchFamily="2" charset="-122"/>
              </a:rPr>
              <a:t>友元</a:t>
            </a:r>
            <a:r>
              <a:rPr lang="zh-CN" altLang="en-US" sz="2500">
                <a:solidFill>
                  <a:srgbClr val="FFFFFF"/>
                </a:solidFill>
                <a:latin typeface="宋体" pitchFamily="2" charset="-122"/>
                <a:ea typeface="宋体" pitchFamily="2" charset="-122"/>
              </a:rPr>
              <a:t>可以在不从根本上破坏</a:t>
            </a:r>
            <a:r>
              <a:rPr lang="zh-CN" altLang="en-US" sz="2500">
                <a:solidFill>
                  <a:srgbClr val="FFFF00"/>
                </a:solidFill>
                <a:latin typeface="宋体" pitchFamily="2" charset="-122"/>
                <a:ea typeface="宋体" pitchFamily="2" charset="-122"/>
              </a:rPr>
              <a:t>类封装性</a:t>
            </a:r>
            <a:r>
              <a:rPr lang="zh-CN" altLang="en-US" sz="2500">
                <a:solidFill>
                  <a:srgbClr val="FFFFFF"/>
                </a:solidFill>
                <a:latin typeface="宋体" pitchFamily="2" charset="-122"/>
                <a:ea typeface="宋体" pitchFamily="2" charset="-122"/>
              </a:rPr>
              <a:t>的前提下，允</a:t>
            </a:r>
          </a:p>
          <a:p>
            <a:pPr defTabSz="801688">
              <a:lnSpc>
                <a:spcPts val="875"/>
              </a:lnSpc>
              <a:tabLst>
                <a:tab pos="300038" algn="l"/>
              </a:tabLst>
            </a:pPr>
            <a:endParaRPr lang="zh-CN" altLang="en-US" sz="2500">
              <a:solidFill>
                <a:srgbClr val="FFFFFF"/>
              </a:solidFill>
              <a:latin typeface="宋体" pitchFamily="2" charset="-122"/>
              <a:ea typeface="宋体" pitchFamily="2" charset="-122"/>
            </a:endParaRPr>
          </a:p>
          <a:p>
            <a:pPr defTabSz="801688">
              <a:lnSpc>
                <a:spcPts val="2950"/>
              </a:lnSpc>
              <a:tabLst>
                <a:tab pos="300038" algn="l"/>
              </a:tabLst>
            </a:pPr>
            <a:r>
              <a:rPr lang="zh-CN" altLang="en-US" sz="2500">
                <a:solidFill>
                  <a:srgbClr val="FFFFFF"/>
                </a:solidFill>
                <a:latin typeface="宋体" pitchFamily="2" charset="-122"/>
                <a:ea typeface="宋体" pitchFamily="2" charset="-122"/>
              </a:rPr>
              <a:t>许从</a:t>
            </a:r>
            <a:r>
              <a:rPr lang="zh-CN" altLang="en-US" sz="2500">
                <a:solidFill>
                  <a:srgbClr val="FFFF00"/>
                </a:solidFill>
                <a:latin typeface="宋体" pitchFamily="2" charset="-122"/>
                <a:ea typeface="宋体" pitchFamily="2" charset="-122"/>
              </a:rPr>
              <a:t>类外直接访问类的私有成员</a:t>
            </a:r>
            <a:r>
              <a:rPr lang="zh-CN" altLang="en-US" sz="2500">
                <a:solidFill>
                  <a:srgbClr val="FFFFFF"/>
                </a:solidFill>
                <a:latin typeface="宋体" pitchFamily="2" charset="-122"/>
                <a:ea typeface="宋体" pitchFamily="2" charset="-122"/>
              </a:rPr>
              <a:t>（被隐藏的数据）。</a:t>
            </a:r>
          </a:p>
          <a:p>
            <a:pPr defTabSz="801688">
              <a:lnSpc>
                <a:spcPts val="875"/>
              </a:lnSpc>
              <a:tabLst>
                <a:tab pos="300038" algn="l"/>
              </a:tabLst>
            </a:pPr>
            <a:endParaRPr lang="zh-CN" altLang="en-US" sz="2500">
              <a:solidFill>
                <a:srgbClr val="FFFFFF"/>
              </a:solidFill>
              <a:latin typeface="宋体" pitchFamily="2" charset="-122"/>
              <a:ea typeface="宋体" pitchFamily="2" charset="-122"/>
            </a:endParaRPr>
          </a:p>
          <a:p>
            <a:pPr defTabSz="801688">
              <a:lnSpc>
                <a:spcPts val="2950"/>
              </a:lnSpc>
              <a:tabLst>
                <a:tab pos="300038" algn="l"/>
              </a:tabLst>
            </a:pPr>
            <a:r>
              <a:rPr lang="zh-CN" altLang="en-US" sz="2500">
                <a:solidFill>
                  <a:srgbClr val="FFFFFF"/>
                </a:solidFill>
                <a:latin typeface="宋体" pitchFamily="2" charset="-122"/>
                <a:ea typeface="宋体" pitchFamily="2" charset="-122"/>
              </a:rPr>
              <a:t>	</a:t>
            </a:r>
            <a:r>
              <a:rPr lang="zh-CN" altLang="en-US" sz="2500">
                <a:solidFill>
                  <a:srgbClr val="FFFF00"/>
                </a:solidFill>
                <a:latin typeface="宋体" pitchFamily="2" charset="-122"/>
                <a:ea typeface="宋体" pitchFamily="2" charset="-122"/>
              </a:rPr>
              <a:t>友元</a:t>
            </a:r>
            <a:r>
              <a:rPr lang="zh-CN" altLang="en-US" sz="2500">
                <a:solidFill>
                  <a:srgbClr val="FFFFFF"/>
                </a:solidFill>
                <a:latin typeface="宋体" pitchFamily="2" charset="-122"/>
                <a:ea typeface="宋体" pitchFamily="2" charset="-122"/>
              </a:rPr>
              <a:t>不是</a:t>
            </a:r>
            <a:r>
              <a:rPr lang="zh-CN" altLang="en-US" sz="2500">
                <a:solidFill>
                  <a:srgbClr val="FFFF00"/>
                </a:solidFill>
                <a:latin typeface="宋体" pitchFamily="2" charset="-122"/>
                <a:ea typeface="宋体" pitchFamily="2" charset="-122"/>
              </a:rPr>
              <a:t>类成员</a:t>
            </a:r>
            <a:r>
              <a:rPr lang="zh-CN" altLang="en-US" sz="2500">
                <a:solidFill>
                  <a:srgbClr val="FFFFFF"/>
                </a:solidFill>
                <a:latin typeface="宋体" pitchFamily="2" charset="-122"/>
                <a:ea typeface="宋体" pitchFamily="2" charset="-122"/>
              </a:rPr>
              <a:t>，它是与类有着特殊访问关系的类</a:t>
            </a:r>
          </a:p>
        </p:txBody>
      </p:sp>
      <p:sp>
        <p:nvSpPr>
          <p:cNvPr id="28675" name="Text Box 3"/>
          <p:cNvSpPr txBox="1">
            <a:spLocks noChangeArrowheads="1"/>
          </p:cNvSpPr>
          <p:nvPr/>
        </p:nvSpPr>
        <p:spPr bwMode="auto">
          <a:xfrm>
            <a:off x="954088" y="2995613"/>
            <a:ext cx="38100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外成员。</a:t>
            </a:r>
            <a:r>
              <a:rPr lang="zh-CN" altLang="en-US" sz="2500">
                <a:solidFill>
                  <a:srgbClr val="FFFF00"/>
                </a:solidFill>
                <a:latin typeface="宋体" pitchFamily="2" charset="-122"/>
                <a:ea typeface="宋体" pitchFamily="2" charset="-122"/>
              </a:rPr>
              <a:t>友元</a:t>
            </a:r>
            <a:r>
              <a:rPr lang="zh-CN" altLang="en-US" sz="2500">
                <a:solidFill>
                  <a:srgbClr val="FFFFFF"/>
                </a:solidFill>
                <a:latin typeface="宋体" pitchFamily="2" charset="-122"/>
                <a:ea typeface="宋体" pitchFamily="2" charset="-122"/>
              </a:rPr>
              <a:t>有三种类型：</a:t>
            </a:r>
          </a:p>
        </p:txBody>
      </p:sp>
      <p:sp>
        <p:nvSpPr>
          <p:cNvPr id="28676" name="Text Box 4"/>
          <p:cNvSpPr txBox="1">
            <a:spLocks noChangeArrowheads="1"/>
          </p:cNvSpPr>
          <p:nvPr/>
        </p:nvSpPr>
        <p:spPr bwMode="auto">
          <a:xfrm>
            <a:off x="954088" y="3498850"/>
            <a:ext cx="7461250" cy="796925"/>
          </a:xfrm>
          <a:prstGeom prst="rect">
            <a:avLst/>
          </a:prstGeom>
          <a:noFill/>
          <a:ln w="9525">
            <a:noFill/>
            <a:miter lim="800000"/>
            <a:headEnd/>
            <a:tailEnd/>
          </a:ln>
          <a:effectLst/>
        </p:spPr>
        <p:txBody>
          <a:bodyPr wrap="none" lIns="0" tIns="0" rIns="0" bIns="0">
            <a:spAutoFit/>
          </a:bodyPr>
          <a:lstStyle/>
          <a:p>
            <a:pPr defTabSz="801688">
              <a:lnSpc>
                <a:spcPts val="2450"/>
              </a:lnSpc>
            </a:pPr>
            <a:r>
              <a:rPr lang="en-US" altLang="zh-CN" sz="2500">
                <a:solidFill>
                  <a:srgbClr val="FFFFFF"/>
                </a:solidFill>
                <a:latin typeface="宋体" pitchFamily="2" charset="-122"/>
                <a:ea typeface="宋体" pitchFamily="2" charset="-122"/>
              </a:rPr>
              <a:t>⑴ </a:t>
            </a:r>
            <a:r>
              <a:rPr lang="zh-CN" altLang="en-US" sz="2500">
                <a:solidFill>
                  <a:srgbClr val="FFFF00"/>
                </a:solidFill>
                <a:latin typeface="宋体" pitchFamily="2" charset="-122"/>
                <a:ea typeface="宋体" pitchFamily="2" charset="-122"/>
              </a:rPr>
              <a:t>友元函数</a:t>
            </a:r>
            <a:r>
              <a:rPr lang="zh-CN" altLang="en-US" sz="2500">
                <a:solidFill>
                  <a:srgbClr val="FFFFFF"/>
                </a:solidFill>
                <a:latin typeface="宋体" pitchFamily="2" charset="-122"/>
                <a:ea typeface="宋体" pitchFamily="2" charset="-122"/>
              </a:rPr>
              <a:t>：可以访问类对象私有成员的</a:t>
            </a:r>
            <a:r>
              <a:rPr lang="zh-CN" altLang="en-US" sz="2500">
                <a:solidFill>
                  <a:srgbClr val="FFFF00"/>
                </a:solidFill>
                <a:latin typeface="宋体" pitchFamily="2" charset="-122"/>
                <a:ea typeface="宋体" pitchFamily="2" charset="-122"/>
              </a:rPr>
              <a:t>全局函数</a:t>
            </a:r>
            <a:r>
              <a:rPr lang="zh-CN" altLang="en-US" sz="2500">
                <a:solidFill>
                  <a:srgbClr val="FFFFFF"/>
                </a:solidFill>
                <a:latin typeface="宋体" pitchFamily="2" charset="-122"/>
                <a:ea typeface="宋体" pitchFamily="2" charset="-122"/>
              </a:rPr>
              <a:t>。</a:t>
            </a:r>
          </a:p>
          <a:p>
            <a:pPr defTabSz="801688">
              <a:lnSpc>
                <a:spcPts val="875"/>
              </a:lnSpc>
            </a:pPr>
            <a:endParaRPr lang="zh-CN" altLang="en-US" sz="2500">
              <a:solidFill>
                <a:srgbClr val="FFFFFF"/>
              </a:solidFill>
              <a:latin typeface="宋体" pitchFamily="2" charset="-122"/>
              <a:ea typeface="宋体" pitchFamily="2" charset="-122"/>
            </a:endParaRPr>
          </a:p>
          <a:p>
            <a:pPr defTabSz="801688">
              <a:lnSpc>
                <a:spcPts val="2950"/>
              </a:lnSpc>
            </a:pPr>
            <a:r>
              <a:rPr lang="zh-CN" altLang="en-US" sz="2500">
                <a:solidFill>
                  <a:srgbClr val="FFFFFF"/>
                </a:solidFill>
                <a:latin typeface="宋体" pitchFamily="2" charset="-122"/>
                <a:ea typeface="宋体" pitchFamily="2" charset="-122"/>
              </a:rPr>
              <a:t>⑵ </a:t>
            </a:r>
            <a:r>
              <a:rPr lang="zh-CN" altLang="en-US" sz="2500">
                <a:solidFill>
                  <a:srgbClr val="FFFF00"/>
                </a:solidFill>
                <a:latin typeface="宋体" pitchFamily="2" charset="-122"/>
                <a:ea typeface="宋体" pitchFamily="2" charset="-122"/>
              </a:rPr>
              <a:t>友元成员函数</a:t>
            </a:r>
            <a:r>
              <a:rPr lang="zh-CN" altLang="en-US" sz="2500">
                <a:solidFill>
                  <a:srgbClr val="FFFFFF"/>
                </a:solidFill>
                <a:latin typeface="宋体" pitchFamily="2" charset="-122"/>
                <a:ea typeface="宋体" pitchFamily="2" charset="-122"/>
              </a:rPr>
              <a:t>：可以访问类对象私有成员的另一个</a:t>
            </a:r>
          </a:p>
        </p:txBody>
      </p:sp>
      <p:sp>
        <p:nvSpPr>
          <p:cNvPr id="28677" name="Text Box 5"/>
          <p:cNvSpPr txBox="1">
            <a:spLocks noChangeArrowheads="1"/>
          </p:cNvSpPr>
          <p:nvPr/>
        </p:nvSpPr>
        <p:spPr bwMode="auto">
          <a:xfrm>
            <a:off x="1373188" y="4506913"/>
            <a:ext cx="22225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类的</a:t>
            </a:r>
            <a:r>
              <a:rPr lang="zh-CN" altLang="en-US" sz="2500">
                <a:solidFill>
                  <a:srgbClr val="FFFF00"/>
                </a:solidFill>
                <a:latin typeface="宋体" pitchFamily="2" charset="-122"/>
                <a:ea typeface="宋体" pitchFamily="2" charset="-122"/>
              </a:rPr>
              <a:t>成员函数</a:t>
            </a:r>
            <a:r>
              <a:rPr lang="zh-CN" altLang="en-US" sz="2500">
                <a:solidFill>
                  <a:srgbClr val="FFFFFF"/>
                </a:solidFill>
                <a:latin typeface="宋体" pitchFamily="2" charset="-122"/>
                <a:ea typeface="宋体" pitchFamily="2" charset="-122"/>
              </a:rPr>
              <a:t>。</a:t>
            </a:r>
          </a:p>
        </p:txBody>
      </p:sp>
      <p:sp>
        <p:nvSpPr>
          <p:cNvPr id="28678" name="Text Box 6"/>
          <p:cNvSpPr txBox="1">
            <a:spLocks noChangeArrowheads="1"/>
          </p:cNvSpPr>
          <p:nvPr/>
        </p:nvSpPr>
        <p:spPr bwMode="auto">
          <a:xfrm>
            <a:off x="954088" y="5010150"/>
            <a:ext cx="7285037" cy="796925"/>
          </a:xfrm>
          <a:prstGeom prst="rect">
            <a:avLst/>
          </a:prstGeom>
          <a:noFill/>
          <a:ln w="9525">
            <a:noFill/>
            <a:miter lim="800000"/>
            <a:headEnd/>
            <a:tailEnd/>
          </a:ln>
          <a:effectLst/>
        </p:spPr>
        <p:txBody>
          <a:bodyPr wrap="none" lIns="0" tIns="0" rIns="0" bIns="0">
            <a:spAutoFit/>
          </a:bodyPr>
          <a:lstStyle/>
          <a:p>
            <a:pPr defTabSz="801688">
              <a:lnSpc>
                <a:spcPts val="2450"/>
              </a:lnSpc>
              <a:tabLst>
                <a:tab pos="300038" algn="l"/>
              </a:tabLst>
            </a:pPr>
            <a:r>
              <a:rPr lang="en-US" altLang="zh-CN" sz="2500">
                <a:solidFill>
                  <a:srgbClr val="FFFFFF"/>
                </a:solidFill>
                <a:latin typeface="宋体" pitchFamily="2" charset="-122"/>
                <a:ea typeface="宋体" pitchFamily="2" charset="-122"/>
              </a:rPr>
              <a:t>⑶ </a:t>
            </a:r>
            <a:r>
              <a:rPr lang="zh-CN" altLang="en-US" sz="2500">
                <a:solidFill>
                  <a:srgbClr val="FFFF00"/>
                </a:solidFill>
                <a:latin typeface="宋体" pitchFamily="2" charset="-122"/>
                <a:ea typeface="宋体" pitchFamily="2" charset="-122"/>
              </a:rPr>
              <a:t>友元类</a:t>
            </a:r>
            <a:r>
              <a:rPr lang="zh-CN" altLang="en-US" sz="2500">
                <a:solidFill>
                  <a:srgbClr val="FFFFFF"/>
                </a:solidFill>
                <a:latin typeface="宋体" pitchFamily="2" charset="-122"/>
                <a:ea typeface="宋体" pitchFamily="2" charset="-122"/>
              </a:rPr>
              <a:t>：可以访问类对象私有成员的另一个</a:t>
            </a:r>
            <a:r>
              <a:rPr lang="zh-CN" altLang="en-US" sz="2500">
                <a:solidFill>
                  <a:srgbClr val="FFFF00"/>
                </a:solidFill>
                <a:latin typeface="宋体" pitchFamily="2" charset="-122"/>
                <a:ea typeface="宋体" pitchFamily="2" charset="-122"/>
              </a:rPr>
              <a:t>类</a:t>
            </a:r>
            <a:r>
              <a:rPr lang="zh-CN" altLang="en-US" sz="2500">
                <a:solidFill>
                  <a:srgbClr val="FFFFFF"/>
                </a:solidFill>
                <a:latin typeface="宋体" pitchFamily="2" charset="-122"/>
                <a:ea typeface="宋体" pitchFamily="2" charset="-122"/>
              </a:rPr>
              <a:t>。</a:t>
            </a:r>
          </a:p>
          <a:p>
            <a:pPr defTabSz="801688">
              <a:lnSpc>
                <a:spcPts val="875"/>
              </a:lnSpc>
              <a:tabLst>
                <a:tab pos="300038" algn="l"/>
              </a:tabLst>
            </a:pPr>
            <a:endParaRPr lang="zh-CN" altLang="en-US" sz="2500">
              <a:solidFill>
                <a:srgbClr val="FFFFFF"/>
              </a:solidFill>
              <a:latin typeface="宋体" pitchFamily="2" charset="-122"/>
              <a:ea typeface="宋体" pitchFamily="2" charset="-122"/>
            </a:endParaRPr>
          </a:p>
          <a:p>
            <a:pPr defTabSz="801688">
              <a:lnSpc>
                <a:spcPts val="2950"/>
              </a:lnSpc>
              <a:tabLst>
                <a:tab pos="300038" algn="l"/>
              </a:tabLst>
            </a:pPr>
            <a:r>
              <a:rPr lang="zh-CN" altLang="en-US" sz="2500">
                <a:solidFill>
                  <a:srgbClr val="FFFFFF"/>
                </a:solidFill>
                <a:latin typeface="宋体" pitchFamily="2" charset="-122"/>
                <a:ea typeface="宋体" pitchFamily="2" charset="-122"/>
              </a:rPr>
              <a:t>	</a:t>
            </a:r>
            <a:r>
              <a:rPr lang="zh-CN" altLang="en-US" sz="2500">
                <a:solidFill>
                  <a:srgbClr val="FFFF00"/>
                </a:solidFill>
                <a:latin typeface="宋体" pitchFamily="2" charset="-122"/>
                <a:ea typeface="宋体" pitchFamily="2" charset="-122"/>
              </a:rPr>
              <a:t>友元</a:t>
            </a:r>
            <a:r>
              <a:rPr lang="zh-CN" altLang="en-US" sz="2500">
                <a:solidFill>
                  <a:srgbClr val="FFFFFF"/>
                </a:solidFill>
                <a:latin typeface="宋体" pitchFamily="2" charset="-122"/>
                <a:ea typeface="宋体" pitchFamily="2" charset="-122"/>
              </a:rPr>
              <a:t>虽然不会从根本上破坏类封装性，但会</a:t>
            </a:r>
            <a:r>
              <a:rPr lang="zh-CN" altLang="en-US" sz="2500">
                <a:solidFill>
                  <a:srgbClr val="FFFF00"/>
                </a:solidFill>
                <a:latin typeface="宋体" pitchFamily="2" charset="-122"/>
                <a:ea typeface="宋体" pitchFamily="2" charset="-122"/>
              </a:rPr>
              <a:t>消弱</a:t>
            </a:r>
            <a:r>
              <a:rPr lang="zh-CN" altLang="en-US" sz="2500">
                <a:solidFill>
                  <a:srgbClr val="FFFFFF"/>
                </a:solidFill>
                <a:latin typeface="宋体" pitchFamily="2" charset="-122"/>
                <a:ea typeface="宋体" pitchFamily="2" charset="-122"/>
              </a:rPr>
              <a:t>数</a:t>
            </a:r>
          </a:p>
        </p:txBody>
      </p:sp>
      <p:sp>
        <p:nvSpPr>
          <p:cNvPr id="28679" name="Text Box 7"/>
          <p:cNvSpPr txBox="1">
            <a:spLocks noChangeArrowheads="1"/>
          </p:cNvSpPr>
          <p:nvPr/>
        </p:nvSpPr>
        <p:spPr bwMode="auto">
          <a:xfrm>
            <a:off x="954088" y="6016625"/>
            <a:ext cx="5397500" cy="311150"/>
          </a:xfrm>
          <a:prstGeom prst="rect">
            <a:avLst/>
          </a:prstGeom>
          <a:noFill/>
          <a:ln w="9525">
            <a:noFill/>
            <a:miter lim="800000"/>
            <a:headEnd/>
            <a:tailEnd/>
          </a:ln>
          <a:effectLst/>
        </p:spPr>
        <p:txBody>
          <a:bodyPr wrap="none" lIns="0" tIns="0" rIns="0" bIns="0">
            <a:spAutoFit/>
          </a:bodyPr>
          <a:lstStyle/>
          <a:p>
            <a:pPr defTabSz="801688">
              <a:lnSpc>
                <a:spcPts val="2450"/>
              </a:lnSpc>
            </a:pPr>
            <a:r>
              <a:rPr lang="zh-CN" altLang="en-US" sz="2500">
                <a:solidFill>
                  <a:srgbClr val="FFFFFF"/>
                </a:solidFill>
                <a:latin typeface="宋体" pitchFamily="2" charset="-122"/>
                <a:ea typeface="宋体" pitchFamily="2" charset="-122"/>
              </a:rPr>
              <a:t>据的</a:t>
            </a:r>
            <a:r>
              <a:rPr lang="zh-CN" altLang="en-US" sz="2500">
                <a:solidFill>
                  <a:srgbClr val="FFFF00"/>
                </a:solidFill>
                <a:latin typeface="宋体" pitchFamily="2" charset="-122"/>
                <a:ea typeface="宋体" pitchFamily="2" charset="-122"/>
              </a:rPr>
              <a:t>封装性</a:t>
            </a:r>
            <a:r>
              <a:rPr lang="zh-CN" altLang="en-US" sz="2500">
                <a:solidFill>
                  <a:srgbClr val="FFFFFF"/>
                </a:solidFill>
                <a:latin typeface="宋体" pitchFamily="2" charset="-122"/>
                <a:ea typeface="宋体" pitchFamily="2" charset="-122"/>
              </a:rPr>
              <a:t>和</a:t>
            </a:r>
            <a:r>
              <a:rPr lang="zh-CN" altLang="en-US" sz="2500">
                <a:solidFill>
                  <a:srgbClr val="FFFF00"/>
                </a:solidFill>
                <a:latin typeface="宋体" pitchFamily="2" charset="-122"/>
                <a:ea typeface="宋体" pitchFamily="2" charset="-122"/>
              </a:rPr>
              <a:t>可维护性</a:t>
            </a:r>
            <a:r>
              <a:rPr lang="zh-CN" altLang="en-US" sz="2500">
                <a:solidFill>
                  <a:srgbClr val="FFFFFF"/>
                </a:solidFill>
                <a:latin typeface="宋体" pitchFamily="2" charset="-122"/>
                <a:ea typeface="宋体" pitchFamily="2" charset="-122"/>
              </a:rPr>
              <a:t>，应慎重使用。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solidFill>
                  <a:schemeClr val="bg1"/>
                </a:solidFill>
              </a:rPr>
              <a:t>友元类</a:t>
            </a:r>
          </a:p>
        </p:txBody>
      </p:sp>
      <p:sp>
        <p:nvSpPr>
          <p:cNvPr id="29699" name="Rectangle 3"/>
          <p:cNvSpPr>
            <a:spLocks noGrp="1" noChangeArrowheads="1"/>
          </p:cNvSpPr>
          <p:nvPr>
            <p:ph type="body" idx="1"/>
          </p:nvPr>
        </p:nvSpPr>
        <p:spPr/>
        <p:txBody>
          <a:bodyPr/>
          <a:lstStyle/>
          <a:p>
            <a:pPr>
              <a:buFontTx/>
              <a:buNone/>
            </a:pPr>
            <a:r>
              <a:rPr lang="zh-CN" altLang="en-US">
                <a:solidFill>
                  <a:schemeClr val="bg1"/>
                </a:solidFill>
              </a:rPr>
              <a:t>格式：</a:t>
            </a:r>
          </a:p>
          <a:p>
            <a:pPr>
              <a:buFontTx/>
              <a:buNone/>
            </a:pPr>
            <a:r>
              <a:rPr lang="zh-CN" altLang="en-US">
                <a:solidFill>
                  <a:schemeClr val="bg1"/>
                </a:solidFill>
              </a:rPr>
              <a:t>     </a:t>
            </a:r>
            <a:r>
              <a:rPr lang="en-US" altLang="zh-CN">
                <a:solidFill>
                  <a:schemeClr val="bg1"/>
                </a:solidFill>
              </a:rPr>
              <a:t>friend class </a:t>
            </a:r>
            <a:r>
              <a:rPr lang="zh-CN" altLang="en-US">
                <a:solidFill>
                  <a:schemeClr val="bg1"/>
                </a:solidFill>
              </a:rPr>
              <a:t>友元类名；</a:t>
            </a:r>
          </a:p>
          <a:p>
            <a:pPr>
              <a:buFontTx/>
              <a:buNone/>
            </a:pPr>
            <a:r>
              <a:rPr lang="zh-CN" altLang="en-US">
                <a:solidFill>
                  <a:schemeClr val="bg1"/>
                </a:solidFill>
              </a:rPr>
              <a:t>   这个声明使得该友元类的成员函数可访问该声明所在原类中的全部成员（数据和函数）。</a:t>
            </a:r>
          </a:p>
          <a:p>
            <a:pPr>
              <a:buFontTx/>
              <a:buNone/>
            </a:pPr>
            <a:endParaRPr lang="zh-CN" altLang="en-US">
              <a:solidFill>
                <a:schemeClr val="bg1"/>
              </a:solidFill>
            </a:endParaRPr>
          </a:p>
          <a:p>
            <a:pPr>
              <a:buFontTx/>
              <a:buNone/>
            </a:pPr>
            <a:r>
              <a:rPr lang="en-US" altLang="zh-CN">
                <a:solidFill>
                  <a:schemeClr val="bg1"/>
                </a:solidFill>
              </a:rPr>
              <a:t>[</a:t>
            </a:r>
            <a:r>
              <a:rPr lang="zh-CN" altLang="en-US">
                <a:solidFill>
                  <a:schemeClr val="bg1"/>
                </a:solidFill>
                <a:hlinkClick r:id="rId2" action="ppaction://hlinkfile"/>
              </a:rPr>
              <a:t>例题</a:t>
            </a:r>
            <a:r>
              <a:rPr lang="en-US" altLang="zh-CN">
                <a:solidFill>
                  <a:schemeClr val="bg1"/>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228600"/>
            <a:ext cx="7315200" cy="1143000"/>
          </a:xfrm>
        </p:spPr>
        <p:txBody>
          <a:bodyPr/>
          <a:lstStyle/>
          <a:p>
            <a:r>
              <a:rPr lang="zh-CN" altLang="en-US">
                <a:solidFill>
                  <a:schemeClr val="bg1"/>
                </a:solidFill>
              </a:rPr>
              <a:t>前向引用声明举例</a:t>
            </a:r>
          </a:p>
        </p:txBody>
      </p:sp>
      <p:sp>
        <p:nvSpPr>
          <p:cNvPr id="22531" name="Rectangle 3"/>
          <p:cNvSpPr>
            <a:spLocks noGrp="1" noChangeArrowheads="1"/>
          </p:cNvSpPr>
          <p:nvPr>
            <p:ph type="body" idx="1"/>
          </p:nvPr>
        </p:nvSpPr>
        <p:spPr>
          <a:xfrm>
            <a:off x="1219200" y="1676400"/>
            <a:ext cx="7239000" cy="4724400"/>
          </a:xfrm>
        </p:spPr>
        <p:txBody>
          <a:bodyPr/>
          <a:lstStyle/>
          <a:p>
            <a:pPr>
              <a:buFontTx/>
              <a:buNone/>
            </a:pPr>
            <a:endParaRPr lang="en-US" altLang="en-US" sz="2800">
              <a:latin typeface="Courier New" pitchFamily="49" charset="0"/>
            </a:endParaRPr>
          </a:p>
          <a:p>
            <a:pPr>
              <a:buFontTx/>
              <a:buNone/>
            </a:pPr>
            <a:r>
              <a:rPr lang="en-US" altLang="zh-CN" sz="2800">
                <a:solidFill>
                  <a:schemeClr val="bg1"/>
                </a:solidFill>
                <a:latin typeface="Courier New" pitchFamily="49" charset="0"/>
              </a:rPr>
              <a:t>class A</a:t>
            </a:r>
          </a:p>
          <a:p>
            <a:pPr>
              <a:buFontTx/>
              <a:buNone/>
            </a:pPr>
            <a:r>
              <a:rPr lang="en-US" altLang="zh-CN" sz="2800">
                <a:solidFill>
                  <a:schemeClr val="bg1"/>
                </a:solidFill>
                <a:latin typeface="Courier New" pitchFamily="49" charset="0"/>
              </a:rPr>
              <a:t>{  public:</a:t>
            </a:r>
          </a:p>
          <a:p>
            <a:pPr>
              <a:buFontTx/>
              <a:buNone/>
            </a:pPr>
            <a:r>
              <a:rPr lang="en-US" altLang="zh-CN" sz="2800">
                <a:solidFill>
                  <a:schemeClr val="bg1"/>
                </a:solidFill>
                <a:latin typeface="Courier New" pitchFamily="49" charset="0"/>
              </a:rPr>
              <a:t>      void f(B b);</a:t>
            </a:r>
          </a:p>
          <a:p>
            <a:pPr>
              <a:buFontTx/>
              <a:buNone/>
            </a:pPr>
            <a:r>
              <a:rPr lang="en-US" altLang="zh-CN" sz="2800">
                <a:solidFill>
                  <a:schemeClr val="bg1"/>
                </a:solidFill>
                <a:latin typeface="Courier New" pitchFamily="49" charset="0"/>
              </a:rPr>
              <a:t>};</a:t>
            </a:r>
          </a:p>
          <a:p>
            <a:pPr>
              <a:buFontTx/>
              <a:buNone/>
            </a:pPr>
            <a:r>
              <a:rPr lang="en-US" altLang="zh-CN" sz="2800">
                <a:solidFill>
                  <a:schemeClr val="bg1"/>
                </a:solidFill>
                <a:latin typeface="Courier New" pitchFamily="49" charset="0"/>
              </a:rPr>
              <a:t>class B</a:t>
            </a:r>
          </a:p>
          <a:p>
            <a:pPr>
              <a:buFontTx/>
              <a:buNone/>
            </a:pPr>
            <a:r>
              <a:rPr lang="en-US" altLang="zh-CN" sz="2800">
                <a:solidFill>
                  <a:schemeClr val="bg1"/>
                </a:solidFill>
                <a:latin typeface="Courier New" pitchFamily="49" charset="0"/>
              </a:rPr>
              <a:t>{  public:</a:t>
            </a:r>
          </a:p>
          <a:p>
            <a:pPr>
              <a:buFontTx/>
              <a:buNone/>
            </a:pPr>
            <a:r>
              <a:rPr lang="en-US" altLang="zh-CN" sz="2800">
                <a:solidFill>
                  <a:schemeClr val="bg1"/>
                </a:solidFill>
                <a:latin typeface="Courier New" pitchFamily="49" charset="0"/>
              </a:rPr>
              <a:t>      void g(A a);</a:t>
            </a:r>
          </a:p>
          <a:p>
            <a:pPr>
              <a:buFontTx/>
              <a:buNone/>
            </a:pPr>
            <a:r>
              <a:rPr lang="en-US" altLang="zh-CN" sz="2800">
                <a:solidFill>
                  <a:schemeClr val="bg1"/>
                </a:solidFill>
                <a:latin typeface="Courier New" pitchFamily="49" charset="0"/>
              </a:rPr>
              <a:t>};</a:t>
            </a:r>
          </a:p>
        </p:txBody>
      </p:sp>
      <p:sp>
        <p:nvSpPr>
          <p:cNvPr id="22532" name="Text Box 4"/>
          <p:cNvSpPr txBox="1">
            <a:spLocks noChangeArrowheads="1"/>
          </p:cNvSpPr>
          <p:nvPr/>
        </p:nvSpPr>
        <p:spPr bwMode="auto">
          <a:xfrm>
            <a:off x="1219200" y="1676400"/>
            <a:ext cx="5029200" cy="519113"/>
          </a:xfrm>
          <a:prstGeom prst="rect">
            <a:avLst/>
          </a:prstGeom>
          <a:noFill/>
          <a:ln w="12700" cap="sq">
            <a:noFill/>
            <a:miter lim="800000"/>
            <a:headEnd/>
            <a:tailEnd/>
          </a:ln>
          <a:effectLst/>
        </p:spPr>
        <p:txBody>
          <a:bodyPr lIns="91431" tIns="45715" rIns="91431" bIns="45715">
            <a:spAutoFit/>
          </a:bodyPr>
          <a:lstStyle/>
          <a:p>
            <a:pPr>
              <a:spcBef>
                <a:spcPct val="50000"/>
              </a:spcBef>
            </a:pPr>
            <a:r>
              <a:rPr kumimoji="1" lang="en-US" altLang="zh-CN" sz="2800" b="1">
                <a:solidFill>
                  <a:schemeClr val="bg1"/>
                </a:solidFill>
                <a:latin typeface="Courier New" pitchFamily="49" charset="0"/>
                <a:ea typeface="宋体" pitchFamily="2" charset="-122"/>
              </a:rPr>
              <a:t>class B;  //</a:t>
            </a:r>
            <a:r>
              <a:rPr kumimoji="1" lang="zh-CN" altLang="en-US" sz="2800" b="1">
                <a:solidFill>
                  <a:schemeClr val="bg1"/>
                </a:solidFill>
                <a:latin typeface="Courier New" pitchFamily="49" charset="0"/>
                <a:ea typeface="宋体" pitchFamily="2" charset="-122"/>
              </a:rPr>
              <a:t>前向引用声明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38113" y="161925"/>
            <a:ext cx="6288087" cy="7737475"/>
          </a:xfrm>
          <a:prstGeom prst="rect">
            <a:avLst/>
          </a:prstGeom>
          <a:noFill/>
          <a:ln w="9525">
            <a:noFill/>
            <a:miter lim="800000"/>
            <a:headEnd/>
            <a:tailEnd/>
          </a:ln>
          <a:effectLst/>
        </p:spPr>
        <p:txBody>
          <a:bodyPr lIns="80175" tIns="40087" rIns="80175" bIns="40087">
            <a:spAutoFit/>
          </a:bodyPr>
          <a:lstStyle/>
          <a:p>
            <a:pPr defTabSz="801688"/>
            <a:r>
              <a:rPr lang="en-US" altLang="zh-CN" sz="1400">
                <a:solidFill>
                  <a:schemeClr val="bg1"/>
                </a:solidFill>
                <a:ea typeface="宋体" pitchFamily="2" charset="-122"/>
              </a:rPr>
              <a:t>#include&lt;iostream.h&gt;</a:t>
            </a:r>
          </a:p>
          <a:p>
            <a:pPr defTabSz="801688"/>
            <a:r>
              <a:rPr lang="en-US" altLang="zh-CN" sz="1400">
                <a:solidFill>
                  <a:schemeClr val="bg1"/>
                </a:solidFill>
                <a:ea typeface="宋体" pitchFamily="2" charset="-122"/>
              </a:rPr>
              <a:t>#include&lt;string.h&gt;</a:t>
            </a:r>
          </a:p>
          <a:p>
            <a:pPr defTabSz="801688"/>
            <a:r>
              <a:rPr lang="en-US" altLang="zh-CN" sz="1400">
                <a:solidFill>
                  <a:schemeClr val="bg1"/>
                </a:solidFill>
                <a:ea typeface="宋体" pitchFamily="2" charset="-122"/>
              </a:rPr>
              <a:t>class St_n</a:t>
            </a:r>
          </a:p>
          <a:p>
            <a:pPr defTabSz="801688"/>
            <a:r>
              <a:rPr lang="en-US" altLang="zh-CN" sz="1400">
                <a:solidFill>
                  <a:schemeClr val="bg1"/>
                </a:solidFill>
                <a:ea typeface="宋体" pitchFamily="2" charset="-122"/>
              </a:rPr>
              <a:t>{</a:t>
            </a:r>
          </a:p>
          <a:p>
            <a:pPr defTabSz="801688"/>
            <a:r>
              <a:rPr lang="en-US" altLang="zh-CN" sz="1400">
                <a:solidFill>
                  <a:schemeClr val="bg1"/>
                </a:solidFill>
                <a:ea typeface="宋体" pitchFamily="2" charset="-122"/>
              </a:rPr>
              <a:t>  friend class Score;//</a:t>
            </a:r>
            <a:r>
              <a:rPr lang="zh-CN" altLang="en-US" sz="1400">
                <a:solidFill>
                  <a:schemeClr val="bg1"/>
                </a:solidFill>
                <a:ea typeface="宋体" pitchFamily="2" charset="-122"/>
              </a:rPr>
              <a:t>此句也可放在公有区</a:t>
            </a:r>
          </a:p>
          <a:p>
            <a:pPr defTabSz="801688"/>
            <a:r>
              <a:rPr lang="zh-CN" altLang="en-US" sz="1400">
                <a:solidFill>
                  <a:schemeClr val="bg1"/>
                </a:solidFill>
                <a:ea typeface="宋体" pitchFamily="2" charset="-122"/>
              </a:rPr>
              <a:t>  </a:t>
            </a:r>
            <a:r>
              <a:rPr lang="en-US" altLang="zh-CN" sz="1400">
                <a:solidFill>
                  <a:schemeClr val="bg1"/>
                </a:solidFill>
                <a:ea typeface="宋体" pitchFamily="2" charset="-122"/>
              </a:rPr>
              <a:t>char name[10],num[10];</a:t>
            </a:r>
          </a:p>
          <a:p>
            <a:pPr defTabSz="801688"/>
            <a:r>
              <a:rPr lang="en-US" altLang="zh-CN" sz="1400">
                <a:solidFill>
                  <a:schemeClr val="bg1"/>
                </a:solidFill>
                <a:ea typeface="宋体" pitchFamily="2" charset="-122"/>
              </a:rPr>
              <a:t>public:</a:t>
            </a:r>
          </a:p>
          <a:p>
            <a:pPr defTabSz="801688"/>
            <a:r>
              <a:rPr lang="en-US" altLang="zh-CN" sz="1400">
                <a:solidFill>
                  <a:schemeClr val="bg1"/>
                </a:solidFill>
                <a:ea typeface="宋体" pitchFamily="2" charset="-122"/>
              </a:rPr>
              <a:t>  St_n(char *s1,char *s2){strcpy(name,s1);strcpy(num,s2);}</a:t>
            </a:r>
          </a:p>
          <a:p>
            <a:pPr defTabSz="801688"/>
            <a:r>
              <a:rPr lang="en-US" altLang="zh-CN" sz="1400">
                <a:solidFill>
                  <a:schemeClr val="bg1"/>
                </a:solidFill>
                <a:ea typeface="宋体" pitchFamily="2" charset="-122"/>
              </a:rPr>
              <a:t>};</a:t>
            </a:r>
          </a:p>
          <a:p>
            <a:pPr defTabSz="801688"/>
            <a:r>
              <a:rPr lang="en-US" altLang="zh-CN" sz="1400">
                <a:solidFill>
                  <a:schemeClr val="bg1"/>
                </a:solidFill>
                <a:ea typeface="宋体" pitchFamily="2" charset="-122"/>
              </a:rPr>
              <a:t>class Score</a:t>
            </a:r>
          </a:p>
          <a:p>
            <a:pPr defTabSz="801688"/>
            <a:r>
              <a:rPr lang="en-US" altLang="zh-CN" sz="1400">
                <a:solidFill>
                  <a:schemeClr val="bg1"/>
                </a:solidFill>
                <a:ea typeface="宋体" pitchFamily="2" charset="-122"/>
              </a:rPr>
              <a:t>{</a:t>
            </a:r>
          </a:p>
          <a:p>
            <a:pPr defTabSz="801688"/>
            <a:r>
              <a:rPr lang="en-US" altLang="zh-CN" sz="1400">
                <a:solidFill>
                  <a:schemeClr val="bg1"/>
                </a:solidFill>
                <a:ea typeface="宋体" pitchFamily="2" charset="-122"/>
              </a:rPr>
              <a:t>  int mat,phy,eng;</a:t>
            </a:r>
          </a:p>
          <a:p>
            <a:pPr defTabSz="801688"/>
            <a:r>
              <a:rPr lang="en-US" altLang="zh-CN" sz="1400">
                <a:solidFill>
                  <a:schemeClr val="bg1"/>
                </a:solidFill>
                <a:ea typeface="宋体" pitchFamily="2" charset="-122"/>
              </a:rPr>
              <a:t>public:</a:t>
            </a:r>
          </a:p>
          <a:p>
            <a:pPr defTabSz="801688"/>
            <a:r>
              <a:rPr lang="en-US" altLang="zh-CN" sz="1400">
                <a:solidFill>
                  <a:schemeClr val="bg1"/>
                </a:solidFill>
                <a:ea typeface="宋体" pitchFamily="2" charset="-122"/>
              </a:rPr>
              <a:t>  Score(int i1,int i2,int i3):mat(i1),phy(i2),eng(i3){}</a:t>
            </a:r>
          </a:p>
          <a:p>
            <a:pPr defTabSz="801688"/>
            <a:r>
              <a:rPr lang="en-US" altLang="zh-CN" sz="1400">
                <a:solidFill>
                  <a:schemeClr val="bg1"/>
                </a:solidFill>
                <a:ea typeface="宋体" pitchFamily="2" charset="-122"/>
              </a:rPr>
              <a:t>  void show()</a:t>
            </a:r>
          </a:p>
          <a:p>
            <a:pPr defTabSz="801688"/>
            <a:r>
              <a:rPr lang="en-US" altLang="zh-CN" sz="1400">
                <a:solidFill>
                  <a:schemeClr val="bg1"/>
                </a:solidFill>
                <a:ea typeface="宋体" pitchFamily="2" charset="-122"/>
              </a:rPr>
              <a:t>  {</a:t>
            </a:r>
          </a:p>
          <a:p>
            <a:pPr defTabSz="801688"/>
            <a:r>
              <a:rPr lang="en-US" altLang="zh-CN" sz="1400">
                <a:solidFill>
                  <a:schemeClr val="bg1"/>
                </a:solidFill>
                <a:ea typeface="宋体" pitchFamily="2" charset="-122"/>
              </a:rPr>
              <a:t>    cout&lt;&lt;"</a:t>
            </a:r>
            <a:r>
              <a:rPr lang="zh-CN" altLang="en-US" sz="1400">
                <a:solidFill>
                  <a:schemeClr val="bg1"/>
                </a:solidFill>
                <a:ea typeface="宋体" pitchFamily="2" charset="-122"/>
              </a:rPr>
              <a:t>数学成绩：</a:t>
            </a:r>
            <a:r>
              <a:rPr lang="en-US" altLang="zh-CN" sz="1400">
                <a:solidFill>
                  <a:schemeClr val="bg1"/>
                </a:solidFill>
                <a:ea typeface="宋体" pitchFamily="2" charset="-122"/>
              </a:rPr>
              <a:t>"&lt;&lt;mat&lt;&lt;"\n</a:t>
            </a:r>
            <a:r>
              <a:rPr lang="zh-CN" altLang="en-US" sz="1400">
                <a:solidFill>
                  <a:schemeClr val="bg1"/>
                </a:solidFill>
                <a:ea typeface="宋体" pitchFamily="2" charset="-122"/>
              </a:rPr>
              <a:t>物理成绩：</a:t>
            </a:r>
            <a:r>
              <a:rPr lang="en-US" altLang="zh-CN" sz="1400">
                <a:solidFill>
                  <a:schemeClr val="bg1"/>
                </a:solidFill>
                <a:ea typeface="宋体" pitchFamily="2" charset="-122"/>
              </a:rPr>
              <a:t>"&lt;&lt;phy&lt;&lt;"\n</a:t>
            </a:r>
            <a:r>
              <a:rPr lang="zh-CN" altLang="en-US" sz="1400">
                <a:solidFill>
                  <a:schemeClr val="bg1"/>
                </a:solidFill>
                <a:ea typeface="宋体" pitchFamily="2" charset="-122"/>
              </a:rPr>
              <a:t>英语成绩：</a:t>
            </a:r>
            <a:r>
              <a:rPr lang="en-US" altLang="zh-CN" sz="1400">
                <a:solidFill>
                  <a:schemeClr val="bg1"/>
                </a:solidFill>
                <a:ea typeface="宋体" pitchFamily="2" charset="-122"/>
              </a:rPr>
              <a:t>"&lt;&lt;eng&lt;&lt;"\n";</a:t>
            </a:r>
          </a:p>
          <a:p>
            <a:pPr defTabSz="801688"/>
            <a:r>
              <a:rPr lang="en-US" altLang="zh-CN" sz="1400">
                <a:solidFill>
                  <a:schemeClr val="bg1"/>
                </a:solidFill>
                <a:ea typeface="宋体" pitchFamily="2" charset="-122"/>
              </a:rPr>
              <a:t>  }</a:t>
            </a:r>
          </a:p>
          <a:p>
            <a:pPr defTabSz="801688"/>
            <a:r>
              <a:rPr lang="en-US" altLang="zh-CN" sz="1400">
                <a:solidFill>
                  <a:schemeClr val="bg1"/>
                </a:solidFill>
                <a:ea typeface="宋体" pitchFamily="2" charset="-122"/>
              </a:rPr>
              <a:t>  void show(St_n&amp;);</a:t>
            </a:r>
          </a:p>
          <a:p>
            <a:pPr defTabSz="801688"/>
            <a:r>
              <a:rPr lang="en-US" altLang="zh-CN" sz="1400">
                <a:solidFill>
                  <a:schemeClr val="bg1"/>
                </a:solidFill>
                <a:ea typeface="宋体" pitchFamily="2" charset="-122"/>
              </a:rPr>
              <a:t>};</a:t>
            </a:r>
          </a:p>
          <a:p>
            <a:pPr defTabSz="801688"/>
            <a:endParaRPr lang="en-US" altLang="zh-CN" sz="1400">
              <a:solidFill>
                <a:schemeClr val="bg1"/>
              </a:solidFill>
              <a:ea typeface="宋体" pitchFamily="2" charset="-122"/>
            </a:endParaRPr>
          </a:p>
          <a:p>
            <a:pPr defTabSz="801688"/>
            <a:r>
              <a:rPr lang="en-US" altLang="zh-CN" sz="1400">
                <a:solidFill>
                  <a:schemeClr val="bg1"/>
                </a:solidFill>
                <a:ea typeface="宋体" pitchFamily="2" charset="-122"/>
              </a:rPr>
              <a:t>void Score::show(St_n &amp;st)</a:t>
            </a:r>
          </a:p>
          <a:p>
            <a:pPr defTabSz="801688"/>
            <a:r>
              <a:rPr lang="en-US" altLang="zh-CN" sz="1400">
                <a:solidFill>
                  <a:schemeClr val="bg1"/>
                </a:solidFill>
                <a:ea typeface="宋体" pitchFamily="2" charset="-122"/>
              </a:rPr>
              <a:t>{</a:t>
            </a:r>
          </a:p>
          <a:p>
            <a:pPr defTabSz="801688"/>
            <a:r>
              <a:rPr lang="en-US" altLang="zh-CN" sz="1400">
                <a:solidFill>
                  <a:schemeClr val="bg1"/>
                </a:solidFill>
                <a:ea typeface="宋体" pitchFamily="2" charset="-122"/>
              </a:rPr>
              <a:t>    cout&lt;&lt;"</a:t>
            </a:r>
            <a:r>
              <a:rPr lang="zh-CN" altLang="en-US" sz="1400">
                <a:solidFill>
                  <a:schemeClr val="bg1"/>
                </a:solidFill>
                <a:ea typeface="宋体" pitchFamily="2" charset="-122"/>
              </a:rPr>
              <a:t>学生姓名：</a:t>
            </a:r>
            <a:r>
              <a:rPr lang="en-US" altLang="zh-CN" sz="1400">
                <a:solidFill>
                  <a:schemeClr val="bg1"/>
                </a:solidFill>
                <a:ea typeface="宋体" pitchFamily="2" charset="-122"/>
              </a:rPr>
              <a:t>"&lt;&lt;st.name&lt;&lt;"\n";</a:t>
            </a:r>
          </a:p>
          <a:p>
            <a:pPr defTabSz="801688"/>
            <a:r>
              <a:rPr lang="en-US" altLang="zh-CN" sz="1400">
                <a:solidFill>
                  <a:schemeClr val="bg1"/>
                </a:solidFill>
                <a:ea typeface="宋体" pitchFamily="2" charset="-122"/>
              </a:rPr>
              <a:t>    show();</a:t>
            </a:r>
          </a:p>
          <a:p>
            <a:pPr defTabSz="801688"/>
            <a:r>
              <a:rPr lang="en-US" altLang="zh-CN" sz="1400">
                <a:solidFill>
                  <a:schemeClr val="bg1"/>
                </a:solidFill>
                <a:ea typeface="宋体" pitchFamily="2" charset="-122"/>
              </a:rPr>
              <a:t>}</a:t>
            </a:r>
          </a:p>
          <a:p>
            <a:pPr defTabSz="801688"/>
            <a:r>
              <a:rPr lang="en-US" altLang="zh-CN" sz="1400">
                <a:solidFill>
                  <a:schemeClr val="bg1"/>
                </a:solidFill>
                <a:ea typeface="宋体" pitchFamily="2" charset="-122"/>
              </a:rPr>
              <a:t>void main()</a:t>
            </a:r>
          </a:p>
          <a:p>
            <a:pPr defTabSz="801688"/>
            <a:r>
              <a:rPr lang="en-US" altLang="zh-CN" sz="1400">
                <a:solidFill>
                  <a:schemeClr val="bg1"/>
                </a:solidFill>
                <a:ea typeface="宋体" pitchFamily="2" charset="-122"/>
              </a:rPr>
              <a:t>{</a:t>
            </a:r>
          </a:p>
          <a:p>
            <a:pPr defTabSz="801688"/>
            <a:r>
              <a:rPr lang="en-US" altLang="zh-CN" sz="1400">
                <a:solidFill>
                  <a:schemeClr val="bg1"/>
                </a:solidFill>
                <a:ea typeface="宋体" pitchFamily="2" charset="-122"/>
              </a:rPr>
              <a:t>    St_n a("Wang","123456789");</a:t>
            </a:r>
          </a:p>
          <a:p>
            <a:pPr defTabSz="801688"/>
            <a:r>
              <a:rPr lang="en-US" altLang="zh-CN" sz="1400">
                <a:solidFill>
                  <a:schemeClr val="bg1"/>
                </a:solidFill>
                <a:ea typeface="宋体" pitchFamily="2" charset="-122"/>
              </a:rPr>
              <a:t>    Score a1(78,82,92);</a:t>
            </a:r>
          </a:p>
          <a:p>
            <a:pPr defTabSz="801688"/>
            <a:r>
              <a:rPr lang="en-US" altLang="zh-CN" sz="1400">
                <a:solidFill>
                  <a:schemeClr val="bg1"/>
                </a:solidFill>
                <a:ea typeface="宋体" pitchFamily="2" charset="-122"/>
              </a:rPr>
              <a:t>    a1.show(a);</a:t>
            </a:r>
          </a:p>
          <a:p>
            <a:pPr defTabSz="801688"/>
            <a:r>
              <a:rPr lang="en-US" altLang="zh-CN" sz="1400">
                <a:solidFill>
                  <a:schemeClr val="bg1"/>
                </a:solidFill>
                <a:ea typeface="宋体" pitchFamily="2" charset="-122"/>
              </a:rPr>
              <a:t>}</a:t>
            </a:r>
          </a:p>
          <a:p>
            <a:pPr defTabSz="801688">
              <a:spcBef>
                <a:spcPct val="50000"/>
              </a:spcBef>
            </a:pPr>
            <a:endParaRPr lang="en-US" altLang="zh-CN" sz="1400">
              <a:solidFill>
                <a:schemeClr val="bg1"/>
              </a:solidFill>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zh-CN" altLang="en-US">
                <a:solidFill>
                  <a:schemeClr val="bg1"/>
                </a:solidFill>
              </a:rPr>
              <a:t>只限指定类中的一个成员函数具有友元特权</a:t>
            </a:r>
          </a:p>
        </p:txBody>
      </p:sp>
      <p:sp>
        <p:nvSpPr>
          <p:cNvPr id="31747" name="Rectangle 3"/>
          <p:cNvSpPr>
            <a:spLocks noGrp="1" noChangeArrowheads="1"/>
          </p:cNvSpPr>
          <p:nvPr>
            <p:ph type="body" idx="1"/>
          </p:nvPr>
        </p:nvSpPr>
        <p:spPr>
          <a:xfrm>
            <a:off x="685800" y="1905000"/>
            <a:ext cx="7924800" cy="4953000"/>
          </a:xfrm>
        </p:spPr>
        <p:txBody>
          <a:bodyPr/>
          <a:lstStyle/>
          <a:p>
            <a:pPr>
              <a:buFontTx/>
              <a:buNone/>
            </a:pPr>
            <a:r>
              <a:rPr lang="zh-CN" altLang="en-US">
                <a:solidFill>
                  <a:schemeClr val="bg1"/>
                </a:solidFill>
              </a:rPr>
              <a:t>由于上一种的开放面过于宽大，为了安全起见，</a:t>
            </a:r>
            <a:r>
              <a:rPr lang="en-US" altLang="zh-CN">
                <a:solidFill>
                  <a:schemeClr val="bg1"/>
                </a:solidFill>
              </a:rPr>
              <a:t>C++</a:t>
            </a:r>
            <a:r>
              <a:rPr lang="zh-CN" altLang="en-US">
                <a:solidFill>
                  <a:schemeClr val="bg1"/>
                </a:solidFill>
              </a:rPr>
              <a:t>还支持此种友元。</a:t>
            </a:r>
          </a:p>
          <a:p>
            <a:pPr>
              <a:buFontTx/>
              <a:buNone/>
            </a:pPr>
            <a:r>
              <a:rPr lang="zh-CN" altLang="en-US">
                <a:solidFill>
                  <a:schemeClr val="bg1"/>
                </a:solidFill>
              </a:rPr>
              <a:t>格式：</a:t>
            </a:r>
          </a:p>
          <a:p>
            <a:pPr>
              <a:buFontTx/>
              <a:buNone/>
            </a:pPr>
            <a:r>
              <a:rPr lang="zh-CN" altLang="en-US">
                <a:solidFill>
                  <a:schemeClr val="bg1"/>
                </a:solidFill>
              </a:rPr>
              <a:t>     </a:t>
            </a:r>
            <a:r>
              <a:rPr lang="en-US" altLang="zh-CN">
                <a:solidFill>
                  <a:schemeClr val="bg1"/>
                </a:solidFill>
              </a:rPr>
              <a:t>frined </a:t>
            </a:r>
            <a:r>
              <a:rPr lang="zh-CN" altLang="en-US">
                <a:solidFill>
                  <a:schemeClr val="bg1"/>
                </a:solidFill>
              </a:rPr>
              <a:t>类名</a:t>
            </a:r>
            <a:r>
              <a:rPr lang="en-US" altLang="zh-CN">
                <a:solidFill>
                  <a:schemeClr val="bg1"/>
                </a:solidFill>
              </a:rPr>
              <a:t>::</a:t>
            </a:r>
            <a:r>
              <a:rPr lang="zh-CN" altLang="en-US">
                <a:solidFill>
                  <a:schemeClr val="bg1"/>
                </a:solidFill>
              </a:rPr>
              <a:t>成员函数名</a:t>
            </a:r>
            <a:r>
              <a:rPr lang="en-US" altLang="zh-CN">
                <a:solidFill>
                  <a:schemeClr val="bg1"/>
                </a:solidFill>
              </a:rPr>
              <a:t>;</a:t>
            </a:r>
          </a:p>
          <a:p>
            <a:pPr>
              <a:buFontTx/>
              <a:buNone/>
            </a:pPr>
            <a:r>
              <a:rPr lang="en-US" altLang="zh-CN">
                <a:solidFill>
                  <a:schemeClr val="bg1"/>
                </a:solidFill>
              </a:rPr>
              <a:t>  </a:t>
            </a:r>
            <a:r>
              <a:rPr lang="zh-CN" altLang="en-US">
                <a:solidFill>
                  <a:schemeClr val="bg1"/>
                </a:solidFill>
              </a:rPr>
              <a:t>与上一个友元比较，此种定义的友元范围要小的多。因为这里的友元函数只是一个类中的一个成员，</a:t>
            </a:r>
            <a:r>
              <a:rPr lang="en-US" altLang="zh-CN">
                <a:solidFill>
                  <a:schemeClr val="bg1"/>
                </a:solidFill>
              </a:rPr>
              <a:t>friend</a:t>
            </a:r>
            <a:r>
              <a:rPr lang="zh-CN" altLang="en-US">
                <a:solidFill>
                  <a:schemeClr val="bg1"/>
                </a:solidFill>
              </a:rPr>
              <a:t>授权该函数可以访问宣布其为友元的类中的所有成员数据。 </a:t>
            </a:r>
            <a:r>
              <a:rPr lang="en-US" altLang="zh-CN">
                <a:solidFill>
                  <a:schemeClr val="bg1"/>
                </a:solidFill>
              </a:rPr>
              <a:t>[</a:t>
            </a:r>
            <a:r>
              <a:rPr lang="zh-CN" altLang="en-US">
                <a:solidFill>
                  <a:schemeClr val="bg1"/>
                </a:solidFill>
                <a:hlinkClick r:id="rId2" action="ppaction://hlinkfile"/>
              </a:rPr>
              <a:t>例题</a:t>
            </a:r>
            <a:r>
              <a:rPr lang="en-US" altLang="zh-CN">
                <a:solidFill>
                  <a:schemeClr val="bg1"/>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8882063" cy="7613650"/>
          </a:xfrm>
          <a:prstGeom prst="rect">
            <a:avLst/>
          </a:prstGeom>
          <a:noFill/>
          <a:ln w="9525">
            <a:noFill/>
            <a:miter lim="800000"/>
            <a:headEnd/>
            <a:tailEnd/>
          </a:ln>
          <a:effectLst/>
        </p:spPr>
        <p:txBody>
          <a:bodyPr lIns="80175" tIns="40087" rIns="80175" bIns="40087">
            <a:spAutoFit/>
          </a:bodyPr>
          <a:lstStyle/>
          <a:p>
            <a:pPr defTabSz="801688"/>
            <a:r>
              <a:rPr lang="en-US" altLang="zh-CN" sz="1200">
                <a:solidFill>
                  <a:schemeClr val="bg1"/>
                </a:solidFill>
                <a:ea typeface="宋体" pitchFamily="2" charset="-122"/>
              </a:rPr>
              <a:t>#include&lt;iostream.h&gt;</a:t>
            </a:r>
          </a:p>
          <a:p>
            <a:pPr defTabSz="801688"/>
            <a:r>
              <a:rPr lang="en-US" altLang="zh-CN" sz="1200">
                <a:solidFill>
                  <a:schemeClr val="bg1"/>
                </a:solidFill>
                <a:ea typeface="宋体" pitchFamily="2" charset="-122"/>
              </a:rPr>
              <a:t>#include&lt;string.h&gt;</a:t>
            </a:r>
          </a:p>
          <a:p>
            <a:pPr defTabSz="801688"/>
            <a:r>
              <a:rPr lang="en-US" altLang="zh-CN" sz="1200">
                <a:solidFill>
                  <a:schemeClr val="bg1"/>
                </a:solidFill>
                <a:ea typeface="宋体" pitchFamily="2" charset="-122"/>
              </a:rPr>
              <a:t>class St_n;//</a:t>
            </a:r>
            <a:r>
              <a:rPr lang="zh-CN" altLang="en-US" sz="1200">
                <a:solidFill>
                  <a:schemeClr val="bg1"/>
                </a:solidFill>
                <a:ea typeface="宋体" pitchFamily="2" charset="-122"/>
              </a:rPr>
              <a:t>提前声明</a:t>
            </a:r>
          </a:p>
          <a:p>
            <a:pPr defTabSz="801688"/>
            <a:r>
              <a:rPr lang="en-US" altLang="zh-CN" sz="1200">
                <a:solidFill>
                  <a:schemeClr val="bg1"/>
                </a:solidFill>
                <a:ea typeface="宋体" pitchFamily="2" charset="-122"/>
              </a:rPr>
              <a:t>class Score</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int mat,phy,eng;</a:t>
            </a:r>
          </a:p>
          <a:p>
            <a:pPr defTabSz="801688"/>
            <a:r>
              <a:rPr lang="en-US" altLang="zh-CN" sz="1200">
                <a:solidFill>
                  <a:schemeClr val="bg1"/>
                </a:solidFill>
                <a:ea typeface="宋体" pitchFamily="2" charset="-122"/>
              </a:rPr>
              <a:t>public:</a:t>
            </a:r>
          </a:p>
          <a:p>
            <a:pPr defTabSz="801688"/>
            <a:r>
              <a:rPr lang="en-US" altLang="zh-CN" sz="1200">
                <a:solidFill>
                  <a:schemeClr val="bg1"/>
                </a:solidFill>
                <a:ea typeface="宋体" pitchFamily="2" charset="-122"/>
              </a:rPr>
              <a:t>    Score(int i1,int i2,int i3):mat(i1),phy(i2),eng(i3){}</a:t>
            </a:r>
          </a:p>
          <a:p>
            <a:pPr defTabSz="801688"/>
            <a:r>
              <a:rPr lang="en-US" altLang="zh-CN" sz="1200">
                <a:solidFill>
                  <a:schemeClr val="bg1"/>
                </a:solidFill>
                <a:ea typeface="宋体" pitchFamily="2" charset="-122"/>
              </a:rPr>
              <a:t>    void show()</a:t>
            </a:r>
          </a:p>
          <a:p>
            <a:pPr defTabSz="801688"/>
            <a:r>
              <a:rPr lang="en-US" altLang="zh-CN" sz="1200">
                <a:solidFill>
                  <a:schemeClr val="bg1"/>
                </a:solidFill>
                <a:ea typeface="宋体" pitchFamily="2" charset="-122"/>
              </a:rPr>
              <a:t>    {</a:t>
            </a:r>
          </a:p>
          <a:p>
            <a:pPr defTabSz="801688"/>
            <a:r>
              <a:rPr lang="en-US" altLang="zh-CN" sz="1200">
                <a:solidFill>
                  <a:schemeClr val="bg1"/>
                </a:solidFill>
                <a:ea typeface="宋体" pitchFamily="2" charset="-122"/>
              </a:rPr>
              <a:t>   cout&lt;&lt;"</a:t>
            </a:r>
            <a:r>
              <a:rPr lang="zh-CN" altLang="en-US" sz="1200">
                <a:solidFill>
                  <a:schemeClr val="bg1"/>
                </a:solidFill>
                <a:ea typeface="宋体" pitchFamily="2" charset="-122"/>
              </a:rPr>
              <a:t>数学成绩：</a:t>
            </a:r>
            <a:r>
              <a:rPr lang="en-US" altLang="zh-CN" sz="1200">
                <a:solidFill>
                  <a:schemeClr val="bg1"/>
                </a:solidFill>
                <a:ea typeface="宋体" pitchFamily="2" charset="-122"/>
              </a:rPr>
              <a:t>"&lt;&lt;mat&lt;&lt;"\n</a:t>
            </a:r>
            <a:r>
              <a:rPr lang="zh-CN" altLang="en-US" sz="1200">
                <a:solidFill>
                  <a:schemeClr val="bg1"/>
                </a:solidFill>
                <a:ea typeface="宋体" pitchFamily="2" charset="-122"/>
              </a:rPr>
              <a:t>物理成绩：</a:t>
            </a:r>
            <a:r>
              <a:rPr lang="en-US" altLang="zh-CN" sz="1200">
                <a:solidFill>
                  <a:schemeClr val="bg1"/>
                </a:solidFill>
                <a:ea typeface="宋体" pitchFamily="2" charset="-122"/>
              </a:rPr>
              <a:t>"&lt;&lt;phy&lt;&lt;"\n</a:t>
            </a:r>
            <a:r>
              <a:rPr lang="zh-CN" altLang="en-US" sz="1200">
                <a:solidFill>
                  <a:schemeClr val="bg1"/>
                </a:solidFill>
                <a:ea typeface="宋体" pitchFamily="2" charset="-122"/>
              </a:rPr>
              <a:t>英语成绩：</a:t>
            </a:r>
            <a:r>
              <a:rPr lang="en-US" altLang="zh-CN" sz="1200">
                <a:solidFill>
                  <a:schemeClr val="bg1"/>
                </a:solidFill>
                <a:ea typeface="宋体" pitchFamily="2" charset="-122"/>
              </a:rPr>
              <a:t>"&lt;&lt;eng&lt;&lt;"\n";</a:t>
            </a:r>
          </a:p>
          <a:p>
            <a:pPr defTabSz="801688"/>
            <a:r>
              <a:rPr lang="en-US" altLang="zh-CN" sz="1200">
                <a:solidFill>
                  <a:schemeClr val="bg1"/>
                </a:solidFill>
                <a:ea typeface="宋体" pitchFamily="2" charset="-122"/>
              </a:rPr>
              <a:t>    }</a:t>
            </a:r>
          </a:p>
          <a:p>
            <a:pPr defTabSz="801688"/>
            <a:r>
              <a:rPr lang="en-US" altLang="zh-CN" sz="1200">
                <a:solidFill>
                  <a:schemeClr val="bg1"/>
                </a:solidFill>
                <a:ea typeface="宋体" pitchFamily="2" charset="-122"/>
              </a:rPr>
              <a:t>void show(St_n&amp;);//</a:t>
            </a:r>
            <a:r>
              <a:rPr lang="zh-CN" altLang="en-US" sz="1200">
                <a:solidFill>
                  <a:schemeClr val="bg1"/>
                </a:solidFill>
                <a:ea typeface="宋体" pitchFamily="2" charset="-122"/>
              </a:rPr>
              <a:t>用到了下一个类作为变量，所以应当提前声明该类</a:t>
            </a:r>
          </a:p>
          <a:p>
            <a:pPr defTabSz="801688"/>
            <a:r>
              <a:rPr lang="en-US" altLang="zh-CN" sz="1200">
                <a:solidFill>
                  <a:schemeClr val="bg1"/>
                </a:solidFill>
                <a:ea typeface="宋体" pitchFamily="2" charset="-122"/>
              </a:rPr>
              <a:t>};</a:t>
            </a:r>
          </a:p>
          <a:p>
            <a:pPr defTabSz="801688"/>
            <a:endParaRPr lang="en-US" altLang="zh-CN" sz="1200">
              <a:solidFill>
                <a:schemeClr val="bg1"/>
              </a:solidFill>
              <a:ea typeface="宋体" pitchFamily="2" charset="-122"/>
            </a:endParaRPr>
          </a:p>
          <a:p>
            <a:pPr defTabSz="801688"/>
            <a:r>
              <a:rPr lang="en-US" altLang="zh-CN" sz="1200">
                <a:solidFill>
                  <a:schemeClr val="bg1"/>
                </a:solidFill>
                <a:ea typeface="宋体" pitchFamily="2" charset="-122"/>
              </a:rPr>
              <a:t>class St_n</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friend void Score::show(St_n&amp;);//</a:t>
            </a:r>
            <a:r>
              <a:rPr lang="zh-CN" altLang="en-US" sz="1200">
                <a:solidFill>
                  <a:schemeClr val="bg1"/>
                </a:solidFill>
                <a:ea typeface="宋体" pitchFamily="2" charset="-122"/>
              </a:rPr>
              <a:t>用到了上一个类的函数</a:t>
            </a:r>
          </a:p>
          <a:p>
            <a:pPr defTabSz="801688"/>
            <a:r>
              <a:rPr lang="zh-CN" altLang="en-US" sz="1200">
                <a:solidFill>
                  <a:schemeClr val="bg1"/>
                </a:solidFill>
                <a:ea typeface="宋体" pitchFamily="2" charset="-122"/>
              </a:rPr>
              <a:t>    </a:t>
            </a:r>
            <a:r>
              <a:rPr lang="en-US" altLang="zh-CN" sz="1200">
                <a:solidFill>
                  <a:schemeClr val="bg1"/>
                </a:solidFill>
                <a:ea typeface="宋体" pitchFamily="2" charset="-122"/>
              </a:rPr>
              <a:t>char name[10],num[10];</a:t>
            </a:r>
          </a:p>
          <a:p>
            <a:pPr defTabSz="801688"/>
            <a:r>
              <a:rPr lang="en-US" altLang="zh-CN" sz="1200">
                <a:solidFill>
                  <a:schemeClr val="bg1"/>
                </a:solidFill>
                <a:ea typeface="宋体" pitchFamily="2" charset="-122"/>
              </a:rPr>
              <a:t>public:</a:t>
            </a:r>
          </a:p>
          <a:p>
            <a:pPr defTabSz="801688"/>
            <a:r>
              <a:rPr lang="en-US" altLang="zh-CN" sz="1200">
                <a:solidFill>
                  <a:schemeClr val="bg1"/>
                </a:solidFill>
                <a:ea typeface="宋体" pitchFamily="2" charset="-122"/>
              </a:rPr>
              <a:t>    St_n(char *s1,char *s2){strcpy(name,s1);strcpy(num,s2);}</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void Score::show(St_n &amp;st)</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cout&lt;&lt;"NAME:"&lt;&lt;st.name&lt;&lt;"\n";</a:t>
            </a:r>
          </a:p>
          <a:p>
            <a:pPr defTabSz="801688"/>
            <a:r>
              <a:rPr lang="en-US" altLang="zh-CN" sz="1200">
                <a:solidFill>
                  <a:schemeClr val="bg1"/>
                </a:solidFill>
                <a:ea typeface="宋体" pitchFamily="2" charset="-122"/>
              </a:rPr>
              <a:t>   show();</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void main()</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St_n a("Wang","123456789");</a:t>
            </a:r>
          </a:p>
          <a:p>
            <a:pPr defTabSz="801688"/>
            <a:r>
              <a:rPr lang="en-US" altLang="zh-CN" sz="1200">
                <a:solidFill>
                  <a:schemeClr val="bg1"/>
                </a:solidFill>
                <a:ea typeface="宋体" pitchFamily="2" charset="-122"/>
              </a:rPr>
              <a:t>        Score a1(72,82,92);</a:t>
            </a:r>
          </a:p>
          <a:p>
            <a:pPr defTabSz="801688"/>
            <a:r>
              <a:rPr lang="en-US" altLang="zh-CN" sz="1200">
                <a:solidFill>
                  <a:schemeClr val="bg1"/>
                </a:solidFill>
                <a:ea typeface="宋体" pitchFamily="2" charset="-122"/>
              </a:rPr>
              <a:t>        a1.show(a);</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a:t>
            </a:r>
          </a:p>
          <a:p>
            <a:pPr defTabSz="801688"/>
            <a:r>
              <a:rPr lang="en-US" altLang="zh-CN" sz="1200">
                <a:solidFill>
                  <a:schemeClr val="bg1"/>
                </a:solidFill>
                <a:ea typeface="宋体" pitchFamily="2" charset="-122"/>
              </a:rPr>
              <a:t>①</a:t>
            </a:r>
            <a:r>
              <a:rPr lang="zh-CN" altLang="en-US" sz="1200">
                <a:solidFill>
                  <a:schemeClr val="bg1"/>
                </a:solidFill>
                <a:ea typeface="宋体" pitchFamily="2" charset="-122"/>
              </a:rPr>
              <a:t>由于例子中导致一个类名出现在对方类的声明中，因此要严格地将函数声明与定义分开，而且其定义体的位置也要放在该函数所要使用的各种变量定义的后面。如例中友元所指的类</a:t>
            </a:r>
            <a:r>
              <a:rPr lang="en-US" altLang="zh-CN" sz="1200">
                <a:solidFill>
                  <a:schemeClr val="bg1"/>
                </a:solidFill>
                <a:ea typeface="宋体" pitchFamily="2" charset="-122"/>
              </a:rPr>
              <a:t>Score</a:t>
            </a:r>
            <a:r>
              <a:rPr lang="zh-CN" altLang="en-US" sz="1200">
                <a:solidFill>
                  <a:schemeClr val="bg1"/>
                </a:solidFill>
                <a:ea typeface="宋体" pitchFamily="2" charset="-122"/>
              </a:rPr>
              <a:t>中的函数</a:t>
            </a:r>
            <a:r>
              <a:rPr lang="en-US" altLang="zh-CN" sz="1200">
                <a:solidFill>
                  <a:schemeClr val="bg1"/>
                </a:solidFill>
                <a:ea typeface="宋体" pitchFamily="2" charset="-122"/>
              </a:rPr>
              <a:t>show(...)</a:t>
            </a:r>
            <a:r>
              <a:rPr lang="zh-CN" altLang="en-US" sz="1200">
                <a:solidFill>
                  <a:schemeClr val="bg1"/>
                </a:solidFill>
                <a:ea typeface="宋体" pitchFamily="2" charset="-122"/>
              </a:rPr>
              <a:t>定义体就不能放在两个类的中间。</a:t>
            </a:r>
          </a:p>
          <a:p>
            <a:pPr defTabSz="801688"/>
            <a:r>
              <a:rPr lang="zh-CN" altLang="en-US" sz="1200">
                <a:solidFill>
                  <a:schemeClr val="bg1"/>
                </a:solidFill>
                <a:ea typeface="宋体" pitchFamily="2" charset="-122"/>
              </a:rPr>
              <a:t>②使用类声明的条件是若出现在前面的一个类中的成员要引用其后类对象做参数时，就必须在该类前先声明要引用的类名。</a:t>
            </a:r>
          </a:p>
          <a:p>
            <a:pPr defTabSz="801688"/>
            <a:r>
              <a:rPr lang="zh-CN" altLang="en-US" sz="1200">
                <a:solidFill>
                  <a:schemeClr val="bg1"/>
                </a:solidFill>
                <a:ea typeface="宋体" pitchFamily="2" charset="-122"/>
              </a:rPr>
              <a:t>③类的友元函数不一定要放在</a:t>
            </a:r>
            <a:r>
              <a:rPr lang="en-US" altLang="zh-CN" sz="1200">
                <a:solidFill>
                  <a:schemeClr val="bg1"/>
                </a:solidFill>
                <a:ea typeface="宋体" pitchFamily="2" charset="-122"/>
              </a:rPr>
              <a:t>Public</a:t>
            </a:r>
            <a:r>
              <a:rPr lang="zh-CN" altLang="en-US" sz="1200">
                <a:solidFill>
                  <a:schemeClr val="bg1"/>
                </a:solidFill>
                <a:ea typeface="宋体" pitchFamily="2" charset="-122"/>
              </a:rPr>
              <a:t>区中，但若放于</a:t>
            </a:r>
            <a:r>
              <a:rPr lang="en-US" altLang="zh-CN" sz="1200">
                <a:solidFill>
                  <a:schemeClr val="bg1"/>
                </a:solidFill>
                <a:ea typeface="宋体" pitchFamily="2" charset="-122"/>
              </a:rPr>
              <a:t>Private</a:t>
            </a:r>
            <a:r>
              <a:rPr lang="zh-CN" altLang="en-US" sz="1200">
                <a:solidFill>
                  <a:schemeClr val="bg1"/>
                </a:solidFill>
                <a:ea typeface="宋体" pitchFamily="2" charset="-122"/>
              </a:rPr>
              <a:t>区时，只能通过一个</a:t>
            </a:r>
            <a:r>
              <a:rPr lang="en-US" altLang="zh-CN" sz="1200">
                <a:solidFill>
                  <a:schemeClr val="bg1"/>
                </a:solidFill>
                <a:ea typeface="宋体" pitchFamily="2" charset="-122"/>
              </a:rPr>
              <a:t>Public</a:t>
            </a:r>
            <a:r>
              <a:rPr lang="zh-CN" altLang="en-US" sz="1200">
                <a:solidFill>
                  <a:schemeClr val="bg1"/>
                </a:solidFill>
                <a:ea typeface="宋体" pitchFamily="2" charset="-122"/>
              </a:rPr>
              <a:t>区中的函数做中介来调用。请同学将上例修改后试一下。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solidFill>
                  <a:schemeClr val="bg1"/>
                </a:solidFill>
              </a:rPr>
              <a:t>指定一个全程函数为类的友元函数</a:t>
            </a:r>
          </a:p>
        </p:txBody>
      </p:sp>
      <p:sp>
        <p:nvSpPr>
          <p:cNvPr id="33795" name="Rectangle 3"/>
          <p:cNvSpPr>
            <a:spLocks noGrp="1" noChangeArrowheads="1"/>
          </p:cNvSpPr>
          <p:nvPr>
            <p:ph type="body" idx="1"/>
          </p:nvPr>
        </p:nvSpPr>
        <p:spPr/>
        <p:txBody>
          <a:bodyPr/>
          <a:lstStyle/>
          <a:p>
            <a:pPr>
              <a:buFontTx/>
              <a:buNone/>
            </a:pPr>
            <a:r>
              <a:rPr lang="en-US" altLang="zh-CN"/>
              <a:t>   </a:t>
            </a:r>
            <a:r>
              <a:rPr lang="zh-CN" altLang="en-US">
                <a:solidFill>
                  <a:schemeClr val="bg1"/>
                </a:solidFill>
              </a:rPr>
              <a:t>上面的友元函数是定义在一个类中，那么对于不属于任何类的函数（如</a:t>
            </a:r>
            <a:r>
              <a:rPr lang="en-US" altLang="zh-CN">
                <a:solidFill>
                  <a:schemeClr val="bg1"/>
                </a:solidFill>
              </a:rPr>
              <a:t>main()</a:t>
            </a:r>
            <a:r>
              <a:rPr lang="zh-CN" altLang="en-US">
                <a:solidFill>
                  <a:schemeClr val="bg1"/>
                </a:solidFill>
              </a:rPr>
              <a:t>）怎样声明友元呢？其定义格式是：</a:t>
            </a:r>
          </a:p>
          <a:p>
            <a:pPr>
              <a:buFontTx/>
              <a:buNone/>
            </a:pPr>
            <a:r>
              <a:rPr lang="zh-CN" altLang="en-US">
                <a:solidFill>
                  <a:schemeClr val="bg1"/>
                </a:solidFill>
              </a:rPr>
              <a:t>     </a:t>
            </a:r>
            <a:r>
              <a:rPr lang="en-US" altLang="zh-CN">
                <a:solidFill>
                  <a:schemeClr val="bg1"/>
                </a:solidFill>
              </a:rPr>
              <a:t>friend </a:t>
            </a:r>
            <a:r>
              <a:rPr lang="zh-CN" altLang="en-US">
                <a:solidFill>
                  <a:schemeClr val="bg1"/>
                </a:solidFill>
              </a:rPr>
              <a:t>函数声明或定义</a:t>
            </a:r>
            <a:r>
              <a:rPr lang="en-US" altLang="zh-CN">
                <a:solidFill>
                  <a:schemeClr val="bg1"/>
                </a:solidFill>
              </a:rPr>
              <a:t>;</a:t>
            </a:r>
          </a:p>
          <a:p>
            <a:pPr>
              <a:buFontTx/>
              <a:buNone/>
            </a:pPr>
            <a:r>
              <a:rPr lang="en-US" altLang="zh-CN">
                <a:solidFill>
                  <a:schemeClr val="bg1"/>
                </a:solidFill>
              </a:rPr>
              <a:t>    </a:t>
            </a:r>
            <a:r>
              <a:rPr lang="zh-CN" altLang="en-US">
                <a:solidFill>
                  <a:schemeClr val="bg1"/>
                </a:solidFill>
              </a:rPr>
              <a:t>仍以上例为基础，修改后呈下面的形式。</a:t>
            </a:r>
          </a:p>
          <a:p>
            <a:pPr>
              <a:buFontTx/>
              <a:buNone/>
            </a:pPr>
            <a:r>
              <a:rPr lang="en-US" altLang="zh-CN">
                <a:solidFill>
                  <a:schemeClr val="bg1"/>
                </a:solidFill>
              </a:rPr>
              <a:t>[</a:t>
            </a:r>
            <a:r>
              <a:rPr lang="zh-CN" altLang="en-US">
                <a:solidFill>
                  <a:schemeClr val="bg1"/>
                </a:solidFill>
                <a:hlinkClick r:id="rId2" action="ppaction://hlinkfile"/>
              </a:rPr>
              <a:t>例题</a:t>
            </a:r>
            <a:r>
              <a:rPr lang="en-US" altLang="zh-CN">
                <a:solidFill>
                  <a:schemeClr val="bg1"/>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8758238" cy="6840538"/>
          </a:xfrm>
          <a:prstGeom prst="rect">
            <a:avLst/>
          </a:prstGeom>
          <a:noFill/>
          <a:ln w="9525">
            <a:noFill/>
            <a:miter lim="800000"/>
            <a:headEnd/>
            <a:tailEnd/>
          </a:ln>
          <a:effectLst/>
        </p:spPr>
        <p:txBody>
          <a:bodyPr lIns="80175" tIns="40087" rIns="80175" bIns="40087">
            <a:spAutoFit/>
          </a:bodyPr>
          <a:lstStyle/>
          <a:p>
            <a:pPr defTabSz="801688"/>
            <a:r>
              <a:rPr lang="en-US" altLang="zh-CN" sz="1200">
                <a:solidFill>
                  <a:schemeClr val="bg1"/>
                </a:solidFill>
                <a:ea typeface="宋体" pitchFamily="2" charset="-122"/>
              </a:rPr>
              <a:t>#include&lt;iostream.h&gt;</a:t>
            </a:r>
          </a:p>
          <a:p>
            <a:pPr defTabSz="801688"/>
            <a:r>
              <a:rPr lang="en-US" altLang="zh-CN" sz="1200">
                <a:solidFill>
                  <a:schemeClr val="bg1"/>
                </a:solidFill>
                <a:ea typeface="宋体" pitchFamily="2" charset="-122"/>
              </a:rPr>
              <a:t>#include&lt;string.h&gt;</a:t>
            </a:r>
          </a:p>
          <a:p>
            <a:pPr defTabSz="801688"/>
            <a:r>
              <a:rPr lang="en-US" altLang="zh-CN" sz="1200">
                <a:solidFill>
                  <a:schemeClr val="bg1"/>
                </a:solidFill>
                <a:ea typeface="宋体" pitchFamily="2" charset="-122"/>
              </a:rPr>
              <a:t>class St_n</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char name[10],num[10];</a:t>
            </a:r>
          </a:p>
          <a:p>
            <a:pPr defTabSz="801688"/>
            <a:r>
              <a:rPr lang="en-US" altLang="zh-CN" sz="1200">
                <a:solidFill>
                  <a:schemeClr val="bg1"/>
                </a:solidFill>
                <a:ea typeface="宋体" pitchFamily="2" charset="-122"/>
              </a:rPr>
              <a:t>  friend void show(St_n &amp;stn){cout&lt;&lt;"NAME:"&lt;&lt;stn.name&lt;&lt;"\n";}</a:t>
            </a:r>
          </a:p>
          <a:p>
            <a:pPr defTabSz="801688"/>
            <a:r>
              <a:rPr lang="en-US" altLang="zh-CN" sz="1200">
                <a:solidFill>
                  <a:schemeClr val="bg1"/>
                </a:solidFill>
                <a:ea typeface="宋体" pitchFamily="2" charset="-122"/>
              </a:rPr>
              <a:t>public:</a:t>
            </a:r>
          </a:p>
          <a:p>
            <a:pPr defTabSz="801688"/>
            <a:r>
              <a:rPr lang="en-US" altLang="zh-CN" sz="1200">
                <a:solidFill>
                  <a:schemeClr val="bg1"/>
                </a:solidFill>
                <a:ea typeface="宋体" pitchFamily="2" charset="-122"/>
              </a:rPr>
              <a:t>   St_n(char *s1,char *s2){strcpy(name,s1);strcpy(num,s2);}</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class Score</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int mat,phy,eng;</a:t>
            </a:r>
          </a:p>
          <a:p>
            <a:pPr defTabSz="801688"/>
            <a:r>
              <a:rPr lang="en-US" altLang="zh-CN" sz="1200">
                <a:solidFill>
                  <a:schemeClr val="bg1"/>
                </a:solidFill>
                <a:ea typeface="宋体" pitchFamily="2" charset="-122"/>
              </a:rPr>
              <a:t>  friend void Score::show_all(St_n&amp;,Score*);//</a:t>
            </a:r>
            <a:r>
              <a:rPr lang="zh-CN" altLang="en-US" sz="1200">
                <a:solidFill>
                  <a:schemeClr val="bg1"/>
                </a:solidFill>
                <a:ea typeface="宋体" pitchFamily="2" charset="-122"/>
              </a:rPr>
              <a:t>说明和定义分开</a:t>
            </a:r>
          </a:p>
          <a:p>
            <a:pPr defTabSz="801688"/>
            <a:r>
              <a:rPr lang="en-US" altLang="zh-CN" sz="1200">
                <a:solidFill>
                  <a:schemeClr val="bg1"/>
                </a:solidFill>
                <a:ea typeface="宋体" pitchFamily="2" charset="-122"/>
              </a:rPr>
              <a:t>public:</a:t>
            </a:r>
          </a:p>
          <a:p>
            <a:pPr defTabSz="801688"/>
            <a:r>
              <a:rPr lang="en-US" altLang="zh-CN" sz="1200">
                <a:solidFill>
                  <a:schemeClr val="bg1"/>
                </a:solidFill>
                <a:ea typeface="宋体" pitchFamily="2" charset="-122"/>
              </a:rPr>
              <a:t>  Score(int i1,int i2,int i3):mat(i1),phy(i2),eng(i3){}</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void main()</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St_n a("Wang","123456789");</a:t>
            </a:r>
          </a:p>
          <a:p>
            <a:pPr defTabSz="801688"/>
            <a:r>
              <a:rPr lang="en-US" altLang="zh-CN" sz="1200">
                <a:solidFill>
                  <a:schemeClr val="bg1"/>
                </a:solidFill>
                <a:ea typeface="宋体" pitchFamily="2" charset="-122"/>
              </a:rPr>
              <a:t>  Score a1(72,82,92);</a:t>
            </a:r>
          </a:p>
          <a:p>
            <a:pPr defTabSz="801688"/>
            <a:r>
              <a:rPr lang="en-US" altLang="zh-CN" sz="1200">
                <a:solidFill>
                  <a:schemeClr val="bg1"/>
                </a:solidFill>
                <a:ea typeface="宋体" pitchFamily="2" charset="-122"/>
              </a:rPr>
              <a:t>  show_all(a,&amp;a1);</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void show_all(St_n&amp;st,Score *p)</a:t>
            </a:r>
          </a:p>
          <a:p>
            <a:pPr defTabSz="801688"/>
            <a:r>
              <a:rPr lang="en-US" altLang="zh-CN" sz="1200">
                <a:solidFill>
                  <a:schemeClr val="bg1"/>
                </a:solidFill>
                <a:ea typeface="宋体" pitchFamily="2" charset="-122"/>
              </a:rPr>
              <a:t>{</a:t>
            </a:r>
          </a:p>
          <a:p>
            <a:pPr defTabSz="801688"/>
            <a:r>
              <a:rPr lang="en-US" altLang="zh-CN" sz="1200">
                <a:solidFill>
                  <a:schemeClr val="bg1"/>
                </a:solidFill>
                <a:ea typeface="宋体" pitchFamily="2" charset="-122"/>
              </a:rPr>
              <a:t>   show(st);</a:t>
            </a:r>
          </a:p>
          <a:p>
            <a:pPr defTabSz="801688"/>
            <a:r>
              <a:rPr lang="en-US" altLang="zh-CN" sz="1200">
                <a:solidFill>
                  <a:schemeClr val="bg1"/>
                </a:solidFill>
                <a:ea typeface="宋体" pitchFamily="2" charset="-122"/>
              </a:rPr>
              <a:t> cout&lt;&lt;"</a:t>
            </a:r>
            <a:r>
              <a:rPr lang="zh-CN" altLang="en-US" sz="1200">
                <a:solidFill>
                  <a:schemeClr val="bg1"/>
                </a:solidFill>
                <a:ea typeface="宋体" pitchFamily="2" charset="-122"/>
              </a:rPr>
              <a:t>数学</a:t>
            </a:r>
            <a:r>
              <a:rPr lang="en-US" altLang="zh-CN" sz="1200">
                <a:solidFill>
                  <a:schemeClr val="bg1"/>
                </a:solidFill>
                <a:ea typeface="宋体" pitchFamily="2" charset="-122"/>
              </a:rPr>
              <a:t>:"&lt;&lt;p-&gt;mat&lt;&lt;"\n</a:t>
            </a:r>
            <a:r>
              <a:rPr lang="zh-CN" altLang="en-US" sz="1200">
                <a:solidFill>
                  <a:schemeClr val="bg1"/>
                </a:solidFill>
                <a:ea typeface="宋体" pitchFamily="2" charset="-122"/>
              </a:rPr>
              <a:t>物理</a:t>
            </a:r>
            <a:r>
              <a:rPr lang="en-US" altLang="zh-CN" sz="1200">
                <a:solidFill>
                  <a:schemeClr val="bg1"/>
                </a:solidFill>
                <a:ea typeface="宋体" pitchFamily="2" charset="-122"/>
              </a:rPr>
              <a:t>:"&lt;&lt;p-&gt;phy&lt;&lt;"\n</a:t>
            </a:r>
            <a:r>
              <a:rPr lang="zh-CN" altLang="en-US" sz="1200">
                <a:solidFill>
                  <a:schemeClr val="bg1"/>
                </a:solidFill>
                <a:ea typeface="宋体" pitchFamily="2" charset="-122"/>
              </a:rPr>
              <a:t>英语</a:t>
            </a:r>
            <a:r>
              <a:rPr lang="en-US" altLang="zh-CN" sz="1200">
                <a:solidFill>
                  <a:schemeClr val="bg1"/>
                </a:solidFill>
                <a:ea typeface="宋体" pitchFamily="2" charset="-122"/>
              </a:rPr>
              <a:t>:"&lt;&lt;p-&gt;eng&lt;&lt;"\n";</a:t>
            </a:r>
          </a:p>
          <a:p>
            <a:pPr defTabSz="801688"/>
            <a:r>
              <a:rPr lang="en-US" altLang="zh-CN" sz="1200">
                <a:solidFill>
                  <a:schemeClr val="bg1"/>
                </a:solidFill>
                <a:ea typeface="宋体" pitchFamily="2" charset="-122"/>
              </a:rPr>
              <a:t>}</a:t>
            </a:r>
          </a:p>
          <a:p>
            <a:pPr defTabSz="801688"/>
            <a:endParaRPr lang="en-US" altLang="zh-CN" sz="1200">
              <a:solidFill>
                <a:schemeClr val="bg1"/>
              </a:solidFill>
              <a:ea typeface="宋体" pitchFamily="2" charset="-122"/>
            </a:endParaRPr>
          </a:p>
          <a:p>
            <a:pPr defTabSz="801688"/>
            <a:endParaRPr lang="en-US" altLang="zh-CN" sz="1200">
              <a:solidFill>
                <a:schemeClr val="bg1"/>
              </a:solidFill>
              <a:ea typeface="宋体" pitchFamily="2" charset="-122"/>
            </a:endParaRPr>
          </a:p>
          <a:p>
            <a:pPr defTabSz="801688"/>
            <a:r>
              <a:rPr lang="zh-CN" altLang="en-US" sz="1200">
                <a:solidFill>
                  <a:schemeClr val="bg1"/>
                </a:solidFill>
                <a:ea typeface="宋体" pitchFamily="2" charset="-122"/>
              </a:rPr>
              <a:t>例中分别定义了两个友元函数。</a:t>
            </a:r>
            <a:r>
              <a:rPr lang="en-US" altLang="zh-CN" sz="1200">
                <a:solidFill>
                  <a:schemeClr val="bg1"/>
                </a:solidFill>
                <a:ea typeface="宋体" pitchFamily="2" charset="-122"/>
              </a:rPr>
              <a:t>show(...)</a:t>
            </a:r>
            <a:r>
              <a:rPr lang="zh-CN" altLang="en-US" sz="1200">
                <a:solidFill>
                  <a:schemeClr val="bg1"/>
                </a:solidFill>
                <a:ea typeface="宋体" pitchFamily="2" charset="-122"/>
              </a:rPr>
              <a:t>是声明与定义合二为一放在类</a:t>
            </a:r>
            <a:r>
              <a:rPr lang="en-US" altLang="zh-CN" sz="1200">
                <a:solidFill>
                  <a:schemeClr val="bg1"/>
                </a:solidFill>
                <a:ea typeface="宋体" pitchFamily="2" charset="-122"/>
              </a:rPr>
              <a:t>St_n</a:t>
            </a:r>
            <a:r>
              <a:rPr lang="zh-CN" altLang="en-US" sz="1200">
                <a:solidFill>
                  <a:schemeClr val="bg1"/>
                </a:solidFill>
                <a:ea typeface="宋体" pitchFamily="2" charset="-122"/>
              </a:rPr>
              <a:t>中的。</a:t>
            </a:r>
            <a:r>
              <a:rPr lang="en-US" altLang="zh-CN" sz="1200">
                <a:solidFill>
                  <a:schemeClr val="bg1"/>
                </a:solidFill>
                <a:ea typeface="宋体" pitchFamily="2" charset="-122"/>
              </a:rPr>
              <a:t>show_all(...)</a:t>
            </a:r>
            <a:r>
              <a:rPr lang="zh-CN" altLang="en-US" sz="1200">
                <a:solidFill>
                  <a:schemeClr val="bg1"/>
                </a:solidFill>
                <a:ea typeface="宋体" pitchFamily="2" charset="-122"/>
              </a:rPr>
              <a:t>是声明在类</a:t>
            </a:r>
            <a:r>
              <a:rPr lang="en-US" altLang="zh-CN" sz="1200">
                <a:solidFill>
                  <a:schemeClr val="bg1"/>
                </a:solidFill>
                <a:ea typeface="宋体" pitchFamily="2" charset="-122"/>
              </a:rPr>
              <a:t>Score</a:t>
            </a:r>
            <a:r>
              <a:rPr lang="zh-CN" altLang="en-US" sz="1200">
                <a:solidFill>
                  <a:schemeClr val="bg1"/>
                </a:solidFill>
                <a:ea typeface="宋体" pitchFamily="2" charset="-122"/>
              </a:rPr>
              <a:t>中但单独定义在外面且无类归属的函数。其实两者是无区别的，即此二函数都是全程可用的函数，不属于任何一个类。这是同前一种友元的本质区别千万不可相混。使用这种友元时要注意下面的两个两个要点：</a:t>
            </a:r>
          </a:p>
          <a:p>
            <a:pPr defTabSz="801688"/>
            <a:r>
              <a:rPr lang="zh-CN" altLang="en-US" sz="1200">
                <a:solidFill>
                  <a:schemeClr val="bg1"/>
                </a:solidFill>
                <a:ea typeface="宋体" pitchFamily="2" charset="-122"/>
              </a:rPr>
              <a:t>①若要将函数声明与定义分离，不可在定义函数时带有类作用域描述符。如将本例中的</a:t>
            </a:r>
            <a:r>
              <a:rPr lang="en-US" altLang="zh-CN" sz="1200">
                <a:solidFill>
                  <a:schemeClr val="bg1"/>
                </a:solidFill>
                <a:ea typeface="宋体" pitchFamily="2" charset="-122"/>
              </a:rPr>
              <a:t>show_all(...)</a:t>
            </a:r>
            <a:r>
              <a:rPr lang="zh-CN" altLang="en-US" sz="1200">
                <a:solidFill>
                  <a:schemeClr val="bg1"/>
                </a:solidFill>
                <a:ea typeface="宋体" pitchFamily="2" charset="-122"/>
              </a:rPr>
              <a:t>写成</a:t>
            </a:r>
            <a:r>
              <a:rPr lang="en-US" altLang="zh-CN" sz="1200">
                <a:solidFill>
                  <a:schemeClr val="bg1"/>
                </a:solidFill>
                <a:ea typeface="宋体" pitchFamily="2" charset="-122"/>
              </a:rPr>
              <a:t>Score::show_all(...)</a:t>
            </a:r>
            <a:r>
              <a:rPr lang="zh-CN" altLang="en-US" sz="1200">
                <a:solidFill>
                  <a:schemeClr val="bg1"/>
                </a:solidFill>
                <a:ea typeface="宋体" pitchFamily="2" charset="-122"/>
              </a:rPr>
              <a:t>的形式就是概念错误。尽管声明语句上写了，但定义语句上确不得使用。</a:t>
            </a:r>
          </a:p>
          <a:p>
            <a:pPr defTabSz="801688"/>
            <a:r>
              <a:rPr lang="zh-CN" altLang="en-US" sz="1200">
                <a:solidFill>
                  <a:schemeClr val="bg1"/>
                </a:solidFill>
                <a:ea typeface="宋体" pitchFamily="2" charset="-122"/>
              </a:rPr>
              <a:t>②此种函数名具有唯一性，即不得将两个分属全程或类中的同名函数都声明为友元。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0" y="0"/>
            <a:ext cx="9144000" cy="6858000"/>
            <a:chOff x="0" y="0"/>
            <a:chExt cx="5760" cy="4320"/>
          </a:xfrm>
        </p:grpSpPr>
        <p:sp>
          <p:nvSpPr>
            <p:cNvPr id="78851" name="AutoShape 3"/>
            <p:cNvSpPr>
              <a:spLocks noChangeAspect="1" noChangeArrowheads="1" noTextEdit="1"/>
            </p:cNvSpPr>
            <p:nvPr/>
          </p:nvSpPr>
          <p:spPr bwMode="auto">
            <a:xfrm>
              <a:off x="0" y="0"/>
              <a:ext cx="5760" cy="4320"/>
            </a:xfrm>
            <a:prstGeom prst="rect">
              <a:avLst/>
            </a:prstGeom>
            <a:noFill/>
            <a:ln w="9525">
              <a:noFill/>
              <a:miter lim="800000"/>
              <a:headEnd/>
              <a:tailEnd/>
            </a:ln>
          </p:spPr>
          <p:txBody>
            <a:bodyPr/>
            <a:lstStyle/>
            <a:p>
              <a:endParaRPr lang="zh-CN" altLang="en-US"/>
            </a:p>
          </p:txBody>
        </p:sp>
        <p:sp>
          <p:nvSpPr>
            <p:cNvPr id="78854" name="Rectangle 6"/>
            <p:cNvSpPr>
              <a:spLocks noChangeArrowheads="1"/>
            </p:cNvSpPr>
            <p:nvPr/>
          </p:nvSpPr>
          <p:spPr bwMode="auto">
            <a:xfrm>
              <a:off x="336" y="480"/>
              <a:ext cx="4897" cy="721"/>
            </a:xfrm>
            <a:prstGeom prst="rect">
              <a:avLst/>
            </a:prstGeom>
            <a:noFill/>
            <a:ln w="9525">
              <a:noFill/>
              <a:miter lim="800000"/>
              <a:headEnd/>
              <a:tailEnd/>
            </a:ln>
          </p:spPr>
          <p:txBody>
            <a:bodyPr/>
            <a:lstStyle/>
            <a:p>
              <a:endParaRPr lang="zh-CN" altLang="en-US"/>
            </a:p>
          </p:txBody>
        </p:sp>
        <p:sp>
          <p:nvSpPr>
            <p:cNvPr id="78855" name="Rectangle 7"/>
            <p:cNvSpPr>
              <a:spLocks noChangeArrowheads="1"/>
            </p:cNvSpPr>
            <p:nvPr/>
          </p:nvSpPr>
          <p:spPr bwMode="auto">
            <a:xfrm>
              <a:off x="288" y="1584"/>
              <a:ext cx="5185" cy="1105"/>
            </a:xfrm>
            <a:prstGeom prst="rect">
              <a:avLst/>
            </a:prstGeom>
            <a:noFill/>
            <a:ln w="9525">
              <a:noFill/>
              <a:miter lim="800000"/>
              <a:headEnd/>
              <a:tailEnd/>
            </a:ln>
          </p:spPr>
          <p:txBody>
            <a:bodyPr/>
            <a:lstStyle/>
            <a:p>
              <a:endParaRPr lang="zh-CN" altLang="en-US"/>
            </a:p>
          </p:txBody>
        </p:sp>
        <p:sp>
          <p:nvSpPr>
            <p:cNvPr id="78858" name="Rectangle 10"/>
            <p:cNvSpPr>
              <a:spLocks noChangeArrowheads="1"/>
            </p:cNvSpPr>
            <p:nvPr/>
          </p:nvSpPr>
          <p:spPr bwMode="auto">
            <a:xfrm>
              <a:off x="2431" y="169"/>
              <a:ext cx="1028" cy="307"/>
            </a:xfrm>
            <a:prstGeom prst="rect">
              <a:avLst/>
            </a:prstGeom>
            <a:noFill/>
            <a:ln w="9525">
              <a:noFill/>
              <a:miter lim="800000"/>
              <a:headEnd/>
              <a:tailEnd/>
            </a:ln>
          </p:spPr>
          <p:txBody>
            <a:bodyPr wrap="none" lIns="0" tIns="0" rIns="0" bIns="0">
              <a:spAutoFit/>
            </a:bodyPr>
            <a:lstStyle/>
            <a:p>
              <a:r>
                <a:rPr lang="zh-CN" altLang="en-US" sz="3200" b="1">
                  <a:solidFill>
                    <a:schemeClr val="bg1"/>
                  </a:solidFill>
                  <a:latin typeface="宋体" pitchFamily="2" charset="-122"/>
                  <a:ea typeface="宋体" pitchFamily="2" charset="-122"/>
                </a:rPr>
                <a:t>应用实例</a:t>
              </a:r>
              <a:endParaRPr lang="zh-CN" altLang="en-US">
                <a:solidFill>
                  <a:schemeClr val="bg1"/>
                </a:solidFill>
                <a:ea typeface="宋体" pitchFamily="2" charset="-122"/>
              </a:endParaRPr>
            </a:p>
          </p:txBody>
        </p:sp>
        <p:sp>
          <p:nvSpPr>
            <p:cNvPr id="78859" name="Rectangle 11"/>
            <p:cNvSpPr>
              <a:spLocks noChangeArrowheads="1"/>
            </p:cNvSpPr>
            <p:nvPr/>
          </p:nvSpPr>
          <p:spPr bwMode="auto">
            <a:xfrm>
              <a:off x="48" y="480"/>
              <a:ext cx="5665" cy="1922"/>
            </a:xfrm>
            <a:prstGeom prst="rect">
              <a:avLst/>
            </a:prstGeom>
            <a:noFill/>
            <a:ln w="9525">
              <a:noFill/>
              <a:miter lim="800000"/>
              <a:headEnd/>
              <a:tailEnd/>
            </a:ln>
          </p:spPr>
          <p:txBody>
            <a:bodyPr/>
            <a:lstStyle/>
            <a:p>
              <a:endParaRPr lang="zh-CN" altLang="en-US"/>
            </a:p>
          </p:txBody>
        </p:sp>
        <p:sp>
          <p:nvSpPr>
            <p:cNvPr id="78860" name="Rectangle 12"/>
            <p:cNvSpPr>
              <a:spLocks noChangeArrowheads="1"/>
            </p:cNvSpPr>
            <p:nvPr/>
          </p:nvSpPr>
          <p:spPr bwMode="auto">
            <a:xfrm>
              <a:off x="106" y="535"/>
              <a:ext cx="67" cy="230"/>
            </a:xfrm>
            <a:prstGeom prst="rect">
              <a:avLst/>
            </a:prstGeom>
            <a:noFill/>
            <a:ln w="9525">
              <a:noFill/>
              <a:miter lim="800000"/>
              <a:headEnd/>
              <a:tailEnd/>
            </a:ln>
          </p:spPr>
          <p:txBody>
            <a:bodyPr wrap="none" lIns="0" tIns="0" rIns="0" bIns="0">
              <a:spAutoFit/>
            </a:bodyPr>
            <a:lstStyle/>
            <a:p>
              <a:r>
                <a:rPr lang="en-US" altLang="zh-CN" sz="2400">
                  <a:solidFill>
                    <a:srgbClr val="000000"/>
                  </a:solidFill>
                  <a:ea typeface="宋体" pitchFamily="2" charset="-122"/>
                </a:rPr>
                <a:t>•</a:t>
              </a:r>
              <a:endParaRPr lang="en-US" altLang="zh-CN">
                <a:ea typeface="宋体" pitchFamily="2" charset="-122"/>
              </a:endParaRPr>
            </a:p>
          </p:txBody>
        </p:sp>
        <p:sp>
          <p:nvSpPr>
            <p:cNvPr id="78861" name="Rectangle 13"/>
            <p:cNvSpPr>
              <a:spLocks noChangeArrowheads="1"/>
            </p:cNvSpPr>
            <p:nvPr/>
          </p:nvSpPr>
          <p:spPr bwMode="auto">
            <a:xfrm>
              <a:off x="322" y="542"/>
              <a:ext cx="193"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例</a:t>
              </a:r>
              <a:endParaRPr lang="zh-CN" altLang="en-US">
                <a:ea typeface="宋体" pitchFamily="2" charset="-122"/>
              </a:endParaRPr>
            </a:p>
          </p:txBody>
        </p:sp>
        <p:sp>
          <p:nvSpPr>
            <p:cNvPr id="78863" name="Rectangle 15"/>
            <p:cNvSpPr>
              <a:spLocks noChangeArrowheads="1"/>
            </p:cNvSpPr>
            <p:nvPr/>
          </p:nvSpPr>
          <p:spPr bwMode="auto">
            <a:xfrm>
              <a:off x="567" y="572"/>
              <a:ext cx="4632"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编程实现职工工资管理。职工的信息包括编号、姓名、</a:t>
              </a:r>
              <a:endParaRPr lang="zh-CN" altLang="en-US">
                <a:solidFill>
                  <a:schemeClr val="bg1"/>
                </a:solidFill>
                <a:ea typeface="宋体" pitchFamily="2" charset="-122"/>
              </a:endParaRPr>
            </a:p>
          </p:txBody>
        </p:sp>
        <p:sp>
          <p:nvSpPr>
            <p:cNvPr id="78864" name="Rectangle 16"/>
            <p:cNvSpPr>
              <a:spLocks noChangeArrowheads="1"/>
            </p:cNvSpPr>
            <p:nvPr/>
          </p:nvSpPr>
          <p:spPr bwMode="auto">
            <a:xfrm>
              <a:off x="322" y="772"/>
              <a:ext cx="5211"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基本工资、岗位津贴、应扣款、实发工资。其中，编号根据每</a:t>
              </a:r>
              <a:endParaRPr lang="zh-CN" altLang="en-US">
                <a:solidFill>
                  <a:schemeClr val="bg1"/>
                </a:solidFill>
                <a:ea typeface="宋体" pitchFamily="2" charset="-122"/>
              </a:endParaRPr>
            </a:p>
          </p:txBody>
        </p:sp>
        <p:sp>
          <p:nvSpPr>
            <p:cNvPr id="78865" name="Rectangle 17"/>
            <p:cNvSpPr>
              <a:spLocks noChangeArrowheads="1"/>
            </p:cNvSpPr>
            <p:nvPr/>
          </p:nvSpPr>
          <p:spPr bwMode="auto">
            <a:xfrm>
              <a:off x="322" y="1002"/>
              <a:ext cx="5211"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位职工信息输入的先后顺序，由程序自动产生；实发工资等于</a:t>
              </a:r>
              <a:endParaRPr lang="zh-CN" altLang="en-US">
                <a:solidFill>
                  <a:schemeClr val="bg1"/>
                </a:solidFill>
                <a:ea typeface="宋体" pitchFamily="2" charset="-122"/>
              </a:endParaRPr>
            </a:p>
          </p:txBody>
        </p:sp>
        <p:sp>
          <p:nvSpPr>
            <p:cNvPr id="78866" name="Rectangle 18"/>
            <p:cNvSpPr>
              <a:spLocks noChangeArrowheads="1"/>
            </p:cNvSpPr>
            <p:nvPr/>
          </p:nvSpPr>
          <p:spPr bwMode="auto">
            <a:xfrm>
              <a:off x="322" y="1232"/>
              <a:ext cx="3281"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基本工资与岗位津贴之和减去应扣款。</a:t>
              </a:r>
              <a:endParaRPr lang="zh-CN" altLang="en-US">
                <a:solidFill>
                  <a:schemeClr val="bg1"/>
                </a:solidFill>
                <a:ea typeface="宋体" pitchFamily="2" charset="-122"/>
              </a:endParaRPr>
            </a:p>
          </p:txBody>
        </p:sp>
        <p:sp>
          <p:nvSpPr>
            <p:cNvPr id="78868" name="Rectangle 20"/>
            <p:cNvSpPr>
              <a:spLocks noChangeArrowheads="1"/>
            </p:cNvSpPr>
            <p:nvPr/>
          </p:nvSpPr>
          <p:spPr bwMode="auto">
            <a:xfrm>
              <a:off x="322" y="1485"/>
              <a:ext cx="2316"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分析：如图所示。创建一个</a:t>
              </a:r>
              <a:endParaRPr lang="zh-CN" altLang="en-US">
                <a:solidFill>
                  <a:schemeClr val="bg1"/>
                </a:solidFill>
                <a:ea typeface="宋体" pitchFamily="2" charset="-122"/>
              </a:endParaRPr>
            </a:p>
          </p:txBody>
        </p:sp>
        <p:sp>
          <p:nvSpPr>
            <p:cNvPr id="78869" name="Rectangle 21"/>
            <p:cNvSpPr>
              <a:spLocks noChangeArrowheads="1"/>
            </p:cNvSpPr>
            <p:nvPr/>
          </p:nvSpPr>
          <p:spPr bwMode="auto">
            <a:xfrm>
              <a:off x="2626" y="1485"/>
              <a:ext cx="2895"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链表对象，存放职工数据。链表对</a:t>
              </a:r>
              <a:endParaRPr lang="zh-CN" altLang="en-US">
                <a:solidFill>
                  <a:schemeClr val="bg1"/>
                </a:solidFill>
                <a:ea typeface="宋体" pitchFamily="2" charset="-122"/>
              </a:endParaRPr>
            </a:p>
          </p:txBody>
        </p:sp>
        <p:sp>
          <p:nvSpPr>
            <p:cNvPr id="78870" name="Rectangle 22"/>
            <p:cNvSpPr>
              <a:spLocks noChangeArrowheads="1"/>
            </p:cNvSpPr>
            <p:nvPr/>
          </p:nvSpPr>
          <p:spPr bwMode="auto">
            <a:xfrm>
              <a:off x="322" y="1715"/>
              <a:ext cx="2895"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象的数据成员为指向链表的首指针</a:t>
              </a:r>
              <a:endParaRPr lang="zh-CN" altLang="en-US">
                <a:solidFill>
                  <a:schemeClr val="bg1"/>
                </a:solidFill>
                <a:ea typeface="宋体" pitchFamily="2" charset="-122"/>
              </a:endParaRPr>
            </a:p>
          </p:txBody>
        </p:sp>
        <p:sp>
          <p:nvSpPr>
            <p:cNvPr id="78871" name="Rectangle 23"/>
            <p:cNvSpPr>
              <a:spLocks noChangeArrowheads="1"/>
            </p:cNvSpPr>
            <p:nvPr/>
          </p:nvSpPr>
          <p:spPr bwMode="auto">
            <a:xfrm>
              <a:off x="3202" y="1715"/>
              <a:ext cx="485"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pHead</a:t>
              </a:r>
              <a:endParaRPr lang="en-US" altLang="zh-CN">
                <a:solidFill>
                  <a:schemeClr val="bg1"/>
                </a:solidFill>
                <a:ea typeface="宋体" pitchFamily="2" charset="-122"/>
              </a:endParaRPr>
            </a:p>
          </p:txBody>
        </p:sp>
        <p:sp>
          <p:nvSpPr>
            <p:cNvPr id="78872" name="Rectangle 24"/>
            <p:cNvSpPr>
              <a:spLocks noChangeArrowheads="1"/>
            </p:cNvSpPr>
            <p:nvPr/>
          </p:nvSpPr>
          <p:spPr bwMode="auto">
            <a:xfrm>
              <a:off x="3682" y="1715"/>
              <a:ext cx="193"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a:t>
              </a:r>
              <a:endParaRPr lang="zh-CN" altLang="en-US">
                <a:solidFill>
                  <a:schemeClr val="bg1"/>
                </a:solidFill>
                <a:ea typeface="宋体" pitchFamily="2" charset="-122"/>
              </a:endParaRPr>
            </a:p>
          </p:txBody>
        </p:sp>
        <p:sp>
          <p:nvSpPr>
            <p:cNvPr id="78873" name="Rectangle 25"/>
            <p:cNvSpPr>
              <a:spLocks noChangeArrowheads="1"/>
            </p:cNvSpPr>
            <p:nvPr/>
          </p:nvSpPr>
          <p:spPr bwMode="auto">
            <a:xfrm>
              <a:off x="3874" y="1715"/>
              <a:ext cx="772"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由链表类</a:t>
              </a:r>
              <a:endParaRPr lang="zh-CN" altLang="en-US">
                <a:solidFill>
                  <a:schemeClr val="bg1"/>
                </a:solidFill>
                <a:ea typeface="宋体" pitchFamily="2" charset="-122"/>
              </a:endParaRPr>
            </a:p>
          </p:txBody>
        </p:sp>
        <p:sp>
          <p:nvSpPr>
            <p:cNvPr id="78874" name="Rectangle 26"/>
            <p:cNvSpPr>
              <a:spLocks noChangeArrowheads="1"/>
            </p:cNvSpPr>
            <p:nvPr/>
          </p:nvSpPr>
          <p:spPr bwMode="auto">
            <a:xfrm>
              <a:off x="4642" y="1715"/>
              <a:ext cx="679"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EmpList</a:t>
              </a:r>
              <a:endParaRPr lang="en-US" altLang="zh-CN">
                <a:solidFill>
                  <a:schemeClr val="bg1"/>
                </a:solidFill>
                <a:ea typeface="宋体" pitchFamily="2" charset="-122"/>
              </a:endParaRPr>
            </a:p>
          </p:txBody>
        </p:sp>
        <p:sp>
          <p:nvSpPr>
            <p:cNvPr id="78875" name="Rectangle 27"/>
            <p:cNvSpPr>
              <a:spLocks noChangeArrowheads="1"/>
            </p:cNvSpPr>
            <p:nvPr/>
          </p:nvSpPr>
          <p:spPr bwMode="auto">
            <a:xfrm>
              <a:off x="5314" y="1715"/>
              <a:ext cx="193"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描</a:t>
              </a:r>
              <a:endParaRPr lang="zh-CN" altLang="en-US">
                <a:solidFill>
                  <a:schemeClr val="bg1"/>
                </a:solidFill>
                <a:ea typeface="宋体" pitchFamily="2" charset="-122"/>
              </a:endParaRPr>
            </a:p>
          </p:txBody>
        </p:sp>
        <p:sp>
          <p:nvSpPr>
            <p:cNvPr id="78876" name="Rectangle 28"/>
            <p:cNvSpPr>
              <a:spLocks noChangeArrowheads="1"/>
            </p:cNvSpPr>
            <p:nvPr/>
          </p:nvSpPr>
          <p:spPr bwMode="auto">
            <a:xfrm>
              <a:off x="322" y="1945"/>
              <a:ext cx="1158"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述。将链表类</a:t>
              </a:r>
              <a:endParaRPr lang="zh-CN" altLang="en-US">
                <a:solidFill>
                  <a:schemeClr val="bg1"/>
                </a:solidFill>
                <a:ea typeface="宋体" pitchFamily="2" charset="-122"/>
              </a:endParaRPr>
            </a:p>
          </p:txBody>
        </p:sp>
        <p:sp>
          <p:nvSpPr>
            <p:cNvPr id="78877" name="Rectangle 29"/>
            <p:cNvSpPr>
              <a:spLocks noChangeArrowheads="1"/>
            </p:cNvSpPr>
            <p:nvPr/>
          </p:nvSpPr>
          <p:spPr bwMode="auto">
            <a:xfrm>
              <a:off x="1474" y="1945"/>
              <a:ext cx="679"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EmpList</a:t>
              </a:r>
              <a:endParaRPr lang="en-US" altLang="zh-CN">
                <a:solidFill>
                  <a:schemeClr val="bg1"/>
                </a:solidFill>
                <a:ea typeface="宋体" pitchFamily="2" charset="-122"/>
              </a:endParaRPr>
            </a:p>
          </p:txBody>
        </p:sp>
        <p:sp>
          <p:nvSpPr>
            <p:cNvPr id="78878" name="Rectangle 30"/>
            <p:cNvSpPr>
              <a:spLocks noChangeArrowheads="1"/>
            </p:cNvSpPr>
            <p:nvPr/>
          </p:nvSpPr>
          <p:spPr bwMode="auto">
            <a:xfrm>
              <a:off x="2146" y="1945"/>
              <a:ext cx="1158"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声明为结点类</a:t>
              </a:r>
              <a:endParaRPr lang="zh-CN" altLang="en-US">
                <a:solidFill>
                  <a:schemeClr val="bg1"/>
                </a:solidFill>
                <a:ea typeface="宋体" pitchFamily="2" charset="-122"/>
              </a:endParaRPr>
            </a:p>
          </p:txBody>
        </p:sp>
        <p:sp>
          <p:nvSpPr>
            <p:cNvPr id="78879" name="Rectangle 31"/>
            <p:cNvSpPr>
              <a:spLocks noChangeArrowheads="1"/>
            </p:cNvSpPr>
            <p:nvPr/>
          </p:nvSpPr>
          <p:spPr bwMode="auto">
            <a:xfrm>
              <a:off x="3298" y="1945"/>
              <a:ext cx="388"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Node</a:t>
              </a:r>
              <a:endParaRPr lang="en-US" altLang="zh-CN">
                <a:solidFill>
                  <a:schemeClr val="bg1"/>
                </a:solidFill>
                <a:ea typeface="宋体" pitchFamily="2" charset="-122"/>
              </a:endParaRPr>
            </a:p>
          </p:txBody>
        </p:sp>
        <p:sp>
          <p:nvSpPr>
            <p:cNvPr id="78880" name="Rectangle 32"/>
            <p:cNvSpPr>
              <a:spLocks noChangeArrowheads="1"/>
            </p:cNvSpPr>
            <p:nvPr/>
          </p:nvSpPr>
          <p:spPr bwMode="auto">
            <a:xfrm>
              <a:off x="3682" y="1945"/>
              <a:ext cx="1930"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的友元，更便于操作结</a:t>
              </a:r>
              <a:endParaRPr lang="zh-CN" altLang="en-US">
                <a:solidFill>
                  <a:schemeClr val="bg1"/>
                </a:solidFill>
                <a:ea typeface="宋体" pitchFamily="2" charset="-122"/>
              </a:endParaRPr>
            </a:p>
          </p:txBody>
        </p:sp>
        <p:sp>
          <p:nvSpPr>
            <p:cNvPr id="78881" name="Rectangle 33"/>
            <p:cNvSpPr>
              <a:spLocks noChangeArrowheads="1"/>
            </p:cNvSpPr>
            <p:nvPr/>
          </p:nvSpPr>
          <p:spPr bwMode="auto">
            <a:xfrm>
              <a:off x="322" y="2175"/>
              <a:ext cx="1737"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点对象的数据成员。</a:t>
              </a:r>
              <a:endParaRPr lang="zh-CN" altLang="en-US">
                <a:solidFill>
                  <a:schemeClr val="bg1"/>
                </a:solidFill>
                <a:ea typeface="宋体" pitchFamily="2" charset="-122"/>
              </a:endParaRPr>
            </a:p>
          </p:txBody>
        </p:sp>
        <p:grpSp>
          <p:nvGrpSpPr>
            <p:cNvPr id="3" name="Group 73"/>
            <p:cNvGrpSpPr>
              <a:grpSpLocks/>
            </p:cNvGrpSpPr>
            <p:nvPr/>
          </p:nvGrpSpPr>
          <p:grpSpPr bwMode="auto">
            <a:xfrm>
              <a:off x="426" y="2478"/>
              <a:ext cx="5200" cy="625"/>
              <a:chOff x="426" y="2478"/>
              <a:chExt cx="5200" cy="625"/>
            </a:xfrm>
          </p:grpSpPr>
          <p:sp>
            <p:nvSpPr>
              <p:cNvPr id="78882" name="Rectangle 34"/>
              <p:cNvSpPr>
                <a:spLocks noChangeArrowheads="1"/>
              </p:cNvSpPr>
              <p:nvPr/>
            </p:nvSpPr>
            <p:spPr bwMode="auto">
              <a:xfrm>
                <a:off x="426" y="2521"/>
                <a:ext cx="911" cy="294"/>
              </a:xfrm>
              <a:prstGeom prst="rect">
                <a:avLst/>
              </a:prstGeom>
              <a:solidFill>
                <a:srgbClr val="FFFFCC"/>
              </a:solidFill>
              <a:ln w="19050">
                <a:solidFill>
                  <a:srgbClr val="000000"/>
                </a:solidFill>
                <a:miter lim="800000"/>
                <a:headEnd/>
                <a:tailEnd/>
              </a:ln>
            </p:spPr>
            <p:txBody>
              <a:bodyPr/>
              <a:lstStyle/>
              <a:p>
                <a:endParaRPr lang="zh-CN" altLang="en-US"/>
              </a:p>
            </p:txBody>
          </p:sp>
          <p:sp>
            <p:nvSpPr>
              <p:cNvPr id="78883" name="Rectangle 35"/>
              <p:cNvSpPr>
                <a:spLocks noChangeArrowheads="1"/>
              </p:cNvSpPr>
              <p:nvPr/>
            </p:nvSpPr>
            <p:spPr bwMode="auto">
              <a:xfrm>
                <a:off x="640" y="2589"/>
                <a:ext cx="485"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宋体" pitchFamily="2" charset="-122"/>
                    <a:ea typeface="宋体" pitchFamily="2" charset="-122"/>
                  </a:rPr>
                  <a:t>pHead</a:t>
                </a:r>
                <a:endParaRPr lang="en-US" altLang="zh-CN">
                  <a:ea typeface="宋体" pitchFamily="2" charset="-122"/>
                </a:endParaRPr>
              </a:p>
            </p:txBody>
          </p:sp>
          <p:grpSp>
            <p:nvGrpSpPr>
              <p:cNvPr id="4" name="Group 38"/>
              <p:cNvGrpSpPr>
                <a:grpSpLocks/>
              </p:cNvGrpSpPr>
              <p:nvPr/>
            </p:nvGrpSpPr>
            <p:grpSpPr bwMode="auto">
              <a:xfrm>
                <a:off x="1274" y="2520"/>
                <a:ext cx="528" cy="92"/>
                <a:chOff x="1274" y="2520"/>
                <a:chExt cx="528" cy="92"/>
              </a:xfrm>
            </p:grpSpPr>
            <p:sp>
              <p:nvSpPr>
                <p:cNvPr id="78884" name="Freeform 36"/>
                <p:cNvSpPr>
                  <a:spLocks/>
                </p:cNvSpPr>
                <p:nvPr/>
              </p:nvSpPr>
              <p:spPr bwMode="auto">
                <a:xfrm>
                  <a:off x="1274" y="2538"/>
                  <a:ext cx="414" cy="74"/>
                </a:xfrm>
                <a:custGeom>
                  <a:avLst/>
                  <a:gdLst/>
                  <a:ahLst/>
                  <a:cxnLst>
                    <a:cxn ang="0">
                      <a:pos x="0" y="62"/>
                    </a:cxn>
                    <a:cxn ang="0">
                      <a:pos x="2" y="74"/>
                    </a:cxn>
                    <a:cxn ang="0">
                      <a:pos x="414" y="12"/>
                    </a:cxn>
                    <a:cxn ang="0">
                      <a:pos x="412" y="0"/>
                    </a:cxn>
                    <a:cxn ang="0">
                      <a:pos x="0" y="62"/>
                    </a:cxn>
                  </a:cxnLst>
                  <a:rect l="0" t="0" r="r" b="b"/>
                  <a:pathLst>
                    <a:path w="414" h="74">
                      <a:moveTo>
                        <a:pt x="0" y="62"/>
                      </a:moveTo>
                      <a:lnTo>
                        <a:pt x="2" y="74"/>
                      </a:lnTo>
                      <a:lnTo>
                        <a:pt x="414" y="12"/>
                      </a:lnTo>
                      <a:lnTo>
                        <a:pt x="412" y="0"/>
                      </a:lnTo>
                      <a:lnTo>
                        <a:pt x="0" y="62"/>
                      </a:lnTo>
                      <a:close/>
                    </a:path>
                  </a:pathLst>
                </a:custGeom>
                <a:solidFill>
                  <a:srgbClr val="000000"/>
                </a:solidFill>
                <a:ln w="9525">
                  <a:solidFill>
                    <a:schemeClr val="bg1"/>
                  </a:solidFill>
                  <a:round/>
                  <a:headEnd/>
                  <a:tailEnd/>
                </a:ln>
              </p:spPr>
              <p:txBody>
                <a:bodyPr/>
                <a:lstStyle/>
                <a:p>
                  <a:endParaRPr lang="zh-CN" altLang="en-US"/>
                </a:p>
              </p:txBody>
            </p:sp>
            <p:sp>
              <p:nvSpPr>
                <p:cNvPr id="78885" name="Freeform 37"/>
                <p:cNvSpPr>
                  <a:spLocks/>
                </p:cNvSpPr>
                <p:nvPr/>
              </p:nvSpPr>
              <p:spPr bwMode="auto">
                <a:xfrm>
                  <a:off x="1681" y="2520"/>
                  <a:ext cx="121" cy="49"/>
                </a:xfrm>
                <a:custGeom>
                  <a:avLst/>
                  <a:gdLst/>
                  <a:ahLst/>
                  <a:cxnLst>
                    <a:cxn ang="0">
                      <a:pos x="8" y="49"/>
                    </a:cxn>
                    <a:cxn ang="0">
                      <a:pos x="121" y="6"/>
                    </a:cxn>
                    <a:cxn ang="0">
                      <a:pos x="0" y="0"/>
                    </a:cxn>
                    <a:cxn ang="0">
                      <a:pos x="8" y="49"/>
                    </a:cxn>
                  </a:cxnLst>
                  <a:rect l="0" t="0" r="r" b="b"/>
                  <a:pathLst>
                    <a:path w="121" h="49">
                      <a:moveTo>
                        <a:pt x="8" y="49"/>
                      </a:moveTo>
                      <a:lnTo>
                        <a:pt x="121" y="6"/>
                      </a:lnTo>
                      <a:lnTo>
                        <a:pt x="0" y="0"/>
                      </a:lnTo>
                      <a:lnTo>
                        <a:pt x="8" y="49"/>
                      </a:lnTo>
                      <a:close/>
                    </a:path>
                  </a:pathLst>
                </a:custGeom>
                <a:solidFill>
                  <a:srgbClr val="000000"/>
                </a:solidFill>
                <a:ln w="9525">
                  <a:noFill/>
                  <a:round/>
                  <a:headEnd/>
                  <a:tailEnd/>
                </a:ln>
              </p:spPr>
              <p:txBody>
                <a:bodyPr/>
                <a:lstStyle/>
                <a:p>
                  <a:endParaRPr lang="zh-CN" altLang="en-US"/>
                </a:p>
              </p:txBody>
            </p:sp>
          </p:grpSp>
          <p:sp>
            <p:nvSpPr>
              <p:cNvPr id="78887" name="Rectangle 39"/>
              <p:cNvSpPr>
                <a:spLocks noChangeArrowheads="1"/>
              </p:cNvSpPr>
              <p:nvPr/>
            </p:nvSpPr>
            <p:spPr bwMode="auto">
              <a:xfrm>
                <a:off x="1801" y="2786"/>
                <a:ext cx="1031" cy="308"/>
              </a:xfrm>
              <a:prstGeom prst="rect">
                <a:avLst/>
              </a:prstGeom>
              <a:solidFill>
                <a:srgbClr val="FFFFCC"/>
              </a:solidFill>
              <a:ln w="9525">
                <a:solidFill>
                  <a:srgbClr val="000000"/>
                </a:solidFill>
                <a:miter lim="800000"/>
                <a:headEnd/>
                <a:tailEnd/>
              </a:ln>
            </p:spPr>
            <p:txBody>
              <a:bodyPr/>
              <a:lstStyle/>
              <a:p>
                <a:endParaRPr lang="zh-CN" altLang="en-US"/>
              </a:p>
            </p:txBody>
          </p:sp>
          <p:sp>
            <p:nvSpPr>
              <p:cNvPr id="78888" name="Rectangle 40"/>
              <p:cNvSpPr>
                <a:spLocks noChangeArrowheads="1"/>
              </p:cNvSpPr>
              <p:nvPr/>
            </p:nvSpPr>
            <p:spPr bwMode="auto">
              <a:xfrm>
                <a:off x="1801" y="2478"/>
                <a:ext cx="1030" cy="308"/>
              </a:xfrm>
              <a:prstGeom prst="rect">
                <a:avLst/>
              </a:prstGeom>
              <a:solidFill>
                <a:srgbClr val="FFFFCC"/>
              </a:solidFill>
              <a:ln w="9525">
                <a:noFill/>
                <a:miter lim="800000"/>
                <a:headEnd/>
                <a:tailEnd/>
              </a:ln>
            </p:spPr>
            <p:txBody>
              <a:bodyPr/>
              <a:lstStyle/>
              <a:p>
                <a:endParaRPr lang="zh-CN" altLang="en-US"/>
              </a:p>
            </p:txBody>
          </p:sp>
          <p:sp>
            <p:nvSpPr>
              <p:cNvPr id="78889" name="Rectangle 41"/>
              <p:cNvSpPr>
                <a:spLocks noChangeArrowheads="1"/>
              </p:cNvSpPr>
              <p:nvPr/>
            </p:nvSpPr>
            <p:spPr bwMode="auto">
              <a:xfrm>
                <a:off x="1883" y="2540"/>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职工对象</a:t>
                </a:r>
                <a:endParaRPr lang="zh-CN" altLang="en-US">
                  <a:ea typeface="宋体" pitchFamily="2" charset="-122"/>
                </a:endParaRPr>
              </a:p>
            </p:txBody>
          </p:sp>
          <p:sp>
            <p:nvSpPr>
              <p:cNvPr id="78890" name="Rectangle 42"/>
              <p:cNvSpPr>
                <a:spLocks noChangeArrowheads="1"/>
              </p:cNvSpPr>
              <p:nvPr/>
            </p:nvSpPr>
            <p:spPr bwMode="auto">
              <a:xfrm>
                <a:off x="2651" y="2540"/>
                <a:ext cx="97"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宋体" pitchFamily="2" charset="-122"/>
                    <a:ea typeface="宋体" pitchFamily="2" charset="-122"/>
                  </a:rPr>
                  <a:t>1</a:t>
                </a:r>
                <a:endParaRPr lang="en-US" altLang="zh-CN">
                  <a:ea typeface="宋体" pitchFamily="2" charset="-122"/>
                </a:endParaRPr>
              </a:p>
            </p:txBody>
          </p:sp>
          <p:sp>
            <p:nvSpPr>
              <p:cNvPr id="78891" name="Line 43"/>
              <p:cNvSpPr>
                <a:spLocks noChangeShapeType="1"/>
              </p:cNvSpPr>
              <p:nvPr/>
            </p:nvSpPr>
            <p:spPr bwMode="auto">
              <a:xfrm>
                <a:off x="1801" y="2478"/>
                <a:ext cx="1030" cy="1"/>
              </a:xfrm>
              <a:prstGeom prst="line">
                <a:avLst/>
              </a:prstGeom>
              <a:noFill/>
              <a:ln w="12700">
                <a:solidFill>
                  <a:srgbClr val="000000"/>
                </a:solidFill>
                <a:round/>
                <a:headEnd/>
                <a:tailEnd/>
              </a:ln>
            </p:spPr>
            <p:txBody>
              <a:bodyPr/>
              <a:lstStyle/>
              <a:p>
                <a:endParaRPr lang="zh-CN" altLang="en-US"/>
              </a:p>
            </p:txBody>
          </p:sp>
          <p:sp>
            <p:nvSpPr>
              <p:cNvPr id="78892" name="Line 44"/>
              <p:cNvSpPr>
                <a:spLocks noChangeShapeType="1"/>
              </p:cNvSpPr>
              <p:nvPr/>
            </p:nvSpPr>
            <p:spPr bwMode="auto">
              <a:xfrm>
                <a:off x="1801" y="2786"/>
                <a:ext cx="1030" cy="1"/>
              </a:xfrm>
              <a:prstGeom prst="line">
                <a:avLst/>
              </a:prstGeom>
              <a:noFill/>
              <a:ln w="12700">
                <a:solidFill>
                  <a:srgbClr val="000000"/>
                </a:solidFill>
                <a:round/>
                <a:headEnd/>
                <a:tailEnd/>
              </a:ln>
            </p:spPr>
            <p:txBody>
              <a:bodyPr/>
              <a:lstStyle/>
              <a:p>
                <a:endParaRPr lang="zh-CN" altLang="en-US"/>
              </a:p>
            </p:txBody>
          </p:sp>
          <p:sp>
            <p:nvSpPr>
              <p:cNvPr id="78893" name="Line 45"/>
              <p:cNvSpPr>
                <a:spLocks noChangeShapeType="1"/>
              </p:cNvSpPr>
              <p:nvPr/>
            </p:nvSpPr>
            <p:spPr bwMode="auto">
              <a:xfrm>
                <a:off x="1801" y="3093"/>
                <a:ext cx="1030" cy="1"/>
              </a:xfrm>
              <a:prstGeom prst="line">
                <a:avLst/>
              </a:prstGeom>
              <a:noFill/>
              <a:ln w="12700">
                <a:solidFill>
                  <a:srgbClr val="000000"/>
                </a:solidFill>
                <a:round/>
                <a:headEnd/>
                <a:tailEnd/>
              </a:ln>
            </p:spPr>
            <p:txBody>
              <a:bodyPr/>
              <a:lstStyle/>
              <a:p>
                <a:endParaRPr lang="zh-CN" altLang="en-US"/>
              </a:p>
            </p:txBody>
          </p:sp>
          <p:sp>
            <p:nvSpPr>
              <p:cNvPr id="78894" name="Line 46"/>
              <p:cNvSpPr>
                <a:spLocks noChangeShapeType="1"/>
              </p:cNvSpPr>
              <p:nvPr/>
            </p:nvSpPr>
            <p:spPr bwMode="auto">
              <a:xfrm>
                <a:off x="1801" y="2478"/>
                <a:ext cx="1" cy="610"/>
              </a:xfrm>
              <a:prstGeom prst="line">
                <a:avLst/>
              </a:prstGeom>
              <a:noFill/>
              <a:ln w="12700">
                <a:solidFill>
                  <a:srgbClr val="000000"/>
                </a:solidFill>
                <a:round/>
                <a:headEnd/>
                <a:tailEnd/>
              </a:ln>
            </p:spPr>
            <p:txBody>
              <a:bodyPr/>
              <a:lstStyle/>
              <a:p>
                <a:endParaRPr lang="zh-CN" altLang="en-US"/>
              </a:p>
            </p:txBody>
          </p:sp>
          <p:sp>
            <p:nvSpPr>
              <p:cNvPr id="78895" name="Line 47"/>
              <p:cNvSpPr>
                <a:spLocks noChangeShapeType="1"/>
              </p:cNvSpPr>
              <p:nvPr/>
            </p:nvSpPr>
            <p:spPr bwMode="auto">
              <a:xfrm>
                <a:off x="2831" y="2478"/>
                <a:ext cx="1" cy="610"/>
              </a:xfrm>
              <a:prstGeom prst="line">
                <a:avLst/>
              </a:prstGeom>
              <a:noFill/>
              <a:ln w="12700">
                <a:solidFill>
                  <a:schemeClr val="bg1"/>
                </a:solidFill>
                <a:round/>
                <a:headEnd/>
                <a:tailEnd/>
              </a:ln>
            </p:spPr>
            <p:txBody>
              <a:bodyPr/>
              <a:lstStyle/>
              <a:p>
                <a:endParaRPr lang="zh-CN" altLang="en-US"/>
              </a:p>
            </p:txBody>
          </p:sp>
          <p:sp>
            <p:nvSpPr>
              <p:cNvPr id="78896" name="Rectangle 48"/>
              <p:cNvSpPr>
                <a:spLocks noChangeArrowheads="1"/>
              </p:cNvSpPr>
              <p:nvPr/>
            </p:nvSpPr>
            <p:spPr bwMode="auto">
              <a:xfrm>
                <a:off x="3188" y="2794"/>
                <a:ext cx="1032" cy="308"/>
              </a:xfrm>
              <a:prstGeom prst="rect">
                <a:avLst/>
              </a:prstGeom>
              <a:solidFill>
                <a:srgbClr val="FFFFCC"/>
              </a:solidFill>
              <a:ln w="9525">
                <a:noFill/>
                <a:miter lim="800000"/>
                <a:headEnd/>
                <a:tailEnd/>
              </a:ln>
            </p:spPr>
            <p:txBody>
              <a:bodyPr/>
              <a:lstStyle/>
              <a:p>
                <a:endParaRPr lang="zh-CN" altLang="en-US"/>
              </a:p>
            </p:txBody>
          </p:sp>
          <p:sp>
            <p:nvSpPr>
              <p:cNvPr id="78897" name="Rectangle 49"/>
              <p:cNvSpPr>
                <a:spLocks noChangeArrowheads="1"/>
              </p:cNvSpPr>
              <p:nvPr/>
            </p:nvSpPr>
            <p:spPr bwMode="auto">
              <a:xfrm>
                <a:off x="3188" y="2486"/>
                <a:ext cx="1032" cy="308"/>
              </a:xfrm>
              <a:prstGeom prst="rect">
                <a:avLst/>
              </a:prstGeom>
              <a:solidFill>
                <a:srgbClr val="FFFFCC"/>
              </a:solidFill>
              <a:ln w="9525">
                <a:noFill/>
                <a:miter lim="800000"/>
                <a:headEnd/>
                <a:tailEnd/>
              </a:ln>
            </p:spPr>
            <p:txBody>
              <a:bodyPr/>
              <a:lstStyle/>
              <a:p>
                <a:endParaRPr lang="zh-CN" altLang="en-US"/>
              </a:p>
            </p:txBody>
          </p:sp>
          <p:sp>
            <p:nvSpPr>
              <p:cNvPr id="78898" name="Rectangle 50"/>
              <p:cNvSpPr>
                <a:spLocks noChangeArrowheads="1"/>
              </p:cNvSpPr>
              <p:nvPr/>
            </p:nvSpPr>
            <p:spPr bwMode="auto">
              <a:xfrm>
                <a:off x="3271" y="2548"/>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职工对象</a:t>
                </a:r>
                <a:endParaRPr lang="zh-CN" altLang="en-US">
                  <a:ea typeface="宋体" pitchFamily="2" charset="-122"/>
                </a:endParaRPr>
              </a:p>
            </p:txBody>
          </p:sp>
          <p:sp>
            <p:nvSpPr>
              <p:cNvPr id="78899" name="Rectangle 51"/>
              <p:cNvSpPr>
                <a:spLocks noChangeArrowheads="1"/>
              </p:cNvSpPr>
              <p:nvPr/>
            </p:nvSpPr>
            <p:spPr bwMode="auto">
              <a:xfrm>
                <a:off x="4039" y="2548"/>
                <a:ext cx="97"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宋体" pitchFamily="2" charset="-122"/>
                    <a:ea typeface="宋体" pitchFamily="2" charset="-122"/>
                  </a:rPr>
                  <a:t>2</a:t>
                </a:r>
                <a:endParaRPr lang="en-US" altLang="zh-CN">
                  <a:ea typeface="宋体" pitchFamily="2" charset="-122"/>
                </a:endParaRPr>
              </a:p>
            </p:txBody>
          </p:sp>
          <p:sp>
            <p:nvSpPr>
              <p:cNvPr id="78900" name="Line 52"/>
              <p:cNvSpPr>
                <a:spLocks noChangeShapeType="1"/>
              </p:cNvSpPr>
              <p:nvPr/>
            </p:nvSpPr>
            <p:spPr bwMode="auto">
              <a:xfrm>
                <a:off x="3188" y="2486"/>
                <a:ext cx="1032" cy="1"/>
              </a:xfrm>
              <a:prstGeom prst="line">
                <a:avLst/>
              </a:prstGeom>
              <a:noFill/>
              <a:ln w="12700">
                <a:solidFill>
                  <a:srgbClr val="000000"/>
                </a:solidFill>
                <a:round/>
                <a:headEnd/>
                <a:tailEnd/>
              </a:ln>
            </p:spPr>
            <p:txBody>
              <a:bodyPr/>
              <a:lstStyle/>
              <a:p>
                <a:endParaRPr lang="zh-CN" altLang="en-US"/>
              </a:p>
            </p:txBody>
          </p:sp>
          <p:sp>
            <p:nvSpPr>
              <p:cNvPr id="78901" name="Line 53"/>
              <p:cNvSpPr>
                <a:spLocks noChangeShapeType="1"/>
              </p:cNvSpPr>
              <p:nvPr/>
            </p:nvSpPr>
            <p:spPr bwMode="auto">
              <a:xfrm>
                <a:off x="3188" y="2794"/>
                <a:ext cx="1032" cy="1"/>
              </a:xfrm>
              <a:prstGeom prst="line">
                <a:avLst/>
              </a:prstGeom>
              <a:noFill/>
              <a:ln w="12700">
                <a:solidFill>
                  <a:srgbClr val="000000"/>
                </a:solidFill>
                <a:round/>
                <a:headEnd/>
                <a:tailEnd/>
              </a:ln>
            </p:spPr>
            <p:txBody>
              <a:bodyPr/>
              <a:lstStyle/>
              <a:p>
                <a:endParaRPr lang="zh-CN" altLang="en-US"/>
              </a:p>
            </p:txBody>
          </p:sp>
          <p:sp>
            <p:nvSpPr>
              <p:cNvPr id="78902" name="Line 54"/>
              <p:cNvSpPr>
                <a:spLocks noChangeShapeType="1"/>
              </p:cNvSpPr>
              <p:nvPr/>
            </p:nvSpPr>
            <p:spPr bwMode="auto">
              <a:xfrm>
                <a:off x="3188" y="3102"/>
                <a:ext cx="1032" cy="1"/>
              </a:xfrm>
              <a:prstGeom prst="line">
                <a:avLst/>
              </a:prstGeom>
              <a:noFill/>
              <a:ln w="12700">
                <a:solidFill>
                  <a:srgbClr val="000000"/>
                </a:solidFill>
                <a:round/>
                <a:headEnd/>
                <a:tailEnd/>
              </a:ln>
            </p:spPr>
            <p:txBody>
              <a:bodyPr/>
              <a:lstStyle/>
              <a:p>
                <a:endParaRPr lang="zh-CN" altLang="en-US"/>
              </a:p>
            </p:txBody>
          </p:sp>
          <p:sp>
            <p:nvSpPr>
              <p:cNvPr id="78903" name="Line 55"/>
              <p:cNvSpPr>
                <a:spLocks noChangeShapeType="1"/>
              </p:cNvSpPr>
              <p:nvPr/>
            </p:nvSpPr>
            <p:spPr bwMode="auto">
              <a:xfrm>
                <a:off x="3188" y="2486"/>
                <a:ext cx="1" cy="610"/>
              </a:xfrm>
              <a:prstGeom prst="line">
                <a:avLst/>
              </a:prstGeom>
              <a:noFill/>
              <a:ln w="12700">
                <a:solidFill>
                  <a:srgbClr val="000000"/>
                </a:solidFill>
                <a:round/>
                <a:headEnd/>
                <a:tailEnd/>
              </a:ln>
            </p:spPr>
            <p:txBody>
              <a:bodyPr/>
              <a:lstStyle/>
              <a:p>
                <a:endParaRPr lang="zh-CN" altLang="en-US"/>
              </a:p>
            </p:txBody>
          </p:sp>
          <p:sp>
            <p:nvSpPr>
              <p:cNvPr id="78904" name="Line 56"/>
              <p:cNvSpPr>
                <a:spLocks noChangeShapeType="1"/>
              </p:cNvSpPr>
              <p:nvPr/>
            </p:nvSpPr>
            <p:spPr bwMode="auto">
              <a:xfrm>
                <a:off x="4220" y="2486"/>
                <a:ext cx="1" cy="610"/>
              </a:xfrm>
              <a:prstGeom prst="line">
                <a:avLst/>
              </a:prstGeom>
              <a:noFill/>
              <a:ln w="12700">
                <a:solidFill>
                  <a:srgbClr val="000000"/>
                </a:solidFill>
                <a:round/>
                <a:headEnd/>
                <a:tailEnd/>
              </a:ln>
            </p:spPr>
            <p:txBody>
              <a:bodyPr/>
              <a:lstStyle/>
              <a:p>
                <a:endParaRPr lang="zh-CN" altLang="en-US"/>
              </a:p>
            </p:txBody>
          </p:sp>
          <p:sp>
            <p:nvSpPr>
              <p:cNvPr id="78905" name="Rectangle 57"/>
              <p:cNvSpPr>
                <a:spLocks noChangeArrowheads="1"/>
              </p:cNvSpPr>
              <p:nvPr/>
            </p:nvSpPr>
            <p:spPr bwMode="auto">
              <a:xfrm>
                <a:off x="4594" y="2794"/>
                <a:ext cx="1032" cy="309"/>
              </a:xfrm>
              <a:prstGeom prst="rect">
                <a:avLst/>
              </a:prstGeom>
              <a:solidFill>
                <a:srgbClr val="FFFFCC"/>
              </a:solidFill>
              <a:ln w="9525">
                <a:solidFill>
                  <a:srgbClr val="000000"/>
                </a:solidFill>
                <a:miter lim="800000"/>
                <a:headEnd/>
                <a:tailEnd/>
              </a:ln>
            </p:spPr>
            <p:txBody>
              <a:bodyPr/>
              <a:lstStyle/>
              <a:p>
                <a:endParaRPr lang="zh-CN" altLang="en-US"/>
              </a:p>
            </p:txBody>
          </p:sp>
          <p:sp>
            <p:nvSpPr>
              <p:cNvPr id="78906" name="Rectangle 58"/>
              <p:cNvSpPr>
                <a:spLocks noChangeArrowheads="1"/>
              </p:cNvSpPr>
              <p:nvPr/>
            </p:nvSpPr>
            <p:spPr bwMode="auto">
              <a:xfrm>
                <a:off x="4917" y="2859"/>
                <a:ext cx="388"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宋体" pitchFamily="2" charset="-122"/>
                    <a:ea typeface="宋体" pitchFamily="2" charset="-122"/>
                  </a:rPr>
                  <a:t>NULL</a:t>
                </a:r>
                <a:endParaRPr lang="en-US" altLang="zh-CN">
                  <a:ea typeface="宋体" pitchFamily="2" charset="-122"/>
                </a:endParaRPr>
              </a:p>
            </p:txBody>
          </p:sp>
          <p:sp>
            <p:nvSpPr>
              <p:cNvPr id="78907" name="Rectangle 59"/>
              <p:cNvSpPr>
                <a:spLocks noChangeArrowheads="1"/>
              </p:cNvSpPr>
              <p:nvPr/>
            </p:nvSpPr>
            <p:spPr bwMode="auto">
              <a:xfrm>
                <a:off x="4594" y="2486"/>
                <a:ext cx="1031" cy="308"/>
              </a:xfrm>
              <a:prstGeom prst="rect">
                <a:avLst/>
              </a:prstGeom>
              <a:solidFill>
                <a:srgbClr val="FFFFCC"/>
              </a:solidFill>
              <a:ln w="9525">
                <a:noFill/>
                <a:miter lim="800000"/>
                <a:headEnd/>
                <a:tailEnd/>
              </a:ln>
            </p:spPr>
            <p:txBody>
              <a:bodyPr/>
              <a:lstStyle/>
              <a:p>
                <a:endParaRPr lang="zh-CN" altLang="en-US"/>
              </a:p>
            </p:txBody>
          </p:sp>
          <p:sp>
            <p:nvSpPr>
              <p:cNvPr id="78908" name="Rectangle 60"/>
              <p:cNvSpPr>
                <a:spLocks noChangeArrowheads="1"/>
              </p:cNvSpPr>
              <p:nvPr/>
            </p:nvSpPr>
            <p:spPr bwMode="auto">
              <a:xfrm>
                <a:off x="4677" y="2548"/>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职工对象</a:t>
                </a:r>
                <a:endParaRPr lang="zh-CN" altLang="en-US">
                  <a:ea typeface="宋体" pitchFamily="2" charset="-122"/>
                </a:endParaRPr>
              </a:p>
            </p:txBody>
          </p:sp>
          <p:sp>
            <p:nvSpPr>
              <p:cNvPr id="78909" name="Rectangle 61"/>
              <p:cNvSpPr>
                <a:spLocks noChangeArrowheads="1"/>
              </p:cNvSpPr>
              <p:nvPr/>
            </p:nvSpPr>
            <p:spPr bwMode="auto">
              <a:xfrm>
                <a:off x="5445" y="2548"/>
                <a:ext cx="97"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宋体" pitchFamily="2" charset="-122"/>
                    <a:ea typeface="宋体" pitchFamily="2" charset="-122"/>
                  </a:rPr>
                  <a:t>3</a:t>
                </a:r>
                <a:endParaRPr lang="en-US" altLang="zh-CN">
                  <a:ea typeface="宋体" pitchFamily="2" charset="-122"/>
                </a:endParaRPr>
              </a:p>
            </p:txBody>
          </p:sp>
          <p:sp>
            <p:nvSpPr>
              <p:cNvPr id="78910" name="Line 62"/>
              <p:cNvSpPr>
                <a:spLocks noChangeShapeType="1"/>
              </p:cNvSpPr>
              <p:nvPr/>
            </p:nvSpPr>
            <p:spPr bwMode="auto">
              <a:xfrm>
                <a:off x="4594" y="2486"/>
                <a:ext cx="1031" cy="1"/>
              </a:xfrm>
              <a:prstGeom prst="line">
                <a:avLst/>
              </a:prstGeom>
              <a:noFill/>
              <a:ln w="12700">
                <a:solidFill>
                  <a:srgbClr val="000000"/>
                </a:solidFill>
                <a:round/>
                <a:headEnd/>
                <a:tailEnd/>
              </a:ln>
            </p:spPr>
            <p:txBody>
              <a:bodyPr/>
              <a:lstStyle/>
              <a:p>
                <a:endParaRPr lang="zh-CN" altLang="en-US"/>
              </a:p>
            </p:txBody>
          </p:sp>
          <p:sp>
            <p:nvSpPr>
              <p:cNvPr id="78911" name="Line 63"/>
              <p:cNvSpPr>
                <a:spLocks noChangeShapeType="1"/>
              </p:cNvSpPr>
              <p:nvPr/>
            </p:nvSpPr>
            <p:spPr bwMode="auto">
              <a:xfrm>
                <a:off x="4594" y="2794"/>
                <a:ext cx="1031" cy="1"/>
              </a:xfrm>
              <a:prstGeom prst="line">
                <a:avLst/>
              </a:prstGeom>
              <a:noFill/>
              <a:ln w="12700">
                <a:solidFill>
                  <a:srgbClr val="000000"/>
                </a:solidFill>
                <a:round/>
                <a:headEnd/>
                <a:tailEnd/>
              </a:ln>
            </p:spPr>
            <p:txBody>
              <a:bodyPr/>
              <a:lstStyle/>
              <a:p>
                <a:endParaRPr lang="zh-CN" altLang="en-US"/>
              </a:p>
            </p:txBody>
          </p:sp>
          <p:sp>
            <p:nvSpPr>
              <p:cNvPr id="78912" name="Line 64"/>
              <p:cNvSpPr>
                <a:spLocks noChangeShapeType="1"/>
              </p:cNvSpPr>
              <p:nvPr/>
            </p:nvSpPr>
            <p:spPr bwMode="auto">
              <a:xfrm>
                <a:off x="4594" y="3102"/>
                <a:ext cx="1031" cy="1"/>
              </a:xfrm>
              <a:prstGeom prst="line">
                <a:avLst/>
              </a:prstGeom>
              <a:noFill/>
              <a:ln w="12700">
                <a:solidFill>
                  <a:srgbClr val="000000"/>
                </a:solidFill>
                <a:round/>
                <a:headEnd/>
                <a:tailEnd/>
              </a:ln>
            </p:spPr>
            <p:txBody>
              <a:bodyPr/>
              <a:lstStyle/>
              <a:p>
                <a:endParaRPr lang="zh-CN" altLang="en-US"/>
              </a:p>
            </p:txBody>
          </p:sp>
          <p:sp>
            <p:nvSpPr>
              <p:cNvPr id="78913" name="Line 65"/>
              <p:cNvSpPr>
                <a:spLocks noChangeShapeType="1"/>
              </p:cNvSpPr>
              <p:nvPr/>
            </p:nvSpPr>
            <p:spPr bwMode="auto">
              <a:xfrm>
                <a:off x="4594" y="2486"/>
                <a:ext cx="1" cy="610"/>
              </a:xfrm>
              <a:prstGeom prst="line">
                <a:avLst/>
              </a:prstGeom>
              <a:noFill/>
              <a:ln w="12700">
                <a:solidFill>
                  <a:srgbClr val="000000"/>
                </a:solidFill>
                <a:round/>
                <a:headEnd/>
                <a:tailEnd/>
              </a:ln>
            </p:spPr>
            <p:txBody>
              <a:bodyPr/>
              <a:lstStyle/>
              <a:p>
                <a:endParaRPr lang="zh-CN" altLang="en-US"/>
              </a:p>
            </p:txBody>
          </p:sp>
          <p:sp>
            <p:nvSpPr>
              <p:cNvPr id="78914" name="Line 66"/>
              <p:cNvSpPr>
                <a:spLocks noChangeShapeType="1"/>
              </p:cNvSpPr>
              <p:nvPr/>
            </p:nvSpPr>
            <p:spPr bwMode="auto">
              <a:xfrm>
                <a:off x="5625" y="2486"/>
                <a:ext cx="1" cy="610"/>
              </a:xfrm>
              <a:prstGeom prst="line">
                <a:avLst/>
              </a:prstGeom>
              <a:noFill/>
              <a:ln w="12700">
                <a:solidFill>
                  <a:srgbClr val="000000"/>
                </a:solidFill>
                <a:round/>
                <a:headEnd/>
                <a:tailEnd/>
              </a:ln>
            </p:spPr>
            <p:txBody>
              <a:bodyPr/>
              <a:lstStyle/>
              <a:p>
                <a:endParaRPr lang="zh-CN" altLang="en-US"/>
              </a:p>
            </p:txBody>
          </p:sp>
          <p:grpSp>
            <p:nvGrpSpPr>
              <p:cNvPr id="5" name="Group 69"/>
              <p:cNvGrpSpPr>
                <a:grpSpLocks/>
              </p:cNvGrpSpPr>
              <p:nvPr/>
            </p:nvGrpSpPr>
            <p:grpSpPr bwMode="auto">
              <a:xfrm>
                <a:off x="2722" y="2522"/>
                <a:ext cx="468" cy="462"/>
                <a:chOff x="2722" y="2522"/>
                <a:chExt cx="468" cy="462"/>
              </a:xfrm>
            </p:grpSpPr>
            <p:sp>
              <p:nvSpPr>
                <p:cNvPr id="78915" name="Freeform 67"/>
                <p:cNvSpPr>
                  <a:spLocks/>
                </p:cNvSpPr>
                <p:nvPr/>
              </p:nvSpPr>
              <p:spPr bwMode="auto">
                <a:xfrm>
                  <a:off x="2722" y="2597"/>
                  <a:ext cx="391" cy="387"/>
                </a:xfrm>
                <a:custGeom>
                  <a:avLst/>
                  <a:gdLst/>
                  <a:ahLst/>
                  <a:cxnLst>
                    <a:cxn ang="0">
                      <a:pos x="0" y="378"/>
                    </a:cxn>
                    <a:cxn ang="0">
                      <a:pos x="7" y="387"/>
                    </a:cxn>
                    <a:cxn ang="0">
                      <a:pos x="391" y="9"/>
                    </a:cxn>
                    <a:cxn ang="0">
                      <a:pos x="384" y="0"/>
                    </a:cxn>
                    <a:cxn ang="0">
                      <a:pos x="0" y="378"/>
                    </a:cxn>
                  </a:cxnLst>
                  <a:rect l="0" t="0" r="r" b="b"/>
                  <a:pathLst>
                    <a:path w="391" h="387">
                      <a:moveTo>
                        <a:pt x="0" y="378"/>
                      </a:moveTo>
                      <a:lnTo>
                        <a:pt x="7" y="387"/>
                      </a:lnTo>
                      <a:lnTo>
                        <a:pt x="391" y="9"/>
                      </a:lnTo>
                      <a:lnTo>
                        <a:pt x="384" y="0"/>
                      </a:lnTo>
                      <a:lnTo>
                        <a:pt x="0" y="378"/>
                      </a:lnTo>
                      <a:close/>
                    </a:path>
                  </a:pathLst>
                </a:custGeom>
                <a:solidFill>
                  <a:srgbClr val="000000"/>
                </a:solidFill>
                <a:ln w="9525">
                  <a:solidFill>
                    <a:schemeClr val="bg1"/>
                  </a:solidFill>
                  <a:round/>
                  <a:headEnd/>
                  <a:tailEnd/>
                </a:ln>
              </p:spPr>
              <p:txBody>
                <a:bodyPr/>
                <a:lstStyle/>
                <a:p>
                  <a:endParaRPr lang="zh-CN" altLang="en-US"/>
                </a:p>
              </p:txBody>
            </p:sp>
            <p:sp>
              <p:nvSpPr>
                <p:cNvPr id="78916" name="Freeform 68"/>
                <p:cNvSpPr>
                  <a:spLocks/>
                </p:cNvSpPr>
                <p:nvPr/>
              </p:nvSpPr>
              <p:spPr bwMode="auto">
                <a:xfrm>
                  <a:off x="3089" y="2522"/>
                  <a:ext cx="101" cy="100"/>
                </a:xfrm>
                <a:custGeom>
                  <a:avLst/>
                  <a:gdLst/>
                  <a:ahLst/>
                  <a:cxnLst>
                    <a:cxn ang="0">
                      <a:pos x="35" y="100"/>
                    </a:cxn>
                    <a:cxn ang="0">
                      <a:pos x="101" y="0"/>
                    </a:cxn>
                    <a:cxn ang="0">
                      <a:pos x="0" y="65"/>
                    </a:cxn>
                    <a:cxn ang="0">
                      <a:pos x="35" y="100"/>
                    </a:cxn>
                  </a:cxnLst>
                  <a:rect l="0" t="0" r="r" b="b"/>
                  <a:pathLst>
                    <a:path w="101" h="100">
                      <a:moveTo>
                        <a:pt x="35" y="100"/>
                      </a:moveTo>
                      <a:lnTo>
                        <a:pt x="101" y="0"/>
                      </a:lnTo>
                      <a:lnTo>
                        <a:pt x="0" y="65"/>
                      </a:lnTo>
                      <a:lnTo>
                        <a:pt x="35" y="100"/>
                      </a:lnTo>
                      <a:close/>
                    </a:path>
                  </a:pathLst>
                </a:custGeom>
                <a:solidFill>
                  <a:srgbClr val="000000"/>
                </a:solidFill>
                <a:ln w="9525">
                  <a:noFill/>
                  <a:round/>
                  <a:headEnd/>
                  <a:tailEnd/>
                </a:ln>
              </p:spPr>
              <p:txBody>
                <a:bodyPr/>
                <a:lstStyle/>
                <a:p>
                  <a:endParaRPr lang="zh-CN" altLang="en-US"/>
                </a:p>
              </p:txBody>
            </p:sp>
          </p:grpSp>
          <p:grpSp>
            <p:nvGrpSpPr>
              <p:cNvPr id="6" name="Group 72"/>
              <p:cNvGrpSpPr>
                <a:grpSpLocks/>
              </p:cNvGrpSpPr>
              <p:nvPr/>
            </p:nvGrpSpPr>
            <p:grpSpPr bwMode="auto">
              <a:xfrm>
                <a:off x="4163" y="2536"/>
                <a:ext cx="431" cy="364"/>
                <a:chOff x="4163" y="2536"/>
                <a:chExt cx="431" cy="364"/>
              </a:xfrm>
            </p:grpSpPr>
            <p:sp>
              <p:nvSpPr>
                <p:cNvPr id="78918" name="Freeform 70"/>
                <p:cNvSpPr>
                  <a:spLocks/>
                </p:cNvSpPr>
                <p:nvPr/>
              </p:nvSpPr>
              <p:spPr bwMode="auto">
                <a:xfrm>
                  <a:off x="4163" y="2603"/>
                  <a:ext cx="347" cy="297"/>
                </a:xfrm>
                <a:custGeom>
                  <a:avLst/>
                  <a:gdLst/>
                  <a:ahLst/>
                  <a:cxnLst>
                    <a:cxn ang="0">
                      <a:pos x="0" y="287"/>
                    </a:cxn>
                    <a:cxn ang="0">
                      <a:pos x="7" y="297"/>
                    </a:cxn>
                    <a:cxn ang="0">
                      <a:pos x="347" y="10"/>
                    </a:cxn>
                    <a:cxn ang="0">
                      <a:pos x="340" y="0"/>
                    </a:cxn>
                    <a:cxn ang="0">
                      <a:pos x="0" y="287"/>
                    </a:cxn>
                  </a:cxnLst>
                  <a:rect l="0" t="0" r="r" b="b"/>
                  <a:pathLst>
                    <a:path w="347" h="297">
                      <a:moveTo>
                        <a:pt x="0" y="287"/>
                      </a:moveTo>
                      <a:lnTo>
                        <a:pt x="7" y="297"/>
                      </a:lnTo>
                      <a:lnTo>
                        <a:pt x="347" y="10"/>
                      </a:lnTo>
                      <a:lnTo>
                        <a:pt x="340" y="0"/>
                      </a:lnTo>
                      <a:lnTo>
                        <a:pt x="0" y="287"/>
                      </a:lnTo>
                      <a:close/>
                    </a:path>
                  </a:pathLst>
                </a:custGeom>
                <a:solidFill>
                  <a:srgbClr val="000000"/>
                </a:solidFill>
                <a:ln w="9525">
                  <a:solidFill>
                    <a:schemeClr val="bg1"/>
                  </a:solidFill>
                  <a:round/>
                  <a:headEnd/>
                  <a:tailEnd/>
                </a:ln>
              </p:spPr>
              <p:txBody>
                <a:bodyPr/>
                <a:lstStyle/>
                <a:p>
                  <a:endParaRPr lang="zh-CN" altLang="en-US"/>
                </a:p>
              </p:txBody>
            </p:sp>
            <p:sp>
              <p:nvSpPr>
                <p:cNvPr id="78919" name="Freeform 71"/>
                <p:cNvSpPr>
                  <a:spLocks/>
                </p:cNvSpPr>
                <p:nvPr/>
              </p:nvSpPr>
              <p:spPr bwMode="auto">
                <a:xfrm>
                  <a:off x="4488" y="2536"/>
                  <a:ext cx="106" cy="94"/>
                </a:xfrm>
                <a:custGeom>
                  <a:avLst/>
                  <a:gdLst/>
                  <a:ahLst/>
                  <a:cxnLst>
                    <a:cxn ang="0">
                      <a:pos x="32" y="94"/>
                    </a:cxn>
                    <a:cxn ang="0">
                      <a:pos x="106" y="0"/>
                    </a:cxn>
                    <a:cxn ang="0">
                      <a:pos x="0" y="56"/>
                    </a:cxn>
                    <a:cxn ang="0">
                      <a:pos x="32" y="94"/>
                    </a:cxn>
                  </a:cxnLst>
                  <a:rect l="0" t="0" r="r" b="b"/>
                  <a:pathLst>
                    <a:path w="106" h="94">
                      <a:moveTo>
                        <a:pt x="32" y="94"/>
                      </a:moveTo>
                      <a:lnTo>
                        <a:pt x="106" y="0"/>
                      </a:lnTo>
                      <a:lnTo>
                        <a:pt x="0" y="56"/>
                      </a:lnTo>
                      <a:lnTo>
                        <a:pt x="32" y="94"/>
                      </a:lnTo>
                      <a:close/>
                    </a:path>
                  </a:pathLst>
                </a:custGeom>
                <a:solidFill>
                  <a:srgbClr val="000000"/>
                </a:solidFill>
                <a:ln w="9525">
                  <a:noFill/>
                  <a:round/>
                  <a:headEnd/>
                  <a:tailEnd/>
                </a:ln>
              </p:spPr>
              <p:txBody>
                <a:bodyPr/>
                <a:lstStyle/>
                <a:p>
                  <a:endParaRPr lang="zh-CN" altLang="en-US"/>
                </a:p>
              </p:txBody>
            </p:sp>
          </p:grpSp>
        </p:grpSp>
        <p:sp>
          <p:nvSpPr>
            <p:cNvPr id="78923" name="Rectangle 75"/>
            <p:cNvSpPr>
              <a:spLocks noChangeArrowheads="1"/>
            </p:cNvSpPr>
            <p:nvPr/>
          </p:nvSpPr>
          <p:spPr bwMode="auto">
            <a:xfrm>
              <a:off x="1308" y="3346"/>
              <a:ext cx="67" cy="230"/>
            </a:xfrm>
            <a:prstGeom prst="rect">
              <a:avLst/>
            </a:prstGeom>
            <a:noFill/>
            <a:ln w="9525">
              <a:noFill/>
              <a:miter lim="800000"/>
              <a:headEnd/>
              <a:tailEnd/>
            </a:ln>
          </p:spPr>
          <p:txBody>
            <a:bodyPr wrap="none" lIns="0" tIns="0" rIns="0" bIns="0">
              <a:spAutoFit/>
            </a:bodyPr>
            <a:lstStyle/>
            <a:p>
              <a:r>
                <a:rPr lang="en-US" altLang="zh-CN" sz="2400">
                  <a:solidFill>
                    <a:schemeClr val="bg1"/>
                  </a:solidFill>
                  <a:latin typeface="Times New Roman" pitchFamily="18" charset="0"/>
                  <a:ea typeface="宋体" pitchFamily="2" charset="-122"/>
                </a:rPr>
                <a:t>•</a:t>
              </a:r>
              <a:endParaRPr lang="en-US" altLang="zh-CN">
                <a:solidFill>
                  <a:schemeClr val="bg1"/>
                </a:solidFill>
                <a:ea typeface="宋体" pitchFamily="2" charset="-122"/>
              </a:endParaRPr>
            </a:p>
          </p:txBody>
        </p:sp>
        <p:sp>
          <p:nvSpPr>
            <p:cNvPr id="78924" name="Rectangle 76"/>
            <p:cNvSpPr>
              <a:spLocks noChangeArrowheads="1"/>
            </p:cNvSpPr>
            <p:nvPr/>
          </p:nvSpPr>
          <p:spPr bwMode="auto">
            <a:xfrm>
              <a:off x="1429" y="3353"/>
              <a:ext cx="1930"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结点对象的数据成员包</a:t>
              </a:r>
              <a:endParaRPr lang="zh-CN" altLang="en-US">
                <a:solidFill>
                  <a:schemeClr val="bg1"/>
                </a:solidFill>
                <a:ea typeface="宋体" pitchFamily="2" charset="-122"/>
              </a:endParaRPr>
            </a:p>
          </p:txBody>
        </p:sp>
        <p:sp>
          <p:nvSpPr>
            <p:cNvPr id="78925" name="Rectangle 77"/>
            <p:cNvSpPr>
              <a:spLocks noChangeArrowheads="1"/>
            </p:cNvSpPr>
            <p:nvPr/>
          </p:nvSpPr>
          <p:spPr bwMode="auto">
            <a:xfrm>
              <a:off x="1429" y="3583"/>
              <a:ext cx="1930"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括一个职工对象和指向</a:t>
              </a:r>
              <a:endParaRPr lang="zh-CN" altLang="en-US">
                <a:solidFill>
                  <a:schemeClr val="bg1"/>
                </a:solidFill>
                <a:ea typeface="宋体" pitchFamily="2" charset="-122"/>
              </a:endParaRPr>
            </a:p>
          </p:txBody>
        </p:sp>
        <p:sp>
          <p:nvSpPr>
            <p:cNvPr id="78926" name="Rectangle 78"/>
            <p:cNvSpPr>
              <a:spLocks noChangeArrowheads="1"/>
            </p:cNvSpPr>
            <p:nvPr/>
          </p:nvSpPr>
          <p:spPr bwMode="auto">
            <a:xfrm>
              <a:off x="1429" y="3813"/>
              <a:ext cx="1930"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下一结点的指针，由结</a:t>
              </a:r>
              <a:endParaRPr lang="zh-CN" altLang="en-US">
                <a:solidFill>
                  <a:schemeClr val="bg1"/>
                </a:solidFill>
                <a:ea typeface="宋体" pitchFamily="2" charset="-122"/>
              </a:endParaRPr>
            </a:p>
          </p:txBody>
        </p:sp>
        <p:sp>
          <p:nvSpPr>
            <p:cNvPr id="78927" name="Rectangle 79"/>
            <p:cNvSpPr>
              <a:spLocks noChangeArrowheads="1"/>
            </p:cNvSpPr>
            <p:nvPr/>
          </p:nvSpPr>
          <p:spPr bwMode="auto">
            <a:xfrm>
              <a:off x="1429" y="4043"/>
              <a:ext cx="386"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点类</a:t>
              </a:r>
              <a:endParaRPr lang="zh-CN" altLang="en-US">
                <a:solidFill>
                  <a:schemeClr val="bg1"/>
                </a:solidFill>
                <a:ea typeface="宋体" pitchFamily="2" charset="-122"/>
              </a:endParaRPr>
            </a:p>
          </p:txBody>
        </p:sp>
        <p:sp>
          <p:nvSpPr>
            <p:cNvPr id="78928" name="Rectangle 80"/>
            <p:cNvSpPr>
              <a:spLocks noChangeArrowheads="1"/>
            </p:cNvSpPr>
            <p:nvPr/>
          </p:nvSpPr>
          <p:spPr bwMode="auto">
            <a:xfrm>
              <a:off x="1813" y="4043"/>
              <a:ext cx="388" cy="230"/>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Node</a:t>
              </a:r>
              <a:endParaRPr lang="en-US" altLang="zh-CN">
                <a:solidFill>
                  <a:schemeClr val="bg1"/>
                </a:solidFill>
                <a:ea typeface="宋体" pitchFamily="2" charset="-122"/>
              </a:endParaRPr>
            </a:p>
          </p:txBody>
        </p:sp>
        <p:sp>
          <p:nvSpPr>
            <p:cNvPr id="78929" name="Rectangle 81"/>
            <p:cNvSpPr>
              <a:spLocks noChangeArrowheads="1"/>
            </p:cNvSpPr>
            <p:nvPr/>
          </p:nvSpPr>
          <p:spPr bwMode="auto">
            <a:xfrm>
              <a:off x="2197" y="4043"/>
              <a:ext cx="579" cy="230"/>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描述。</a:t>
              </a:r>
              <a:endParaRPr lang="zh-CN" altLang="en-US">
                <a:solidFill>
                  <a:schemeClr val="bg1"/>
                </a:solidFill>
                <a:ea typeface="宋体" pitchFamily="2" charset="-122"/>
              </a:endParaRPr>
            </a:p>
          </p:txBody>
        </p:sp>
        <p:sp>
          <p:nvSpPr>
            <p:cNvPr id="78930" name="Rectangle 82"/>
            <p:cNvSpPr>
              <a:spLocks noChangeArrowheads="1"/>
            </p:cNvSpPr>
            <p:nvPr/>
          </p:nvSpPr>
          <p:spPr bwMode="auto">
            <a:xfrm>
              <a:off x="3566" y="3280"/>
              <a:ext cx="2147" cy="985"/>
            </a:xfrm>
            <a:prstGeom prst="rect">
              <a:avLst/>
            </a:prstGeom>
            <a:solidFill>
              <a:srgbClr val="F8F8F8"/>
            </a:solidFill>
            <a:ln w="9525">
              <a:solidFill>
                <a:srgbClr val="EAEAEA"/>
              </a:solidFill>
              <a:miter lim="800000"/>
              <a:headEnd/>
              <a:tailEnd/>
            </a:ln>
          </p:spPr>
          <p:txBody>
            <a:bodyPr/>
            <a:lstStyle/>
            <a:p>
              <a:endParaRPr lang="zh-CN" altLang="en-US"/>
            </a:p>
          </p:txBody>
        </p:sp>
        <p:sp>
          <p:nvSpPr>
            <p:cNvPr id="78931" name="Rectangle 83"/>
            <p:cNvSpPr>
              <a:spLocks noChangeArrowheads="1"/>
            </p:cNvSpPr>
            <p:nvPr/>
          </p:nvSpPr>
          <p:spPr bwMode="auto">
            <a:xfrm>
              <a:off x="3626" y="3338"/>
              <a:ext cx="67"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ea typeface="宋体" pitchFamily="2" charset="-122"/>
                </a:rPr>
                <a:t>•</a:t>
              </a:r>
              <a:endParaRPr lang="en-US" altLang="zh-CN">
                <a:ea typeface="宋体" pitchFamily="2" charset="-122"/>
              </a:endParaRPr>
            </a:p>
          </p:txBody>
        </p:sp>
        <p:sp>
          <p:nvSpPr>
            <p:cNvPr id="78932" name="Rectangle 84"/>
            <p:cNvSpPr>
              <a:spLocks noChangeArrowheads="1"/>
            </p:cNvSpPr>
            <p:nvPr/>
          </p:nvSpPr>
          <p:spPr bwMode="auto">
            <a:xfrm>
              <a:off x="3747" y="3345"/>
              <a:ext cx="1737"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职工对象的数据成员</a:t>
              </a:r>
              <a:endParaRPr lang="zh-CN" altLang="en-US">
                <a:ea typeface="宋体" pitchFamily="2" charset="-122"/>
              </a:endParaRPr>
            </a:p>
          </p:txBody>
        </p:sp>
        <p:sp>
          <p:nvSpPr>
            <p:cNvPr id="78933" name="Rectangle 85"/>
            <p:cNvSpPr>
              <a:spLocks noChangeArrowheads="1"/>
            </p:cNvSpPr>
            <p:nvPr/>
          </p:nvSpPr>
          <p:spPr bwMode="auto">
            <a:xfrm>
              <a:off x="3747" y="3575"/>
              <a:ext cx="1737"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包括包括编号、姓名</a:t>
              </a:r>
              <a:endParaRPr lang="zh-CN" altLang="en-US">
                <a:ea typeface="宋体" pitchFamily="2" charset="-122"/>
              </a:endParaRPr>
            </a:p>
          </p:txBody>
        </p:sp>
        <p:sp>
          <p:nvSpPr>
            <p:cNvPr id="78934" name="Rectangle 86"/>
            <p:cNvSpPr>
              <a:spLocks noChangeArrowheads="1"/>
            </p:cNvSpPr>
            <p:nvPr/>
          </p:nvSpPr>
          <p:spPr bwMode="auto">
            <a:xfrm>
              <a:off x="3747" y="3805"/>
              <a:ext cx="1158"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等，由职工类</a:t>
              </a:r>
              <a:endParaRPr lang="zh-CN" altLang="en-US">
                <a:ea typeface="宋体" pitchFamily="2" charset="-122"/>
              </a:endParaRPr>
            </a:p>
          </p:txBody>
        </p:sp>
        <p:sp>
          <p:nvSpPr>
            <p:cNvPr id="78935" name="Rectangle 87"/>
            <p:cNvSpPr>
              <a:spLocks noChangeArrowheads="1"/>
            </p:cNvSpPr>
            <p:nvPr/>
          </p:nvSpPr>
          <p:spPr bwMode="auto">
            <a:xfrm>
              <a:off x="3747" y="4035"/>
              <a:ext cx="776"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宋体" pitchFamily="2" charset="-122"/>
                  <a:ea typeface="宋体" pitchFamily="2" charset="-122"/>
                </a:rPr>
                <a:t>Employee</a:t>
              </a:r>
              <a:endParaRPr lang="en-US" altLang="zh-CN">
                <a:ea typeface="宋体" pitchFamily="2" charset="-122"/>
              </a:endParaRPr>
            </a:p>
          </p:txBody>
        </p:sp>
        <p:sp>
          <p:nvSpPr>
            <p:cNvPr id="78936" name="Rectangle 88"/>
            <p:cNvSpPr>
              <a:spLocks noChangeArrowheads="1"/>
            </p:cNvSpPr>
            <p:nvPr/>
          </p:nvSpPr>
          <p:spPr bwMode="auto">
            <a:xfrm>
              <a:off x="4515" y="4035"/>
              <a:ext cx="579"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描述。</a:t>
              </a:r>
              <a:endParaRPr lang="zh-CN" altLang="en-US">
                <a:ea typeface="宋体" pitchFamily="2" charset="-122"/>
              </a:endParaRPr>
            </a:p>
          </p:txBody>
        </p:sp>
        <p:sp>
          <p:nvSpPr>
            <p:cNvPr id="78937" name="Line 89"/>
            <p:cNvSpPr>
              <a:spLocks noChangeShapeType="1"/>
            </p:cNvSpPr>
            <p:nvPr/>
          </p:nvSpPr>
          <p:spPr bwMode="auto">
            <a:xfrm flipH="1">
              <a:off x="1344" y="3088"/>
              <a:ext cx="453" cy="361"/>
            </a:xfrm>
            <a:prstGeom prst="line">
              <a:avLst/>
            </a:prstGeom>
            <a:noFill/>
            <a:ln w="9525">
              <a:solidFill>
                <a:srgbClr val="0000FF"/>
              </a:solidFill>
              <a:round/>
              <a:headEnd/>
              <a:tailEnd/>
            </a:ln>
          </p:spPr>
          <p:txBody>
            <a:bodyPr/>
            <a:lstStyle/>
            <a:p>
              <a:endParaRPr lang="zh-CN" altLang="en-US"/>
            </a:p>
          </p:txBody>
        </p:sp>
        <p:sp>
          <p:nvSpPr>
            <p:cNvPr id="78938" name="Line 90"/>
            <p:cNvSpPr>
              <a:spLocks noChangeShapeType="1"/>
            </p:cNvSpPr>
            <p:nvPr/>
          </p:nvSpPr>
          <p:spPr bwMode="auto">
            <a:xfrm>
              <a:off x="3532" y="2718"/>
              <a:ext cx="130" cy="727"/>
            </a:xfrm>
            <a:prstGeom prst="line">
              <a:avLst/>
            </a:prstGeom>
            <a:noFill/>
            <a:ln w="9525">
              <a:solidFill>
                <a:srgbClr val="0000FF"/>
              </a:solidFill>
              <a:round/>
              <a:headEnd/>
              <a:tailEnd/>
            </a:ln>
          </p:spPr>
          <p:txBody>
            <a:bodyPr/>
            <a:lstStyle/>
            <a:p>
              <a:endParaRPr lang="zh-CN" altLang="en-US"/>
            </a:p>
          </p:txBody>
        </p:sp>
        <p:sp>
          <p:nvSpPr>
            <p:cNvPr id="78939" name="Rectangle 91"/>
            <p:cNvSpPr>
              <a:spLocks noChangeArrowheads="1"/>
            </p:cNvSpPr>
            <p:nvPr/>
          </p:nvSpPr>
          <p:spPr bwMode="auto">
            <a:xfrm>
              <a:off x="0" y="3294"/>
              <a:ext cx="1105" cy="295"/>
            </a:xfrm>
            <a:prstGeom prst="rect">
              <a:avLst/>
            </a:prstGeom>
            <a:solidFill>
              <a:srgbClr val="F8F8F8"/>
            </a:solidFill>
            <a:ln w="9525">
              <a:solidFill>
                <a:srgbClr val="EAEAEA"/>
              </a:solidFill>
              <a:miter lim="800000"/>
              <a:headEnd/>
              <a:tailEnd/>
            </a:ln>
          </p:spPr>
          <p:txBody>
            <a:bodyPr/>
            <a:lstStyle/>
            <a:p>
              <a:endParaRPr lang="zh-CN" altLang="en-US"/>
            </a:p>
          </p:txBody>
        </p:sp>
        <p:sp>
          <p:nvSpPr>
            <p:cNvPr id="78940" name="Rectangle 92"/>
            <p:cNvSpPr>
              <a:spLocks noChangeArrowheads="1"/>
            </p:cNvSpPr>
            <p:nvPr/>
          </p:nvSpPr>
          <p:spPr bwMode="auto">
            <a:xfrm>
              <a:off x="114" y="3349"/>
              <a:ext cx="67"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ea typeface="宋体" pitchFamily="2" charset="-122"/>
                </a:rPr>
                <a:t>•</a:t>
              </a:r>
              <a:endParaRPr lang="en-US" altLang="zh-CN">
                <a:ea typeface="宋体" pitchFamily="2" charset="-122"/>
              </a:endParaRPr>
            </a:p>
          </p:txBody>
        </p:sp>
        <p:sp>
          <p:nvSpPr>
            <p:cNvPr id="78941" name="Rectangle 93"/>
            <p:cNvSpPr>
              <a:spLocks noChangeArrowheads="1"/>
            </p:cNvSpPr>
            <p:nvPr/>
          </p:nvSpPr>
          <p:spPr bwMode="auto">
            <a:xfrm>
              <a:off x="235" y="3356"/>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链表对象</a:t>
              </a:r>
              <a:endParaRPr lang="zh-CN" altLang="en-US">
                <a:ea typeface="宋体" pitchFamily="2" charset="-122"/>
              </a:endParaRPr>
            </a:p>
          </p:txBody>
        </p:sp>
        <p:sp>
          <p:nvSpPr>
            <p:cNvPr id="78942" name="Line 94"/>
            <p:cNvSpPr>
              <a:spLocks noChangeShapeType="1"/>
            </p:cNvSpPr>
            <p:nvPr/>
          </p:nvSpPr>
          <p:spPr bwMode="auto">
            <a:xfrm flipV="1">
              <a:off x="144" y="2811"/>
              <a:ext cx="336" cy="646"/>
            </a:xfrm>
            <a:prstGeom prst="line">
              <a:avLst/>
            </a:prstGeom>
            <a:noFill/>
            <a:ln w="9525">
              <a:solidFill>
                <a:srgbClr val="0000FF"/>
              </a:solidFill>
              <a:round/>
              <a:headEnd/>
              <a:tailEnd/>
            </a:ln>
          </p:spPr>
          <p:txBody>
            <a:bodyPr/>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AutoShape 3"/>
          <p:cNvSpPr>
            <a:spLocks noChangeAspect="1" noChangeArrowheads="1" noTextEdit="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79878" name="Rectangle 6"/>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79879" name="Rectangle 7"/>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79880" name="Rectangle 8"/>
          <p:cNvSpPr>
            <a:spLocks noChangeArrowheads="1"/>
          </p:cNvSpPr>
          <p:nvPr/>
        </p:nvSpPr>
        <p:spPr bwMode="auto">
          <a:xfrm>
            <a:off x="109538" y="457200"/>
            <a:ext cx="8916987" cy="5935663"/>
          </a:xfrm>
          <a:prstGeom prst="rect">
            <a:avLst/>
          </a:prstGeom>
          <a:noFill/>
          <a:ln w="9525">
            <a:noFill/>
            <a:miter lim="800000"/>
            <a:headEnd/>
            <a:tailEnd/>
          </a:ln>
        </p:spPr>
        <p:txBody>
          <a:bodyPr/>
          <a:lstStyle/>
          <a:p>
            <a:endParaRPr lang="zh-CN" altLang="en-US"/>
          </a:p>
        </p:txBody>
      </p:sp>
      <p:sp>
        <p:nvSpPr>
          <p:cNvPr id="79881" name="Rectangle 9"/>
          <p:cNvSpPr>
            <a:spLocks noChangeArrowheads="1"/>
          </p:cNvSpPr>
          <p:nvPr/>
        </p:nvSpPr>
        <p:spPr bwMode="auto">
          <a:xfrm>
            <a:off x="201613" y="4921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882" name="Rectangle 10"/>
          <p:cNvSpPr>
            <a:spLocks noChangeArrowheads="1"/>
          </p:cNvSpPr>
          <p:nvPr/>
        </p:nvSpPr>
        <p:spPr bwMode="auto">
          <a:xfrm>
            <a:off x="354013" y="492125"/>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include&lt;</a:t>
            </a:r>
            <a:endParaRPr lang="en-US" altLang="zh-CN">
              <a:solidFill>
                <a:schemeClr val="bg1"/>
              </a:solidFill>
              <a:ea typeface="宋体" pitchFamily="2" charset="-122"/>
            </a:endParaRPr>
          </a:p>
        </p:txBody>
      </p:sp>
      <p:sp>
        <p:nvSpPr>
          <p:cNvPr id="79883" name="Rectangle 11"/>
          <p:cNvSpPr>
            <a:spLocks noChangeArrowheads="1"/>
          </p:cNvSpPr>
          <p:nvPr/>
        </p:nvSpPr>
        <p:spPr bwMode="auto">
          <a:xfrm>
            <a:off x="1573213" y="492125"/>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iostream</a:t>
            </a:r>
            <a:endParaRPr lang="en-US" altLang="zh-CN">
              <a:solidFill>
                <a:schemeClr val="bg1"/>
              </a:solidFill>
              <a:ea typeface="宋体" pitchFamily="2" charset="-122"/>
            </a:endParaRPr>
          </a:p>
        </p:txBody>
      </p:sp>
      <p:sp>
        <p:nvSpPr>
          <p:cNvPr id="79884" name="Rectangle 12"/>
          <p:cNvSpPr>
            <a:spLocks noChangeArrowheads="1"/>
          </p:cNvSpPr>
          <p:nvPr/>
        </p:nvSpPr>
        <p:spPr bwMode="auto">
          <a:xfrm>
            <a:off x="2792413" y="4921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79885" name="Rectangle 13"/>
          <p:cNvSpPr>
            <a:spLocks noChangeArrowheads="1"/>
          </p:cNvSpPr>
          <p:nvPr/>
        </p:nvSpPr>
        <p:spPr bwMode="auto">
          <a:xfrm>
            <a:off x="201613" y="784225"/>
            <a:ext cx="13858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#include&lt;</a:t>
            </a:r>
            <a:endParaRPr lang="en-US" altLang="zh-CN">
              <a:solidFill>
                <a:schemeClr val="bg1"/>
              </a:solidFill>
              <a:ea typeface="宋体" pitchFamily="2" charset="-122"/>
            </a:endParaRPr>
          </a:p>
        </p:txBody>
      </p:sp>
      <p:sp>
        <p:nvSpPr>
          <p:cNvPr id="79886" name="Rectangle 14"/>
          <p:cNvSpPr>
            <a:spLocks noChangeArrowheads="1"/>
          </p:cNvSpPr>
          <p:nvPr/>
        </p:nvSpPr>
        <p:spPr bwMode="auto">
          <a:xfrm>
            <a:off x="1573213" y="784225"/>
            <a:ext cx="107791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cstring</a:t>
            </a:r>
            <a:endParaRPr lang="en-US" altLang="zh-CN">
              <a:solidFill>
                <a:schemeClr val="bg1"/>
              </a:solidFill>
              <a:ea typeface="宋体" pitchFamily="2" charset="-122"/>
            </a:endParaRPr>
          </a:p>
        </p:txBody>
      </p:sp>
      <p:sp>
        <p:nvSpPr>
          <p:cNvPr id="79887" name="Rectangle 15"/>
          <p:cNvSpPr>
            <a:spLocks noChangeArrowheads="1"/>
          </p:cNvSpPr>
          <p:nvPr/>
        </p:nvSpPr>
        <p:spPr bwMode="auto">
          <a:xfrm>
            <a:off x="2640013" y="7842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79888" name="Rectangle 16"/>
          <p:cNvSpPr>
            <a:spLocks noChangeArrowheads="1"/>
          </p:cNvSpPr>
          <p:nvPr/>
        </p:nvSpPr>
        <p:spPr bwMode="auto">
          <a:xfrm>
            <a:off x="201613" y="1076325"/>
            <a:ext cx="30797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using namespace std;</a:t>
            </a:r>
            <a:endParaRPr lang="en-US" altLang="zh-CN">
              <a:solidFill>
                <a:schemeClr val="bg1"/>
              </a:solidFill>
              <a:ea typeface="宋体" pitchFamily="2" charset="-122"/>
            </a:endParaRPr>
          </a:p>
        </p:txBody>
      </p:sp>
      <p:sp>
        <p:nvSpPr>
          <p:cNvPr id="79889" name="Rectangle 17"/>
          <p:cNvSpPr>
            <a:spLocks noChangeArrowheads="1"/>
          </p:cNvSpPr>
          <p:nvPr/>
        </p:nvSpPr>
        <p:spPr bwMode="auto">
          <a:xfrm>
            <a:off x="201613" y="1660525"/>
            <a:ext cx="230981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class Employee{</a:t>
            </a:r>
            <a:endParaRPr lang="en-US" altLang="zh-CN">
              <a:solidFill>
                <a:schemeClr val="bg1"/>
              </a:solidFill>
              <a:ea typeface="宋体" pitchFamily="2" charset="-122"/>
            </a:endParaRPr>
          </a:p>
        </p:txBody>
      </p:sp>
      <p:sp>
        <p:nvSpPr>
          <p:cNvPr id="79890" name="Rectangle 18"/>
          <p:cNvSpPr>
            <a:spLocks noChangeArrowheads="1"/>
          </p:cNvSpPr>
          <p:nvPr/>
        </p:nvSpPr>
        <p:spPr bwMode="auto">
          <a:xfrm>
            <a:off x="658813" y="1952625"/>
            <a:ext cx="4619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79891" name="Rectangle 19"/>
          <p:cNvSpPr>
            <a:spLocks noChangeArrowheads="1"/>
          </p:cNvSpPr>
          <p:nvPr/>
        </p:nvSpPr>
        <p:spPr bwMode="auto">
          <a:xfrm>
            <a:off x="1268413" y="1952625"/>
            <a:ext cx="76993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empId</a:t>
            </a:r>
            <a:endParaRPr lang="en-US" altLang="zh-CN">
              <a:solidFill>
                <a:schemeClr val="bg1"/>
              </a:solidFill>
              <a:ea typeface="宋体" pitchFamily="2" charset="-122"/>
            </a:endParaRPr>
          </a:p>
        </p:txBody>
      </p:sp>
      <p:sp>
        <p:nvSpPr>
          <p:cNvPr id="79892" name="Rectangle 20"/>
          <p:cNvSpPr>
            <a:spLocks noChangeArrowheads="1"/>
          </p:cNvSpPr>
          <p:nvPr/>
        </p:nvSpPr>
        <p:spPr bwMode="auto">
          <a:xfrm>
            <a:off x="2030413" y="1952625"/>
            <a:ext cx="18478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79893" name="Rectangle 21"/>
          <p:cNvSpPr>
            <a:spLocks noChangeArrowheads="1"/>
          </p:cNvSpPr>
          <p:nvPr/>
        </p:nvSpPr>
        <p:spPr bwMode="auto">
          <a:xfrm>
            <a:off x="3859213" y="1952625"/>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编号</a:t>
            </a:r>
            <a:endParaRPr lang="zh-CN" altLang="en-US">
              <a:solidFill>
                <a:schemeClr val="bg1"/>
              </a:solidFill>
              <a:ea typeface="宋体" pitchFamily="2" charset="-122"/>
            </a:endParaRPr>
          </a:p>
        </p:txBody>
      </p:sp>
      <p:sp>
        <p:nvSpPr>
          <p:cNvPr id="79894" name="Rectangle 22"/>
          <p:cNvSpPr>
            <a:spLocks noChangeArrowheads="1"/>
          </p:cNvSpPr>
          <p:nvPr/>
        </p:nvSpPr>
        <p:spPr bwMode="auto">
          <a:xfrm>
            <a:off x="658813" y="2244725"/>
            <a:ext cx="323373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char name[20];     //</a:t>
            </a:r>
            <a:endParaRPr lang="en-US" altLang="zh-CN">
              <a:solidFill>
                <a:schemeClr val="bg1"/>
              </a:solidFill>
              <a:ea typeface="宋体" pitchFamily="2" charset="-122"/>
            </a:endParaRPr>
          </a:p>
        </p:txBody>
      </p:sp>
      <p:sp>
        <p:nvSpPr>
          <p:cNvPr id="79895" name="Rectangle 23"/>
          <p:cNvSpPr>
            <a:spLocks noChangeArrowheads="1"/>
          </p:cNvSpPr>
          <p:nvPr/>
        </p:nvSpPr>
        <p:spPr bwMode="auto">
          <a:xfrm>
            <a:off x="3859213" y="2244725"/>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姓名</a:t>
            </a:r>
            <a:endParaRPr lang="zh-CN" altLang="en-US">
              <a:solidFill>
                <a:schemeClr val="bg1"/>
              </a:solidFill>
              <a:ea typeface="宋体" pitchFamily="2" charset="-122"/>
            </a:endParaRPr>
          </a:p>
        </p:txBody>
      </p:sp>
      <p:sp>
        <p:nvSpPr>
          <p:cNvPr id="79896" name="Rectangle 24"/>
          <p:cNvSpPr>
            <a:spLocks noChangeArrowheads="1"/>
          </p:cNvSpPr>
          <p:nvPr/>
        </p:nvSpPr>
        <p:spPr bwMode="auto">
          <a:xfrm>
            <a:off x="658813" y="2536825"/>
            <a:ext cx="107791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double </a:t>
            </a:r>
            <a:endParaRPr lang="en-US" altLang="zh-CN">
              <a:solidFill>
                <a:schemeClr val="bg1"/>
              </a:solidFill>
              <a:ea typeface="宋体" pitchFamily="2" charset="-122"/>
            </a:endParaRPr>
          </a:p>
        </p:txBody>
      </p:sp>
      <p:sp>
        <p:nvSpPr>
          <p:cNvPr id="79897" name="Rectangle 25"/>
          <p:cNvSpPr>
            <a:spLocks noChangeArrowheads="1"/>
          </p:cNvSpPr>
          <p:nvPr/>
        </p:nvSpPr>
        <p:spPr bwMode="auto">
          <a:xfrm>
            <a:off x="1725613" y="25368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BasicSalary</a:t>
            </a:r>
            <a:endParaRPr lang="en-US" altLang="zh-CN">
              <a:solidFill>
                <a:schemeClr val="bg1"/>
              </a:solidFill>
              <a:ea typeface="宋体" pitchFamily="2" charset="-122"/>
            </a:endParaRPr>
          </a:p>
        </p:txBody>
      </p:sp>
      <p:sp>
        <p:nvSpPr>
          <p:cNvPr id="79898" name="Rectangle 26"/>
          <p:cNvSpPr>
            <a:spLocks noChangeArrowheads="1"/>
          </p:cNvSpPr>
          <p:nvPr/>
        </p:nvSpPr>
        <p:spPr bwMode="auto">
          <a:xfrm>
            <a:off x="3402013" y="2536825"/>
            <a:ext cx="4619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899" name="Rectangle 27"/>
          <p:cNvSpPr>
            <a:spLocks noChangeArrowheads="1"/>
          </p:cNvSpPr>
          <p:nvPr/>
        </p:nvSpPr>
        <p:spPr bwMode="auto">
          <a:xfrm>
            <a:off x="3859213" y="2536825"/>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基本工资</a:t>
            </a:r>
            <a:endParaRPr lang="zh-CN" altLang="en-US">
              <a:solidFill>
                <a:schemeClr val="bg1"/>
              </a:solidFill>
              <a:ea typeface="宋体" pitchFamily="2" charset="-122"/>
            </a:endParaRPr>
          </a:p>
        </p:txBody>
      </p:sp>
      <p:sp>
        <p:nvSpPr>
          <p:cNvPr id="79900" name="Rectangle 28"/>
          <p:cNvSpPr>
            <a:spLocks noChangeArrowheads="1"/>
          </p:cNvSpPr>
          <p:nvPr/>
        </p:nvSpPr>
        <p:spPr bwMode="auto">
          <a:xfrm>
            <a:off x="1725613" y="28289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PlaceSalary</a:t>
            </a:r>
            <a:endParaRPr lang="en-US" altLang="zh-CN">
              <a:solidFill>
                <a:schemeClr val="bg1"/>
              </a:solidFill>
              <a:ea typeface="宋体" pitchFamily="2" charset="-122"/>
            </a:endParaRPr>
          </a:p>
        </p:txBody>
      </p:sp>
      <p:sp>
        <p:nvSpPr>
          <p:cNvPr id="79901" name="Rectangle 29"/>
          <p:cNvSpPr>
            <a:spLocks noChangeArrowheads="1"/>
          </p:cNvSpPr>
          <p:nvPr/>
        </p:nvSpPr>
        <p:spPr bwMode="auto">
          <a:xfrm>
            <a:off x="3402013" y="2828925"/>
            <a:ext cx="4619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02" name="Rectangle 30"/>
          <p:cNvSpPr>
            <a:spLocks noChangeArrowheads="1"/>
          </p:cNvSpPr>
          <p:nvPr/>
        </p:nvSpPr>
        <p:spPr bwMode="auto">
          <a:xfrm>
            <a:off x="3859213" y="2828925"/>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岗位津贴</a:t>
            </a:r>
            <a:endParaRPr lang="zh-CN" altLang="en-US">
              <a:solidFill>
                <a:schemeClr val="bg1"/>
              </a:solidFill>
              <a:ea typeface="宋体" pitchFamily="2" charset="-122"/>
            </a:endParaRPr>
          </a:p>
        </p:txBody>
      </p:sp>
      <p:sp>
        <p:nvSpPr>
          <p:cNvPr id="79903" name="Rectangle 31"/>
          <p:cNvSpPr>
            <a:spLocks noChangeArrowheads="1"/>
          </p:cNvSpPr>
          <p:nvPr/>
        </p:nvSpPr>
        <p:spPr bwMode="auto">
          <a:xfrm>
            <a:off x="1725613" y="3121025"/>
            <a:ext cx="15398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PayAccount</a:t>
            </a:r>
            <a:endParaRPr lang="en-US" altLang="zh-CN">
              <a:solidFill>
                <a:schemeClr val="bg1"/>
              </a:solidFill>
              <a:ea typeface="宋体" pitchFamily="2" charset="-122"/>
            </a:endParaRPr>
          </a:p>
        </p:txBody>
      </p:sp>
      <p:sp>
        <p:nvSpPr>
          <p:cNvPr id="79904" name="Rectangle 32"/>
          <p:cNvSpPr>
            <a:spLocks noChangeArrowheads="1"/>
          </p:cNvSpPr>
          <p:nvPr/>
        </p:nvSpPr>
        <p:spPr bwMode="auto">
          <a:xfrm>
            <a:off x="3249613" y="31210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79905" name="Rectangle 33"/>
          <p:cNvSpPr>
            <a:spLocks noChangeArrowheads="1"/>
          </p:cNvSpPr>
          <p:nvPr/>
        </p:nvSpPr>
        <p:spPr bwMode="auto">
          <a:xfrm>
            <a:off x="3859213" y="3121025"/>
            <a:ext cx="919162"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应扣款</a:t>
            </a:r>
            <a:endParaRPr lang="zh-CN" altLang="en-US">
              <a:solidFill>
                <a:schemeClr val="bg1"/>
              </a:solidFill>
              <a:ea typeface="宋体" pitchFamily="2" charset="-122"/>
            </a:endParaRPr>
          </a:p>
        </p:txBody>
      </p:sp>
      <p:sp>
        <p:nvSpPr>
          <p:cNvPr id="79906" name="Rectangle 34"/>
          <p:cNvSpPr>
            <a:spLocks noChangeArrowheads="1"/>
          </p:cNvSpPr>
          <p:nvPr/>
        </p:nvSpPr>
        <p:spPr bwMode="auto">
          <a:xfrm>
            <a:off x="658813" y="3413125"/>
            <a:ext cx="107791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static </a:t>
            </a:r>
            <a:endParaRPr lang="en-US" altLang="zh-CN">
              <a:solidFill>
                <a:schemeClr val="bg1"/>
              </a:solidFill>
              <a:ea typeface="宋体" pitchFamily="2" charset="-122"/>
            </a:endParaRPr>
          </a:p>
        </p:txBody>
      </p:sp>
      <p:sp>
        <p:nvSpPr>
          <p:cNvPr id="79907" name="Rectangle 35"/>
          <p:cNvSpPr>
            <a:spLocks noChangeArrowheads="1"/>
          </p:cNvSpPr>
          <p:nvPr/>
        </p:nvSpPr>
        <p:spPr bwMode="auto">
          <a:xfrm>
            <a:off x="1725613" y="3413125"/>
            <a:ext cx="4619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79908" name="Rectangle 36"/>
          <p:cNvSpPr>
            <a:spLocks noChangeArrowheads="1"/>
          </p:cNvSpPr>
          <p:nvPr/>
        </p:nvSpPr>
        <p:spPr bwMode="auto">
          <a:xfrm>
            <a:off x="2335213" y="3413125"/>
            <a:ext cx="92392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count;</a:t>
            </a:r>
            <a:endParaRPr lang="en-US" altLang="zh-CN">
              <a:solidFill>
                <a:schemeClr val="bg1"/>
              </a:solidFill>
              <a:ea typeface="宋体" pitchFamily="2" charset="-122"/>
            </a:endParaRPr>
          </a:p>
        </p:txBody>
      </p:sp>
      <p:sp>
        <p:nvSpPr>
          <p:cNvPr id="79909" name="Rectangle 37"/>
          <p:cNvSpPr>
            <a:spLocks noChangeArrowheads="1"/>
          </p:cNvSpPr>
          <p:nvPr/>
        </p:nvSpPr>
        <p:spPr bwMode="auto">
          <a:xfrm>
            <a:off x="201613" y="3705225"/>
            <a:ext cx="107791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public:</a:t>
            </a:r>
            <a:endParaRPr lang="en-US" altLang="zh-CN">
              <a:solidFill>
                <a:schemeClr val="bg1"/>
              </a:solidFill>
              <a:ea typeface="宋体" pitchFamily="2" charset="-122"/>
            </a:endParaRPr>
          </a:p>
        </p:txBody>
      </p:sp>
      <p:sp>
        <p:nvSpPr>
          <p:cNvPr id="79910" name="Rectangle 38"/>
          <p:cNvSpPr>
            <a:spLocks noChangeArrowheads="1"/>
          </p:cNvSpPr>
          <p:nvPr/>
        </p:nvSpPr>
        <p:spPr bwMode="auto">
          <a:xfrm>
            <a:off x="658813" y="3997325"/>
            <a:ext cx="41576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Employee(char* name,double </a:t>
            </a:r>
            <a:endParaRPr lang="en-US" altLang="zh-CN">
              <a:solidFill>
                <a:schemeClr val="bg1"/>
              </a:solidFill>
              <a:ea typeface="宋体" pitchFamily="2" charset="-122"/>
            </a:endParaRPr>
          </a:p>
        </p:txBody>
      </p:sp>
      <p:sp>
        <p:nvSpPr>
          <p:cNvPr id="79911" name="Rectangle 39"/>
          <p:cNvSpPr>
            <a:spLocks noChangeArrowheads="1"/>
          </p:cNvSpPr>
          <p:nvPr/>
        </p:nvSpPr>
        <p:spPr bwMode="auto">
          <a:xfrm>
            <a:off x="4773613" y="39973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BasicSalary</a:t>
            </a:r>
            <a:endParaRPr lang="en-US" altLang="zh-CN">
              <a:solidFill>
                <a:schemeClr val="bg1"/>
              </a:solidFill>
              <a:ea typeface="宋体" pitchFamily="2" charset="-122"/>
            </a:endParaRPr>
          </a:p>
        </p:txBody>
      </p:sp>
      <p:sp>
        <p:nvSpPr>
          <p:cNvPr id="79912" name="Rectangle 40"/>
          <p:cNvSpPr>
            <a:spLocks noChangeArrowheads="1"/>
          </p:cNvSpPr>
          <p:nvPr/>
        </p:nvSpPr>
        <p:spPr bwMode="auto">
          <a:xfrm>
            <a:off x="6450013" y="39973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13" name="Rectangle 41"/>
          <p:cNvSpPr>
            <a:spLocks noChangeArrowheads="1"/>
          </p:cNvSpPr>
          <p:nvPr/>
        </p:nvSpPr>
        <p:spPr bwMode="auto">
          <a:xfrm>
            <a:off x="1116013" y="4289425"/>
            <a:ext cx="107791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double </a:t>
            </a:r>
            <a:endParaRPr lang="en-US" altLang="zh-CN">
              <a:solidFill>
                <a:schemeClr val="bg1"/>
              </a:solidFill>
              <a:ea typeface="宋体" pitchFamily="2" charset="-122"/>
            </a:endParaRPr>
          </a:p>
        </p:txBody>
      </p:sp>
      <p:sp>
        <p:nvSpPr>
          <p:cNvPr id="79914" name="Rectangle 42"/>
          <p:cNvSpPr>
            <a:spLocks noChangeArrowheads="1"/>
          </p:cNvSpPr>
          <p:nvPr/>
        </p:nvSpPr>
        <p:spPr bwMode="auto">
          <a:xfrm>
            <a:off x="2182813" y="4289425"/>
            <a:ext cx="27717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PlaceSalary,double</a:t>
            </a:r>
            <a:endParaRPr lang="en-US" altLang="zh-CN">
              <a:solidFill>
                <a:schemeClr val="bg1"/>
              </a:solidFill>
              <a:ea typeface="宋体" pitchFamily="2" charset="-122"/>
            </a:endParaRPr>
          </a:p>
        </p:txBody>
      </p:sp>
      <p:sp>
        <p:nvSpPr>
          <p:cNvPr id="79915" name="Rectangle 43"/>
          <p:cNvSpPr>
            <a:spLocks noChangeArrowheads="1"/>
          </p:cNvSpPr>
          <p:nvPr/>
        </p:nvSpPr>
        <p:spPr bwMode="auto">
          <a:xfrm>
            <a:off x="5078413" y="4289425"/>
            <a:ext cx="15398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PayAccount</a:t>
            </a:r>
            <a:endParaRPr lang="en-US" altLang="zh-CN">
              <a:solidFill>
                <a:schemeClr val="bg1"/>
              </a:solidFill>
              <a:ea typeface="宋体" pitchFamily="2" charset="-122"/>
            </a:endParaRPr>
          </a:p>
        </p:txBody>
      </p:sp>
      <p:sp>
        <p:nvSpPr>
          <p:cNvPr id="79916" name="Rectangle 44"/>
          <p:cNvSpPr>
            <a:spLocks noChangeArrowheads="1"/>
          </p:cNvSpPr>
          <p:nvPr/>
        </p:nvSpPr>
        <p:spPr bwMode="auto">
          <a:xfrm>
            <a:off x="6602413" y="4289425"/>
            <a:ext cx="4619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17" name="Rectangle 45"/>
          <p:cNvSpPr>
            <a:spLocks noChangeArrowheads="1"/>
          </p:cNvSpPr>
          <p:nvPr/>
        </p:nvSpPr>
        <p:spPr bwMode="auto">
          <a:xfrm>
            <a:off x="7059613" y="4289425"/>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构造函数</a:t>
            </a:r>
            <a:endParaRPr lang="zh-CN" altLang="en-US">
              <a:solidFill>
                <a:schemeClr val="bg1"/>
              </a:solidFill>
              <a:ea typeface="宋体" pitchFamily="2" charset="-122"/>
            </a:endParaRPr>
          </a:p>
        </p:txBody>
      </p:sp>
      <p:sp>
        <p:nvSpPr>
          <p:cNvPr id="79918" name="Rectangle 46"/>
          <p:cNvSpPr>
            <a:spLocks noChangeArrowheads="1"/>
          </p:cNvSpPr>
          <p:nvPr/>
        </p:nvSpPr>
        <p:spPr bwMode="auto">
          <a:xfrm>
            <a:off x="658813" y="4581525"/>
            <a:ext cx="4619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79919" name="Rectangle 47"/>
          <p:cNvSpPr>
            <a:spLocks noChangeArrowheads="1"/>
          </p:cNvSpPr>
          <p:nvPr/>
        </p:nvSpPr>
        <p:spPr bwMode="auto">
          <a:xfrm>
            <a:off x="1116013" y="45815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strcpy(this</a:t>
            </a:r>
            <a:endParaRPr lang="en-US" altLang="zh-CN">
              <a:solidFill>
                <a:schemeClr val="bg1"/>
              </a:solidFill>
              <a:ea typeface="宋体" pitchFamily="2" charset="-122"/>
            </a:endParaRPr>
          </a:p>
        </p:txBody>
      </p:sp>
      <p:sp>
        <p:nvSpPr>
          <p:cNvPr id="79920" name="Rectangle 48"/>
          <p:cNvSpPr>
            <a:spLocks noChangeArrowheads="1"/>
          </p:cNvSpPr>
          <p:nvPr/>
        </p:nvSpPr>
        <p:spPr bwMode="auto">
          <a:xfrm>
            <a:off x="2792413" y="45815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21" name="Rectangle 49"/>
          <p:cNvSpPr>
            <a:spLocks noChangeArrowheads="1"/>
          </p:cNvSpPr>
          <p:nvPr/>
        </p:nvSpPr>
        <p:spPr bwMode="auto">
          <a:xfrm>
            <a:off x="2944813" y="4581525"/>
            <a:ext cx="18478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&gt;name,name);</a:t>
            </a:r>
            <a:endParaRPr lang="en-US" altLang="zh-CN">
              <a:solidFill>
                <a:schemeClr val="bg1"/>
              </a:solidFill>
              <a:ea typeface="宋体" pitchFamily="2" charset="-122"/>
            </a:endParaRPr>
          </a:p>
        </p:txBody>
      </p:sp>
      <p:sp>
        <p:nvSpPr>
          <p:cNvPr id="79922" name="Rectangle 50"/>
          <p:cNvSpPr>
            <a:spLocks noChangeArrowheads="1"/>
          </p:cNvSpPr>
          <p:nvPr/>
        </p:nvSpPr>
        <p:spPr bwMode="auto">
          <a:xfrm>
            <a:off x="1116013" y="48736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this</a:t>
            </a:r>
            <a:endParaRPr lang="en-US" altLang="zh-CN">
              <a:solidFill>
                <a:schemeClr val="bg1"/>
              </a:solidFill>
              <a:ea typeface="宋体" pitchFamily="2" charset="-122"/>
            </a:endParaRPr>
          </a:p>
        </p:txBody>
      </p:sp>
      <p:sp>
        <p:nvSpPr>
          <p:cNvPr id="79923" name="Rectangle 51"/>
          <p:cNvSpPr>
            <a:spLocks noChangeArrowheads="1"/>
          </p:cNvSpPr>
          <p:nvPr/>
        </p:nvSpPr>
        <p:spPr bwMode="auto">
          <a:xfrm>
            <a:off x="1725613" y="48736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24" name="Rectangle 52"/>
          <p:cNvSpPr>
            <a:spLocks noChangeArrowheads="1"/>
          </p:cNvSpPr>
          <p:nvPr/>
        </p:nvSpPr>
        <p:spPr bwMode="auto">
          <a:xfrm>
            <a:off x="1878013" y="48736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79925" name="Rectangle 53"/>
          <p:cNvSpPr>
            <a:spLocks noChangeArrowheads="1"/>
          </p:cNvSpPr>
          <p:nvPr/>
        </p:nvSpPr>
        <p:spPr bwMode="auto">
          <a:xfrm>
            <a:off x="2030413" y="48736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BasicSalary</a:t>
            </a:r>
            <a:endParaRPr lang="en-US" altLang="zh-CN">
              <a:solidFill>
                <a:schemeClr val="bg1"/>
              </a:solidFill>
              <a:ea typeface="宋体" pitchFamily="2" charset="-122"/>
            </a:endParaRPr>
          </a:p>
        </p:txBody>
      </p:sp>
      <p:sp>
        <p:nvSpPr>
          <p:cNvPr id="79926" name="Rectangle 54"/>
          <p:cNvSpPr>
            <a:spLocks noChangeArrowheads="1"/>
          </p:cNvSpPr>
          <p:nvPr/>
        </p:nvSpPr>
        <p:spPr bwMode="auto">
          <a:xfrm>
            <a:off x="3706813" y="48736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27" name="Rectangle 55"/>
          <p:cNvSpPr>
            <a:spLocks noChangeArrowheads="1"/>
          </p:cNvSpPr>
          <p:nvPr/>
        </p:nvSpPr>
        <p:spPr bwMode="auto">
          <a:xfrm>
            <a:off x="3859213" y="48736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BasicSalary</a:t>
            </a:r>
            <a:endParaRPr lang="en-US" altLang="zh-CN">
              <a:solidFill>
                <a:schemeClr val="bg1"/>
              </a:solidFill>
              <a:ea typeface="宋体" pitchFamily="2" charset="-122"/>
            </a:endParaRPr>
          </a:p>
        </p:txBody>
      </p:sp>
      <p:sp>
        <p:nvSpPr>
          <p:cNvPr id="79928" name="Rectangle 56"/>
          <p:cNvSpPr>
            <a:spLocks noChangeArrowheads="1"/>
          </p:cNvSpPr>
          <p:nvPr/>
        </p:nvSpPr>
        <p:spPr bwMode="auto">
          <a:xfrm>
            <a:off x="5535613" y="48736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29" name="Rectangle 57"/>
          <p:cNvSpPr>
            <a:spLocks noChangeArrowheads="1"/>
          </p:cNvSpPr>
          <p:nvPr/>
        </p:nvSpPr>
        <p:spPr bwMode="auto">
          <a:xfrm>
            <a:off x="1116013" y="51657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this</a:t>
            </a:r>
            <a:endParaRPr lang="en-US" altLang="zh-CN">
              <a:solidFill>
                <a:schemeClr val="bg1"/>
              </a:solidFill>
              <a:ea typeface="宋体" pitchFamily="2" charset="-122"/>
            </a:endParaRPr>
          </a:p>
        </p:txBody>
      </p:sp>
      <p:sp>
        <p:nvSpPr>
          <p:cNvPr id="79930" name="Rectangle 58"/>
          <p:cNvSpPr>
            <a:spLocks noChangeArrowheads="1"/>
          </p:cNvSpPr>
          <p:nvPr/>
        </p:nvSpPr>
        <p:spPr bwMode="auto">
          <a:xfrm>
            <a:off x="1725613" y="51657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31" name="Rectangle 59"/>
          <p:cNvSpPr>
            <a:spLocks noChangeArrowheads="1"/>
          </p:cNvSpPr>
          <p:nvPr/>
        </p:nvSpPr>
        <p:spPr bwMode="auto">
          <a:xfrm>
            <a:off x="1878013" y="51657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79932" name="Rectangle 60"/>
          <p:cNvSpPr>
            <a:spLocks noChangeArrowheads="1"/>
          </p:cNvSpPr>
          <p:nvPr/>
        </p:nvSpPr>
        <p:spPr bwMode="auto">
          <a:xfrm>
            <a:off x="2030413" y="51657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PlaceSalary</a:t>
            </a:r>
            <a:endParaRPr lang="en-US" altLang="zh-CN">
              <a:solidFill>
                <a:schemeClr val="bg1"/>
              </a:solidFill>
              <a:ea typeface="宋体" pitchFamily="2" charset="-122"/>
            </a:endParaRPr>
          </a:p>
        </p:txBody>
      </p:sp>
      <p:sp>
        <p:nvSpPr>
          <p:cNvPr id="79933" name="Rectangle 61"/>
          <p:cNvSpPr>
            <a:spLocks noChangeArrowheads="1"/>
          </p:cNvSpPr>
          <p:nvPr/>
        </p:nvSpPr>
        <p:spPr bwMode="auto">
          <a:xfrm>
            <a:off x="3706813" y="51657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34" name="Rectangle 62"/>
          <p:cNvSpPr>
            <a:spLocks noChangeArrowheads="1"/>
          </p:cNvSpPr>
          <p:nvPr/>
        </p:nvSpPr>
        <p:spPr bwMode="auto">
          <a:xfrm>
            <a:off x="3859213" y="5165725"/>
            <a:ext cx="1693862"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PlaceSalary</a:t>
            </a:r>
            <a:endParaRPr lang="en-US" altLang="zh-CN">
              <a:solidFill>
                <a:schemeClr val="bg1"/>
              </a:solidFill>
              <a:ea typeface="宋体" pitchFamily="2" charset="-122"/>
            </a:endParaRPr>
          </a:p>
        </p:txBody>
      </p:sp>
      <p:sp>
        <p:nvSpPr>
          <p:cNvPr id="79935" name="Rectangle 63"/>
          <p:cNvSpPr>
            <a:spLocks noChangeArrowheads="1"/>
          </p:cNvSpPr>
          <p:nvPr/>
        </p:nvSpPr>
        <p:spPr bwMode="auto">
          <a:xfrm>
            <a:off x="5535613" y="51657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36" name="Rectangle 64"/>
          <p:cNvSpPr>
            <a:spLocks noChangeArrowheads="1"/>
          </p:cNvSpPr>
          <p:nvPr/>
        </p:nvSpPr>
        <p:spPr bwMode="auto">
          <a:xfrm>
            <a:off x="1116013" y="54578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this</a:t>
            </a:r>
            <a:endParaRPr lang="en-US" altLang="zh-CN">
              <a:solidFill>
                <a:schemeClr val="bg1"/>
              </a:solidFill>
              <a:ea typeface="宋体" pitchFamily="2" charset="-122"/>
            </a:endParaRPr>
          </a:p>
        </p:txBody>
      </p:sp>
      <p:sp>
        <p:nvSpPr>
          <p:cNvPr id="79937" name="Rectangle 65"/>
          <p:cNvSpPr>
            <a:spLocks noChangeArrowheads="1"/>
          </p:cNvSpPr>
          <p:nvPr/>
        </p:nvSpPr>
        <p:spPr bwMode="auto">
          <a:xfrm>
            <a:off x="1725613" y="54578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38" name="Rectangle 66"/>
          <p:cNvSpPr>
            <a:spLocks noChangeArrowheads="1"/>
          </p:cNvSpPr>
          <p:nvPr/>
        </p:nvSpPr>
        <p:spPr bwMode="auto">
          <a:xfrm>
            <a:off x="1878013" y="54578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79939" name="Rectangle 67"/>
          <p:cNvSpPr>
            <a:spLocks noChangeArrowheads="1"/>
          </p:cNvSpPr>
          <p:nvPr/>
        </p:nvSpPr>
        <p:spPr bwMode="auto">
          <a:xfrm>
            <a:off x="2030413" y="5457825"/>
            <a:ext cx="15398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PayAccount</a:t>
            </a:r>
            <a:endParaRPr lang="en-US" altLang="zh-CN">
              <a:solidFill>
                <a:schemeClr val="bg1"/>
              </a:solidFill>
              <a:ea typeface="宋体" pitchFamily="2" charset="-122"/>
            </a:endParaRPr>
          </a:p>
        </p:txBody>
      </p:sp>
      <p:sp>
        <p:nvSpPr>
          <p:cNvPr id="79940" name="Rectangle 68"/>
          <p:cNvSpPr>
            <a:spLocks noChangeArrowheads="1"/>
          </p:cNvSpPr>
          <p:nvPr/>
        </p:nvSpPr>
        <p:spPr bwMode="auto">
          <a:xfrm>
            <a:off x="3554413" y="54578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41" name="Rectangle 69"/>
          <p:cNvSpPr>
            <a:spLocks noChangeArrowheads="1"/>
          </p:cNvSpPr>
          <p:nvPr/>
        </p:nvSpPr>
        <p:spPr bwMode="auto">
          <a:xfrm>
            <a:off x="3706813" y="5457825"/>
            <a:ext cx="15398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PayAccount</a:t>
            </a:r>
            <a:endParaRPr lang="en-US" altLang="zh-CN">
              <a:solidFill>
                <a:schemeClr val="bg1"/>
              </a:solidFill>
              <a:ea typeface="宋体" pitchFamily="2" charset="-122"/>
            </a:endParaRPr>
          </a:p>
        </p:txBody>
      </p:sp>
      <p:sp>
        <p:nvSpPr>
          <p:cNvPr id="79942" name="Rectangle 70"/>
          <p:cNvSpPr>
            <a:spLocks noChangeArrowheads="1"/>
          </p:cNvSpPr>
          <p:nvPr/>
        </p:nvSpPr>
        <p:spPr bwMode="auto">
          <a:xfrm>
            <a:off x="5230813" y="54578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43" name="Rectangle 71"/>
          <p:cNvSpPr>
            <a:spLocks noChangeArrowheads="1"/>
          </p:cNvSpPr>
          <p:nvPr/>
        </p:nvSpPr>
        <p:spPr bwMode="auto">
          <a:xfrm>
            <a:off x="1116013" y="5749925"/>
            <a:ext cx="76993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empId</a:t>
            </a:r>
            <a:endParaRPr lang="en-US" altLang="zh-CN">
              <a:solidFill>
                <a:schemeClr val="bg1"/>
              </a:solidFill>
              <a:ea typeface="宋体" pitchFamily="2" charset="-122"/>
            </a:endParaRPr>
          </a:p>
        </p:txBody>
      </p:sp>
      <p:sp>
        <p:nvSpPr>
          <p:cNvPr id="79944" name="Rectangle 72"/>
          <p:cNvSpPr>
            <a:spLocks noChangeArrowheads="1"/>
          </p:cNvSpPr>
          <p:nvPr/>
        </p:nvSpPr>
        <p:spPr bwMode="auto">
          <a:xfrm>
            <a:off x="1878013" y="5749925"/>
            <a:ext cx="13858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=++count;</a:t>
            </a:r>
            <a:endParaRPr lang="en-US" altLang="zh-CN">
              <a:solidFill>
                <a:schemeClr val="bg1"/>
              </a:solidFill>
              <a:ea typeface="宋体" pitchFamily="2" charset="-122"/>
            </a:endParaRPr>
          </a:p>
        </p:txBody>
      </p:sp>
      <p:sp>
        <p:nvSpPr>
          <p:cNvPr id="79945" name="Rectangle 73"/>
          <p:cNvSpPr>
            <a:spLocks noChangeArrowheads="1"/>
          </p:cNvSpPr>
          <p:nvPr/>
        </p:nvSpPr>
        <p:spPr bwMode="auto">
          <a:xfrm>
            <a:off x="658813" y="6042025"/>
            <a:ext cx="15398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79947" name="Rectangle 75"/>
          <p:cNvSpPr>
            <a:spLocks noChangeArrowheads="1"/>
          </p:cNvSpPr>
          <p:nvPr/>
        </p:nvSpPr>
        <p:spPr bwMode="auto">
          <a:xfrm>
            <a:off x="3951288" y="974725"/>
            <a:ext cx="106362"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79948" name="Rectangle 76"/>
          <p:cNvSpPr>
            <a:spLocks noChangeArrowheads="1"/>
          </p:cNvSpPr>
          <p:nvPr/>
        </p:nvSpPr>
        <p:spPr bwMode="auto">
          <a:xfrm>
            <a:off x="4143375" y="985838"/>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用来</a:t>
            </a:r>
            <a:endParaRPr lang="zh-CN" altLang="en-US">
              <a:solidFill>
                <a:schemeClr val="bg1"/>
              </a:solidFill>
              <a:ea typeface="宋体" pitchFamily="2" charset="-122"/>
            </a:endParaRPr>
          </a:p>
        </p:txBody>
      </p:sp>
      <p:sp>
        <p:nvSpPr>
          <p:cNvPr id="79949" name="Rectangle 77"/>
          <p:cNvSpPr>
            <a:spLocks noChangeArrowheads="1"/>
          </p:cNvSpPr>
          <p:nvPr/>
        </p:nvSpPr>
        <p:spPr bwMode="auto">
          <a:xfrm>
            <a:off x="4752975" y="985838"/>
            <a:ext cx="6127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创建</a:t>
            </a:r>
            <a:endParaRPr lang="zh-CN" altLang="en-US">
              <a:solidFill>
                <a:schemeClr val="bg1"/>
              </a:solidFill>
              <a:ea typeface="宋体" pitchFamily="2" charset="-122"/>
            </a:endParaRPr>
          </a:p>
        </p:txBody>
      </p:sp>
      <p:sp>
        <p:nvSpPr>
          <p:cNvPr id="79950" name="Rectangle 78"/>
          <p:cNvSpPr>
            <a:spLocks noChangeArrowheads="1"/>
          </p:cNvSpPr>
          <p:nvPr/>
        </p:nvSpPr>
        <p:spPr bwMode="auto">
          <a:xfrm>
            <a:off x="5362575" y="985838"/>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Employee</a:t>
            </a:r>
            <a:endParaRPr lang="en-US" altLang="zh-CN">
              <a:solidFill>
                <a:schemeClr val="bg1"/>
              </a:solidFill>
              <a:ea typeface="宋体" pitchFamily="2" charset="-122"/>
            </a:endParaRPr>
          </a:p>
        </p:txBody>
      </p:sp>
      <p:sp>
        <p:nvSpPr>
          <p:cNvPr id="79951" name="Rectangle 79"/>
          <p:cNvSpPr>
            <a:spLocks noChangeArrowheads="1"/>
          </p:cNvSpPr>
          <p:nvPr/>
        </p:nvSpPr>
        <p:spPr bwMode="auto">
          <a:xfrm>
            <a:off x="6581775" y="985838"/>
            <a:ext cx="183832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类的对象时使</a:t>
            </a:r>
            <a:endParaRPr lang="zh-CN" altLang="en-US">
              <a:solidFill>
                <a:schemeClr val="bg1"/>
              </a:solidFill>
              <a:ea typeface="宋体" pitchFamily="2" charset="-122"/>
            </a:endParaRPr>
          </a:p>
        </p:txBody>
      </p:sp>
      <p:sp>
        <p:nvSpPr>
          <p:cNvPr id="79952" name="Rectangle 80"/>
          <p:cNvSpPr>
            <a:spLocks noChangeArrowheads="1"/>
          </p:cNvSpPr>
          <p:nvPr/>
        </p:nvSpPr>
        <p:spPr bwMode="auto">
          <a:xfrm>
            <a:off x="4143375" y="1314450"/>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count</a:t>
            </a:r>
            <a:endParaRPr lang="en-US" altLang="zh-CN">
              <a:solidFill>
                <a:schemeClr val="bg1"/>
              </a:solidFill>
              <a:ea typeface="宋体" pitchFamily="2" charset="-122"/>
            </a:endParaRPr>
          </a:p>
        </p:txBody>
      </p:sp>
      <p:sp>
        <p:nvSpPr>
          <p:cNvPr id="79953" name="Rectangle 81"/>
          <p:cNvSpPr>
            <a:spLocks noChangeArrowheads="1"/>
          </p:cNvSpPr>
          <p:nvPr/>
        </p:nvSpPr>
        <p:spPr bwMode="auto">
          <a:xfrm>
            <a:off x="4905375" y="1314450"/>
            <a:ext cx="30638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增</a:t>
            </a:r>
            <a:endParaRPr lang="zh-CN" altLang="en-US">
              <a:solidFill>
                <a:schemeClr val="bg1"/>
              </a:solidFill>
              <a:ea typeface="宋体" pitchFamily="2" charset="-122"/>
            </a:endParaRPr>
          </a:p>
        </p:txBody>
      </p:sp>
      <p:sp>
        <p:nvSpPr>
          <p:cNvPr id="79954" name="Rectangle 82"/>
          <p:cNvSpPr>
            <a:spLocks noChangeArrowheads="1"/>
          </p:cNvSpPr>
          <p:nvPr/>
        </p:nvSpPr>
        <p:spPr bwMode="auto">
          <a:xfrm>
            <a:off x="5210175" y="1314450"/>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1</a:t>
            </a:r>
            <a:endParaRPr lang="en-US" altLang="zh-CN">
              <a:solidFill>
                <a:schemeClr val="bg1"/>
              </a:solidFill>
              <a:ea typeface="宋体" pitchFamily="2" charset="-122"/>
            </a:endParaRPr>
          </a:p>
        </p:txBody>
      </p:sp>
      <p:sp>
        <p:nvSpPr>
          <p:cNvPr id="79955" name="Rectangle 83"/>
          <p:cNvSpPr>
            <a:spLocks noChangeArrowheads="1"/>
          </p:cNvSpPr>
          <p:nvPr/>
        </p:nvSpPr>
        <p:spPr bwMode="auto">
          <a:xfrm>
            <a:off x="5362575" y="1314450"/>
            <a:ext cx="3063875"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，产生新的职工编号。</a:t>
            </a:r>
            <a:endParaRPr lang="zh-CN" altLang="en-US">
              <a:solidFill>
                <a:schemeClr val="bg1"/>
              </a:solidFill>
              <a:ea typeface="宋体" pitchFamily="2" charset="-122"/>
            </a:endParaRPr>
          </a:p>
        </p:txBody>
      </p:sp>
      <p:sp>
        <p:nvSpPr>
          <p:cNvPr id="79956" name="Line 84"/>
          <p:cNvSpPr>
            <a:spLocks noChangeShapeType="1"/>
          </p:cNvSpPr>
          <p:nvPr/>
        </p:nvSpPr>
        <p:spPr bwMode="auto">
          <a:xfrm flipH="1">
            <a:off x="2771775" y="1125538"/>
            <a:ext cx="1252538" cy="2368550"/>
          </a:xfrm>
          <a:prstGeom prst="line">
            <a:avLst/>
          </a:prstGeom>
          <a:noFill/>
          <a:ln w="9525">
            <a:solidFill>
              <a:schemeClr val="bg1"/>
            </a:solidFill>
            <a:round/>
            <a:headEnd/>
            <a:tailEnd/>
          </a:ln>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AutoShape 3"/>
          <p:cNvSpPr>
            <a:spLocks noChangeAspect="1" noChangeArrowheads="1" noTextEdit="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80901" name="Rectangle 5"/>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80902" name="Rectangle 6"/>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80903" name="Rectangle 7"/>
          <p:cNvSpPr>
            <a:spLocks noChangeArrowheads="1"/>
          </p:cNvSpPr>
          <p:nvPr/>
        </p:nvSpPr>
        <p:spPr bwMode="auto">
          <a:xfrm>
            <a:off x="152400" y="533400"/>
            <a:ext cx="8840788" cy="5935663"/>
          </a:xfrm>
          <a:prstGeom prst="rect">
            <a:avLst/>
          </a:prstGeom>
          <a:noFill/>
          <a:ln w="9525">
            <a:noFill/>
            <a:miter lim="800000"/>
            <a:headEnd/>
            <a:tailEnd/>
          </a:ln>
        </p:spPr>
        <p:txBody>
          <a:bodyPr/>
          <a:lstStyle/>
          <a:p>
            <a:endParaRPr lang="zh-CN" altLang="en-US"/>
          </a:p>
        </p:txBody>
      </p:sp>
      <p:sp>
        <p:nvSpPr>
          <p:cNvPr id="80904" name="Rectangle 8"/>
          <p:cNvSpPr>
            <a:spLocks noChangeArrowheads="1"/>
          </p:cNvSpPr>
          <p:nvPr/>
        </p:nvSpPr>
        <p:spPr bwMode="auto">
          <a:xfrm>
            <a:off x="701675" y="631825"/>
            <a:ext cx="46196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Employee(Employee&amp; e)       //</a:t>
            </a:r>
            <a:endParaRPr kumimoji="1" lang="en-US" altLang="zh-CN" sz="2400">
              <a:solidFill>
                <a:schemeClr val="bg1"/>
              </a:solidFill>
              <a:latin typeface="Times New Roman" pitchFamily="18" charset="0"/>
              <a:ea typeface="宋体" pitchFamily="2" charset="-122"/>
            </a:endParaRPr>
          </a:p>
        </p:txBody>
      </p:sp>
      <p:sp>
        <p:nvSpPr>
          <p:cNvPr id="80905" name="Rectangle 9"/>
          <p:cNvSpPr>
            <a:spLocks noChangeArrowheads="1"/>
          </p:cNvSpPr>
          <p:nvPr/>
        </p:nvSpPr>
        <p:spPr bwMode="auto">
          <a:xfrm>
            <a:off x="5273675" y="631825"/>
            <a:ext cx="1838325"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拷贝构造函数</a:t>
            </a:r>
            <a:endParaRPr kumimoji="1" lang="zh-CN" altLang="en-US" sz="2400">
              <a:solidFill>
                <a:schemeClr val="bg1"/>
              </a:solidFill>
              <a:latin typeface="Times New Roman" pitchFamily="18" charset="0"/>
              <a:ea typeface="宋体" pitchFamily="2" charset="-122"/>
            </a:endParaRPr>
          </a:p>
        </p:txBody>
      </p:sp>
      <p:sp>
        <p:nvSpPr>
          <p:cNvPr id="80906" name="Rectangle 10"/>
          <p:cNvSpPr>
            <a:spLocks noChangeArrowheads="1"/>
          </p:cNvSpPr>
          <p:nvPr/>
        </p:nvSpPr>
        <p:spPr bwMode="auto">
          <a:xfrm>
            <a:off x="701675" y="996950"/>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0907" name="Rectangle 11"/>
          <p:cNvSpPr>
            <a:spLocks noChangeArrowheads="1"/>
          </p:cNvSpPr>
          <p:nvPr/>
        </p:nvSpPr>
        <p:spPr bwMode="auto">
          <a:xfrm>
            <a:off x="1158875" y="996950"/>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empId</a:t>
            </a:r>
            <a:endParaRPr kumimoji="1" lang="en-US" altLang="zh-CN" sz="2400">
              <a:solidFill>
                <a:schemeClr val="bg1"/>
              </a:solidFill>
              <a:latin typeface="Times New Roman" pitchFamily="18" charset="0"/>
              <a:ea typeface="宋体" pitchFamily="2" charset="-122"/>
            </a:endParaRPr>
          </a:p>
        </p:txBody>
      </p:sp>
      <p:sp>
        <p:nvSpPr>
          <p:cNvPr id="80908" name="Rectangle 12"/>
          <p:cNvSpPr>
            <a:spLocks noChangeArrowheads="1"/>
          </p:cNvSpPr>
          <p:nvPr/>
        </p:nvSpPr>
        <p:spPr bwMode="auto">
          <a:xfrm>
            <a:off x="1920875" y="99695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09" name="Rectangle 13"/>
          <p:cNvSpPr>
            <a:spLocks noChangeArrowheads="1"/>
          </p:cNvSpPr>
          <p:nvPr/>
        </p:nvSpPr>
        <p:spPr bwMode="auto">
          <a:xfrm>
            <a:off x="2073275" y="996950"/>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e.empId</a:t>
            </a:r>
            <a:endParaRPr kumimoji="1" lang="en-US" altLang="zh-CN" sz="2400">
              <a:solidFill>
                <a:schemeClr val="bg1"/>
              </a:solidFill>
              <a:latin typeface="Times New Roman" pitchFamily="18" charset="0"/>
              <a:ea typeface="宋体" pitchFamily="2" charset="-122"/>
            </a:endParaRPr>
          </a:p>
        </p:txBody>
      </p:sp>
      <p:sp>
        <p:nvSpPr>
          <p:cNvPr id="80910" name="Rectangle 14"/>
          <p:cNvSpPr>
            <a:spLocks noChangeArrowheads="1"/>
          </p:cNvSpPr>
          <p:nvPr/>
        </p:nvSpPr>
        <p:spPr bwMode="auto">
          <a:xfrm>
            <a:off x="3140075" y="99695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11" name="Rectangle 15"/>
          <p:cNvSpPr>
            <a:spLocks noChangeArrowheads="1"/>
          </p:cNvSpPr>
          <p:nvPr/>
        </p:nvSpPr>
        <p:spPr bwMode="auto">
          <a:xfrm>
            <a:off x="1158875" y="1362075"/>
            <a:ext cx="27717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strcpy(name,e.name</a:t>
            </a:r>
            <a:endParaRPr kumimoji="1" lang="en-US" altLang="zh-CN" sz="2400">
              <a:solidFill>
                <a:schemeClr val="bg1"/>
              </a:solidFill>
              <a:latin typeface="Times New Roman" pitchFamily="18" charset="0"/>
              <a:ea typeface="宋体" pitchFamily="2" charset="-122"/>
            </a:endParaRPr>
          </a:p>
        </p:txBody>
      </p:sp>
      <p:sp>
        <p:nvSpPr>
          <p:cNvPr id="80912" name="Rectangle 16"/>
          <p:cNvSpPr>
            <a:spLocks noChangeArrowheads="1"/>
          </p:cNvSpPr>
          <p:nvPr/>
        </p:nvSpPr>
        <p:spPr bwMode="auto">
          <a:xfrm>
            <a:off x="3902075" y="136207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13" name="Rectangle 17"/>
          <p:cNvSpPr>
            <a:spLocks noChangeArrowheads="1"/>
          </p:cNvSpPr>
          <p:nvPr/>
        </p:nvSpPr>
        <p:spPr bwMode="auto">
          <a:xfrm>
            <a:off x="1158875" y="1727200"/>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BasicSalary</a:t>
            </a:r>
            <a:endParaRPr kumimoji="1" lang="en-US" altLang="zh-CN" sz="2400">
              <a:solidFill>
                <a:schemeClr val="bg1"/>
              </a:solidFill>
              <a:latin typeface="Times New Roman" pitchFamily="18" charset="0"/>
              <a:ea typeface="宋体" pitchFamily="2" charset="-122"/>
            </a:endParaRPr>
          </a:p>
        </p:txBody>
      </p:sp>
      <p:sp>
        <p:nvSpPr>
          <p:cNvPr id="80914" name="Rectangle 18"/>
          <p:cNvSpPr>
            <a:spLocks noChangeArrowheads="1"/>
          </p:cNvSpPr>
          <p:nvPr/>
        </p:nvSpPr>
        <p:spPr bwMode="auto">
          <a:xfrm>
            <a:off x="2835275" y="172720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15" name="Rectangle 19"/>
          <p:cNvSpPr>
            <a:spLocks noChangeArrowheads="1"/>
          </p:cNvSpPr>
          <p:nvPr/>
        </p:nvSpPr>
        <p:spPr bwMode="auto">
          <a:xfrm>
            <a:off x="2987675" y="1727200"/>
            <a:ext cx="20018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e.BasicSalary</a:t>
            </a:r>
            <a:endParaRPr kumimoji="1" lang="en-US" altLang="zh-CN" sz="2400">
              <a:solidFill>
                <a:schemeClr val="bg1"/>
              </a:solidFill>
              <a:latin typeface="Times New Roman" pitchFamily="18" charset="0"/>
              <a:ea typeface="宋体" pitchFamily="2" charset="-122"/>
            </a:endParaRPr>
          </a:p>
        </p:txBody>
      </p:sp>
      <p:sp>
        <p:nvSpPr>
          <p:cNvPr id="80916" name="Rectangle 20"/>
          <p:cNvSpPr>
            <a:spLocks noChangeArrowheads="1"/>
          </p:cNvSpPr>
          <p:nvPr/>
        </p:nvSpPr>
        <p:spPr bwMode="auto">
          <a:xfrm>
            <a:off x="4968875" y="172720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17" name="Rectangle 21"/>
          <p:cNvSpPr>
            <a:spLocks noChangeArrowheads="1"/>
          </p:cNvSpPr>
          <p:nvPr/>
        </p:nvSpPr>
        <p:spPr bwMode="auto">
          <a:xfrm>
            <a:off x="1158875" y="2092325"/>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PlaceSalary</a:t>
            </a:r>
            <a:endParaRPr kumimoji="1" lang="en-US" altLang="zh-CN" sz="2400">
              <a:solidFill>
                <a:schemeClr val="bg1"/>
              </a:solidFill>
              <a:latin typeface="Times New Roman" pitchFamily="18" charset="0"/>
              <a:ea typeface="宋体" pitchFamily="2" charset="-122"/>
            </a:endParaRPr>
          </a:p>
        </p:txBody>
      </p:sp>
      <p:sp>
        <p:nvSpPr>
          <p:cNvPr id="80918" name="Rectangle 22"/>
          <p:cNvSpPr>
            <a:spLocks noChangeArrowheads="1"/>
          </p:cNvSpPr>
          <p:nvPr/>
        </p:nvSpPr>
        <p:spPr bwMode="auto">
          <a:xfrm>
            <a:off x="2835275" y="20923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19" name="Rectangle 23"/>
          <p:cNvSpPr>
            <a:spLocks noChangeArrowheads="1"/>
          </p:cNvSpPr>
          <p:nvPr/>
        </p:nvSpPr>
        <p:spPr bwMode="auto">
          <a:xfrm>
            <a:off x="2987675" y="2092325"/>
            <a:ext cx="20018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e.PlaceSalary</a:t>
            </a:r>
            <a:endParaRPr kumimoji="1" lang="en-US" altLang="zh-CN" sz="2400">
              <a:solidFill>
                <a:schemeClr val="bg1"/>
              </a:solidFill>
              <a:latin typeface="Times New Roman" pitchFamily="18" charset="0"/>
              <a:ea typeface="宋体" pitchFamily="2" charset="-122"/>
            </a:endParaRPr>
          </a:p>
        </p:txBody>
      </p:sp>
      <p:sp>
        <p:nvSpPr>
          <p:cNvPr id="80920" name="Rectangle 24"/>
          <p:cNvSpPr>
            <a:spLocks noChangeArrowheads="1"/>
          </p:cNvSpPr>
          <p:nvPr/>
        </p:nvSpPr>
        <p:spPr bwMode="auto">
          <a:xfrm>
            <a:off x="4968875" y="20923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21" name="Rectangle 25"/>
          <p:cNvSpPr>
            <a:spLocks noChangeArrowheads="1"/>
          </p:cNvSpPr>
          <p:nvPr/>
        </p:nvSpPr>
        <p:spPr bwMode="auto">
          <a:xfrm>
            <a:off x="1158875" y="2457450"/>
            <a:ext cx="15398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PayAccount</a:t>
            </a:r>
            <a:endParaRPr kumimoji="1" lang="en-US" altLang="zh-CN" sz="2400">
              <a:solidFill>
                <a:schemeClr val="bg1"/>
              </a:solidFill>
              <a:latin typeface="Times New Roman" pitchFamily="18" charset="0"/>
              <a:ea typeface="宋体" pitchFamily="2" charset="-122"/>
            </a:endParaRPr>
          </a:p>
        </p:txBody>
      </p:sp>
      <p:sp>
        <p:nvSpPr>
          <p:cNvPr id="80922" name="Rectangle 26"/>
          <p:cNvSpPr>
            <a:spLocks noChangeArrowheads="1"/>
          </p:cNvSpPr>
          <p:nvPr/>
        </p:nvSpPr>
        <p:spPr bwMode="auto">
          <a:xfrm>
            <a:off x="2682875" y="245745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23" name="Rectangle 27"/>
          <p:cNvSpPr>
            <a:spLocks noChangeArrowheads="1"/>
          </p:cNvSpPr>
          <p:nvPr/>
        </p:nvSpPr>
        <p:spPr bwMode="auto">
          <a:xfrm>
            <a:off x="2835275" y="2457450"/>
            <a:ext cx="184785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e.PayAccount</a:t>
            </a:r>
            <a:endParaRPr kumimoji="1" lang="en-US" altLang="zh-CN" sz="2400">
              <a:solidFill>
                <a:schemeClr val="bg1"/>
              </a:solidFill>
              <a:latin typeface="Times New Roman" pitchFamily="18" charset="0"/>
              <a:ea typeface="宋体" pitchFamily="2" charset="-122"/>
            </a:endParaRPr>
          </a:p>
        </p:txBody>
      </p:sp>
      <p:sp>
        <p:nvSpPr>
          <p:cNvPr id="80924" name="Rectangle 28"/>
          <p:cNvSpPr>
            <a:spLocks noChangeArrowheads="1"/>
          </p:cNvSpPr>
          <p:nvPr/>
        </p:nvSpPr>
        <p:spPr bwMode="auto">
          <a:xfrm>
            <a:off x="4664075" y="245745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25" name="Rectangle 29"/>
          <p:cNvSpPr>
            <a:spLocks noChangeArrowheads="1"/>
          </p:cNvSpPr>
          <p:nvPr/>
        </p:nvSpPr>
        <p:spPr bwMode="auto">
          <a:xfrm>
            <a:off x="701675" y="282257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26" name="Rectangle 30"/>
          <p:cNvSpPr>
            <a:spLocks noChangeArrowheads="1"/>
          </p:cNvSpPr>
          <p:nvPr/>
        </p:nvSpPr>
        <p:spPr bwMode="auto">
          <a:xfrm>
            <a:off x="701675" y="3187700"/>
            <a:ext cx="46196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double calculate( ) const   //</a:t>
            </a:r>
            <a:endParaRPr kumimoji="1" lang="en-US" altLang="zh-CN" sz="2400">
              <a:solidFill>
                <a:schemeClr val="bg1"/>
              </a:solidFill>
              <a:latin typeface="Times New Roman" pitchFamily="18" charset="0"/>
              <a:ea typeface="宋体" pitchFamily="2" charset="-122"/>
            </a:endParaRPr>
          </a:p>
        </p:txBody>
      </p:sp>
      <p:sp>
        <p:nvSpPr>
          <p:cNvPr id="80927" name="Rectangle 31"/>
          <p:cNvSpPr>
            <a:spLocks noChangeArrowheads="1"/>
          </p:cNvSpPr>
          <p:nvPr/>
        </p:nvSpPr>
        <p:spPr bwMode="auto">
          <a:xfrm>
            <a:off x="5273675" y="3187700"/>
            <a:ext cx="1838325"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计算实发工资</a:t>
            </a:r>
            <a:endParaRPr kumimoji="1" lang="zh-CN" altLang="en-US" sz="2400">
              <a:solidFill>
                <a:schemeClr val="bg1"/>
              </a:solidFill>
              <a:latin typeface="Times New Roman" pitchFamily="18" charset="0"/>
              <a:ea typeface="宋体" pitchFamily="2" charset="-122"/>
            </a:endParaRPr>
          </a:p>
        </p:txBody>
      </p:sp>
      <p:sp>
        <p:nvSpPr>
          <p:cNvPr id="80928" name="Rectangle 32"/>
          <p:cNvSpPr>
            <a:spLocks noChangeArrowheads="1"/>
          </p:cNvSpPr>
          <p:nvPr/>
        </p:nvSpPr>
        <p:spPr bwMode="auto">
          <a:xfrm>
            <a:off x="701675" y="3552825"/>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0929" name="Rectangle 33"/>
          <p:cNvSpPr>
            <a:spLocks noChangeArrowheads="1"/>
          </p:cNvSpPr>
          <p:nvPr/>
        </p:nvSpPr>
        <p:spPr bwMode="auto">
          <a:xfrm>
            <a:off x="1158875" y="3552825"/>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return </a:t>
            </a:r>
            <a:endParaRPr kumimoji="1" lang="en-US" altLang="zh-CN" sz="2400">
              <a:solidFill>
                <a:schemeClr val="bg1"/>
              </a:solidFill>
              <a:latin typeface="Times New Roman" pitchFamily="18" charset="0"/>
              <a:ea typeface="宋体" pitchFamily="2" charset="-122"/>
            </a:endParaRPr>
          </a:p>
        </p:txBody>
      </p:sp>
      <p:sp>
        <p:nvSpPr>
          <p:cNvPr id="80930" name="Rectangle 34"/>
          <p:cNvSpPr>
            <a:spLocks noChangeArrowheads="1"/>
          </p:cNvSpPr>
          <p:nvPr/>
        </p:nvSpPr>
        <p:spPr bwMode="auto">
          <a:xfrm>
            <a:off x="2225675" y="3552825"/>
            <a:ext cx="35417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BasicSalary+PlaceSalary</a:t>
            </a:r>
            <a:endParaRPr kumimoji="1" lang="en-US" altLang="zh-CN" sz="2400">
              <a:solidFill>
                <a:schemeClr val="bg1"/>
              </a:solidFill>
              <a:latin typeface="Times New Roman" pitchFamily="18" charset="0"/>
              <a:ea typeface="宋体" pitchFamily="2" charset="-122"/>
            </a:endParaRPr>
          </a:p>
        </p:txBody>
      </p:sp>
      <p:sp>
        <p:nvSpPr>
          <p:cNvPr id="80931" name="Rectangle 35"/>
          <p:cNvSpPr>
            <a:spLocks noChangeArrowheads="1"/>
          </p:cNvSpPr>
          <p:nvPr/>
        </p:nvSpPr>
        <p:spPr bwMode="auto">
          <a:xfrm>
            <a:off x="5730875" y="35528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32" name="Rectangle 36"/>
          <p:cNvSpPr>
            <a:spLocks noChangeArrowheads="1"/>
          </p:cNvSpPr>
          <p:nvPr/>
        </p:nvSpPr>
        <p:spPr bwMode="auto">
          <a:xfrm>
            <a:off x="5883275" y="3552825"/>
            <a:ext cx="15398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PayAccount</a:t>
            </a:r>
            <a:endParaRPr kumimoji="1" lang="en-US" altLang="zh-CN" sz="2400">
              <a:solidFill>
                <a:schemeClr val="bg1"/>
              </a:solidFill>
              <a:latin typeface="Times New Roman" pitchFamily="18" charset="0"/>
              <a:ea typeface="宋体" pitchFamily="2" charset="-122"/>
            </a:endParaRPr>
          </a:p>
        </p:txBody>
      </p:sp>
      <p:sp>
        <p:nvSpPr>
          <p:cNvPr id="80933" name="Rectangle 37"/>
          <p:cNvSpPr>
            <a:spLocks noChangeArrowheads="1"/>
          </p:cNvSpPr>
          <p:nvPr/>
        </p:nvSpPr>
        <p:spPr bwMode="auto">
          <a:xfrm>
            <a:off x="7407275" y="3552825"/>
            <a:ext cx="61595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0934" name="Rectangle 38"/>
          <p:cNvSpPr>
            <a:spLocks noChangeArrowheads="1"/>
          </p:cNvSpPr>
          <p:nvPr/>
        </p:nvSpPr>
        <p:spPr bwMode="auto">
          <a:xfrm>
            <a:off x="701675" y="3917950"/>
            <a:ext cx="46196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void show( ) const          //</a:t>
            </a:r>
            <a:endParaRPr kumimoji="1" lang="en-US" altLang="zh-CN" sz="2400">
              <a:solidFill>
                <a:schemeClr val="bg1"/>
              </a:solidFill>
              <a:latin typeface="Times New Roman" pitchFamily="18" charset="0"/>
              <a:ea typeface="宋体" pitchFamily="2" charset="-122"/>
            </a:endParaRPr>
          </a:p>
        </p:txBody>
      </p:sp>
      <p:sp>
        <p:nvSpPr>
          <p:cNvPr id="80935" name="Rectangle 39"/>
          <p:cNvSpPr>
            <a:spLocks noChangeArrowheads="1"/>
          </p:cNvSpPr>
          <p:nvPr/>
        </p:nvSpPr>
        <p:spPr bwMode="auto">
          <a:xfrm>
            <a:off x="5273675" y="3917950"/>
            <a:ext cx="1838325"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输出职工信息</a:t>
            </a:r>
            <a:endParaRPr kumimoji="1" lang="zh-CN" altLang="en-US" sz="2400">
              <a:solidFill>
                <a:schemeClr val="bg1"/>
              </a:solidFill>
              <a:latin typeface="Times New Roman" pitchFamily="18" charset="0"/>
              <a:ea typeface="宋体" pitchFamily="2" charset="-122"/>
            </a:endParaRPr>
          </a:p>
        </p:txBody>
      </p:sp>
      <p:sp>
        <p:nvSpPr>
          <p:cNvPr id="80936" name="Rectangle 40"/>
          <p:cNvSpPr>
            <a:spLocks noChangeArrowheads="1"/>
          </p:cNvSpPr>
          <p:nvPr/>
        </p:nvSpPr>
        <p:spPr bwMode="auto">
          <a:xfrm>
            <a:off x="701675" y="4283075"/>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0937" name="Rectangle 41"/>
          <p:cNvSpPr>
            <a:spLocks noChangeArrowheads="1"/>
          </p:cNvSpPr>
          <p:nvPr/>
        </p:nvSpPr>
        <p:spPr bwMode="auto">
          <a:xfrm>
            <a:off x="1158875" y="4283075"/>
            <a:ext cx="61595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cout</a:t>
            </a:r>
            <a:endParaRPr kumimoji="1" lang="en-US" altLang="zh-CN" sz="2400">
              <a:solidFill>
                <a:schemeClr val="bg1"/>
              </a:solidFill>
              <a:latin typeface="Times New Roman" pitchFamily="18" charset="0"/>
              <a:ea typeface="宋体" pitchFamily="2" charset="-122"/>
            </a:endParaRPr>
          </a:p>
        </p:txBody>
      </p:sp>
      <p:sp>
        <p:nvSpPr>
          <p:cNvPr id="80938" name="Rectangle 42"/>
          <p:cNvSpPr>
            <a:spLocks noChangeArrowheads="1"/>
          </p:cNvSpPr>
          <p:nvPr/>
        </p:nvSpPr>
        <p:spPr bwMode="auto">
          <a:xfrm>
            <a:off x="1768475" y="428307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39" name="Rectangle 43"/>
          <p:cNvSpPr>
            <a:spLocks noChangeArrowheads="1"/>
          </p:cNvSpPr>
          <p:nvPr/>
        </p:nvSpPr>
        <p:spPr bwMode="auto">
          <a:xfrm>
            <a:off x="2073275" y="428307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empId</a:t>
            </a:r>
            <a:endParaRPr kumimoji="1" lang="en-US" altLang="zh-CN" sz="2400">
              <a:solidFill>
                <a:schemeClr val="bg1"/>
              </a:solidFill>
              <a:latin typeface="Times New Roman" pitchFamily="18" charset="0"/>
              <a:ea typeface="宋体" pitchFamily="2" charset="-122"/>
            </a:endParaRPr>
          </a:p>
        </p:txBody>
      </p:sp>
      <p:sp>
        <p:nvSpPr>
          <p:cNvPr id="80940" name="Rectangle 44"/>
          <p:cNvSpPr>
            <a:spLocks noChangeArrowheads="1"/>
          </p:cNvSpPr>
          <p:nvPr/>
        </p:nvSpPr>
        <p:spPr bwMode="auto">
          <a:xfrm>
            <a:off x="2835275" y="4283075"/>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41" name="Rectangle 45"/>
          <p:cNvSpPr>
            <a:spLocks noChangeArrowheads="1"/>
          </p:cNvSpPr>
          <p:nvPr/>
        </p:nvSpPr>
        <p:spPr bwMode="auto">
          <a:xfrm>
            <a:off x="3292475" y="428307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42" name="Rectangle 46"/>
          <p:cNvSpPr>
            <a:spLocks noChangeArrowheads="1"/>
          </p:cNvSpPr>
          <p:nvPr/>
        </p:nvSpPr>
        <p:spPr bwMode="auto">
          <a:xfrm>
            <a:off x="3444875" y="4283075"/>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t'&lt;&lt;name&lt;&lt;'</a:t>
            </a:r>
            <a:endParaRPr kumimoji="1" lang="en-US" altLang="zh-CN" sz="2400">
              <a:solidFill>
                <a:schemeClr val="bg1"/>
              </a:solidFill>
              <a:latin typeface="Times New Roman" pitchFamily="18" charset="0"/>
              <a:ea typeface="宋体" pitchFamily="2" charset="-122"/>
            </a:endParaRPr>
          </a:p>
        </p:txBody>
      </p:sp>
      <p:sp>
        <p:nvSpPr>
          <p:cNvPr id="80943" name="Rectangle 47"/>
          <p:cNvSpPr>
            <a:spLocks noChangeArrowheads="1"/>
          </p:cNvSpPr>
          <p:nvPr/>
        </p:nvSpPr>
        <p:spPr bwMode="auto">
          <a:xfrm>
            <a:off x="5121275" y="428307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44" name="Rectangle 48"/>
          <p:cNvSpPr>
            <a:spLocks noChangeArrowheads="1"/>
          </p:cNvSpPr>
          <p:nvPr/>
        </p:nvSpPr>
        <p:spPr bwMode="auto">
          <a:xfrm>
            <a:off x="5273675" y="428307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a:t>
            </a:r>
            <a:endParaRPr kumimoji="1" lang="en-US" altLang="zh-CN" sz="2400">
              <a:solidFill>
                <a:schemeClr val="bg1"/>
              </a:solidFill>
              <a:latin typeface="Times New Roman" pitchFamily="18" charset="0"/>
              <a:ea typeface="宋体" pitchFamily="2" charset="-122"/>
            </a:endParaRPr>
          </a:p>
        </p:txBody>
      </p:sp>
      <p:sp>
        <p:nvSpPr>
          <p:cNvPr id="80945" name="Rectangle 49"/>
          <p:cNvSpPr>
            <a:spLocks noChangeArrowheads="1"/>
          </p:cNvSpPr>
          <p:nvPr/>
        </p:nvSpPr>
        <p:spPr bwMode="auto">
          <a:xfrm>
            <a:off x="1768475" y="4648200"/>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46" name="Rectangle 50"/>
          <p:cNvSpPr>
            <a:spLocks noChangeArrowheads="1"/>
          </p:cNvSpPr>
          <p:nvPr/>
        </p:nvSpPr>
        <p:spPr bwMode="auto">
          <a:xfrm>
            <a:off x="2073275" y="4648200"/>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BasicSalary</a:t>
            </a:r>
            <a:endParaRPr kumimoji="1" lang="en-US" altLang="zh-CN" sz="2400">
              <a:solidFill>
                <a:schemeClr val="bg1"/>
              </a:solidFill>
              <a:latin typeface="Times New Roman" pitchFamily="18" charset="0"/>
              <a:ea typeface="宋体" pitchFamily="2" charset="-122"/>
            </a:endParaRPr>
          </a:p>
        </p:txBody>
      </p:sp>
      <p:sp>
        <p:nvSpPr>
          <p:cNvPr id="80947" name="Rectangle 51"/>
          <p:cNvSpPr>
            <a:spLocks noChangeArrowheads="1"/>
          </p:cNvSpPr>
          <p:nvPr/>
        </p:nvSpPr>
        <p:spPr bwMode="auto">
          <a:xfrm>
            <a:off x="3749675" y="4648200"/>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48" name="Rectangle 52"/>
          <p:cNvSpPr>
            <a:spLocks noChangeArrowheads="1"/>
          </p:cNvSpPr>
          <p:nvPr/>
        </p:nvSpPr>
        <p:spPr bwMode="auto">
          <a:xfrm>
            <a:off x="4206875" y="464820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49" name="Rectangle 53"/>
          <p:cNvSpPr>
            <a:spLocks noChangeArrowheads="1"/>
          </p:cNvSpPr>
          <p:nvPr/>
        </p:nvSpPr>
        <p:spPr bwMode="auto">
          <a:xfrm>
            <a:off x="4359275" y="464820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a:t>
            </a:r>
            <a:endParaRPr kumimoji="1" lang="en-US" altLang="zh-CN" sz="2400">
              <a:solidFill>
                <a:schemeClr val="bg1"/>
              </a:solidFill>
              <a:latin typeface="Times New Roman" pitchFamily="18" charset="0"/>
              <a:ea typeface="宋体" pitchFamily="2" charset="-122"/>
            </a:endParaRPr>
          </a:p>
        </p:txBody>
      </p:sp>
      <p:sp>
        <p:nvSpPr>
          <p:cNvPr id="80950" name="Rectangle 54"/>
          <p:cNvSpPr>
            <a:spLocks noChangeArrowheads="1"/>
          </p:cNvSpPr>
          <p:nvPr/>
        </p:nvSpPr>
        <p:spPr bwMode="auto">
          <a:xfrm>
            <a:off x="4511675" y="464820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51" name="Rectangle 55"/>
          <p:cNvSpPr>
            <a:spLocks noChangeArrowheads="1"/>
          </p:cNvSpPr>
          <p:nvPr/>
        </p:nvSpPr>
        <p:spPr bwMode="auto">
          <a:xfrm>
            <a:off x="4664075" y="4648200"/>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a:t>
            </a:r>
            <a:endParaRPr kumimoji="1" lang="en-US" altLang="zh-CN" sz="2400">
              <a:solidFill>
                <a:schemeClr val="bg1"/>
              </a:solidFill>
              <a:latin typeface="Times New Roman" pitchFamily="18" charset="0"/>
              <a:ea typeface="宋体" pitchFamily="2" charset="-122"/>
            </a:endParaRPr>
          </a:p>
        </p:txBody>
      </p:sp>
      <p:sp>
        <p:nvSpPr>
          <p:cNvPr id="80952" name="Rectangle 56"/>
          <p:cNvSpPr>
            <a:spLocks noChangeArrowheads="1"/>
          </p:cNvSpPr>
          <p:nvPr/>
        </p:nvSpPr>
        <p:spPr bwMode="auto">
          <a:xfrm>
            <a:off x="1768475" y="501332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53" name="Rectangle 57"/>
          <p:cNvSpPr>
            <a:spLocks noChangeArrowheads="1"/>
          </p:cNvSpPr>
          <p:nvPr/>
        </p:nvSpPr>
        <p:spPr bwMode="auto">
          <a:xfrm>
            <a:off x="2073275" y="5013325"/>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PlaceSalary</a:t>
            </a:r>
            <a:endParaRPr kumimoji="1" lang="en-US" altLang="zh-CN" sz="2400">
              <a:solidFill>
                <a:schemeClr val="bg1"/>
              </a:solidFill>
              <a:latin typeface="Times New Roman" pitchFamily="18" charset="0"/>
              <a:ea typeface="宋体" pitchFamily="2" charset="-122"/>
            </a:endParaRPr>
          </a:p>
        </p:txBody>
      </p:sp>
      <p:sp>
        <p:nvSpPr>
          <p:cNvPr id="80954" name="Rectangle 58"/>
          <p:cNvSpPr>
            <a:spLocks noChangeArrowheads="1"/>
          </p:cNvSpPr>
          <p:nvPr/>
        </p:nvSpPr>
        <p:spPr bwMode="auto">
          <a:xfrm>
            <a:off x="3749675" y="5013325"/>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55" name="Rectangle 59"/>
          <p:cNvSpPr>
            <a:spLocks noChangeArrowheads="1"/>
          </p:cNvSpPr>
          <p:nvPr/>
        </p:nvSpPr>
        <p:spPr bwMode="auto">
          <a:xfrm>
            <a:off x="4206875" y="50133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56" name="Rectangle 60"/>
          <p:cNvSpPr>
            <a:spLocks noChangeArrowheads="1"/>
          </p:cNvSpPr>
          <p:nvPr/>
        </p:nvSpPr>
        <p:spPr bwMode="auto">
          <a:xfrm>
            <a:off x="4359275" y="50133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a:t>
            </a:r>
            <a:endParaRPr kumimoji="1" lang="en-US" altLang="zh-CN" sz="2400">
              <a:solidFill>
                <a:schemeClr val="bg1"/>
              </a:solidFill>
              <a:latin typeface="Times New Roman" pitchFamily="18" charset="0"/>
              <a:ea typeface="宋体" pitchFamily="2" charset="-122"/>
            </a:endParaRPr>
          </a:p>
        </p:txBody>
      </p:sp>
      <p:sp>
        <p:nvSpPr>
          <p:cNvPr id="80957" name="Rectangle 61"/>
          <p:cNvSpPr>
            <a:spLocks noChangeArrowheads="1"/>
          </p:cNvSpPr>
          <p:nvPr/>
        </p:nvSpPr>
        <p:spPr bwMode="auto">
          <a:xfrm>
            <a:off x="4511675" y="50133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58" name="Rectangle 62"/>
          <p:cNvSpPr>
            <a:spLocks noChangeArrowheads="1"/>
          </p:cNvSpPr>
          <p:nvPr/>
        </p:nvSpPr>
        <p:spPr bwMode="auto">
          <a:xfrm>
            <a:off x="4664075" y="5013325"/>
            <a:ext cx="61595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t"&lt;&lt;</a:t>
            </a:r>
            <a:endParaRPr kumimoji="1" lang="en-US" altLang="zh-CN" sz="2400">
              <a:solidFill>
                <a:schemeClr val="bg1"/>
              </a:solidFill>
              <a:latin typeface="Times New Roman" pitchFamily="18" charset="0"/>
              <a:ea typeface="宋体" pitchFamily="2" charset="-122"/>
            </a:endParaRPr>
          </a:p>
        </p:txBody>
      </p:sp>
      <p:sp>
        <p:nvSpPr>
          <p:cNvPr id="80959" name="Rectangle 63"/>
          <p:cNvSpPr>
            <a:spLocks noChangeArrowheads="1"/>
          </p:cNvSpPr>
          <p:nvPr/>
        </p:nvSpPr>
        <p:spPr bwMode="auto">
          <a:xfrm>
            <a:off x="5273675" y="5013325"/>
            <a:ext cx="15398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PayAccount</a:t>
            </a:r>
            <a:endParaRPr kumimoji="1" lang="en-US" altLang="zh-CN" sz="2400">
              <a:solidFill>
                <a:schemeClr val="bg1"/>
              </a:solidFill>
              <a:latin typeface="Times New Roman" pitchFamily="18" charset="0"/>
              <a:ea typeface="宋体" pitchFamily="2" charset="-122"/>
            </a:endParaRPr>
          </a:p>
        </p:txBody>
      </p:sp>
      <p:sp>
        <p:nvSpPr>
          <p:cNvPr id="80960" name="Rectangle 64"/>
          <p:cNvSpPr>
            <a:spLocks noChangeArrowheads="1"/>
          </p:cNvSpPr>
          <p:nvPr/>
        </p:nvSpPr>
        <p:spPr bwMode="auto">
          <a:xfrm>
            <a:off x="6797675" y="5013325"/>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a:t>
            </a:r>
            <a:endParaRPr kumimoji="1" lang="en-US" altLang="zh-CN" sz="2400">
              <a:solidFill>
                <a:schemeClr val="bg1"/>
              </a:solidFill>
              <a:latin typeface="Times New Roman" pitchFamily="18" charset="0"/>
              <a:ea typeface="宋体" pitchFamily="2" charset="-122"/>
            </a:endParaRPr>
          </a:p>
        </p:txBody>
      </p:sp>
      <p:sp>
        <p:nvSpPr>
          <p:cNvPr id="80961" name="Rectangle 65"/>
          <p:cNvSpPr>
            <a:spLocks noChangeArrowheads="1"/>
          </p:cNvSpPr>
          <p:nvPr/>
        </p:nvSpPr>
        <p:spPr bwMode="auto">
          <a:xfrm>
            <a:off x="7254875" y="50133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62" name="Rectangle 66"/>
          <p:cNvSpPr>
            <a:spLocks noChangeArrowheads="1"/>
          </p:cNvSpPr>
          <p:nvPr/>
        </p:nvSpPr>
        <p:spPr bwMode="auto">
          <a:xfrm>
            <a:off x="7407275" y="501332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t'</a:t>
            </a:r>
            <a:endParaRPr kumimoji="1" lang="en-US" altLang="zh-CN" sz="2400">
              <a:solidFill>
                <a:schemeClr val="bg1"/>
              </a:solidFill>
              <a:latin typeface="Times New Roman" pitchFamily="18" charset="0"/>
              <a:ea typeface="宋体" pitchFamily="2" charset="-122"/>
            </a:endParaRPr>
          </a:p>
        </p:txBody>
      </p:sp>
      <p:sp>
        <p:nvSpPr>
          <p:cNvPr id="80963" name="Rectangle 67"/>
          <p:cNvSpPr>
            <a:spLocks noChangeArrowheads="1"/>
          </p:cNvSpPr>
          <p:nvPr/>
        </p:nvSpPr>
        <p:spPr bwMode="auto">
          <a:xfrm>
            <a:off x="1768475" y="5378450"/>
            <a:ext cx="246380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&lt;&lt;calculate( )&lt;&lt;</a:t>
            </a:r>
            <a:endParaRPr kumimoji="1" lang="en-US" altLang="zh-CN" sz="2400">
              <a:solidFill>
                <a:schemeClr val="bg1"/>
              </a:solidFill>
              <a:latin typeface="Times New Roman" pitchFamily="18" charset="0"/>
              <a:ea typeface="宋体" pitchFamily="2" charset="-122"/>
            </a:endParaRPr>
          </a:p>
        </p:txBody>
      </p:sp>
      <p:sp>
        <p:nvSpPr>
          <p:cNvPr id="80964" name="Rectangle 68"/>
          <p:cNvSpPr>
            <a:spLocks noChangeArrowheads="1"/>
          </p:cNvSpPr>
          <p:nvPr/>
        </p:nvSpPr>
        <p:spPr bwMode="auto">
          <a:xfrm>
            <a:off x="4206875" y="5378450"/>
            <a:ext cx="61595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endl</a:t>
            </a:r>
            <a:endParaRPr kumimoji="1" lang="en-US" altLang="zh-CN" sz="2400">
              <a:solidFill>
                <a:schemeClr val="bg1"/>
              </a:solidFill>
              <a:latin typeface="Times New Roman" pitchFamily="18" charset="0"/>
              <a:ea typeface="宋体" pitchFamily="2" charset="-122"/>
            </a:endParaRPr>
          </a:p>
        </p:txBody>
      </p:sp>
      <p:sp>
        <p:nvSpPr>
          <p:cNvPr id="80965" name="Rectangle 69"/>
          <p:cNvSpPr>
            <a:spLocks noChangeArrowheads="1"/>
          </p:cNvSpPr>
          <p:nvPr/>
        </p:nvSpPr>
        <p:spPr bwMode="auto">
          <a:xfrm>
            <a:off x="4816475" y="537845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66" name="Rectangle 70"/>
          <p:cNvSpPr>
            <a:spLocks noChangeArrowheads="1"/>
          </p:cNvSpPr>
          <p:nvPr/>
        </p:nvSpPr>
        <p:spPr bwMode="auto">
          <a:xfrm>
            <a:off x="701675" y="574357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0967" name="Rectangle 71"/>
          <p:cNvSpPr>
            <a:spLocks noChangeArrowheads="1"/>
          </p:cNvSpPr>
          <p:nvPr/>
        </p:nvSpPr>
        <p:spPr bwMode="auto">
          <a:xfrm>
            <a:off x="244475" y="6108700"/>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AutoShape 3"/>
          <p:cNvSpPr>
            <a:spLocks noChangeAspect="1" noChangeArrowheads="1" noTextEdit="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81925" name="Rectangle 5"/>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81926" name="Rectangle 6"/>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81927" name="Rectangle 7"/>
          <p:cNvSpPr>
            <a:spLocks noChangeArrowheads="1"/>
          </p:cNvSpPr>
          <p:nvPr/>
        </p:nvSpPr>
        <p:spPr bwMode="auto">
          <a:xfrm>
            <a:off x="152400" y="263525"/>
            <a:ext cx="8840788" cy="6446838"/>
          </a:xfrm>
          <a:prstGeom prst="rect">
            <a:avLst/>
          </a:prstGeom>
          <a:noFill/>
          <a:ln w="9525">
            <a:noFill/>
            <a:miter lim="800000"/>
            <a:headEnd/>
            <a:tailEnd/>
          </a:ln>
        </p:spPr>
        <p:txBody>
          <a:bodyPr/>
          <a:lstStyle/>
          <a:p>
            <a:endParaRPr lang="zh-CN" altLang="en-US"/>
          </a:p>
        </p:txBody>
      </p:sp>
      <p:sp>
        <p:nvSpPr>
          <p:cNvPr id="81928" name="Rectangle 8"/>
          <p:cNvSpPr>
            <a:spLocks noChangeArrowheads="1"/>
          </p:cNvSpPr>
          <p:nvPr/>
        </p:nvSpPr>
        <p:spPr bwMode="auto">
          <a:xfrm>
            <a:off x="244475" y="298450"/>
            <a:ext cx="40036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class Node{             //</a:t>
            </a:r>
            <a:endParaRPr kumimoji="1" lang="en-US" altLang="zh-CN" sz="2400">
              <a:solidFill>
                <a:schemeClr val="bg1"/>
              </a:solidFill>
              <a:latin typeface="Times New Roman" pitchFamily="18" charset="0"/>
              <a:ea typeface="宋体" pitchFamily="2" charset="-122"/>
            </a:endParaRPr>
          </a:p>
        </p:txBody>
      </p:sp>
      <p:sp>
        <p:nvSpPr>
          <p:cNvPr id="81929" name="Rectangle 9"/>
          <p:cNvSpPr>
            <a:spLocks noChangeArrowheads="1"/>
          </p:cNvSpPr>
          <p:nvPr/>
        </p:nvSpPr>
        <p:spPr bwMode="auto">
          <a:xfrm>
            <a:off x="4206875" y="298450"/>
            <a:ext cx="919163"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结点类</a:t>
            </a:r>
            <a:endParaRPr kumimoji="1" lang="zh-CN" altLang="en-US" sz="2400">
              <a:solidFill>
                <a:schemeClr val="bg1"/>
              </a:solidFill>
              <a:latin typeface="Times New Roman" pitchFamily="18" charset="0"/>
              <a:ea typeface="宋体" pitchFamily="2" charset="-122"/>
            </a:endParaRPr>
          </a:p>
        </p:txBody>
      </p:sp>
      <p:sp>
        <p:nvSpPr>
          <p:cNvPr id="81930" name="Rectangle 10"/>
          <p:cNvSpPr>
            <a:spLocks noChangeArrowheads="1"/>
          </p:cNvSpPr>
          <p:nvPr/>
        </p:nvSpPr>
        <p:spPr bwMode="auto">
          <a:xfrm>
            <a:off x="701675" y="590550"/>
            <a:ext cx="15398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Employee  </a:t>
            </a:r>
            <a:endParaRPr kumimoji="1" lang="en-US" altLang="zh-CN" sz="2400">
              <a:solidFill>
                <a:schemeClr val="bg1"/>
              </a:solidFill>
              <a:latin typeface="Times New Roman" pitchFamily="18" charset="0"/>
              <a:ea typeface="宋体" pitchFamily="2" charset="-122"/>
            </a:endParaRPr>
          </a:p>
        </p:txBody>
      </p:sp>
      <p:sp>
        <p:nvSpPr>
          <p:cNvPr id="81931" name="Rectangle 11"/>
          <p:cNvSpPr>
            <a:spLocks noChangeArrowheads="1"/>
          </p:cNvSpPr>
          <p:nvPr/>
        </p:nvSpPr>
        <p:spPr bwMode="auto">
          <a:xfrm>
            <a:off x="2225675" y="590550"/>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a:t>
            </a:r>
            <a:endParaRPr kumimoji="1" lang="en-US" altLang="zh-CN" sz="2400">
              <a:solidFill>
                <a:schemeClr val="bg1"/>
              </a:solidFill>
              <a:latin typeface="Times New Roman" pitchFamily="18" charset="0"/>
              <a:ea typeface="宋体" pitchFamily="2" charset="-122"/>
            </a:endParaRPr>
          </a:p>
        </p:txBody>
      </p:sp>
      <p:sp>
        <p:nvSpPr>
          <p:cNvPr id="81932" name="Rectangle 12"/>
          <p:cNvSpPr>
            <a:spLocks noChangeArrowheads="1"/>
          </p:cNvSpPr>
          <p:nvPr/>
        </p:nvSpPr>
        <p:spPr bwMode="auto">
          <a:xfrm>
            <a:off x="2682875" y="590550"/>
            <a:ext cx="15398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1933" name="Rectangle 13"/>
          <p:cNvSpPr>
            <a:spLocks noChangeArrowheads="1"/>
          </p:cNvSpPr>
          <p:nvPr/>
        </p:nvSpPr>
        <p:spPr bwMode="auto">
          <a:xfrm>
            <a:off x="4206875" y="590550"/>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对象成员</a:t>
            </a:r>
            <a:endParaRPr kumimoji="1" lang="zh-CN" altLang="en-US" sz="2400">
              <a:solidFill>
                <a:schemeClr val="bg1"/>
              </a:solidFill>
              <a:latin typeface="Times New Roman" pitchFamily="18" charset="0"/>
              <a:ea typeface="宋体" pitchFamily="2" charset="-122"/>
            </a:endParaRPr>
          </a:p>
        </p:txBody>
      </p:sp>
      <p:sp>
        <p:nvSpPr>
          <p:cNvPr id="81934" name="Rectangle 14"/>
          <p:cNvSpPr>
            <a:spLocks noChangeArrowheads="1"/>
          </p:cNvSpPr>
          <p:nvPr/>
        </p:nvSpPr>
        <p:spPr bwMode="auto">
          <a:xfrm>
            <a:off x="701675" y="882650"/>
            <a:ext cx="9239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Node *</a:t>
            </a:r>
            <a:endParaRPr kumimoji="1" lang="en-US" altLang="zh-CN" sz="2400">
              <a:solidFill>
                <a:schemeClr val="bg1"/>
              </a:solidFill>
              <a:latin typeface="Times New Roman" pitchFamily="18" charset="0"/>
              <a:ea typeface="宋体" pitchFamily="2" charset="-122"/>
            </a:endParaRPr>
          </a:p>
        </p:txBody>
      </p:sp>
      <p:sp>
        <p:nvSpPr>
          <p:cNvPr id="81935" name="Rectangle 15"/>
          <p:cNvSpPr>
            <a:spLocks noChangeArrowheads="1"/>
          </p:cNvSpPr>
          <p:nvPr/>
        </p:nvSpPr>
        <p:spPr bwMode="auto">
          <a:xfrm>
            <a:off x="1616075" y="882650"/>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pNext</a:t>
            </a:r>
            <a:endParaRPr kumimoji="1" lang="en-US" altLang="zh-CN" sz="2400">
              <a:solidFill>
                <a:schemeClr val="bg1"/>
              </a:solidFill>
              <a:latin typeface="Times New Roman" pitchFamily="18" charset="0"/>
              <a:ea typeface="宋体" pitchFamily="2" charset="-122"/>
            </a:endParaRPr>
          </a:p>
        </p:txBody>
      </p:sp>
      <p:sp>
        <p:nvSpPr>
          <p:cNvPr id="81936" name="Rectangle 16"/>
          <p:cNvSpPr>
            <a:spLocks noChangeArrowheads="1"/>
          </p:cNvSpPr>
          <p:nvPr/>
        </p:nvSpPr>
        <p:spPr bwMode="auto">
          <a:xfrm>
            <a:off x="2378075" y="882650"/>
            <a:ext cx="184785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1937" name="Rectangle 17"/>
          <p:cNvSpPr>
            <a:spLocks noChangeArrowheads="1"/>
          </p:cNvSpPr>
          <p:nvPr/>
        </p:nvSpPr>
        <p:spPr bwMode="auto">
          <a:xfrm>
            <a:off x="4206875" y="882650"/>
            <a:ext cx="2757488"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指向下一结点的指针</a:t>
            </a:r>
            <a:endParaRPr kumimoji="1" lang="zh-CN" altLang="en-US" sz="2400">
              <a:solidFill>
                <a:schemeClr val="bg1"/>
              </a:solidFill>
              <a:latin typeface="Times New Roman" pitchFamily="18" charset="0"/>
              <a:ea typeface="宋体" pitchFamily="2" charset="-122"/>
            </a:endParaRPr>
          </a:p>
        </p:txBody>
      </p:sp>
      <p:sp>
        <p:nvSpPr>
          <p:cNvPr id="81938" name="Rectangle 18"/>
          <p:cNvSpPr>
            <a:spLocks noChangeArrowheads="1"/>
          </p:cNvSpPr>
          <p:nvPr/>
        </p:nvSpPr>
        <p:spPr bwMode="auto">
          <a:xfrm>
            <a:off x="244475" y="1174750"/>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public:</a:t>
            </a:r>
            <a:endParaRPr kumimoji="1" lang="en-US" altLang="zh-CN" sz="2400">
              <a:solidFill>
                <a:schemeClr val="bg1"/>
              </a:solidFill>
              <a:latin typeface="Times New Roman" pitchFamily="18" charset="0"/>
              <a:ea typeface="宋体" pitchFamily="2" charset="-122"/>
            </a:endParaRPr>
          </a:p>
        </p:txBody>
      </p:sp>
      <p:sp>
        <p:nvSpPr>
          <p:cNvPr id="81939" name="Rectangle 19"/>
          <p:cNvSpPr>
            <a:spLocks noChangeArrowheads="1"/>
          </p:cNvSpPr>
          <p:nvPr/>
        </p:nvSpPr>
        <p:spPr bwMode="auto">
          <a:xfrm>
            <a:off x="701675" y="1466850"/>
            <a:ext cx="40036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Node(Employee e,Node*next=</a:t>
            </a:r>
            <a:endParaRPr kumimoji="1" lang="en-US" altLang="zh-CN" sz="2400">
              <a:solidFill>
                <a:schemeClr val="bg1"/>
              </a:solidFill>
              <a:latin typeface="Times New Roman" pitchFamily="18" charset="0"/>
              <a:ea typeface="宋体" pitchFamily="2" charset="-122"/>
            </a:endParaRPr>
          </a:p>
        </p:txBody>
      </p:sp>
      <p:sp>
        <p:nvSpPr>
          <p:cNvPr id="81940" name="Rectangle 20"/>
          <p:cNvSpPr>
            <a:spLocks noChangeArrowheads="1"/>
          </p:cNvSpPr>
          <p:nvPr/>
        </p:nvSpPr>
        <p:spPr bwMode="auto">
          <a:xfrm>
            <a:off x="4664075" y="1466850"/>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NULL):emp(e</a:t>
            </a:r>
            <a:endParaRPr kumimoji="1" lang="en-US" altLang="zh-CN" sz="2400">
              <a:solidFill>
                <a:schemeClr val="bg1"/>
              </a:solidFill>
              <a:latin typeface="Times New Roman" pitchFamily="18" charset="0"/>
              <a:ea typeface="宋体" pitchFamily="2" charset="-122"/>
            </a:endParaRPr>
          </a:p>
        </p:txBody>
      </p:sp>
      <p:sp>
        <p:nvSpPr>
          <p:cNvPr id="81941" name="Rectangle 21"/>
          <p:cNvSpPr>
            <a:spLocks noChangeArrowheads="1"/>
          </p:cNvSpPr>
          <p:nvPr/>
        </p:nvSpPr>
        <p:spPr bwMode="auto">
          <a:xfrm>
            <a:off x="6340475" y="1466850"/>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42" name="Rectangle 22"/>
          <p:cNvSpPr>
            <a:spLocks noChangeArrowheads="1"/>
          </p:cNvSpPr>
          <p:nvPr/>
        </p:nvSpPr>
        <p:spPr bwMode="auto">
          <a:xfrm>
            <a:off x="6797675" y="1466850"/>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构造函数</a:t>
            </a:r>
            <a:endParaRPr kumimoji="1" lang="zh-CN" altLang="en-US" sz="2400">
              <a:solidFill>
                <a:schemeClr val="bg1"/>
              </a:solidFill>
              <a:latin typeface="Times New Roman" pitchFamily="18" charset="0"/>
              <a:ea typeface="宋体" pitchFamily="2" charset="-122"/>
            </a:endParaRPr>
          </a:p>
        </p:txBody>
      </p:sp>
      <p:sp>
        <p:nvSpPr>
          <p:cNvPr id="81943" name="Rectangle 23"/>
          <p:cNvSpPr>
            <a:spLocks noChangeArrowheads="1"/>
          </p:cNvSpPr>
          <p:nvPr/>
        </p:nvSpPr>
        <p:spPr bwMode="auto">
          <a:xfrm>
            <a:off x="701675" y="1758950"/>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1944" name="Rectangle 24"/>
          <p:cNvSpPr>
            <a:spLocks noChangeArrowheads="1"/>
          </p:cNvSpPr>
          <p:nvPr/>
        </p:nvSpPr>
        <p:spPr bwMode="auto">
          <a:xfrm>
            <a:off x="1158875" y="1758950"/>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pNext</a:t>
            </a:r>
            <a:endParaRPr kumimoji="1" lang="en-US" altLang="zh-CN" sz="2400">
              <a:solidFill>
                <a:schemeClr val="bg1"/>
              </a:solidFill>
              <a:latin typeface="Times New Roman" pitchFamily="18" charset="0"/>
              <a:ea typeface="宋体" pitchFamily="2" charset="-122"/>
            </a:endParaRPr>
          </a:p>
        </p:txBody>
      </p:sp>
      <p:sp>
        <p:nvSpPr>
          <p:cNvPr id="81945" name="Rectangle 25"/>
          <p:cNvSpPr>
            <a:spLocks noChangeArrowheads="1"/>
          </p:cNvSpPr>
          <p:nvPr/>
        </p:nvSpPr>
        <p:spPr bwMode="auto">
          <a:xfrm>
            <a:off x="1920875" y="1758950"/>
            <a:ext cx="13858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=next;  }</a:t>
            </a:r>
            <a:endParaRPr kumimoji="1" lang="en-US" altLang="zh-CN" sz="2400">
              <a:solidFill>
                <a:schemeClr val="bg1"/>
              </a:solidFill>
              <a:latin typeface="Times New Roman" pitchFamily="18" charset="0"/>
              <a:ea typeface="宋体" pitchFamily="2" charset="-122"/>
            </a:endParaRPr>
          </a:p>
        </p:txBody>
      </p:sp>
      <p:sp>
        <p:nvSpPr>
          <p:cNvPr id="81946" name="Rectangle 26"/>
          <p:cNvSpPr>
            <a:spLocks noChangeArrowheads="1"/>
          </p:cNvSpPr>
          <p:nvPr/>
        </p:nvSpPr>
        <p:spPr bwMode="auto">
          <a:xfrm>
            <a:off x="701675" y="2051050"/>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void </a:t>
            </a:r>
            <a:endParaRPr kumimoji="1" lang="en-US" altLang="zh-CN" sz="2400">
              <a:solidFill>
                <a:schemeClr val="bg1"/>
              </a:solidFill>
              <a:latin typeface="Times New Roman" pitchFamily="18" charset="0"/>
              <a:ea typeface="宋体" pitchFamily="2" charset="-122"/>
            </a:endParaRPr>
          </a:p>
        </p:txBody>
      </p:sp>
      <p:sp>
        <p:nvSpPr>
          <p:cNvPr id="81947" name="Rectangle 27"/>
          <p:cNvSpPr>
            <a:spLocks noChangeArrowheads="1"/>
          </p:cNvSpPr>
          <p:nvPr/>
        </p:nvSpPr>
        <p:spPr bwMode="auto">
          <a:xfrm>
            <a:off x="1463675" y="2051050"/>
            <a:ext cx="123190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showNode</a:t>
            </a:r>
            <a:endParaRPr kumimoji="1" lang="en-US" altLang="zh-CN" sz="2400">
              <a:solidFill>
                <a:schemeClr val="bg1"/>
              </a:solidFill>
              <a:latin typeface="Times New Roman" pitchFamily="18" charset="0"/>
              <a:ea typeface="宋体" pitchFamily="2" charset="-122"/>
            </a:endParaRPr>
          </a:p>
        </p:txBody>
      </p:sp>
      <p:sp>
        <p:nvSpPr>
          <p:cNvPr id="81948" name="Rectangle 28"/>
          <p:cNvSpPr>
            <a:spLocks noChangeArrowheads="1"/>
          </p:cNvSpPr>
          <p:nvPr/>
        </p:nvSpPr>
        <p:spPr bwMode="auto">
          <a:xfrm>
            <a:off x="2682875" y="2051050"/>
            <a:ext cx="41576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  emp.show( );  }    //</a:t>
            </a:r>
            <a:endParaRPr kumimoji="1" lang="en-US" altLang="zh-CN" sz="2400">
              <a:solidFill>
                <a:schemeClr val="bg1"/>
              </a:solidFill>
              <a:latin typeface="Times New Roman" pitchFamily="18" charset="0"/>
              <a:ea typeface="宋体" pitchFamily="2" charset="-122"/>
            </a:endParaRPr>
          </a:p>
        </p:txBody>
      </p:sp>
      <p:sp>
        <p:nvSpPr>
          <p:cNvPr id="81949" name="Rectangle 29"/>
          <p:cNvSpPr>
            <a:spLocks noChangeArrowheads="1"/>
          </p:cNvSpPr>
          <p:nvPr/>
        </p:nvSpPr>
        <p:spPr bwMode="auto">
          <a:xfrm>
            <a:off x="6797675" y="2051050"/>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输出结点</a:t>
            </a:r>
            <a:endParaRPr kumimoji="1" lang="zh-CN" altLang="en-US" sz="2400">
              <a:solidFill>
                <a:schemeClr val="bg1"/>
              </a:solidFill>
              <a:latin typeface="Times New Roman" pitchFamily="18" charset="0"/>
              <a:ea typeface="宋体" pitchFamily="2" charset="-122"/>
            </a:endParaRPr>
          </a:p>
        </p:txBody>
      </p:sp>
      <p:sp>
        <p:nvSpPr>
          <p:cNvPr id="81950" name="Rectangle 30"/>
          <p:cNvSpPr>
            <a:spLocks noChangeArrowheads="1"/>
          </p:cNvSpPr>
          <p:nvPr/>
        </p:nvSpPr>
        <p:spPr bwMode="auto">
          <a:xfrm>
            <a:off x="701675" y="2343150"/>
            <a:ext cx="20018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friend class </a:t>
            </a:r>
            <a:endParaRPr kumimoji="1" lang="en-US" altLang="zh-CN" sz="2400">
              <a:solidFill>
                <a:schemeClr val="bg1"/>
              </a:solidFill>
              <a:latin typeface="Times New Roman" pitchFamily="18" charset="0"/>
              <a:ea typeface="宋体" pitchFamily="2" charset="-122"/>
            </a:endParaRPr>
          </a:p>
        </p:txBody>
      </p:sp>
      <p:sp>
        <p:nvSpPr>
          <p:cNvPr id="81951" name="Rectangle 31"/>
          <p:cNvSpPr>
            <a:spLocks noChangeArrowheads="1"/>
          </p:cNvSpPr>
          <p:nvPr/>
        </p:nvSpPr>
        <p:spPr bwMode="auto">
          <a:xfrm>
            <a:off x="2682875" y="2343150"/>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EmpList</a:t>
            </a:r>
            <a:endParaRPr kumimoji="1" lang="en-US" altLang="zh-CN" sz="2400">
              <a:solidFill>
                <a:schemeClr val="bg1"/>
              </a:solidFill>
              <a:latin typeface="Times New Roman" pitchFamily="18" charset="0"/>
              <a:ea typeface="宋体" pitchFamily="2" charset="-122"/>
            </a:endParaRPr>
          </a:p>
        </p:txBody>
      </p:sp>
      <p:sp>
        <p:nvSpPr>
          <p:cNvPr id="81952" name="Rectangle 32"/>
          <p:cNvSpPr>
            <a:spLocks noChangeArrowheads="1"/>
          </p:cNvSpPr>
          <p:nvPr/>
        </p:nvSpPr>
        <p:spPr bwMode="auto">
          <a:xfrm>
            <a:off x="3749675" y="2343150"/>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53" name="Rectangle 33"/>
          <p:cNvSpPr>
            <a:spLocks noChangeArrowheads="1"/>
          </p:cNvSpPr>
          <p:nvPr/>
        </p:nvSpPr>
        <p:spPr bwMode="auto">
          <a:xfrm>
            <a:off x="6492875" y="2343150"/>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54" name="Rectangle 34"/>
          <p:cNvSpPr>
            <a:spLocks noChangeArrowheads="1"/>
          </p:cNvSpPr>
          <p:nvPr/>
        </p:nvSpPr>
        <p:spPr bwMode="auto">
          <a:xfrm>
            <a:off x="6797675" y="2343150"/>
            <a:ext cx="1531938"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声明友元类</a:t>
            </a:r>
            <a:endParaRPr kumimoji="1" lang="zh-CN" altLang="en-US" sz="2400">
              <a:solidFill>
                <a:schemeClr val="bg1"/>
              </a:solidFill>
              <a:latin typeface="Times New Roman" pitchFamily="18" charset="0"/>
              <a:ea typeface="宋体" pitchFamily="2" charset="-122"/>
            </a:endParaRPr>
          </a:p>
        </p:txBody>
      </p:sp>
      <p:sp>
        <p:nvSpPr>
          <p:cNvPr id="81955" name="Rectangle 35"/>
          <p:cNvSpPr>
            <a:spLocks noChangeArrowheads="1"/>
          </p:cNvSpPr>
          <p:nvPr/>
        </p:nvSpPr>
        <p:spPr bwMode="auto">
          <a:xfrm>
            <a:off x="244475" y="2635250"/>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56" name="Rectangle 36"/>
          <p:cNvSpPr>
            <a:spLocks noChangeArrowheads="1"/>
          </p:cNvSpPr>
          <p:nvPr/>
        </p:nvSpPr>
        <p:spPr bwMode="auto">
          <a:xfrm>
            <a:off x="244475" y="3146425"/>
            <a:ext cx="9239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class </a:t>
            </a:r>
            <a:endParaRPr kumimoji="1" lang="en-US" altLang="zh-CN" sz="2400">
              <a:solidFill>
                <a:schemeClr val="bg1"/>
              </a:solidFill>
              <a:latin typeface="Times New Roman" pitchFamily="18" charset="0"/>
              <a:ea typeface="宋体" pitchFamily="2" charset="-122"/>
            </a:endParaRPr>
          </a:p>
        </p:txBody>
      </p:sp>
      <p:sp>
        <p:nvSpPr>
          <p:cNvPr id="81957" name="Rectangle 37"/>
          <p:cNvSpPr>
            <a:spLocks noChangeArrowheads="1"/>
          </p:cNvSpPr>
          <p:nvPr/>
        </p:nvSpPr>
        <p:spPr bwMode="auto">
          <a:xfrm>
            <a:off x="1158875" y="3146425"/>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EmpList</a:t>
            </a:r>
            <a:endParaRPr kumimoji="1" lang="en-US" altLang="zh-CN" sz="2400">
              <a:solidFill>
                <a:schemeClr val="bg1"/>
              </a:solidFill>
              <a:latin typeface="Times New Roman" pitchFamily="18" charset="0"/>
              <a:ea typeface="宋体" pitchFamily="2" charset="-122"/>
            </a:endParaRPr>
          </a:p>
        </p:txBody>
      </p:sp>
      <p:sp>
        <p:nvSpPr>
          <p:cNvPr id="81958" name="Rectangle 38"/>
          <p:cNvSpPr>
            <a:spLocks noChangeArrowheads="1"/>
          </p:cNvSpPr>
          <p:nvPr/>
        </p:nvSpPr>
        <p:spPr bwMode="auto">
          <a:xfrm>
            <a:off x="2225675" y="31464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59" name="Rectangle 39"/>
          <p:cNvSpPr>
            <a:spLocks noChangeArrowheads="1"/>
          </p:cNvSpPr>
          <p:nvPr/>
        </p:nvSpPr>
        <p:spPr bwMode="auto">
          <a:xfrm>
            <a:off x="701675" y="3438525"/>
            <a:ext cx="9239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Node *</a:t>
            </a:r>
            <a:endParaRPr kumimoji="1" lang="en-US" altLang="zh-CN" sz="2400">
              <a:solidFill>
                <a:schemeClr val="bg1"/>
              </a:solidFill>
              <a:latin typeface="Times New Roman" pitchFamily="18" charset="0"/>
              <a:ea typeface="宋体" pitchFamily="2" charset="-122"/>
            </a:endParaRPr>
          </a:p>
        </p:txBody>
      </p:sp>
      <p:sp>
        <p:nvSpPr>
          <p:cNvPr id="81960" name="Rectangle 40"/>
          <p:cNvSpPr>
            <a:spLocks noChangeArrowheads="1"/>
          </p:cNvSpPr>
          <p:nvPr/>
        </p:nvSpPr>
        <p:spPr bwMode="auto">
          <a:xfrm>
            <a:off x="1616075" y="34385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pHead</a:t>
            </a:r>
            <a:endParaRPr kumimoji="1" lang="en-US" altLang="zh-CN" sz="2400">
              <a:solidFill>
                <a:schemeClr val="bg1"/>
              </a:solidFill>
              <a:latin typeface="Times New Roman" pitchFamily="18" charset="0"/>
              <a:ea typeface="宋体" pitchFamily="2" charset="-122"/>
            </a:endParaRPr>
          </a:p>
        </p:txBody>
      </p:sp>
      <p:sp>
        <p:nvSpPr>
          <p:cNvPr id="81961" name="Rectangle 41"/>
          <p:cNvSpPr>
            <a:spLocks noChangeArrowheads="1"/>
          </p:cNvSpPr>
          <p:nvPr/>
        </p:nvSpPr>
        <p:spPr bwMode="auto">
          <a:xfrm>
            <a:off x="2378075" y="3438525"/>
            <a:ext cx="27717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1962" name="Rectangle 42"/>
          <p:cNvSpPr>
            <a:spLocks noChangeArrowheads="1"/>
          </p:cNvSpPr>
          <p:nvPr/>
        </p:nvSpPr>
        <p:spPr bwMode="auto">
          <a:xfrm>
            <a:off x="5121275" y="3438525"/>
            <a:ext cx="1531938"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链表头指针</a:t>
            </a:r>
            <a:endParaRPr kumimoji="1" lang="zh-CN" altLang="en-US" sz="2400">
              <a:solidFill>
                <a:schemeClr val="bg1"/>
              </a:solidFill>
              <a:latin typeface="Times New Roman" pitchFamily="18" charset="0"/>
              <a:ea typeface="宋体" pitchFamily="2" charset="-122"/>
            </a:endParaRPr>
          </a:p>
        </p:txBody>
      </p:sp>
      <p:sp>
        <p:nvSpPr>
          <p:cNvPr id="81963" name="Rectangle 43"/>
          <p:cNvSpPr>
            <a:spLocks noChangeArrowheads="1"/>
          </p:cNvSpPr>
          <p:nvPr/>
        </p:nvSpPr>
        <p:spPr bwMode="auto">
          <a:xfrm>
            <a:off x="244475" y="3730625"/>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public:</a:t>
            </a:r>
            <a:endParaRPr kumimoji="1" lang="en-US" altLang="zh-CN" sz="2400">
              <a:solidFill>
                <a:schemeClr val="bg1"/>
              </a:solidFill>
              <a:latin typeface="Times New Roman" pitchFamily="18" charset="0"/>
              <a:ea typeface="宋体" pitchFamily="2" charset="-122"/>
            </a:endParaRPr>
          </a:p>
        </p:txBody>
      </p:sp>
      <p:sp>
        <p:nvSpPr>
          <p:cNvPr id="81964" name="Rectangle 44"/>
          <p:cNvSpPr>
            <a:spLocks noChangeArrowheads="1"/>
          </p:cNvSpPr>
          <p:nvPr/>
        </p:nvSpPr>
        <p:spPr bwMode="auto">
          <a:xfrm>
            <a:off x="701675" y="4022725"/>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EmpList</a:t>
            </a:r>
            <a:endParaRPr kumimoji="1" lang="en-US" altLang="zh-CN" sz="2400">
              <a:solidFill>
                <a:schemeClr val="bg1"/>
              </a:solidFill>
              <a:latin typeface="Times New Roman" pitchFamily="18" charset="0"/>
              <a:ea typeface="宋体" pitchFamily="2" charset="-122"/>
            </a:endParaRPr>
          </a:p>
        </p:txBody>
      </p:sp>
      <p:sp>
        <p:nvSpPr>
          <p:cNvPr id="81965" name="Rectangle 45"/>
          <p:cNvSpPr>
            <a:spLocks noChangeArrowheads="1"/>
          </p:cNvSpPr>
          <p:nvPr/>
        </p:nvSpPr>
        <p:spPr bwMode="auto">
          <a:xfrm>
            <a:off x="1768475" y="4022725"/>
            <a:ext cx="9239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  </a:t>
            </a:r>
            <a:endParaRPr kumimoji="1" lang="en-US" altLang="zh-CN" sz="2400">
              <a:solidFill>
                <a:schemeClr val="bg1"/>
              </a:solidFill>
              <a:latin typeface="Times New Roman" pitchFamily="18" charset="0"/>
              <a:ea typeface="宋体" pitchFamily="2" charset="-122"/>
            </a:endParaRPr>
          </a:p>
        </p:txBody>
      </p:sp>
      <p:sp>
        <p:nvSpPr>
          <p:cNvPr id="81966" name="Rectangle 46"/>
          <p:cNvSpPr>
            <a:spLocks noChangeArrowheads="1"/>
          </p:cNvSpPr>
          <p:nvPr/>
        </p:nvSpPr>
        <p:spPr bwMode="auto">
          <a:xfrm>
            <a:off x="2682875" y="40227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pHead</a:t>
            </a:r>
            <a:endParaRPr kumimoji="1" lang="en-US" altLang="zh-CN" sz="2400">
              <a:solidFill>
                <a:schemeClr val="bg1"/>
              </a:solidFill>
              <a:latin typeface="Times New Roman" pitchFamily="18" charset="0"/>
              <a:ea typeface="宋体" pitchFamily="2" charset="-122"/>
            </a:endParaRPr>
          </a:p>
        </p:txBody>
      </p:sp>
      <p:sp>
        <p:nvSpPr>
          <p:cNvPr id="81967" name="Rectangle 47"/>
          <p:cNvSpPr>
            <a:spLocks noChangeArrowheads="1"/>
          </p:cNvSpPr>
          <p:nvPr/>
        </p:nvSpPr>
        <p:spPr bwMode="auto">
          <a:xfrm>
            <a:off x="3444875" y="4022725"/>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=NULL;  }//</a:t>
            </a:r>
            <a:endParaRPr kumimoji="1" lang="en-US" altLang="zh-CN" sz="2400">
              <a:solidFill>
                <a:schemeClr val="bg1"/>
              </a:solidFill>
              <a:latin typeface="Times New Roman" pitchFamily="18" charset="0"/>
              <a:ea typeface="宋体" pitchFamily="2" charset="-122"/>
            </a:endParaRPr>
          </a:p>
        </p:txBody>
      </p:sp>
      <p:sp>
        <p:nvSpPr>
          <p:cNvPr id="81968" name="Rectangle 48"/>
          <p:cNvSpPr>
            <a:spLocks noChangeArrowheads="1"/>
          </p:cNvSpPr>
          <p:nvPr/>
        </p:nvSpPr>
        <p:spPr bwMode="auto">
          <a:xfrm>
            <a:off x="5121275" y="4022725"/>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构造函数</a:t>
            </a:r>
            <a:endParaRPr kumimoji="1" lang="zh-CN" altLang="en-US" sz="2400">
              <a:solidFill>
                <a:schemeClr val="bg1"/>
              </a:solidFill>
              <a:latin typeface="Times New Roman" pitchFamily="18" charset="0"/>
              <a:ea typeface="宋体" pitchFamily="2" charset="-122"/>
            </a:endParaRPr>
          </a:p>
        </p:txBody>
      </p:sp>
      <p:sp>
        <p:nvSpPr>
          <p:cNvPr id="81969" name="Rectangle 49"/>
          <p:cNvSpPr>
            <a:spLocks noChangeArrowheads="1"/>
          </p:cNvSpPr>
          <p:nvPr/>
        </p:nvSpPr>
        <p:spPr bwMode="auto">
          <a:xfrm>
            <a:off x="701675" y="43148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70" name="Rectangle 50"/>
          <p:cNvSpPr>
            <a:spLocks noChangeArrowheads="1"/>
          </p:cNvSpPr>
          <p:nvPr/>
        </p:nvSpPr>
        <p:spPr bwMode="auto">
          <a:xfrm>
            <a:off x="854075" y="4314825"/>
            <a:ext cx="107791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EmpList</a:t>
            </a:r>
            <a:endParaRPr kumimoji="1" lang="en-US" altLang="zh-CN" sz="2400">
              <a:solidFill>
                <a:schemeClr val="bg1"/>
              </a:solidFill>
              <a:latin typeface="Times New Roman" pitchFamily="18" charset="0"/>
              <a:ea typeface="宋体" pitchFamily="2" charset="-122"/>
            </a:endParaRPr>
          </a:p>
        </p:txBody>
      </p:sp>
      <p:sp>
        <p:nvSpPr>
          <p:cNvPr id="81971" name="Rectangle 51"/>
          <p:cNvSpPr>
            <a:spLocks noChangeArrowheads="1"/>
          </p:cNvSpPr>
          <p:nvPr/>
        </p:nvSpPr>
        <p:spPr bwMode="auto">
          <a:xfrm>
            <a:off x="1920875" y="4314825"/>
            <a:ext cx="32337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                //</a:t>
            </a:r>
            <a:endParaRPr kumimoji="1" lang="en-US" altLang="zh-CN" sz="2400">
              <a:solidFill>
                <a:schemeClr val="bg1"/>
              </a:solidFill>
              <a:latin typeface="Times New Roman" pitchFamily="18" charset="0"/>
              <a:ea typeface="宋体" pitchFamily="2" charset="-122"/>
            </a:endParaRPr>
          </a:p>
        </p:txBody>
      </p:sp>
      <p:sp>
        <p:nvSpPr>
          <p:cNvPr id="81972" name="Rectangle 52"/>
          <p:cNvSpPr>
            <a:spLocks noChangeArrowheads="1"/>
          </p:cNvSpPr>
          <p:nvPr/>
        </p:nvSpPr>
        <p:spPr bwMode="auto">
          <a:xfrm>
            <a:off x="5121275" y="4314825"/>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析构函数</a:t>
            </a:r>
            <a:endParaRPr kumimoji="1" lang="zh-CN" altLang="en-US" sz="2400">
              <a:solidFill>
                <a:schemeClr val="bg1"/>
              </a:solidFill>
              <a:latin typeface="Times New Roman" pitchFamily="18" charset="0"/>
              <a:ea typeface="宋体" pitchFamily="2" charset="-122"/>
            </a:endParaRPr>
          </a:p>
        </p:txBody>
      </p:sp>
      <p:sp>
        <p:nvSpPr>
          <p:cNvPr id="81973" name="Rectangle 53"/>
          <p:cNvSpPr>
            <a:spLocks noChangeArrowheads="1"/>
          </p:cNvSpPr>
          <p:nvPr/>
        </p:nvSpPr>
        <p:spPr bwMode="auto">
          <a:xfrm>
            <a:off x="701675" y="4606925"/>
            <a:ext cx="4619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1974" name="Rectangle 54"/>
          <p:cNvSpPr>
            <a:spLocks noChangeArrowheads="1"/>
          </p:cNvSpPr>
          <p:nvPr/>
        </p:nvSpPr>
        <p:spPr bwMode="auto">
          <a:xfrm>
            <a:off x="1158875" y="4606925"/>
            <a:ext cx="123190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Node *p;</a:t>
            </a:r>
            <a:endParaRPr kumimoji="1" lang="en-US" altLang="zh-CN" sz="2400">
              <a:solidFill>
                <a:schemeClr val="bg1"/>
              </a:solidFill>
              <a:latin typeface="Times New Roman" pitchFamily="18" charset="0"/>
              <a:ea typeface="宋体" pitchFamily="2" charset="-122"/>
            </a:endParaRPr>
          </a:p>
        </p:txBody>
      </p:sp>
      <p:sp>
        <p:nvSpPr>
          <p:cNvPr id="81975" name="Rectangle 55"/>
          <p:cNvSpPr>
            <a:spLocks noChangeArrowheads="1"/>
          </p:cNvSpPr>
          <p:nvPr/>
        </p:nvSpPr>
        <p:spPr bwMode="auto">
          <a:xfrm>
            <a:off x="1158875" y="4899025"/>
            <a:ext cx="1693863"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while(pHead</a:t>
            </a:r>
            <a:endParaRPr kumimoji="1" lang="en-US" altLang="zh-CN" sz="2400">
              <a:solidFill>
                <a:schemeClr val="bg1"/>
              </a:solidFill>
              <a:latin typeface="Times New Roman" pitchFamily="18" charset="0"/>
              <a:ea typeface="宋体" pitchFamily="2" charset="-122"/>
            </a:endParaRPr>
          </a:p>
        </p:txBody>
      </p:sp>
      <p:sp>
        <p:nvSpPr>
          <p:cNvPr id="81976" name="Rectangle 56"/>
          <p:cNvSpPr>
            <a:spLocks noChangeArrowheads="1"/>
          </p:cNvSpPr>
          <p:nvPr/>
        </p:nvSpPr>
        <p:spPr bwMode="auto">
          <a:xfrm>
            <a:off x="2835275" y="48990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77" name="Rectangle 57"/>
          <p:cNvSpPr>
            <a:spLocks noChangeArrowheads="1"/>
          </p:cNvSpPr>
          <p:nvPr/>
        </p:nvSpPr>
        <p:spPr bwMode="auto">
          <a:xfrm>
            <a:off x="1158875" y="51911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p=</a:t>
            </a:r>
            <a:endParaRPr kumimoji="1" lang="en-US" altLang="zh-CN" sz="2400">
              <a:solidFill>
                <a:schemeClr val="bg1"/>
              </a:solidFill>
              <a:latin typeface="Times New Roman" pitchFamily="18" charset="0"/>
              <a:ea typeface="宋体" pitchFamily="2" charset="-122"/>
            </a:endParaRPr>
          </a:p>
        </p:txBody>
      </p:sp>
      <p:sp>
        <p:nvSpPr>
          <p:cNvPr id="81978" name="Rectangle 58"/>
          <p:cNvSpPr>
            <a:spLocks noChangeArrowheads="1"/>
          </p:cNvSpPr>
          <p:nvPr/>
        </p:nvSpPr>
        <p:spPr bwMode="auto">
          <a:xfrm>
            <a:off x="1920875" y="51911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pHead</a:t>
            </a:r>
            <a:endParaRPr kumimoji="1" lang="en-US" altLang="zh-CN" sz="2400">
              <a:solidFill>
                <a:schemeClr val="bg1"/>
              </a:solidFill>
              <a:latin typeface="Times New Roman" pitchFamily="18" charset="0"/>
              <a:ea typeface="宋体" pitchFamily="2" charset="-122"/>
            </a:endParaRPr>
          </a:p>
        </p:txBody>
      </p:sp>
      <p:sp>
        <p:nvSpPr>
          <p:cNvPr id="81979" name="Rectangle 59"/>
          <p:cNvSpPr>
            <a:spLocks noChangeArrowheads="1"/>
          </p:cNvSpPr>
          <p:nvPr/>
        </p:nvSpPr>
        <p:spPr bwMode="auto">
          <a:xfrm>
            <a:off x="2682875" y="519112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a:t>
            </a:r>
            <a:endParaRPr kumimoji="1" lang="en-US" altLang="zh-CN" sz="2400">
              <a:solidFill>
                <a:schemeClr val="bg1"/>
              </a:solidFill>
              <a:latin typeface="Times New Roman" pitchFamily="18" charset="0"/>
              <a:ea typeface="宋体" pitchFamily="2" charset="-122"/>
            </a:endParaRPr>
          </a:p>
        </p:txBody>
      </p:sp>
      <p:sp>
        <p:nvSpPr>
          <p:cNvPr id="81980" name="Rectangle 60"/>
          <p:cNvSpPr>
            <a:spLocks noChangeArrowheads="1"/>
          </p:cNvSpPr>
          <p:nvPr/>
        </p:nvSpPr>
        <p:spPr bwMode="auto">
          <a:xfrm>
            <a:off x="2987675" y="51911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pHead</a:t>
            </a:r>
            <a:endParaRPr kumimoji="1" lang="en-US" altLang="zh-CN" sz="2400">
              <a:solidFill>
                <a:schemeClr val="bg1"/>
              </a:solidFill>
              <a:latin typeface="Times New Roman" pitchFamily="18" charset="0"/>
              <a:ea typeface="宋体" pitchFamily="2" charset="-122"/>
            </a:endParaRPr>
          </a:p>
        </p:txBody>
      </p:sp>
      <p:sp>
        <p:nvSpPr>
          <p:cNvPr id="81981" name="Rectangle 61"/>
          <p:cNvSpPr>
            <a:spLocks noChangeArrowheads="1"/>
          </p:cNvSpPr>
          <p:nvPr/>
        </p:nvSpPr>
        <p:spPr bwMode="auto">
          <a:xfrm>
            <a:off x="3749675" y="51911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82" name="Rectangle 62"/>
          <p:cNvSpPr>
            <a:spLocks noChangeArrowheads="1"/>
          </p:cNvSpPr>
          <p:nvPr/>
        </p:nvSpPr>
        <p:spPr bwMode="auto">
          <a:xfrm>
            <a:off x="3902075" y="51911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pHead</a:t>
            </a:r>
            <a:endParaRPr kumimoji="1" lang="en-US" altLang="zh-CN" sz="2400">
              <a:solidFill>
                <a:schemeClr val="bg1"/>
              </a:solidFill>
              <a:latin typeface="Times New Roman" pitchFamily="18" charset="0"/>
              <a:ea typeface="宋体" pitchFamily="2" charset="-122"/>
            </a:endParaRPr>
          </a:p>
        </p:txBody>
      </p:sp>
      <p:sp>
        <p:nvSpPr>
          <p:cNvPr id="81983" name="Rectangle 63"/>
          <p:cNvSpPr>
            <a:spLocks noChangeArrowheads="1"/>
          </p:cNvSpPr>
          <p:nvPr/>
        </p:nvSpPr>
        <p:spPr bwMode="auto">
          <a:xfrm>
            <a:off x="4664075" y="51911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84" name="Rectangle 64"/>
          <p:cNvSpPr>
            <a:spLocks noChangeArrowheads="1"/>
          </p:cNvSpPr>
          <p:nvPr/>
        </p:nvSpPr>
        <p:spPr bwMode="auto">
          <a:xfrm>
            <a:off x="4816475" y="51911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&gt;</a:t>
            </a:r>
            <a:endParaRPr kumimoji="1" lang="en-US" altLang="zh-CN" sz="2400">
              <a:solidFill>
                <a:schemeClr val="bg1"/>
              </a:solidFill>
              <a:latin typeface="Times New Roman" pitchFamily="18" charset="0"/>
              <a:ea typeface="宋体" pitchFamily="2" charset="-122"/>
            </a:endParaRPr>
          </a:p>
        </p:txBody>
      </p:sp>
      <p:sp>
        <p:nvSpPr>
          <p:cNvPr id="81985" name="Rectangle 65"/>
          <p:cNvSpPr>
            <a:spLocks noChangeArrowheads="1"/>
          </p:cNvSpPr>
          <p:nvPr/>
        </p:nvSpPr>
        <p:spPr bwMode="auto">
          <a:xfrm>
            <a:off x="4968875" y="51911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pNext</a:t>
            </a:r>
            <a:endParaRPr kumimoji="1" lang="en-US" altLang="zh-CN" sz="2400">
              <a:solidFill>
                <a:schemeClr val="bg1"/>
              </a:solidFill>
              <a:latin typeface="Times New Roman" pitchFamily="18" charset="0"/>
              <a:ea typeface="宋体" pitchFamily="2" charset="-122"/>
            </a:endParaRPr>
          </a:p>
        </p:txBody>
      </p:sp>
      <p:sp>
        <p:nvSpPr>
          <p:cNvPr id="81986" name="Rectangle 66"/>
          <p:cNvSpPr>
            <a:spLocks noChangeArrowheads="1"/>
          </p:cNvSpPr>
          <p:nvPr/>
        </p:nvSpPr>
        <p:spPr bwMode="auto">
          <a:xfrm>
            <a:off x="5730875" y="5191125"/>
            <a:ext cx="21558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delete p;  }</a:t>
            </a:r>
            <a:endParaRPr kumimoji="1" lang="en-US" altLang="zh-CN" sz="2400">
              <a:solidFill>
                <a:schemeClr val="bg1"/>
              </a:solidFill>
              <a:latin typeface="Times New Roman" pitchFamily="18" charset="0"/>
              <a:ea typeface="宋体" pitchFamily="2" charset="-122"/>
            </a:endParaRPr>
          </a:p>
        </p:txBody>
      </p:sp>
      <p:sp>
        <p:nvSpPr>
          <p:cNvPr id="81987" name="Rectangle 67"/>
          <p:cNvSpPr>
            <a:spLocks noChangeArrowheads="1"/>
          </p:cNvSpPr>
          <p:nvPr/>
        </p:nvSpPr>
        <p:spPr bwMode="auto">
          <a:xfrm>
            <a:off x="701675" y="5483225"/>
            <a:ext cx="15398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81988" name="Rectangle 68"/>
          <p:cNvSpPr>
            <a:spLocks noChangeArrowheads="1"/>
          </p:cNvSpPr>
          <p:nvPr/>
        </p:nvSpPr>
        <p:spPr bwMode="auto">
          <a:xfrm>
            <a:off x="701675" y="57753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void </a:t>
            </a:r>
            <a:endParaRPr kumimoji="1" lang="en-US" altLang="zh-CN" sz="2400">
              <a:solidFill>
                <a:schemeClr val="bg1"/>
              </a:solidFill>
              <a:latin typeface="Times New Roman" pitchFamily="18" charset="0"/>
              <a:ea typeface="宋体" pitchFamily="2" charset="-122"/>
            </a:endParaRPr>
          </a:p>
        </p:txBody>
      </p:sp>
      <p:sp>
        <p:nvSpPr>
          <p:cNvPr id="81989" name="Rectangle 69"/>
          <p:cNvSpPr>
            <a:spLocks noChangeArrowheads="1"/>
          </p:cNvSpPr>
          <p:nvPr/>
        </p:nvSpPr>
        <p:spPr bwMode="auto">
          <a:xfrm>
            <a:off x="1463675" y="5775325"/>
            <a:ext cx="15398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CreateList</a:t>
            </a:r>
            <a:endParaRPr kumimoji="1" lang="en-US" altLang="zh-CN" sz="2400">
              <a:solidFill>
                <a:schemeClr val="bg1"/>
              </a:solidFill>
              <a:latin typeface="Times New Roman" pitchFamily="18" charset="0"/>
              <a:ea typeface="宋体" pitchFamily="2" charset="-122"/>
            </a:endParaRPr>
          </a:p>
        </p:txBody>
      </p:sp>
      <p:sp>
        <p:nvSpPr>
          <p:cNvPr id="81990" name="Rectangle 70"/>
          <p:cNvSpPr>
            <a:spLocks noChangeArrowheads="1"/>
          </p:cNvSpPr>
          <p:nvPr/>
        </p:nvSpPr>
        <p:spPr bwMode="auto">
          <a:xfrm>
            <a:off x="2987675" y="5775325"/>
            <a:ext cx="215582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        //</a:t>
            </a:r>
            <a:endParaRPr kumimoji="1" lang="en-US" altLang="zh-CN" sz="2400">
              <a:solidFill>
                <a:schemeClr val="bg1"/>
              </a:solidFill>
              <a:latin typeface="Times New Roman" pitchFamily="18" charset="0"/>
              <a:ea typeface="宋体" pitchFamily="2" charset="-122"/>
            </a:endParaRPr>
          </a:p>
        </p:txBody>
      </p:sp>
      <p:sp>
        <p:nvSpPr>
          <p:cNvPr id="81991" name="Rectangle 71"/>
          <p:cNvSpPr>
            <a:spLocks noChangeArrowheads="1"/>
          </p:cNvSpPr>
          <p:nvPr/>
        </p:nvSpPr>
        <p:spPr bwMode="auto">
          <a:xfrm>
            <a:off x="5121275" y="5775325"/>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创建链表</a:t>
            </a:r>
            <a:endParaRPr kumimoji="1" lang="zh-CN" altLang="en-US" sz="2400">
              <a:solidFill>
                <a:schemeClr val="bg1"/>
              </a:solidFill>
              <a:latin typeface="Times New Roman" pitchFamily="18" charset="0"/>
              <a:ea typeface="宋体" pitchFamily="2" charset="-122"/>
            </a:endParaRPr>
          </a:p>
        </p:txBody>
      </p:sp>
      <p:sp>
        <p:nvSpPr>
          <p:cNvPr id="81992" name="Rectangle 72"/>
          <p:cNvSpPr>
            <a:spLocks noChangeArrowheads="1"/>
          </p:cNvSpPr>
          <p:nvPr/>
        </p:nvSpPr>
        <p:spPr bwMode="auto">
          <a:xfrm>
            <a:off x="701675" y="6067425"/>
            <a:ext cx="769938"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void </a:t>
            </a:r>
            <a:endParaRPr kumimoji="1" lang="en-US" altLang="zh-CN" sz="2400">
              <a:solidFill>
                <a:schemeClr val="bg1"/>
              </a:solidFill>
              <a:latin typeface="Times New Roman" pitchFamily="18" charset="0"/>
              <a:ea typeface="宋体" pitchFamily="2" charset="-122"/>
            </a:endParaRPr>
          </a:p>
        </p:txBody>
      </p:sp>
      <p:sp>
        <p:nvSpPr>
          <p:cNvPr id="81993" name="Rectangle 73"/>
          <p:cNvSpPr>
            <a:spLocks noChangeArrowheads="1"/>
          </p:cNvSpPr>
          <p:nvPr/>
        </p:nvSpPr>
        <p:spPr bwMode="auto">
          <a:xfrm>
            <a:off x="1463675" y="6067425"/>
            <a:ext cx="123190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ShowList</a:t>
            </a:r>
            <a:endParaRPr kumimoji="1" lang="en-US" altLang="zh-CN" sz="2400">
              <a:solidFill>
                <a:schemeClr val="bg1"/>
              </a:solidFill>
              <a:latin typeface="Times New Roman" pitchFamily="18" charset="0"/>
              <a:ea typeface="宋体" pitchFamily="2" charset="-122"/>
            </a:endParaRPr>
          </a:p>
        </p:txBody>
      </p:sp>
      <p:sp>
        <p:nvSpPr>
          <p:cNvPr id="81994" name="Rectangle 74"/>
          <p:cNvSpPr>
            <a:spLocks noChangeArrowheads="1"/>
          </p:cNvSpPr>
          <p:nvPr/>
        </p:nvSpPr>
        <p:spPr bwMode="auto">
          <a:xfrm>
            <a:off x="2682875" y="6067425"/>
            <a:ext cx="2463800"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 );          //</a:t>
            </a:r>
            <a:endParaRPr kumimoji="1" lang="en-US" altLang="zh-CN" sz="2400">
              <a:solidFill>
                <a:schemeClr val="bg1"/>
              </a:solidFill>
              <a:latin typeface="Times New Roman" pitchFamily="18" charset="0"/>
              <a:ea typeface="宋体" pitchFamily="2" charset="-122"/>
            </a:endParaRPr>
          </a:p>
        </p:txBody>
      </p:sp>
      <p:sp>
        <p:nvSpPr>
          <p:cNvPr id="81995" name="Rectangle 75"/>
          <p:cNvSpPr>
            <a:spLocks noChangeArrowheads="1"/>
          </p:cNvSpPr>
          <p:nvPr/>
        </p:nvSpPr>
        <p:spPr bwMode="auto">
          <a:xfrm>
            <a:off x="5121275" y="6067425"/>
            <a:ext cx="1225550" cy="365125"/>
          </a:xfrm>
          <a:prstGeom prst="rect">
            <a:avLst/>
          </a:prstGeom>
          <a:noFill/>
          <a:ln w="9525">
            <a:noFill/>
            <a:miter lim="800000"/>
            <a:headEnd/>
            <a:tailEnd/>
          </a:ln>
        </p:spPr>
        <p:txBody>
          <a:bodyPr wrap="none" lIns="0" tIns="0" rIns="0" bIns="0">
            <a:spAutoFit/>
          </a:bodyPr>
          <a:lstStyle/>
          <a:p>
            <a:r>
              <a:rPr kumimoji="1" lang="zh-CN" altLang="en-US" sz="2400" b="1">
                <a:solidFill>
                  <a:schemeClr val="bg1"/>
                </a:solidFill>
                <a:latin typeface="宋体" pitchFamily="2" charset="-122"/>
                <a:ea typeface="宋体" pitchFamily="2" charset="-122"/>
              </a:rPr>
              <a:t>输出链表</a:t>
            </a:r>
            <a:endParaRPr kumimoji="1" lang="zh-CN" altLang="en-US" sz="2400">
              <a:solidFill>
                <a:schemeClr val="bg1"/>
              </a:solidFill>
              <a:latin typeface="Times New Roman" pitchFamily="18" charset="0"/>
              <a:ea typeface="宋体" pitchFamily="2" charset="-122"/>
            </a:endParaRPr>
          </a:p>
        </p:txBody>
      </p:sp>
      <p:sp>
        <p:nvSpPr>
          <p:cNvPr id="81996" name="Rectangle 76"/>
          <p:cNvSpPr>
            <a:spLocks noChangeArrowheads="1"/>
          </p:cNvSpPr>
          <p:nvPr/>
        </p:nvSpPr>
        <p:spPr bwMode="auto">
          <a:xfrm>
            <a:off x="244475" y="6359525"/>
            <a:ext cx="307975" cy="365125"/>
          </a:xfrm>
          <a:prstGeom prst="rect">
            <a:avLst/>
          </a:prstGeom>
          <a:noFill/>
          <a:ln w="9525">
            <a:noFill/>
            <a:miter lim="800000"/>
            <a:headEnd/>
            <a:tailEnd/>
          </a:ln>
        </p:spPr>
        <p:txBody>
          <a:bodyPr wrap="none" lIns="0" tIns="0" rIns="0" bIns="0">
            <a:spAutoFit/>
          </a:bodyPr>
          <a:lstStyle/>
          <a:p>
            <a:r>
              <a:rPr kumimoji="1" lang="en-US" altLang="zh-CN" sz="2400" b="1">
                <a:solidFill>
                  <a:schemeClr val="bg1"/>
                </a:solidFill>
                <a:latin typeface="宋体" pitchFamily="2" charset="-122"/>
                <a:ea typeface="宋体" pitchFamily="2" charset="-122"/>
              </a:rPr>
              <a:t>};</a:t>
            </a:r>
            <a:endParaRPr kumimoji="1" lang="en-US" altLang="zh-CN" sz="2400">
              <a:solidFill>
                <a:schemeClr val="bg1"/>
              </a:solidFill>
              <a:latin typeface="Times New Roman" pitchFamily="18" charset="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
          <p:cNvSpPr>
            <a:spLocks noChangeAspect="1" noChangeArrowheads="1" noTextEdit="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82950" name="Rectangle 6"/>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82951" name="Rectangle 7"/>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82952" name="Rectangle 8"/>
          <p:cNvSpPr>
            <a:spLocks noChangeArrowheads="1"/>
          </p:cNvSpPr>
          <p:nvPr/>
        </p:nvSpPr>
        <p:spPr bwMode="auto">
          <a:xfrm>
            <a:off x="152400" y="546100"/>
            <a:ext cx="8840788" cy="6008688"/>
          </a:xfrm>
          <a:prstGeom prst="rect">
            <a:avLst/>
          </a:prstGeom>
          <a:noFill/>
          <a:ln w="9525">
            <a:noFill/>
            <a:miter lim="800000"/>
            <a:headEnd/>
            <a:tailEnd/>
          </a:ln>
        </p:spPr>
        <p:txBody>
          <a:bodyPr/>
          <a:lstStyle/>
          <a:p>
            <a:endParaRPr lang="zh-CN" altLang="en-US"/>
          </a:p>
        </p:txBody>
      </p:sp>
      <p:sp>
        <p:nvSpPr>
          <p:cNvPr id="82953" name="Rectangle 9"/>
          <p:cNvSpPr>
            <a:spLocks noChangeArrowheads="1"/>
          </p:cNvSpPr>
          <p:nvPr/>
        </p:nvSpPr>
        <p:spPr bwMode="auto">
          <a:xfrm>
            <a:off x="244475" y="612775"/>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void </a:t>
            </a:r>
            <a:endParaRPr lang="en-US" altLang="zh-CN">
              <a:solidFill>
                <a:schemeClr val="bg1"/>
              </a:solidFill>
              <a:ea typeface="宋体" pitchFamily="2" charset="-122"/>
            </a:endParaRPr>
          </a:p>
        </p:txBody>
      </p:sp>
      <p:sp>
        <p:nvSpPr>
          <p:cNvPr id="82954" name="Rectangle 10"/>
          <p:cNvSpPr>
            <a:spLocks noChangeArrowheads="1"/>
          </p:cNvSpPr>
          <p:nvPr/>
        </p:nvSpPr>
        <p:spPr bwMode="auto">
          <a:xfrm>
            <a:off x="1006475" y="612775"/>
            <a:ext cx="29257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EmpList::CreateList</a:t>
            </a:r>
            <a:endParaRPr lang="en-US" altLang="zh-CN">
              <a:solidFill>
                <a:schemeClr val="bg1"/>
              </a:solidFill>
              <a:ea typeface="宋体" pitchFamily="2" charset="-122"/>
            </a:endParaRPr>
          </a:p>
        </p:txBody>
      </p:sp>
      <p:sp>
        <p:nvSpPr>
          <p:cNvPr id="82955" name="Rectangle 11"/>
          <p:cNvSpPr>
            <a:spLocks noChangeArrowheads="1"/>
          </p:cNvSpPr>
          <p:nvPr/>
        </p:nvSpPr>
        <p:spPr bwMode="auto">
          <a:xfrm>
            <a:off x="3902075" y="612775"/>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2956" name="Rectangle 12"/>
          <p:cNvSpPr>
            <a:spLocks noChangeArrowheads="1"/>
          </p:cNvSpPr>
          <p:nvPr/>
        </p:nvSpPr>
        <p:spPr bwMode="auto">
          <a:xfrm>
            <a:off x="4664075" y="612775"/>
            <a:ext cx="36766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尾结点插入法创建单向链表</a:t>
            </a:r>
            <a:endParaRPr lang="zh-CN" altLang="en-US">
              <a:solidFill>
                <a:schemeClr val="bg1"/>
              </a:solidFill>
              <a:ea typeface="宋体" pitchFamily="2" charset="-122"/>
            </a:endParaRPr>
          </a:p>
        </p:txBody>
      </p:sp>
      <p:sp>
        <p:nvSpPr>
          <p:cNvPr id="82957" name="Rectangle 13"/>
          <p:cNvSpPr>
            <a:spLocks noChangeArrowheads="1"/>
          </p:cNvSpPr>
          <p:nvPr/>
        </p:nvSpPr>
        <p:spPr bwMode="auto">
          <a:xfrm>
            <a:off x="244475" y="941388"/>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2958" name="Rectangle 14"/>
          <p:cNvSpPr>
            <a:spLocks noChangeArrowheads="1"/>
          </p:cNvSpPr>
          <p:nvPr/>
        </p:nvSpPr>
        <p:spPr bwMode="auto">
          <a:xfrm>
            <a:off x="701675" y="941388"/>
            <a:ext cx="20018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Node *p1,*p2;</a:t>
            </a:r>
            <a:endParaRPr lang="en-US" altLang="zh-CN">
              <a:solidFill>
                <a:schemeClr val="bg1"/>
              </a:solidFill>
              <a:ea typeface="宋体" pitchFamily="2" charset="-122"/>
            </a:endParaRPr>
          </a:p>
        </p:txBody>
      </p:sp>
      <p:sp>
        <p:nvSpPr>
          <p:cNvPr id="82959" name="Rectangle 15"/>
          <p:cNvSpPr>
            <a:spLocks noChangeArrowheads="1"/>
          </p:cNvSpPr>
          <p:nvPr/>
        </p:nvSpPr>
        <p:spPr bwMode="auto">
          <a:xfrm>
            <a:off x="701675" y="1270000"/>
            <a:ext cx="215582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char name[20];</a:t>
            </a:r>
            <a:endParaRPr lang="en-US" altLang="zh-CN">
              <a:solidFill>
                <a:schemeClr val="bg1"/>
              </a:solidFill>
              <a:ea typeface="宋体" pitchFamily="2" charset="-122"/>
            </a:endParaRPr>
          </a:p>
        </p:txBody>
      </p:sp>
      <p:sp>
        <p:nvSpPr>
          <p:cNvPr id="82960" name="Rectangle 16"/>
          <p:cNvSpPr>
            <a:spLocks noChangeArrowheads="1"/>
          </p:cNvSpPr>
          <p:nvPr/>
        </p:nvSpPr>
        <p:spPr bwMode="auto">
          <a:xfrm>
            <a:off x="701675" y="1598613"/>
            <a:ext cx="10779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double </a:t>
            </a:r>
            <a:endParaRPr lang="en-US" altLang="zh-CN">
              <a:solidFill>
                <a:schemeClr val="bg1"/>
              </a:solidFill>
              <a:ea typeface="宋体" pitchFamily="2" charset="-122"/>
            </a:endParaRPr>
          </a:p>
        </p:txBody>
      </p:sp>
      <p:sp>
        <p:nvSpPr>
          <p:cNvPr id="82961" name="Rectangle 17"/>
          <p:cNvSpPr>
            <a:spLocks noChangeArrowheads="1"/>
          </p:cNvSpPr>
          <p:nvPr/>
        </p:nvSpPr>
        <p:spPr bwMode="auto">
          <a:xfrm>
            <a:off x="1768475" y="1598613"/>
            <a:ext cx="52355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BasicSalary,PlaceSalary,PayAccount</a:t>
            </a:r>
            <a:endParaRPr lang="en-US" altLang="zh-CN">
              <a:solidFill>
                <a:schemeClr val="bg1"/>
              </a:solidFill>
              <a:ea typeface="宋体" pitchFamily="2" charset="-122"/>
            </a:endParaRPr>
          </a:p>
        </p:txBody>
      </p:sp>
      <p:sp>
        <p:nvSpPr>
          <p:cNvPr id="82962" name="Rectangle 18"/>
          <p:cNvSpPr>
            <a:spLocks noChangeArrowheads="1"/>
          </p:cNvSpPr>
          <p:nvPr/>
        </p:nvSpPr>
        <p:spPr bwMode="auto">
          <a:xfrm>
            <a:off x="6950075" y="1598613"/>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63" name="Rectangle 19"/>
          <p:cNvSpPr>
            <a:spLocks noChangeArrowheads="1"/>
          </p:cNvSpPr>
          <p:nvPr/>
        </p:nvSpPr>
        <p:spPr bwMode="auto">
          <a:xfrm>
            <a:off x="701675" y="2255838"/>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cout</a:t>
            </a:r>
            <a:endParaRPr lang="en-US" altLang="zh-CN">
              <a:solidFill>
                <a:schemeClr val="bg1"/>
              </a:solidFill>
              <a:ea typeface="宋体" pitchFamily="2" charset="-122"/>
            </a:endParaRPr>
          </a:p>
        </p:txBody>
      </p:sp>
      <p:sp>
        <p:nvSpPr>
          <p:cNvPr id="82964" name="Rectangle 20"/>
          <p:cNvSpPr>
            <a:spLocks noChangeArrowheads="1"/>
          </p:cNvSpPr>
          <p:nvPr/>
        </p:nvSpPr>
        <p:spPr bwMode="auto">
          <a:xfrm>
            <a:off x="1311275" y="2255838"/>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&lt;&lt;"</a:t>
            </a:r>
            <a:endParaRPr lang="en-US" altLang="zh-CN">
              <a:solidFill>
                <a:schemeClr val="bg1"/>
              </a:solidFill>
              <a:ea typeface="宋体" pitchFamily="2" charset="-122"/>
            </a:endParaRPr>
          </a:p>
        </p:txBody>
      </p:sp>
      <p:sp>
        <p:nvSpPr>
          <p:cNvPr id="82965" name="Rectangle 21"/>
          <p:cNvSpPr>
            <a:spLocks noChangeArrowheads="1"/>
          </p:cNvSpPr>
          <p:nvPr/>
        </p:nvSpPr>
        <p:spPr bwMode="auto">
          <a:xfrm>
            <a:off x="1768475" y="2255838"/>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输入姓名</a:t>
            </a:r>
            <a:endParaRPr lang="zh-CN" altLang="en-US">
              <a:solidFill>
                <a:schemeClr val="bg1"/>
              </a:solidFill>
              <a:ea typeface="宋体" pitchFamily="2" charset="-122"/>
            </a:endParaRPr>
          </a:p>
        </p:txBody>
      </p:sp>
      <p:sp>
        <p:nvSpPr>
          <p:cNvPr id="82966" name="Rectangle 22"/>
          <p:cNvSpPr>
            <a:spLocks noChangeArrowheads="1"/>
          </p:cNvSpPr>
          <p:nvPr/>
        </p:nvSpPr>
        <p:spPr bwMode="auto">
          <a:xfrm>
            <a:off x="2987675" y="2255838"/>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(0</a:t>
            </a:r>
            <a:endParaRPr lang="en-US" altLang="zh-CN">
              <a:solidFill>
                <a:schemeClr val="bg1"/>
              </a:solidFill>
              <a:ea typeface="宋体" pitchFamily="2" charset="-122"/>
            </a:endParaRPr>
          </a:p>
        </p:txBody>
      </p:sp>
      <p:sp>
        <p:nvSpPr>
          <p:cNvPr id="82967" name="Rectangle 23"/>
          <p:cNvSpPr>
            <a:spLocks noChangeArrowheads="1"/>
          </p:cNvSpPr>
          <p:nvPr/>
        </p:nvSpPr>
        <p:spPr bwMode="auto">
          <a:xfrm>
            <a:off x="3292475" y="2255838"/>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表示结束</a:t>
            </a:r>
            <a:endParaRPr lang="zh-CN" altLang="en-US">
              <a:solidFill>
                <a:schemeClr val="bg1"/>
              </a:solidFill>
              <a:ea typeface="宋体" pitchFamily="2" charset="-122"/>
            </a:endParaRPr>
          </a:p>
        </p:txBody>
      </p:sp>
      <p:sp>
        <p:nvSpPr>
          <p:cNvPr id="82968" name="Rectangle 24"/>
          <p:cNvSpPr>
            <a:spLocks noChangeArrowheads="1"/>
          </p:cNvSpPr>
          <p:nvPr/>
        </p:nvSpPr>
        <p:spPr bwMode="auto">
          <a:xfrm>
            <a:off x="4511675" y="2255838"/>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69" name="Rectangle 25"/>
          <p:cNvSpPr>
            <a:spLocks noChangeArrowheads="1"/>
          </p:cNvSpPr>
          <p:nvPr/>
        </p:nvSpPr>
        <p:spPr bwMode="auto">
          <a:xfrm>
            <a:off x="701675" y="2584450"/>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cin</a:t>
            </a:r>
            <a:endParaRPr lang="en-US" altLang="zh-CN">
              <a:solidFill>
                <a:schemeClr val="bg1"/>
              </a:solidFill>
              <a:ea typeface="宋体" pitchFamily="2" charset="-122"/>
            </a:endParaRPr>
          </a:p>
        </p:txBody>
      </p:sp>
      <p:sp>
        <p:nvSpPr>
          <p:cNvPr id="82970" name="Rectangle 26"/>
          <p:cNvSpPr>
            <a:spLocks noChangeArrowheads="1"/>
          </p:cNvSpPr>
          <p:nvPr/>
        </p:nvSpPr>
        <p:spPr bwMode="auto">
          <a:xfrm>
            <a:off x="1158875" y="2584450"/>
            <a:ext cx="10779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&gt;&gt;name;</a:t>
            </a:r>
            <a:endParaRPr lang="en-US" altLang="zh-CN">
              <a:solidFill>
                <a:schemeClr val="bg1"/>
              </a:solidFill>
              <a:ea typeface="宋体" pitchFamily="2" charset="-122"/>
            </a:endParaRPr>
          </a:p>
        </p:txBody>
      </p:sp>
      <p:sp>
        <p:nvSpPr>
          <p:cNvPr id="82971" name="Rectangle 27"/>
          <p:cNvSpPr>
            <a:spLocks noChangeArrowheads="1"/>
          </p:cNvSpPr>
          <p:nvPr/>
        </p:nvSpPr>
        <p:spPr bwMode="auto">
          <a:xfrm>
            <a:off x="701675" y="2913063"/>
            <a:ext cx="35417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while(strcmp(name,"0"))</a:t>
            </a:r>
            <a:endParaRPr lang="en-US" altLang="zh-CN">
              <a:solidFill>
                <a:schemeClr val="bg1"/>
              </a:solidFill>
              <a:ea typeface="宋体" pitchFamily="2" charset="-122"/>
            </a:endParaRPr>
          </a:p>
        </p:txBody>
      </p:sp>
      <p:sp>
        <p:nvSpPr>
          <p:cNvPr id="82972" name="Rectangle 28"/>
          <p:cNvSpPr>
            <a:spLocks noChangeArrowheads="1"/>
          </p:cNvSpPr>
          <p:nvPr/>
        </p:nvSpPr>
        <p:spPr bwMode="auto">
          <a:xfrm>
            <a:off x="701675" y="3241675"/>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2973" name="Rectangle 29"/>
          <p:cNvSpPr>
            <a:spLocks noChangeArrowheads="1"/>
          </p:cNvSpPr>
          <p:nvPr/>
        </p:nvSpPr>
        <p:spPr bwMode="auto">
          <a:xfrm>
            <a:off x="1158875" y="324167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cout</a:t>
            </a:r>
            <a:endParaRPr lang="en-US" altLang="zh-CN">
              <a:solidFill>
                <a:schemeClr val="bg1"/>
              </a:solidFill>
              <a:ea typeface="宋体" pitchFamily="2" charset="-122"/>
            </a:endParaRPr>
          </a:p>
        </p:txBody>
      </p:sp>
      <p:sp>
        <p:nvSpPr>
          <p:cNvPr id="82974" name="Rectangle 30"/>
          <p:cNvSpPr>
            <a:spLocks noChangeArrowheads="1"/>
          </p:cNvSpPr>
          <p:nvPr/>
        </p:nvSpPr>
        <p:spPr bwMode="auto">
          <a:xfrm>
            <a:off x="1768475" y="3241675"/>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&lt;&lt;"</a:t>
            </a:r>
            <a:endParaRPr lang="en-US" altLang="zh-CN">
              <a:solidFill>
                <a:schemeClr val="bg1"/>
              </a:solidFill>
              <a:ea typeface="宋体" pitchFamily="2" charset="-122"/>
            </a:endParaRPr>
          </a:p>
        </p:txBody>
      </p:sp>
      <p:sp>
        <p:nvSpPr>
          <p:cNvPr id="82975" name="Rectangle 31"/>
          <p:cNvSpPr>
            <a:spLocks noChangeArrowheads="1"/>
          </p:cNvSpPr>
          <p:nvPr/>
        </p:nvSpPr>
        <p:spPr bwMode="auto">
          <a:xfrm>
            <a:off x="2225675" y="3241675"/>
            <a:ext cx="459581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输入基本工资、岗位津贴和应扣款</a:t>
            </a:r>
            <a:endParaRPr lang="zh-CN" altLang="en-US">
              <a:solidFill>
                <a:schemeClr val="bg1"/>
              </a:solidFill>
              <a:ea typeface="宋体" pitchFamily="2" charset="-122"/>
            </a:endParaRPr>
          </a:p>
        </p:txBody>
      </p:sp>
      <p:sp>
        <p:nvSpPr>
          <p:cNvPr id="82976" name="Rectangle 32"/>
          <p:cNvSpPr>
            <a:spLocks noChangeArrowheads="1"/>
          </p:cNvSpPr>
          <p:nvPr/>
        </p:nvSpPr>
        <p:spPr bwMode="auto">
          <a:xfrm>
            <a:off x="6797675" y="3241675"/>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77" name="Rectangle 33"/>
          <p:cNvSpPr>
            <a:spLocks noChangeArrowheads="1"/>
          </p:cNvSpPr>
          <p:nvPr/>
        </p:nvSpPr>
        <p:spPr bwMode="auto">
          <a:xfrm>
            <a:off x="1158875" y="3570288"/>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cin</a:t>
            </a:r>
            <a:endParaRPr lang="en-US" altLang="zh-CN">
              <a:solidFill>
                <a:schemeClr val="bg1"/>
              </a:solidFill>
              <a:ea typeface="宋体" pitchFamily="2" charset="-122"/>
            </a:endParaRPr>
          </a:p>
        </p:txBody>
      </p:sp>
      <p:sp>
        <p:nvSpPr>
          <p:cNvPr id="82978" name="Rectangle 34"/>
          <p:cNvSpPr>
            <a:spLocks noChangeArrowheads="1"/>
          </p:cNvSpPr>
          <p:nvPr/>
        </p:nvSpPr>
        <p:spPr bwMode="auto">
          <a:xfrm>
            <a:off x="1616075" y="3570288"/>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&gt;&gt;</a:t>
            </a:r>
            <a:endParaRPr lang="en-US" altLang="zh-CN">
              <a:solidFill>
                <a:schemeClr val="bg1"/>
              </a:solidFill>
              <a:ea typeface="宋体" pitchFamily="2" charset="-122"/>
            </a:endParaRPr>
          </a:p>
        </p:txBody>
      </p:sp>
      <p:sp>
        <p:nvSpPr>
          <p:cNvPr id="82979" name="Rectangle 35"/>
          <p:cNvSpPr>
            <a:spLocks noChangeArrowheads="1"/>
          </p:cNvSpPr>
          <p:nvPr/>
        </p:nvSpPr>
        <p:spPr bwMode="auto">
          <a:xfrm>
            <a:off x="1920875" y="3570288"/>
            <a:ext cx="16938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BasicSalary</a:t>
            </a:r>
            <a:endParaRPr lang="en-US" altLang="zh-CN">
              <a:solidFill>
                <a:schemeClr val="bg1"/>
              </a:solidFill>
              <a:ea typeface="宋体" pitchFamily="2" charset="-122"/>
            </a:endParaRPr>
          </a:p>
        </p:txBody>
      </p:sp>
      <p:sp>
        <p:nvSpPr>
          <p:cNvPr id="82980" name="Rectangle 36"/>
          <p:cNvSpPr>
            <a:spLocks noChangeArrowheads="1"/>
          </p:cNvSpPr>
          <p:nvPr/>
        </p:nvSpPr>
        <p:spPr bwMode="auto">
          <a:xfrm>
            <a:off x="3597275" y="3570288"/>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&gt;&gt;</a:t>
            </a:r>
            <a:endParaRPr lang="en-US" altLang="zh-CN">
              <a:solidFill>
                <a:schemeClr val="bg1"/>
              </a:solidFill>
              <a:ea typeface="宋体" pitchFamily="2" charset="-122"/>
            </a:endParaRPr>
          </a:p>
        </p:txBody>
      </p:sp>
      <p:sp>
        <p:nvSpPr>
          <p:cNvPr id="82981" name="Rectangle 37"/>
          <p:cNvSpPr>
            <a:spLocks noChangeArrowheads="1"/>
          </p:cNvSpPr>
          <p:nvPr/>
        </p:nvSpPr>
        <p:spPr bwMode="auto">
          <a:xfrm>
            <a:off x="3902075" y="3570288"/>
            <a:ext cx="16938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PlaceSalary</a:t>
            </a:r>
            <a:endParaRPr lang="en-US" altLang="zh-CN">
              <a:solidFill>
                <a:schemeClr val="bg1"/>
              </a:solidFill>
              <a:ea typeface="宋体" pitchFamily="2" charset="-122"/>
            </a:endParaRPr>
          </a:p>
        </p:txBody>
      </p:sp>
      <p:sp>
        <p:nvSpPr>
          <p:cNvPr id="82982" name="Rectangle 38"/>
          <p:cNvSpPr>
            <a:spLocks noChangeArrowheads="1"/>
          </p:cNvSpPr>
          <p:nvPr/>
        </p:nvSpPr>
        <p:spPr bwMode="auto">
          <a:xfrm>
            <a:off x="5578475" y="3570288"/>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&gt;&gt;</a:t>
            </a:r>
            <a:endParaRPr lang="en-US" altLang="zh-CN">
              <a:solidFill>
                <a:schemeClr val="bg1"/>
              </a:solidFill>
              <a:ea typeface="宋体" pitchFamily="2" charset="-122"/>
            </a:endParaRPr>
          </a:p>
        </p:txBody>
      </p:sp>
      <p:sp>
        <p:nvSpPr>
          <p:cNvPr id="82983" name="Rectangle 39"/>
          <p:cNvSpPr>
            <a:spLocks noChangeArrowheads="1"/>
          </p:cNvSpPr>
          <p:nvPr/>
        </p:nvSpPr>
        <p:spPr bwMode="auto">
          <a:xfrm>
            <a:off x="5883275" y="3570288"/>
            <a:ext cx="15398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PayAccount</a:t>
            </a:r>
            <a:endParaRPr lang="en-US" altLang="zh-CN">
              <a:solidFill>
                <a:schemeClr val="bg1"/>
              </a:solidFill>
              <a:ea typeface="宋体" pitchFamily="2" charset="-122"/>
            </a:endParaRPr>
          </a:p>
        </p:txBody>
      </p:sp>
      <p:sp>
        <p:nvSpPr>
          <p:cNvPr id="82984" name="Rectangle 40"/>
          <p:cNvSpPr>
            <a:spLocks noChangeArrowheads="1"/>
          </p:cNvSpPr>
          <p:nvPr/>
        </p:nvSpPr>
        <p:spPr bwMode="auto">
          <a:xfrm>
            <a:off x="7407275" y="3570288"/>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85" name="Rectangle 41"/>
          <p:cNvSpPr>
            <a:spLocks noChangeArrowheads="1"/>
          </p:cNvSpPr>
          <p:nvPr/>
        </p:nvSpPr>
        <p:spPr bwMode="auto">
          <a:xfrm>
            <a:off x="1158875" y="3941763"/>
            <a:ext cx="1157288" cy="304800"/>
          </a:xfrm>
          <a:prstGeom prst="rect">
            <a:avLst/>
          </a:prstGeom>
          <a:noFill/>
          <a:ln w="9525">
            <a:noFill/>
            <a:miter lim="800000"/>
            <a:headEnd/>
            <a:tailEnd/>
          </a:ln>
        </p:spPr>
        <p:txBody>
          <a:bodyPr wrap="none" lIns="0" tIns="0" rIns="0" bIns="0">
            <a:spAutoFit/>
          </a:bodyPr>
          <a:lstStyle/>
          <a:p>
            <a:r>
              <a:rPr lang="en-US" altLang="zh-CN" sz="2000" b="1">
                <a:solidFill>
                  <a:schemeClr val="bg1"/>
                </a:solidFill>
                <a:latin typeface="宋体" pitchFamily="2" charset="-122"/>
                <a:ea typeface="宋体" pitchFamily="2" charset="-122"/>
              </a:rPr>
              <a:t>Employee </a:t>
            </a:r>
            <a:endParaRPr lang="en-US" altLang="zh-CN">
              <a:solidFill>
                <a:schemeClr val="bg1"/>
              </a:solidFill>
              <a:ea typeface="宋体" pitchFamily="2" charset="-122"/>
            </a:endParaRPr>
          </a:p>
        </p:txBody>
      </p:sp>
      <p:sp>
        <p:nvSpPr>
          <p:cNvPr id="82986" name="Rectangle 42"/>
          <p:cNvSpPr>
            <a:spLocks noChangeArrowheads="1"/>
          </p:cNvSpPr>
          <p:nvPr/>
        </p:nvSpPr>
        <p:spPr bwMode="auto">
          <a:xfrm>
            <a:off x="2301875" y="3941763"/>
            <a:ext cx="5529263" cy="304800"/>
          </a:xfrm>
          <a:prstGeom prst="rect">
            <a:avLst/>
          </a:prstGeom>
          <a:noFill/>
          <a:ln w="9525">
            <a:noFill/>
            <a:miter lim="800000"/>
            <a:headEnd/>
            <a:tailEnd/>
          </a:ln>
        </p:spPr>
        <p:txBody>
          <a:bodyPr wrap="none" lIns="0" tIns="0" rIns="0" bIns="0">
            <a:spAutoFit/>
          </a:bodyPr>
          <a:lstStyle/>
          <a:p>
            <a:r>
              <a:rPr lang="en-US" altLang="zh-CN" sz="2000" b="1">
                <a:solidFill>
                  <a:schemeClr val="bg1"/>
                </a:solidFill>
                <a:latin typeface="宋体" pitchFamily="2" charset="-122"/>
                <a:ea typeface="宋体" pitchFamily="2" charset="-122"/>
              </a:rPr>
              <a:t>emp(name,BasicSalary,PlaceSalary,PayAccount</a:t>
            </a:r>
            <a:endParaRPr lang="en-US" altLang="zh-CN">
              <a:solidFill>
                <a:schemeClr val="bg1"/>
              </a:solidFill>
              <a:ea typeface="宋体" pitchFamily="2" charset="-122"/>
            </a:endParaRPr>
          </a:p>
        </p:txBody>
      </p:sp>
      <p:sp>
        <p:nvSpPr>
          <p:cNvPr id="82987" name="Rectangle 43"/>
          <p:cNvSpPr>
            <a:spLocks noChangeArrowheads="1"/>
          </p:cNvSpPr>
          <p:nvPr/>
        </p:nvSpPr>
        <p:spPr bwMode="auto">
          <a:xfrm>
            <a:off x="7762875" y="3941763"/>
            <a:ext cx="257175" cy="304800"/>
          </a:xfrm>
          <a:prstGeom prst="rect">
            <a:avLst/>
          </a:prstGeom>
          <a:noFill/>
          <a:ln w="9525">
            <a:noFill/>
            <a:miter lim="800000"/>
            <a:headEnd/>
            <a:tailEnd/>
          </a:ln>
        </p:spPr>
        <p:txBody>
          <a:bodyPr wrap="none" lIns="0" tIns="0" rIns="0" bIns="0">
            <a:spAutoFit/>
          </a:bodyPr>
          <a:lstStyle/>
          <a:p>
            <a:r>
              <a:rPr lang="en-US" altLang="zh-CN" sz="20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88" name="Rectangle 44"/>
          <p:cNvSpPr>
            <a:spLocks noChangeArrowheads="1"/>
          </p:cNvSpPr>
          <p:nvPr/>
        </p:nvSpPr>
        <p:spPr bwMode="auto">
          <a:xfrm>
            <a:off x="1158875" y="4227513"/>
            <a:ext cx="10779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p1=new </a:t>
            </a:r>
            <a:endParaRPr lang="en-US" altLang="zh-CN">
              <a:solidFill>
                <a:schemeClr val="bg1"/>
              </a:solidFill>
              <a:ea typeface="宋体" pitchFamily="2" charset="-122"/>
            </a:endParaRPr>
          </a:p>
        </p:txBody>
      </p:sp>
      <p:sp>
        <p:nvSpPr>
          <p:cNvPr id="82989" name="Rectangle 45"/>
          <p:cNvSpPr>
            <a:spLocks noChangeArrowheads="1"/>
          </p:cNvSpPr>
          <p:nvPr/>
        </p:nvSpPr>
        <p:spPr bwMode="auto">
          <a:xfrm>
            <a:off x="2225675" y="4227513"/>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Node(emp</a:t>
            </a:r>
            <a:endParaRPr lang="en-US" altLang="zh-CN">
              <a:solidFill>
                <a:schemeClr val="bg1"/>
              </a:solidFill>
              <a:ea typeface="宋体" pitchFamily="2" charset="-122"/>
            </a:endParaRPr>
          </a:p>
        </p:txBody>
      </p:sp>
      <p:sp>
        <p:nvSpPr>
          <p:cNvPr id="82990" name="Rectangle 46"/>
          <p:cNvSpPr>
            <a:spLocks noChangeArrowheads="1"/>
          </p:cNvSpPr>
          <p:nvPr/>
        </p:nvSpPr>
        <p:spPr bwMode="auto">
          <a:xfrm>
            <a:off x="3444875" y="4227513"/>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91" name="Rectangle 47"/>
          <p:cNvSpPr>
            <a:spLocks noChangeArrowheads="1"/>
          </p:cNvSpPr>
          <p:nvPr/>
        </p:nvSpPr>
        <p:spPr bwMode="auto">
          <a:xfrm>
            <a:off x="1158875" y="4556125"/>
            <a:ext cx="13858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if(!pHead</a:t>
            </a:r>
            <a:endParaRPr lang="en-US" altLang="zh-CN">
              <a:solidFill>
                <a:schemeClr val="bg1"/>
              </a:solidFill>
              <a:ea typeface="宋体" pitchFamily="2" charset="-122"/>
            </a:endParaRPr>
          </a:p>
        </p:txBody>
      </p:sp>
      <p:sp>
        <p:nvSpPr>
          <p:cNvPr id="82992" name="Rectangle 48"/>
          <p:cNvSpPr>
            <a:spLocks noChangeArrowheads="1"/>
          </p:cNvSpPr>
          <p:nvPr/>
        </p:nvSpPr>
        <p:spPr bwMode="auto">
          <a:xfrm>
            <a:off x="2530475" y="45561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2993" name="Rectangle 49"/>
          <p:cNvSpPr>
            <a:spLocks noChangeArrowheads="1"/>
          </p:cNvSpPr>
          <p:nvPr/>
        </p:nvSpPr>
        <p:spPr bwMode="auto">
          <a:xfrm>
            <a:off x="3140075" y="4556125"/>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pHead</a:t>
            </a:r>
            <a:endParaRPr lang="en-US" altLang="zh-CN">
              <a:solidFill>
                <a:schemeClr val="bg1"/>
              </a:solidFill>
              <a:ea typeface="宋体" pitchFamily="2" charset="-122"/>
            </a:endParaRPr>
          </a:p>
        </p:txBody>
      </p:sp>
      <p:sp>
        <p:nvSpPr>
          <p:cNvPr id="82994" name="Rectangle 50"/>
          <p:cNvSpPr>
            <a:spLocks noChangeArrowheads="1"/>
          </p:cNvSpPr>
          <p:nvPr/>
        </p:nvSpPr>
        <p:spPr bwMode="auto">
          <a:xfrm>
            <a:off x="3902075" y="4556125"/>
            <a:ext cx="23098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=p1;  p2=p1;  }</a:t>
            </a:r>
            <a:endParaRPr lang="en-US" altLang="zh-CN">
              <a:solidFill>
                <a:schemeClr val="bg1"/>
              </a:solidFill>
              <a:ea typeface="宋体" pitchFamily="2" charset="-122"/>
            </a:endParaRPr>
          </a:p>
        </p:txBody>
      </p:sp>
      <p:sp>
        <p:nvSpPr>
          <p:cNvPr id="82995" name="Rectangle 51"/>
          <p:cNvSpPr>
            <a:spLocks noChangeArrowheads="1"/>
          </p:cNvSpPr>
          <p:nvPr/>
        </p:nvSpPr>
        <p:spPr bwMode="auto">
          <a:xfrm>
            <a:off x="1158875" y="4884738"/>
            <a:ext cx="13858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else{  p2</a:t>
            </a:r>
            <a:endParaRPr lang="en-US" altLang="zh-CN">
              <a:solidFill>
                <a:schemeClr val="bg1"/>
              </a:solidFill>
              <a:ea typeface="宋体" pitchFamily="2" charset="-122"/>
            </a:endParaRPr>
          </a:p>
        </p:txBody>
      </p:sp>
      <p:sp>
        <p:nvSpPr>
          <p:cNvPr id="82996" name="Rectangle 52"/>
          <p:cNvSpPr>
            <a:spLocks noChangeArrowheads="1"/>
          </p:cNvSpPr>
          <p:nvPr/>
        </p:nvSpPr>
        <p:spPr bwMode="auto">
          <a:xfrm>
            <a:off x="2530475" y="4884738"/>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2997" name="Rectangle 53"/>
          <p:cNvSpPr>
            <a:spLocks noChangeArrowheads="1"/>
          </p:cNvSpPr>
          <p:nvPr/>
        </p:nvSpPr>
        <p:spPr bwMode="auto">
          <a:xfrm>
            <a:off x="2682875" y="4884738"/>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82998" name="Rectangle 54"/>
          <p:cNvSpPr>
            <a:spLocks noChangeArrowheads="1"/>
          </p:cNvSpPr>
          <p:nvPr/>
        </p:nvSpPr>
        <p:spPr bwMode="auto">
          <a:xfrm>
            <a:off x="2835275" y="4884738"/>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pNext</a:t>
            </a:r>
            <a:endParaRPr lang="en-US" altLang="zh-CN">
              <a:solidFill>
                <a:schemeClr val="bg1"/>
              </a:solidFill>
              <a:ea typeface="宋体" pitchFamily="2" charset="-122"/>
            </a:endParaRPr>
          </a:p>
        </p:txBody>
      </p:sp>
      <p:sp>
        <p:nvSpPr>
          <p:cNvPr id="82999" name="Rectangle 55"/>
          <p:cNvSpPr>
            <a:spLocks noChangeArrowheads="1"/>
          </p:cNvSpPr>
          <p:nvPr/>
        </p:nvSpPr>
        <p:spPr bwMode="auto">
          <a:xfrm>
            <a:off x="3597275" y="4884738"/>
            <a:ext cx="23098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=p1;  p2=p1;  }</a:t>
            </a:r>
            <a:endParaRPr lang="en-US" altLang="zh-CN">
              <a:solidFill>
                <a:schemeClr val="bg1"/>
              </a:solidFill>
              <a:ea typeface="宋体" pitchFamily="2" charset="-122"/>
            </a:endParaRPr>
          </a:p>
        </p:txBody>
      </p:sp>
      <p:sp>
        <p:nvSpPr>
          <p:cNvPr id="83000" name="Rectangle 56"/>
          <p:cNvSpPr>
            <a:spLocks noChangeArrowheads="1"/>
          </p:cNvSpPr>
          <p:nvPr/>
        </p:nvSpPr>
        <p:spPr bwMode="auto">
          <a:xfrm>
            <a:off x="1158875" y="5213350"/>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cout</a:t>
            </a:r>
            <a:endParaRPr lang="en-US" altLang="zh-CN">
              <a:solidFill>
                <a:schemeClr val="bg1"/>
              </a:solidFill>
              <a:ea typeface="宋体" pitchFamily="2" charset="-122"/>
            </a:endParaRPr>
          </a:p>
        </p:txBody>
      </p:sp>
      <p:sp>
        <p:nvSpPr>
          <p:cNvPr id="83001" name="Rectangle 57"/>
          <p:cNvSpPr>
            <a:spLocks noChangeArrowheads="1"/>
          </p:cNvSpPr>
          <p:nvPr/>
        </p:nvSpPr>
        <p:spPr bwMode="auto">
          <a:xfrm>
            <a:off x="1768475" y="5213350"/>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&lt;&lt;"</a:t>
            </a:r>
            <a:endParaRPr lang="en-US" altLang="zh-CN">
              <a:solidFill>
                <a:schemeClr val="bg1"/>
              </a:solidFill>
              <a:ea typeface="宋体" pitchFamily="2" charset="-122"/>
            </a:endParaRPr>
          </a:p>
        </p:txBody>
      </p:sp>
      <p:sp>
        <p:nvSpPr>
          <p:cNvPr id="83002" name="Rectangle 58"/>
          <p:cNvSpPr>
            <a:spLocks noChangeArrowheads="1"/>
          </p:cNvSpPr>
          <p:nvPr/>
        </p:nvSpPr>
        <p:spPr bwMode="auto">
          <a:xfrm>
            <a:off x="2225675" y="5213350"/>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输入姓名</a:t>
            </a:r>
            <a:endParaRPr lang="zh-CN" altLang="en-US">
              <a:solidFill>
                <a:schemeClr val="bg1"/>
              </a:solidFill>
              <a:ea typeface="宋体" pitchFamily="2" charset="-122"/>
            </a:endParaRPr>
          </a:p>
        </p:txBody>
      </p:sp>
      <p:sp>
        <p:nvSpPr>
          <p:cNvPr id="83003" name="Rectangle 59"/>
          <p:cNvSpPr>
            <a:spLocks noChangeArrowheads="1"/>
          </p:cNvSpPr>
          <p:nvPr/>
        </p:nvSpPr>
        <p:spPr bwMode="auto">
          <a:xfrm>
            <a:off x="3444875" y="5213350"/>
            <a:ext cx="3079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(0</a:t>
            </a:r>
            <a:endParaRPr lang="en-US" altLang="zh-CN">
              <a:solidFill>
                <a:schemeClr val="bg1"/>
              </a:solidFill>
              <a:ea typeface="宋体" pitchFamily="2" charset="-122"/>
            </a:endParaRPr>
          </a:p>
        </p:txBody>
      </p:sp>
      <p:sp>
        <p:nvSpPr>
          <p:cNvPr id="83004" name="Rectangle 60"/>
          <p:cNvSpPr>
            <a:spLocks noChangeArrowheads="1"/>
          </p:cNvSpPr>
          <p:nvPr/>
        </p:nvSpPr>
        <p:spPr bwMode="auto">
          <a:xfrm>
            <a:off x="3749675" y="5213350"/>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表示结束</a:t>
            </a:r>
            <a:endParaRPr lang="zh-CN" altLang="en-US">
              <a:solidFill>
                <a:schemeClr val="bg1"/>
              </a:solidFill>
              <a:ea typeface="宋体" pitchFamily="2" charset="-122"/>
            </a:endParaRPr>
          </a:p>
        </p:txBody>
      </p:sp>
      <p:sp>
        <p:nvSpPr>
          <p:cNvPr id="83005" name="Rectangle 61"/>
          <p:cNvSpPr>
            <a:spLocks noChangeArrowheads="1"/>
          </p:cNvSpPr>
          <p:nvPr/>
        </p:nvSpPr>
        <p:spPr bwMode="auto">
          <a:xfrm>
            <a:off x="4968875" y="5213350"/>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006" name="Rectangle 62"/>
          <p:cNvSpPr>
            <a:spLocks noChangeArrowheads="1"/>
          </p:cNvSpPr>
          <p:nvPr/>
        </p:nvSpPr>
        <p:spPr bwMode="auto">
          <a:xfrm>
            <a:off x="1158875" y="5541963"/>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cin</a:t>
            </a:r>
            <a:endParaRPr lang="en-US" altLang="zh-CN">
              <a:solidFill>
                <a:schemeClr val="bg1"/>
              </a:solidFill>
              <a:ea typeface="宋体" pitchFamily="2" charset="-122"/>
            </a:endParaRPr>
          </a:p>
        </p:txBody>
      </p:sp>
      <p:sp>
        <p:nvSpPr>
          <p:cNvPr id="83007" name="Rectangle 63"/>
          <p:cNvSpPr>
            <a:spLocks noChangeArrowheads="1"/>
          </p:cNvSpPr>
          <p:nvPr/>
        </p:nvSpPr>
        <p:spPr bwMode="auto">
          <a:xfrm>
            <a:off x="1616075" y="5541963"/>
            <a:ext cx="10779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&gt;&gt;name;</a:t>
            </a:r>
            <a:endParaRPr lang="en-US" altLang="zh-CN">
              <a:solidFill>
                <a:schemeClr val="bg1"/>
              </a:solidFill>
              <a:ea typeface="宋体" pitchFamily="2" charset="-122"/>
            </a:endParaRPr>
          </a:p>
        </p:txBody>
      </p:sp>
      <p:sp>
        <p:nvSpPr>
          <p:cNvPr id="83008" name="Rectangle 64"/>
          <p:cNvSpPr>
            <a:spLocks noChangeArrowheads="1"/>
          </p:cNvSpPr>
          <p:nvPr/>
        </p:nvSpPr>
        <p:spPr bwMode="auto">
          <a:xfrm>
            <a:off x="701675" y="5870575"/>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009" name="Rectangle 65"/>
          <p:cNvSpPr>
            <a:spLocks noChangeArrowheads="1"/>
          </p:cNvSpPr>
          <p:nvPr/>
        </p:nvSpPr>
        <p:spPr bwMode="auto">
          <a:xfrm>
            <a:off x="244475" y="6199188"/>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solidFill>
                  <a:schemeClr val="bg1"/>
                </a:solidFill>
              </a:rPr>
              <a:t>前向引用声明注意事项</a:t>
            </a:r>
          </a:p>
        </p:txBody>
      </p:sp>
      <p:sp>
        <p:nvSpPr>
          <p:cNvPr id="24579" name="Rectangle 3"/>
          <p:cNvSpPr>
            <a:spLocks noGrp="1" noChangeArrowheads="1"/>
          </p:cNvSpPr>
          <p:nvPr>
            <p:ph type="body" idx="1"/>
          </p:nvPr>
        </p:nvSpPr>
        <p:spPr>
          <a:xfrm>
            <a:off x="1295400" y="1676400"/>
            <a:ext cx="7239000" cy="4648200"/>
          </a:xfrm>
        </p:spPr>
        <p:txBody>
          <a:bodyPr/>
          <a:lstStyle/>
          <a:p>
            <a:pPr>
              <a:lnSpc>
                <a:spcPct val="90000"/>
              </a:lnSpc>
            </a:pPr>
            <a:r>
              <a:rPr lang="zh-CN" altLang="en-US" sz="2400">
                <a:solidFill>
                  <a:schemeClr val="bg1"/>
                </a:solidFill>
              </a:rPr>
              <a:t>使用前行引用声明虽然可以解决一些问题，但它并不是万能的。需要注意的是，尽管使用了前向引用声明，但是在提供一个完整的类声明之前，不能声明该类的对象，也不能在内联成员函数中使用该类的对象。请看下面的程序段：</a:t>
            </a:r>
          </a:p>
          <a:p>
            <a:pPr lvl="1">
              <a:lnSpc>
                <a:spcPct val="90000"/>
              </a:lnSpc>
              <a:buFontTx/>
              <a:buNone/>
            </a:pPr>
            <a:r>
              <a:rPr lang="en-US" altLang="zh-CN" sz="2400">
                <a:solidFill>
                  <a:schemeClr val="bg1"/>
                </a:solidFill>
              </a:rPr>
              <a:t>class Fred;	//</a:t>
            </a:r>
            <a:r>
              <a:rPr lang="zh-CN" altLang="en-US" sz="2400">
                <a:solidFill>
                  <a:schemeClr val="bg1"/>
                </a:solidFill>
              </a:rPr>
              <a:t>前向引用声明</a:t>
            </a:r>
          </a:p>
          <a:p>
            <a:pPr lvl="1">
              <a:lnSpc>
                <a:spcPct val="90000"/>
              </a:lnSpc>
              <a:buFontTx/>
              <a:buNone/>
            </a:pPr>
            <a:r>
              <a:rPr lang="en-US" altLang="zh-CN" sz="2400">
                <a:solidFill>
                  <a:schemeClr val="bg1"/>
                </a:solidFill>
              </a:rPr>
              <a:t>class Barney {</a:t>
            </a:r>
          </a:p>
          <a:p>
            <a:pPr lvl="1">
              <a:lnSpc>
                <a:spcPct val="90000"/>
              </a:lnSpc>
              <a:buFontTx/>
              <a:buNone/>
            </a:pPr>
            <a:r>
              <a:rPr lang="en-US" altLang="zh-CN" sz="2400">
                <a:solidFill>
                  <a:schemeClr val="bg1"/>
                </a:solidFill>
              </a:rPr>
              <a:t>   Fred x;	//</a:t>
            </a:r>
            <a:r>
              <a:rPr lang="zh-CN" altLang="en-US" sz="2400">
                <a:solidFill>
                  <a:schemeClr val="bg1"/>
                </a:solidFill>
              </a:rPr>
              <a:t>错误：类</a:t>
            </a:r>
            <a:r>
              <a:rPr lang="en-US" altLang="zh-CN" sz="2400">
                <a:solidFill>
                  <a:schemeClr val="bg1"/>
                </a:solidFill>
              </a:rPr>
              <a:t>Fred</a:t>
            </a:r>
            <a:r>
              <a:rPr lang="zh-CN" altLang="en-US" sz="2400">
                <a:solidFill>
                  <a:schemeClr val="bg1"/>
                </a:solidFill>
              </a:rPr>
              <a:t>的声明尚不完善</a:t>
            </a:r>
          </a:p>
          <a:p>
            <a:pPr lvl="1">
              <a:lnSpc>
                <a:spcPct val="90000"/>
              </a:lnSpc>
              <a:buFontTx/>
              <a:buNone/>
            </a:pPr>
            <a:r>
              <a:rPr lang="zh-CN" altLang="en-US" sz="2400">
                <a:solidFill>
                  <a:schemeClr val="bg1"/>
                </a:solidFill>
              </a:rPr>
              <a:t> </a:t>
            </a:r>
            <a:r>
              <a:rPr lang="en-US" altLang="zh-CN" sz="2400">
                <a:solidFill>
                  <a:schemeClr val="bg1"/>
                </a:solidFill>
              </a:rPr>
              <a:t>};</a:t>
            </a:r>
          </a:p>
          <a:p>
            <a:pPr lvl="1">
              <a:lnSpc>
                <a:spcPct val="90000"/>
              </a:lnSpc>
              <a:buFontTx/>
              <a:buNone/>
            </a:pPr>
            <a:r>
              <a:rPr lang="en-US" altLang="zh-CN" sz="2400">
                <a:solidFill>
                  <a:schemeClr val="bg1"/>
                </a:solidFill>
              </a:rPr>
              <a:t>class Fred {</a:t>
            </a:r>
          </a:p>
          <a:p>
            <a:pPr lvl="1">
              <a:lnSpc>
                <a:spcPct val="90000"/>
              </a:lnSpc>
              <a:buFontTx/>
              <a:buNone/>
            </a:pPr>
            <a:r>
              <a:rPr lang="en-US" altLang="zh-CN" sz="2400">
                <a:solidFill>
                  <a:schemeClr val="bg1"/>
                </a:solidFill>
              </a:rPr>
              <a:t>   Barney y;</a:t>
            </a:r>
          </a:p>
          <a:p>
            <a:pPr lvl="1">
              <a:lnSpc>
                <a:spcPct val="90000"/>
              </a:lnSpc>
              <a:buFontTx/>
              <a:buNone/>
            </a:pPr>
            <a:r>
              <a:rPr lang="en-US" altLang="zh-CN" sz="2400">
                <a:solidFill>
                  <a:schemeClr val="bg1"/>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AutoShape 3"/>
          <p:cNvSpPr>
            <a:spLocks noChangeAspect="1" noChangeArrowheads="1" noTextEdit="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83974" name="Rectangle 6"/>
          <p:cNvSpPr>
            <a:spLocks noChangeArrowheads="1"/>
          </p:cNvSpPr>
          <p:nvPr/>
        </p:nvSpPr>
        <p:spPr bwMode="auto">
          <a:xfrm>
            <a:off x="533400" y="762000"/>
            <a:ext cx="7773988" cy="1144588"/>
          </a:xfrm>
          <a:prstGeom prst="rect">
            <a:avLst/>
          </a:prstGeom>
          <a:noFill/>
          <a:ln w="9525">
            <a:noFill/>
            <a:miter lim="800000"/>
            <a:headEnd/>
            <a:tailEnd/>
          </a:ln>
        </p:spPr>
        <p:txBody>
          <a:bodyPr/>
          <a:lstStyle/>
          <a:p>
            <a:endParaRPr lang="zh-CN" altLang="en-US"/>
          </a:p>
        </p:txBody>
      </p:sp>
      <p:sp>
        <p:nvSpPr>
          <p:cNvPr id="83975" name="Rectangle 7"/>
          <p:cNvSpPr>
            <a:spLocks noChangeArrowheads="1"/>
          </p:cNvSpPr>
          <p:nvPr/>
        </p:nvSpPr>
        <p:spPr bwMode="auto">
          <a:xfrm>
            <a:off x="457200" y="2514600"/>
            <a:ext cx="8231188" cy="1754188"/>
          </a:xfrm>
          <a:prstGeom prst="rect">
            <a:avLst/>
          </a:prstGeom>
          <a:noFill/>
          <a:ln w="9525">
            <a:noFill/>
            <a:miter lim="800000"/>
            <a:headEnd/>
            <a:tailEnd/>
          </a:ln>
        </p:spPr>
        <p:txBody>
          <a:bodyPr/>
          <a:lstStyle/>
          <a:p>
            <a:endParaRPr lang="zh-CN" altLang="en-US"/>
          </a:p>
        </p:txBody>
      </p:sp>
      <p:sp>
        <p:nvSpPr>
          <p:cNvPr id="83976" name="Rectangle 8"/>
          <p:cNvSpPr>
            <a:spLocks noChangeArrowheads="1"/>
          </p:cNvSpPr>
          <p:nvPr/>
        </p:nvSpPr>
        <p:spPr bwMode="auto">
          <a:xfrm>
            <a:off x="152400" y="457200"/>
            <a:ext cx="8840788" cy="6118225"/>
          </a:xfrm>
          <a:prstGeom prst="rect">
            <a:avLst/>
          </a:prstGeom>
          <a:noFill/>
          <a:ln w="9525">
            <a:noFill/>
            <a:miter lim="800000"/>
            <a:headEnd/>
            <a:tailEnd/>
          </a:ln>
        </p:spPr>
        <p:txBody>
          <a:bodyPr/>
          <a:lstStyle/>
          <a:p>
            <a:endParaRPr lang="zh-CN" altLang="en-US"/>
          </a:p>
        </p:txBody>
      </p:sp>
      <p:sp>
        <p:nvSpPr>
          <p:cNvPr id="83977" name="Rectangle 9"/>
          <p:cNvSpPr>
            <a:spLocks noChangeArrowheads="1"/>
          </p:cNvSpPr>
          <p:nvPr/>
        </p:nvSpPr>
        <p:spPr bwMode="auto">
          <a:xfrm>
            <a:off x="244475" y="587375"/>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void </a:t>
            </a:r>
            <a:endParaRPr lang="en-US" altLang="zh-CN">
              <a:solidFill>
                <a:schemeClr val="bg1"/>
              </a:solidFill>
              <a:ea typeface="宋体" pitchFamily="2" charset="-122"/>
            </a:endParaRPr>
          </a:p>
        </p:txBody>
      </p:sp>
      <p:sp>
        <p:nvSpPr>
          <p:cNvPr id="83978" name="Rectangle 10"/>
          <p:cNvSpPr>
            <a:spLocks noChangeArrowheads="1"/>
          </p:cNvSpPr>
          <p:nvPr/>
        </p:nvSpPr>
        <p:spPr bwMode="auto">
          <a:xfrm>
            <a:off x="1006475" y="587375"/>
            <a:ext cx="26177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EmpList::ShowList</a:t>
            </a:r>
            <a:endParaRPr lang="en-US" altLang="zh-CN">
              <a:solidFill>
                <a:schemeClr val="bg1"/>
              </a:solidFill>
              <a:ea typeface="宋体" pitchFamily="2" charset="-122"/>
            </a:endParaRPr>
          </a:p>
        </p:txBody>
      </p:sp>
      <p:sp>
        <p:nvSpPr>
          <p:cNvPr id="83979" name="Rectangle 11"/>
          <p:cNvSpPr>
            <a:spLocks noChangeArrowheads="1"/>
          </p:cNvSpPr>
          <p:nvPr/>
        </p:nvSpPr>
        <p:spPr bwMode="auto">
          <a:xfrm>
            <a:off x="3597275" y="58737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 </a:t>
            </a:r>
            <a:endParaRPr lang="en-US" altLang="zh-CN">
              <a:solidFill>
                <a:schemeClr val="bg1"/>
              </a:solidFill>
              <a:ea typeface="宋体" pitchFamily="2" charset="-122"/>
            </a:endParaRPr>
          </a:p>
        </p:txBody>
      </p:sp>
      <p:sp>
        <p:nvSpPr>
          <p:cNvPr id="83980" name="Rectangle 12"/>
          <p:cNvSpPr>
            <a:spLocks noChangeArrowheads="1"/>
          </p:cNvSpPr>
          <p:nvPr/>
        </p:nvSpPr>
        <p:spPr bwMode="auto">
          <a:xfrm>
            <a:off x="244475" y="989013"/>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3981" name="Rectangle 13"/>
          <p:cNvSpPr>
            <a:spLocks noChangeArrowheads="1"/>
          </p:cNvSpPr>
          <p:nvPr/>
        </p:nvSpPr>
        <p:spPr bwMode="auto">
          <a:xfrm>
            <a:off x="701675" y="1022350"/>
            <a:ext cx="539750"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cout</a:t>
            </a:r>
            <a:endParaRPr lang="en-US" altLang="zh-CN">
              <a:solidFill>
                <a:schemeClr val="bg1"/>
              </a:solidFill>
              <a:ea typeface="宋体" pitchFamily="2" charset="-122"/>
            </a:endParaRPr>
          </a:p>
        </p:txBody>
      </p:sp>
      <p:sp>
        <p:nvSpPr>
          <p:cNvPr id="83982" name="Rectangle 14"/>
          <p:cNvSpPr>
            <a:spLocks noChangeArrowheads="1"/>
          </p:cNvSpPr>
          <p:nvPr/>
        </p:nvSpPr>
        <p:spPr bwMode="auto">
          <a:xfrm>
            <a:off x="1235075" y="1022350"/>
            <a:ext cx="404813"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&lt;&lt;"</a:t>
            </a:r>
            <a:endParaRPr lang="en-US" altLang="zh-CN">
              <a:solidFill>
                <a:schemeClr val="bg1"/>
              </a:solidFill>
              <a:ea typeface="宋体" pitchFamily="2" charset="-122"/>
            </a:endParaRPr>
          </a:p>
        </p:txBody>
      </p:sp>
      <p:sp>
        <p:nvSpPr>
          <p:cNvPr id="83983" name="Rectangle 15"/>
          <p:cNvSpPr>
            <a:spLocks noChangeArrowheads="1"/>
          </p:cNvSpPr>
          <p:nvPr/>
        </p:nvSpPr>
        <p:spPr bwMode="auto">
          <a:xfrm>
            <a:off x="1635125" y="1022350"/>
            <a:ext cx="536575" cy="320675"/>
          </a:xfrm>
          <a:prstGeom prst="rect">
            <a:avLst/>
          </a:prstGeom>
          <a:noFill/>
          <a:ln w="9525">
            <a:noFill/>
            <a:miter lim="800000"/>
            <a:headEnd/>
            <a:tailEnd/>
          </a:ln>
        </p:spPr>
        <p:txBody>
          <a:bodyPr wrap="none" lIns="0" tIns="0" rIns="0" bIns="0">
            <a:spAutoFit/>
          </a:bodyPr>
          <a:lstStyle/>
          <a:p>
            <a:r>
              <a:rPr lang="zh-CN" altLang="en-US" sz="2100" b="1">
                <a:solidFill>
                  <a:schemeClr val="bg1"/>
                </a:solidFill>
                <a:latin typeface="宋体" pitchFamily="2" charset="-122"/>
                <a:ea typeface="宋体" pitchFamily="2" charset="-122"/>
              </a:rPr>
              <a:t>编号</a:t>
            </a:r>
            <a:endParaRPr lang="zh-CN" altLang="en-US">
              <a:solidFill>
                <a:schemeClr val="bg1"/>
              </a:solidFill>
              <a:ea typeface="宋体" pitchFamily="2" charset="-122"/>
            </a:endParaRPr>
          </a:p>
        </p:txBody>
      </p:sp>
      <p:sp>
        <p:nvSpPr>
          <p:cNvPr id="83984" name="Rectangle 16"/>
          <p:cNvSpPr>
            <a:spLocks noChangeArrowheads="1"/>
          </p:cNvSpPr>
          <p:nvPr/>
        </p:nvSpPr>
        <p:spPr bwMode="auto">
          <a:xfrm>
            <a:off x="216852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985" name="Rectangle 17"/>
          <p:cNvSpPr>
            <a:spLocks noChangeArrowheads="1"/>
          </p:cNvSpPr>
          <p:nvPr/>
        </p:nvSpPr>
        <p:spPr bwMode="auto">
          <a:xfrm>
            <a:off x="230187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t</a:t>
            </a:r>
            <a:endParaRPr lang="en-US" altLang="zh-CN">
              <a:solidFill>
                <a:schemeClr val="bg1"/>
              </a:solidFill>
              <a:ea typeface="宋体" pitchFamily="2" charset="-122"/>
            </a:endParaRPr>
          </a:p>
        </p:txBody>
      </p:sp>
      <p:sp>
        <p:nvSpPr>
          <p:cNvPr id="83986" name="Rectangle 18"/>
          <p:cNvSpPr>
            <a:spLocks noChangeArrowheads="1"/>
          </p:cNvSpPr>
          <p:nvPr/>
        </p:nvSpPr>
        <p:spPr bwMode="auto">
          <a:xfrm>
            <a:off x="2435225" y="1022350"/>
            <a:ext cx="536575" cy="320675"/>
          </a:xfrm>
          <a:prstGeom prst="rect">
            <a:avLst/>
          </a:prstGeom>
          <a:noFill/>
          <a:ln w="9525">
            <a:noFill/>
            <a:miter lim="800000"/>
            <a:headEnd/>
            <a:tailEnd/>
          </a:ln>
        </p:spPr>
        <p:txBody>
          <a:bodyPr wrap="none" lIns="0" tIns="0" rIns="0" bIns="0">
            <a:spAutoFit/>
          </a:bodyPr>
          <a:lstStyle/>
          <a:p>
            <a:r>
              <a:rPr lang="zh-CN" altLang="en-US" sz="2100" b="1">
                <a:solidFill>
                  <a:schemeClr val="bg1"/>
                </a:solidFill>
                <a:latin typeface="宋体" pitchFamily="2" charset="-122"/>
                <a:ea typeface="宋体" pitchFamily="2" charset="-122"/>
              </a:rPr>
              <a:t>姓名</a:t>
            </a:r>
            <a:endParaRPr lang="zh-CN" altLang="en-US">
              <a:solidFill>
                <a:schemeClr val="bg1"/>
              </a:solidFill>
              <a:ea typeface="宋体" pitchFamily="2" charset="-122"/>
            </a:endParaRPr>
          </a:p>
        </p:txBody>
      </p:sp>
      <p:sp>
        <p:nvSpPr>
          <p:cNvPr id="83987" name="Rectangle 19"/>
          <p:cNvSpPr>
            <a:spLocks noChangeArrowheads="1"/>
          </p:cNvSpPr>
          <p:nvPr/>
        </p:nvSpPr>
        <p:spPr bwMode="auto">
          <a:xfrm>
            <a:off x="296862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988" name="Rectangle 20"/>
          <p:cNvSpPr>
            <a:spLocks noChangeArrowheads="1"/>
          </p:cNvSpPr>
          <p:nvPr/>
        </p:nvSpPr>
        <p:spPr bwMode="auto">
          <a:xfrm>
            <a:off x="310197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t</a:t>
            </a:r>
            <a:endParaRPr lang="en-US" altLang="zh-CN">
              <a:solidFill>
                <a:schemeClr val="bg1"/>
              </a:solidFill>
              <a:ea typeface="宋体" pitchFamily="2" charset="-122"/>
            </a:endParaRPr>
          </a:p>
        </p:txBody>
      </p:sp>
      <p:sp>
        <p:nvSpPr>
          <p:cNvPr id="83989" name="Rectangle 21"/>
          <p:cNvSpPr>
            <a:spLocks noChangeArrowheads="1"/>
          </p:cNvSpPr>
          <p:nvPr/>
        </p:nvSpPr>
        <p:spPr bwMode="auto">
          <a:xfrm>
            <a:off x="3235325" y="1022350"/>
            <a:ext cx="1073150" cy="320675"/>
          </a:xfrm>
          <a:prstGeom prst="rect">
            <a:avLst/>
          </a:prstGeom>
          <a:noFill/>
          <a:ln w="9525">
            <a:noFill/>
            <a:miter lim="800000"/>
            <a:headEnd/>
            <a:tailEnd/>
          </a:ln>
        </p:spPr>
        <p:txBody>
          <a:bodyPr wrap="none" lIns="0" tIns="0" rIns="0" bIns="0">
            <a:spAutoFit/>
          </a:bodyPr>
          <a:lstStyle/>
          <a:p>
            <a:r>
              <a:rPr lang="zh-CN" altLang="en-US" sz="2100" b="1">
                <a:solidFill>
                  <a:schemeClr val="bg1"/>
                </a:solidFill>
                <a:latin typeface="宋体" pitchFamily="2" charset="-122"/>
                <a:ea typeface="宋体" pitchFamily="2" charset="-122"/>
              </a:rPr>
              <a:t>基本工资</a:t>
            </a:r>
            <a:endParaRPr lang="zh-CN" altLang="en-US">
              <a:solidFill>
                <a:schemeClr val="bg1"/>
              </a:solidFill>
              <a:ea typeface="宋体" pitchFamily="2" charset="-122"/>
            </a:endParaRPr>
          </a:p>
        </p:txBody>
      </p:sp>
      <p:sp>
        <p:nvSpPr>
          <p:cNvPr id="83990" name="Rectangle 22"/>
          <p:cNvSpPr>
            <a:spLocks noChangeArrowheads="1"/>
          </p:cNvSpPr>
          <p:nvPr/>
        </p:nvSpPr>
        <p:spPr bwMode="auto">
          <a:xfrm>
            <a:off x="430212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991" name="Rectangle 23"/>
          <p:cNvSpPr>
            <a:spLocks noChangeArrowheads="1"/>
          </p:cNvSpPr>
          <p:nvPr/>
        </p:nvSpPr>
        <p:spPr bwMode="auto">
          <a:xfrm>
            <a:off x="443547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t</a:t>
            </a:r>
            <a:endParaRPr lang="en-US" altLang="zh-CN">
              <a:solidFill>
                <a:schemeClr val="bg1"/>
              </a:solidFill>
              <a:ea typeface="宋体" pitchFamily="2" charset="-122"/>
            </a:endParaRPr>
          </a:p>
        </p:txBody>
      </p:sp>
      <p:sp>
        <p:nvSpPr>
          <p:cNvPr id="83992" name="Rectangle 24"/>
          <p:cNvSpPr>
            <a:spLocks noChangeArrowheads="1"/>
          </p:cNvSpPr>
          <p:nvPr/>
        </p:nvSpPr>
        <p:spPr bwMode="auto">
          <a:xfrm>
            <a:off x="4568825" y="1022350"/>
            <a:ext cx="1073150" cy="320675"/>
          </a:xfrm>
          <a:prstGeom prst="rect">
            <a:avLst/>
          </a:prstGeom>
          <a:noFill/>
          <a:ln w="9525">
            <a:noFill/>
            <a:miter lim="800000"/>
            <a:headEnd/>
            <a:tailEnd/>
          </a:ln>
        </p:spPr>
        <p:txBody>
          <a:bodyPr wrap="none" lIns="0" tIns="0" rIns="0" bIns="0">
            <a:spAutoFit/>
          </a:bodyPr>
          <a:lstStyle/>
          <a:p>
            <a:r>
              <a:rPr lang="zh-CN" altLang="en-US" sz="2100" b="1">
                <a:solidFill>
                  <a:schemeClr val="bg1"/>
                </a:solidFill>
                <a:latin typeface="宋体" pitchFamily="2" charset="-122"/>
                <a:ea typeface="宋体" pitchFamily="2" charset="-122"/>
              </a:rPr>
              <a:t>岗位津贴</a:t>
            </a:r>
            <a:endParaRPr lang="zh-CN" altLang="en-US">
              <a:solidFill>
                <a:schemeClr val="bg1"/>
              </a:solidFill>
              <a:ea typeface="宋体" pitchFamily="2" charset="-122"/>
            </a:endParaRPr>
          </a:p>
        </p:txBody>
      </p:sp>
      <p:sp>
        <p:nvSpPr>
          <p:cNvPr id="83993" name="Rectangle 25"/>
          <p:cNvSpPr>
            <a:spLocks noChangeArrowheads="1"/>
          </p:cNvSpPr>
          <p:nvPr/>
        </p:nvSpPr>
        <p:spPr bwMode="auto">
          <a:xfrm>
            <a:off x="563562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994" name="Rectangle 26"/>
          <p:cNvSpPr>
            <a:spLocks noChangeArrowheads="1"/>
          </p:cNvSpPr>
          <p:nvPr/>
        </p:nvSpPr>
        <p:spPr bwMode="auto">
          <a:xfrm>
            <a:off x="576897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t</a:t>
            </a:r>
            <a:endParaRPr lang="en-US" altLang="zh-CN">
              <a:solidFill>
                <a:schemeClr val="bg1"/>
              </a:solidFill>
              <a:ea typeface="宋体" pitchFamily="2" charset="-122"/>
            </a:endParaRPr>
          </a:p>
        </p:txBody>
      </p:sp>
      <p:sp>
        <p:nvSpPr>
          <p:cNvPr id="83995" name="Rectangle 27"/>
          <p:cNvSpPr>
            <a:spLocks noChangeArrowheads="1"/>
          </p:cNvSpPr>
          <p:nvPr/>
        </p:nvSpPr>
        <p:spPr bwMode="auto">
          <a:xfrm>
            <a:off x="5902325" y="1022350"/>
            <a:ext cx="804863" cy="320675"/>
          </a:xfrm>
          <a:prstGeom prst="rect">
            <a:avLst/>
          </a:prstGeom>
          <a:noFill/>
          <a:ln w="9525">
            <a:noFill/>
            <a:miter lim="800000"/>
            <a:headEnd/>
            <a:tailEnd/>
          </a:ln>
        </p:spPr>
        <p:txBody>
          <a:bodyPr wrap="none" lIns="0" tIns="0" rIns="0" bIns="0">
            <a:spAutoFit/>
          </a:bodyPr>
          <a:lstStyle/>
          <a:p>
            <a:r>
              <a:rPr lang="zh-CN" altLang="en-US" sz="2100" b="1">
                <a:solidFill>
                  <a:schemeClr val="bg1"/>
                </a:solidFill>
                <a:latin typeface="宋体" pitchFamily="2" charset="-122"/>
                <a:ea typeface="宋体" pitchFamily="2" charset="-122"/>
              </a:rPr>
              <a:t>应扣款</a:t>
            </a:r>
            <a:endParaRPr lang="zh-CN" altLang="en-US">
              <a:solidFill>
                <a:schemeClr val="bg1"/>
              </a:solidFill>
              <a:ea typeface="宋体" pitchFamily="2" charset="-122"/>
            </a:endParaRPr>
          </a:p>
        </p:txBody>
      </p:sp>
      <p:sp>
        <p:nvSpPr>
          <p:cNvPr id="83996" name="Rectangle 28"/>
          <p:cNvSpPr>
            <a:spLocks noChangeArrowheads="1"/>
          </p:cNvSpPr>
          <p:nvPr/>
        </p:nvSpPr>
        <p:spPr bwMode="auto">
          <a:xfrm>
            <a:off x="670242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3997" name="Rectangle 29"/>
          <p:cNvSpPr>
            <a:spLocks noChangeArrowheads="1"/>
          </p:cNvSpPr>
          <p:nvPr/>
        </p:nvSpPr>
        <p:spPr bwMode="auto">
          <a:xfrm>
            <a:off x="683577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t</a:t>
            </a:r>
            <a:endParaRPr lang="en-US" altLang="zh-CN">
              <a:solidFill>
                <a:schemeClr val="bg1"/>
              </a:solidFill>
              <a:ea typeface="宋体" pitchFamily="2" charset="-122"/>
            </a:endParaRPr>
          </a:p>
        </p:txBody>
      </p:sp>
      <p:sp>
        <p:nvSpPr>
          <p:cNvPr id="83998" name="Rectangle 30"/>
          <p:cNvSpPr>
            <a:spLocks noChangeArrowheads="1"/>
          </p:cNvSpPr>
          <p:nvPr/>
        </p:nvSpPr>
        <p:spPr bwMode="auto">
          <a:xfrm>
            <a:off x="6969125" y="1022350"/>
            <a:ext cx="1073150" cy="320675"/>
          </a:xfrm>
          <a:prstGeom prst="rect">
            <a:avLst/>
          </a:prstGeom>
          <a:noFill/>
          <a:ln w="9525">
            <a:noFill/>
            <a:miter lim="800000"/>
            <a:headEnd/>
            <a:tailEnd/>
          </a:ln>
        </p:spPr>
        <p:txBody>
          <a:bodyPr wrap="none" lIns="0" tIns="0" rIns="0" bIns="0">
            <a:spAutoFit/>
          </a:bodyPr>
          <a:lstStyle/>
          <a:p>
            <a:r>
              <a:rPr lang="zh-CN" altLang="en-US" sz="2100" b="1">
                <a:solidFill>
                  <a:schemeClr val="bg1"/>
                </a:solidFill>
                <a:latin typeface="宋体" pitchFamily="2" charset="-122"/>
                <a:ea typeface="宋体" pitchFamily="2" charset="-122"/>
              </a:rPr>
              <a:t>实发工资</a:t>
            </a:r>
            <a:endParaRPr lang="zh-CN" altLang="en-US">
              <a:solidFill>
                <a:schemeClr val="bg1"/>
              </a:solidFill>
              <a:ea typeface="宋体" pitchFamily="2" charset="-122"/>
            </a:endParaRPr>
          </a:p>
        </p:txBody>
      </p:sp>
      <p:sp>
        <p:nvSpPr>
          <p:cNvPr id="83999" name="Rectangle 31"/>
          <p:cNvSpPr>
            <a:spLocks noChangeArrowheads="1"/>
          </p:cNvSpPr>
          <p:nvPr/>
        </p:nvSpPr>
        <p:spPr bwMode="auto">
          <a:xfrm>
            <a:off x="8035925" y="1022350"/>
            <a:ext cx="134938"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4000" name="Rectangle 32"/>
          <p:cNvSpPr>
            <a:spLocks noChangeArrowheads="1"/>
          </p:cNvSpPr>
          <p:nvPr/>
        </p:nvSpPr>
        <p:spPr bwMode="auto">
          <a:xfrm>
            <a:off x="8169275" y="1022350"/>
            <a:ext cx="404813" cy="320675"/>
          </a:xfrm>
          <a:prstGeom prst="rect">
            <a:avLst/>
          </a:prstGeom>
          <a:noFill/>
          <a:ln w="9525">
            <a:noFill/>
            <a:miter lim="800000"/>
            <a:headEnd/>
            <a:tailEnd/>
          </a:ln>
        </p:spPr>
        <p:txBody>
          <a:bodyPr wrap="none" lIns="0" tIns="0" rIns="0" bIns="0">
            <a:spAutoFit/>
          </a:bodyPr>
          <a:lstStyle/>
          <a:p>
            <a:r>
              <a:rPr lang="en-US" altLang="zh-CN" sz="2100" b="1">
                <a:solidFill>
                  <a:schemeClr val="bg1"/>
                </a:solidFill>
                <a:latin typeface="宋体" pitchFamily="2" charset="-122"/>
                <a:ea typeface="宋体" pitchFamily="2" charset="-122"/>
              </a:rPr>
              <a:t>n";</a:t>
            </a:r>
            <a:endParaRPr lang="en-US" altLang="zh-CN">
              <a:solidFill>
                <a:schemeClr val="bg1"/>
              </a:solidFill>
              <a:ea typeface="宋体" pitchFamily="2" charset="-122"/>
            </a:endParaRPr>
          </a:p>
        </p:txBody>
      </p:sp>
      <p:sp>
        <p:nvSpPr>
          <p:cNvPr id="84001" name="Rectangle 33"/>
          <p:cNvSpPr>
            <a:spLocks noChangeArrowheads="1"/>
          </p:cNvSpPr>
          <p:nvPr/>
        </p:nvSpPr>
        <p:spPr bwMode="auto">
          <a:xfrm>
            <a:off x="701675" y="1390650"/>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Node* p=</a:t>
            </a:r>
            <a:endParaRPr lang="en-US" altLang="zh-CN">
              <a:solidFill>
                <a:schemeClr val="bg1"/>
              </a:solidFill>
              <a:ea typeface="宋体" pitchFamily="2" charset="-122"/>
            </a:endParaRPr>
          </a:p>
        </p:txBody>
      </p:sp>
      <p:sp>
        <p:nvSpPr>
          <p:cNvPr id="84002" name="Rectangle 34"/>
          <p:cNvSpPr>
            <a:spLocks noChangeArrowheads="1"/>
          </p:cNvSpPr>
          <p:nvPr/>
        </p:nvSpPr>
        <p:spPr bwMode="auto">
          <a:xfrm>
            <a:off x="1920875" y="1390650"/>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pHead</a:t>
            </a:r>
            <a:endParaRPr lang="en-US" altLang="zh-CN">
              <a:solidFill>
                <a:schemeClr val="bg1"/>
              </a:solidFill>
              <a:ea typeface="宋体" pitchFamily="2" charset="-122"/>
            </a:endParaRPr>
          </a:p>
        </p:txBody>
      </p:sp>
      <p:sp>
        <p:nvSpPr>
          <p:cNvPr id="84003" name="Rectangle 35"/>
          <p:cNvSpPr>
            <a:spLocks noChangeArrowheads="1"/>
          </p:cNvSpPr>
          <p:nvPr/>
        </p:nvSpPr>
        <p:spPr bwMode="auto">
          <a:xfrm>
            <a:off x="2682875" y="1390650"/>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4004" name="Rectangle 36"/>
          <p:cNvSpPr>
            <a:spLocks noChangeArrowheads="1"/>
          </p:cNvSpPr>
          <p:nvPr/>
        </p:nvSpPr>
        <p:spPr bwMode="auto">
          <a:xfrm>
            <a:off x="701675" y="1792288"/>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while(p)</a:t>
            </a:r>
            <a:endParaRPr lang="en-US" altLang="zh-CN">
              <a:solidFill>
                <a:schemeClr val="bg1"/>
              </a:solidFill>
              <a:ea typeface="宋体" pitchFamily="2" charset="-122"/>
            </a:endParaRPr>
          </a:p>
        </p:txBody>
      </p:sp>
      <p:sp>
        <p:nvSpPr>
          <p:cNvPr id="84005" name="Rectangle 37"/>
          <p:cNvSpPr>
            <a:spLocks noChangeArrowheads="1"/>
          </p:cNvSpPr>
          <p:nvPr/>
        </p:nvSpPr>
        <p:spPr bwMode="auto">
          <a:xfrm>
            <a:off x="701675" y="21939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p</a:t>
            </a:r>
            <a:endParaRPr lang="en-US" altLang="zh-CN">
              <a:solidFill>
                <a:schemeClr val="bg1"/>
              </a:solidFill>
              <a:ea typeface="宋体" pitchFamily="2" charset="-122"/>
            </a:endParaRPr>
          </a:p>
        </p:txBody>
      </p:sp>
      <p:sp>
        <p:nvSpPr>
          <p:cNvPr id="84006" name="Rectangle 38"/>
          <p:cNvSpPr>
            <a:spLocks noChangeArrowheads="1"/>
          </p:cNvSpPr>
          <p:nvPr/>
        </p:nvSpPr>
        <p:spPr bwMode="auto">
          <a:xfrm>
            <a:off x="1311275" y="2193925"/>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4007" name="Rectangle 39"/>
          <p:cNvSpPr>
            <a:spLocks noChangeArrowheads="1"/>
          </p:cNvSpPr>
          <p:nvPr/>
        </p:nvSpPr>
        <p:spPr bwMode="auto">
          <a:xfrm>
            <a:off x="1463675" y="2193925"/>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84008" name="Rectangle 40"/>
          <p:cNvSpPr>
            <a:spLocks noChangeArrowheads="1"/>
          </p:cNvSpPr>
          <p:nvPr/>
        </p:nvSpPr>
        <p:spPr bwMode="auto">
          <a:xfrm>
            <a:off x="1616075" y="2193925"/>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showNode</a:t>
            </a:r>
            <a:endParaRPr lang="en-US" altLang="zh-CN">
              <a:solidFill>
                <a:schemeClr val="bg1"/>
              </a:solidFill>
              <a:ea typeface="宋体" pitchFamily="2" charset="-122"/>
            </a:endParaRPr>
          </a:p>
        </p:txBody>
      </p:sp>
      <p:sp>
        <p:nvSpPr>
          <p:cNvPr id="84009" name="Rectangle 41"/>
          <p:cNvSpPr>
            <a:spLocks noChangeArrowheads="1"/>
          </p:cNvSpPr>
          <p:nvPr/>
        </p:nvSpPr>
        <p:spPr bwMode="auto">
          <a:xfrm>
            <a:off x="2835275" y="2193925"/>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 p=p</a:t>
            </a:r>
            <a:endParaRPr lang="en-US" altLang="zh-CN">
              <a:solidFill>
                <a:schemeClr val="bg1"/>
              </a:solidFill>
              <a:ea typeface="宋体" pitchFamily="2" charset="-122"/>
            </a:endParaRPr>
          </a:p>
        </p:txBody>
      </p:sp>
      <p:sp>
        <p:nvSpPr>
          <p:cNvPr id="84010" name="Rectangle 42"/>
          <p:cNvSpPr>
            <a:spLocks noChangeArrowheads="1"/>
          </p:cNvSpPr>
          <p:nvPr/>
        </p:nvSpPr>
        <p:spPr bwMode="auto">
          <a:xfrm>
            <a:off x="4054475" y="2193925"/>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4011" name="Rectangle 43"/>
          <p:cNvSpPr>
            <a:spLocks noChangeArrowheads="1"/>
          </p:cNvSpPr>
          <p:nvPr/>
        </p:nvSpPr>
        <p:spPr bwMode="auto">
          <a:xfrm>
            <a:off x="4206875" y="2193925"/>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&gt;</a:t>
            </a:r>
            <a:endParaRPr lang="en-US" altLang="zh-CN">
              <a:solidFill>
                <a:schemeClr val="bg1"/>
              </a:solidFill>
              <a:ea typeface="宋体" pitchFamily="2" charset="-122"/>
            </a:endParaRPr>
          </a:p>
        </p:txBody>
      </p:sp>
      <p:sp>
        <p:nvSpPr>
          <p:cNvPr id="84012" name="Rectangle 44"/>
          <p:cNvSpPr>
            <a:spLocks noChangeArrowheads="1"/>
          </p:cNvSpPr>
          <p:nvPr/>
        </p:nvSpPr>
        <p:spPr bwMode="auto">
          <a:xfrm>
            <a:off x="4359275" y="2193925"/>
            <a:ext cx="7699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pNext</a:t>
            </a:r>
            <a:endParaRPr lang="en-US" altLang="zh-CN">
              <a:solidFill>
                <a:schemeClr val="bg1"/>
              </a:solidFill>
              <a:ea typeface="宋体" pitchFamily="2" charset="-122"/>
            </a:endParaRPr>
          </a:p>
        </p:txBody>
      </p:sp>
      <p:sp>
        <p:nvSpPr>
          <p:cNvPr id="84013" name="Rectangle 45"/>
          <p:cNvSpPr>
            <a:spLocks noChangeArrowheads="1"/>
          </p:cNvSpPr>
          <p:nvPr/>
        </p:nvSpPr>
        <p:spPr bwMode="auto">
          <a:xfrm>
            <a:off x="5121275" y="2193925"/>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4014" name="Rectangle 46"/>
          <p:cNvSpPr>
            <a:spLocks noChangeArrowheads="1"/>
          </p:cNvSpPr>
          <p:nvPr/>
        </p:nvSpPr>
        <p:spPr bwMode="auto">
          <a:xfrm>
            <a:off x="244475" y="2595563"/>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
        <p:nvSpPr>
          <p:cNvPr id="84015" name="Rectangle 47"/>
          <p:cNvSpPr>
            <a:spLocks noChangeArrowheads="1"/>
          </p:cNvSpPr>
          <p:nvPr/>
        </p:nvSpPr>
        <p:spPr bwMode="auto">
          <a:xfrm>
            <a:off x="244475" y="3398838"/>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84016" name="Rectangle 48"/>
          <p:cNvSpPr>
            <a:spLocks noChangeArrowheads="1"/>
          </p:cNvSpPr>
          <p:nvPr/>
        </p:nvSpPr>
        <p:spPr bwMode="auto">
          <a:xfrm>
            <a:off x="854075" y="3398838"/>
            <a:ext cx="35417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Employee::count=1000;//</a:t>
            </a:r>
            <a:endParaRPr lang="en-US" altLang="zh-CN">
              <a:solidFill>
                <a:schemeClr val="bg1"/>
              </a:solidFill>
              <a:ea typeface="宋体" pitchFamily="2" charset="-122"/>
            </a:endParaRPr>
          </a:p>
        </p:txBody>
      </p:sp>
      <p:sp>
        <p:nvSpPr>
          <p:cNvPr id="84017" name="Rectangle 49"/>
          <p:cNvSpPr>
            <a:spLocks noChangeArrowheads="1"/>
          </p:cNvSpPr>
          <p:nvPr/>
        </p:nvSpPr>
        <p:spPr bwMode="auto">
          <a:xfrm>
            <a:off x="4359275" y="3398838"/>
            <a:ext cx="3983038"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职工编号：定义静态数据成员</a:t>
            </a:r>
            <a:endParaRPr lang="zh-CN" altLang="en-US">
              <a:solidFill>
                <a:schemeClr val="bg1"/>
              </a:solidFill>
              <a:ea typeface="宋体" pitchFamily="2" charset="-122"/>
            </a:endParaRPr>
          </a:p>
        </p:txBody>
      </p:sp>
      <p:sp>
        <p:nvSpPr>
          <p:cNvPr id="84018" name="Rectangle 50"/>
          <p:cNvSpPr>
            <a:spLocks noChangeArrowheads="1"/>
          </p:cNvSpPr>
          <p:nvPr/>
        </p:nvSpPr>
        <p:spPr bwMode="auto">
          <a:xfrm>
            <a:off x="244475" y="4202113"/>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int</a:t>
            </a:r>
            <a:endParaRPr lang="en-US" altLang="zh-CN">
              <a:solidFill>
                <a:schemeClr val="bg1"/>
              </a:solidFill>
              <a:ea typeface="宋体" pitchFamily="2" charset="-122"/>
            </a:endParaRPr>
          </a:p>
        </p:txBody>
      </p:sp>
      <p:sp>
        <p:nvSpPr>
          <p:cNvPr id="84019" name="Rectangle 51"/>
          <p:cNvSpPr>
            <a:spLocks noChangeArrowheads="1"/>
          </p:cNvSpPr>
          <p:nvPr/>
        </p:nvSpPr>
        <p:spPr bwMode="auto">
          <a:xfrm>
            <a:off x="854075" y="4202113"/>
            <a:ext cx="153987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main(void)</a:t>
            </a:r>
            <a:endParaRPr lang="en-US" altLang="zh-CN">
              <a:solidFill>
                <a:schemeClr val="bg1"/>
              </a:solidFill>
              <a:ea typeface="宋体" pitchFamily="2" charset="-122"/>
            </a:endParaRPr>
          </a:p>
        </p:txBody>
      </p:sp>
      <p:sp>
        <p:nvSpPr>
          <p:cNvPr id="84020" name="Rectangle 52"/>
          <p:cNvSpPr>
            <a:spLocks noChangeArrowheads="1"/>
          </p:cNvSpPr>
          <p:nvPr/>
        </p:nvSpPr>
        <p:spPr bwMode="auto">
          <a:xfrm>
            <a:off x="244475" y="4603750"/>
            <a:ext cx="46196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4021" name="Rectangle 53"/>
          <p:cNvSpPr>
            <a:spLocks noChangeArrowheads="1"/>
          </p:cNvSpPr>
          <p:nvPr/>
        </p:nvSpPr>
        <p:spPr bwMode="auto">
          <a:xfrm>
            <a:off x="701675" y="4603750"/>
            <a:ext cx="10779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EmpList</a:t>
            </a:r>
            <a:endParaRPr lang="en-US" altLang="zh-CN">
              <a:solidFill>
                <a:schemeClr val="bg1"/>
              </a:solidFill>
              <a:ea typeface="宋体" pitchFamily="2" charset="-122"/>
            </a:endParaRPr>
          </a:p>
        </p:txBody>
      </p:sp>
      <p:sp>
        <p:nvSpPr>
          <p:cNvPr id="84022" name="Rectangle 54"/>
          <p:cNvSpPr>
            <a:spLocks noChangeArrowheads="1"/>
          </p:cNvSpPr>
          <p:nvPr/>
        </p:nvSpPr>
        <p:spPr bwMode="auto">
          <a:xfrm>
            <a:off x="1920875" y="4603750"/>
            <a:ext cx="20018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list;      //</a:t>
            </a:r>
            <a:endParaRPr lang="en-US" altLang="zh-CN">
              <a:solidFill>
                <a:schemeClr val="bg1"/>
              </a:solidFill>
              <a:ea typeface="宋体" pitchFamily="2" charset="-122"/>
            </a:endParaRPr>
          </a:p>
        </p:txBody>
      </p:sp>
      <p:sp>
        <p:nvSpPr>
          <p:cNvPr id="84023" name="Rectangle 55"/>
          <p:cNvSpPr>
            <a:spLocks noChangeArrowheads="1"/>
          </p:cNvSpPr>
          <p:nvPr/>
        </p:nvSpPr>
        <p:spPr bwMode="auto">
          <a:xfrm>
            <a:off x="3902075" y="4603750"/>
            <a:ext cx="2144713"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定义链表类对象</a:t>
            </a:r>
            <a:endParaRPr lang="zh-CN" altLang="en-US">
              <a:solidFill>
                <a:schemeClr val="bg1"/>
              </a:solidFill>
              <a:ea typeface="宋体" pitchFamily="2" charset="-122"/>
            </a:endParaRPr>
          </a:p>
        </p:txBody>
      </p:sp>
      <p:sp>
        <p:nvSpPr>
          <p:cNvPr id="84024" name="Rectangle 56"/>
          <p:cNvSpPr>
            <a:spLocks noChangeArrowheads="1"/>
          </p:cNvSpPr>
          <p:nvPr/>
        </p:nvSpPr>
        <p:spPr bwMode="auto">
          <a:xfrm>
            <a:off x="6035675" y="4603750"/>
            <a:ext cx="61595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list</a:t>
            </a:r>
            <a:endParaRPr lang="en-US" altLang="zh-CN">
              <a:solidFill>
                <a:schemeClr val="bg1"/>
              </a:solidFill>
              <a:ea typeface="宋体" pitchFamily="2" charset="-122"/>
            </a:endParaRPr>
          </a:p>
        </p:txBody>
      </p:sp>
      <p:sp>
        <p:nvSpPr>
          <p:cNvPr id="84025" name="Rectangle 57"/>
          <p:cNvSpPr>
            <a:spLocks noChangeArrowheads="1"/>
          </p:cNvSpPr>
          <p:nvPr/>
        </p:nvSpPr>
        <p:spPr bwMode="auto">
          <a:xfrm>
            <a:off x="701675" y="5005388"/>
            <a:ext cx="2309813"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list.CreateList</a:t>
            </a:r>
            <a:endParaRPr lang="en-US" altLang="zh-CN">
              <a:solidFill>
                <a:schemeClr val="bg1"/>
              </a:solidFill>
              <a:ea typeface="宋体" pitchFamily="2" charset="-122"/>
            </a:endParaRPr>
          </a:p>
        </p:txBody>
      </p:sp>
      <p:sp>
        <p:nvSpPr>
          <p:cNvPr id="84026" name="Rectangle 58"/>
          <p:cNvSpPr>
            <a:spLocks noChangeArrowheads="1"/>
          </p:cNvSpPr>
          <p:nvPr/>
        </p:nvSpPr>
        <p:spPr bwMode="auto">
          <a:xfrm>
            <a:off x="2987675" y="5005388"/>
            <a:ext cx="923925"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a:t>
            </a:r>
            <a:endParaRPr lang="en-US" altLang="zh-CN">
              <a:solidFill>
                <a:schemeClr val="bg1"/>
              </a:solidFill>
              <a:ea typeface="宋体" pitchFamily="2" charset="-122"/>
            </a:endParaRPr>
          </a:p>
        </p:txBody>
      </p:sp>
      <p:sp>
        <p:nvSpPr>
          <p:cNvPr id="84027" name="Rectangle 59"/>
          <p:cNvSpPr>
            <a:spLocks noChangeArrowheads="1"/>
          </p:cNvSpPr>
          <p:nvPr/>
        </p:nvSpPr>
        <p:spPr bwMode="auto">
          <a:xfrm>
            <a:off x="3902075" y="5005388"/>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创建链表</a:t>
            </a:r>
            <a:endParaRPr lang="zh-CN" altLang="en-US">
              <a:solidFill>
                <a:schemeClr val="bg1"/>
              </a:solidFill>
              <a:ea typeface="宋体" pitchFamily="2" charset="-122"/>
            </a:endParaRPr>
          </a:p>
        </p:txBody>
      </p:sp>
      <p:sp>
        <p:nvSpPr>
          <p:cNvPr id="84028" name="Rectangle 60"/>
          <p:cNvSpPr>
            <a:spLocks noChangeArrowheads="1"/>
          </p:cNvSpPr>
          <p:nvPr/>
        </p:nvSpPr>
        <p:spPr bwMode="auto">
          <a:xfrm>
            <a:off x="701675" y="5407025"/>
            <a:ext cx="200183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list.ShowList</a:t>
            </a:r>
            <a:endParaRPr lang="en-US" altLang="zh-CN">
              <a:solidFill>
                <a:schemeClr val="bg1"/>
              </a:solidFill>
              <a:ea typeface="宋体" pitchFamily="2" charset="-122"/>
            </a:endParaRPr>
          </a:p>
        </p:txBody>
      </p:sp>
      <p:sp>
        <p:nvSpPr>
          <p:cNvPr id="84029" name="Rectangle 61"/>
          <p:cNvSpPr>
            <a:spLocks noChangeArrowheads="1"/>
          </p:cNvSpPr>
          <p:nvPr/>
        </p:nvSpPr>
        <p:spPr bwMode="auto">
          <a:xfrm>
            <a:off x="2682875" y="5407025"/>
            <a:ext cx="1231900"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 );  //</a:t>
            </a:r>
            <a:endParaRPr lang="en-US" altLang="zh-CN">
              <a:solidFill>
                <a:schemeClr val="bg1"/>
              </a:solidFill>
              <a:ea typeface="宋体" pitchFamily="2" charset="-122"/>
            </a:endParaRPr>
          </a:p>
        </p:txBody>
      </p:sp>
      <p:sp>
        <p:nvSpPr>
          <p:cNvPr id="84030" name="Rectangle 62"/>
          <p:cNvSpPr>
            <a:spLocks noChangeArrowheads="1"/>
          </p:cNvSpPr>
          <p:nvPr/>
        </p:nvSpPr>
        <p:spPr bwMode="auto">
          <a:xfrm>
            <a:off x="3902075" y="5407025"/>
            <a:ext cx="122555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输出链表</a:t>
            </a:r>
            <a:endParaRPr lang="zh-CN" altLang="en-US">
              <a:solidFill>
                <a:schemeClr val="bg1"/>
              </a:solidFill>
              <a:ea typeface="宋体" pitchFamily="2" charset="-122"/>
            </a:endParaRPr>
          </a:p>
        </p:txBody>
      </p:sp>
      <p:sp>
        <p:nvSpPr>
          <p:cNvPr id="84031" name="Rectangle 63"/>
          <p:cNvSpPr>
            <a:spLocks noChangeArrowheads="1"/>
          </p:cNvSpPr>
          <p:nvPr/>
        </p:nvSpPr>
        <p:spPr bwMode="auto">
          <a:xfrm>
            <a:off x="701675" y="5808663"/>
            <a:ext cx="13858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return 0;</a:t>
            </a:r>
            <a:endParaRPr lang="en-US" altLang="zh-CN">
              <a:solidFill>
                <a:schemeClr val="bg1"/>
              </a:solidFill>
              <a:ea typeface="宋体" pitchFamily="2" charset="-122"/>
            </a:endParaRPr>
          </a:p>
        </p:txBody>
      </p:sp>
      <p:sp>
        <p:nvSpPr>
          <p:cNvPr id="84032" name="Rectangle 64"/>
          <p:cNvSpPr>
            <a:spLocks noChangeArrowheads="1"/>
          </p:cNvSpPr>
          <p:nvPr/>
        </p:nvSpPr>
        <p:spPr bwMode="auto">
          <a:xfrm>
            <a:off x="244475" y="6210300"/>
            <a:ext cx="153988"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a:t>
            </a:r>
            <a:endParaRPr lang="en-US" altLang="zh-CN">
              <a:solidFill>
                <a:schemeClr val="bg1"/>
              </a:solidFill>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solidFill>
                  <a:schemeClr val="bg1"/>
                </a:solidFill>
              </a:rPr>
              <a:t>前向引用声明注意事项</a:t>
            </a:r>
          </a:p>
        </p:txBody>
      </p:sp>
      <p:sp>
        <p:nvSpPr>
          <p:cNvPr id="25603" name="Rectangle 3"/>
          <p:cNvSpPr>
            <a:spLocks noGrp="1" noChangeArrowheads="1"/>
          </p:cNvSpPr>
          <p:nvPr>
            <p:ph type="body" idx="1"/>
          </p:nvPr>
        </p:nvSpPr>
        <p:spPr>
          <a:xfrm>
            <a:off x="1295400" y="1676400"/>
            <a:ext cx="7239000" cy="4648200"/>
          </a:xfrm>
        </p:spPr>
        <p:txBody>
          <a:bodyPr/>
          <a:lstStyle/>
          <a:p>
            <a:pPr>
              <a:lnSpc>
                <a:spcPct val="90000"/>
              </a:lnSpc>
              <a:spcBef>
                <a:spcPct val="0"/>
              </a:spcBef>
              <a:buFontTx/>
              <a:buNone/>
            </a:pPr>
            <a:r>
              <a:rPr lang="en-US" altLang="zh-CN" sz="1800">
                <a:solidFill>
                  <a:schemeClr val="bg1"/>
                </a:solidFill>
              </a:rPr>
              <a:t>class Fred;	//</a:t>
            </a:r>
            <a:r>
              <a:rPr lang="zh-CN" altLang="en-US" sz="1800">
                <a:solidFill>
                  <a:schemeClr val="bg1"/>
                </a:solidFill>
              </a:rPr>
              <a:t>前向引用声明</a:t>
            </a:r>
          </a:p>
          <a:p>
            <a:pPr>
              <a:lnSpc>
                <a:spcPct val="90000"/>
              </a:lnSpc>
              <a:spcBef>
                <a:spcPct val="0"/>
              </a:spcBef>
              <a:buFontTx/>
              <a:buNone/>
            </a:pPr>
            <a:r>
              <a:rPr lang="zh-CN" altLang="en-US" sz="1800">
                <a:solidFill>
                  <a:schemeClr val="bg1"/>
                </a:solidFill>
              </a:rPr>
              <a:t> </a:t>
            </a:r>
          </a:p>
          <a:p>
            <a:pPr>
              <a:lnSpc>
                <a:spcPct val="90000"/>
              </a:lnSpc>
              <a:spcBef>
                <a:spcPct val="0"/>
              </a:spcBef>
              <a:buFontTx/>
              <a:buNone/>
            </a:pPr>
            <a:r>
              <a:rPr lang="zh-CN" altLang="en-US" sz="1800">
                <a:solidFill>
                  <a:schemeClr val="bg1"/>
                </a:solidFill>
              </a:rPr>
              <a:t> </a:t>
            </a:r>
            <a:r>
              <a:rPr lang="en-US" altLang="zh-CN" sz="1800">
                <a:solidFill>
                  <a:schemeClr val="bg1"/>
                </a:solidFill>
              </a:rPr>
              <a:t>class Barney {</a:t>
            </a:r>
          </a:p>
          <a:p>
            <a:pPr>
              <a:lnSpc>
                <a:spcPct val="90000"/>
              </a:lnSpc>
              <a:spcBef>
                <a:spcPct val="0"/>
              </a:spcBef>
              <a:buFontTx/>
              <a:buNone/>
            </a:pPr>
            <a:r>
              <a:rPr lang="en-US" altLang="zh-CN" sz="1800">
                <a:solidFill>
                  <a:schemeClr val="bg1"/>
                </a:solidFill>
              </a:rPr>
              <a:t> public:</a:t>
            </a:r>
          </a:p>
          <a:p>
            <a:pPr>
              <a:lnSpc>
                <a:spcPct val="90000"/>
              </a:lnSpc>
              <a:spcBef>
                <a:spcPct val="0"/>
              </a:spcBef>
              <a:buFontTx/>
              <a:buNone/>
            </a:pPr>
            <a:r>
              <a:rPr lang="en-US" altLang="zh-CN" sz="1800">
                <a:solidFill>
                  <a:schemeClr val="bg1"/>
                </a:solidFill>
              </a:rPr>
              <a:t>   void method()</a:t>
            </a:r>
          </a:p>
          <a:p>
            <a:pPr>
              <a:lnSpc>
                <a:spcPct val="90000"/>
              </a:lnSpc>
              <a:spcBef>
                <a:spcPct val="0"/>
              </a:spcBef>
              <a:buFontTx/>
              <a:buNone/>
            </a:pPr>
            <a:r>
              <a:rPr lang="en-US" altLang="zh-CN" sz="1800">
                <a:solidFill>
                  <a:schemeClr val="bg1"/>
                </a:solidFill>
              </a:rPr>
              <a:t>   {</a:t>
            </a:r>
          </a:p>
          <a:p>
            <a:pPr>
              <a:lnSpc>
                <a:spcPct val="90000"/>
              </a:lnSpc>
              <a:spcBef>
                <a:spcPct val="0"/>
              </a:spcBef>
              <a:buFontTx/>
              <a:buNone/>
            </a:pPr>
            <a:r>
              <a:rPr lang="en-US" altLang="zh-CN" sz="1800">
                <a:solidFill>
                  <a:schemeClr val="bg1"/>
                </a:solidFill>
              </a:rPr>
              <a:t>     x-&gt;yabbaDabbaDo();	//</a:t>
            </a:r>
            <a:r>
              <a:rPr lang="zh-CN" altLang="en-US" sz="1800">
                <a:solidFill>
                  <a:schemeClr val="bg1"/>
                </a:solidFill>
              </a:rPr>
              <a:t>错误：</a:t>
            </a:r>
            <a:r>
              <a:rPr lang="en-US" altLang="zh-CN" sz="1800">
                <a:solidFill>
                  <a:schemeClr val="bg1"/>
                </a:solidFill>
              </a:rPr>
              <a:t>Fred</a:t>
            </a:r>
            <a:r>
              <a:rPr lang="zh-CN" altLang="en-US" sz="1800">
                <a:solidFill>
                  <a:schemeClr val="bg1"/>
                </a:solidFill>
              </a:rPr>
              <a:t>类的对象在定义之前被使用</a:t>
            </a:r>
          </a:p>
          <a:p>
            <a:pPr>
              <a:lnSpc>
                <a:spcPct val="90000"/>
              </a:lnSpc>
              <a:spcBef>
                <a:spcPct val="0"/>
              </a:spcBef>
              <a:buFontTx/>
              <a:buNone/>
            </a:pPr>
            <a:r>
              <a:rPr lang="zh-CN" altLang="en-US" sz="1800">
                <a:solidFill>
                  <a:schemeClr val="bg1"/>
                </a:solidFill>
              </a:rPr>
              <a:t>   </a:t>
            </a:r>
            <a:r>
              <a:rPr lang="en-US" altLang="zh-CN" sz="1800">
                <a:solidFill>
                  <a:schemeClr val="bg1"/>
                </a:solidFill>
              </a:rPr>
              <a:t>}</a:t>
            </a:r>
          </a:p>
          <a:p>
            <a:pPr>
              <a:lnSpc>
                <a:spcPct val="90000"/>
              </a:lnSpc>
              <a:spcBef>
                <a:spcPct val="0"/>
              </a:spcBef>
              <a:buFontTx/>
              <a:buNone/>
            </a:pPr>
            <a:r>
              <a:rPr lang="en-US" altLang="zh-CN" sz="1800">
                <a:solidFill>
                  <a:schemeClr val="bg1"/>
                </a:solidFill>
              </a:rPr>
              <a:t> private:</a:t>
            </a:r>
          </a:p>
          <a:p>
            <a:pPr>
              <a:lnSpc>
                <a:spcPct val="90000"/>
              </a:lnSpc>
              <a:spcBef>
                <a:spcPct val="0"/>
              </a:spcBef>
              <a:buFontTx/>
              <a:buNone/>
            </a:pPr>
            <a:r>
              <a:rPr lang="en-US" altLang="zh-CN" sz="1800">
                <a:solidFill>
                  <a:schemeClr val="bg1"/>
                </a:solidFill>
              </a:rPr>
              <a:t>   Fred* x;   //</a:t>
            </a:r>
            <a:r>
              <a:rPr lang="zh-CN" altLang="en-US" sz="1800">
                <a:solidFill>
                  <a:schemeClr val="bg1"/>
                </a:solidFill>
              </a:rPr>
              <a:t>正确，经过前向引用声明，可以声明</a:t>
            </a:r>
            <a:r>
              <a:rPr lang="en-US" altLang="zh-CN" sz="1800">
                <a:solidFill>
                  <a:schemeClr val="bg1"/>
                </a:solidFill>
              </a:rPr>
              <a:t>Fred</a:t>
            </a:r>
            <a:r>
              <a:rPr lang="zh-CN" altLang="en-US" sz="1800">
                <a:solidFill>
                  <a:schemeClr val="bg1"/>
                </a:solidFill>
              </a:rPr>
              <a:t>类的对象指针</a:t>
            </a:r>
          </a:p>
          <a:p>
            <a:pPr>
              <a:lnSpc>
                <a:spcPct val="90000"/>
              </a:lnSpc>
              <a:spcBef>
                <a:spcPct val="0"/>
              </a:spcBef>
              <a:buFontTx/>
              <a:buNone/>
            </a:pPr>
            <a:r>
              <a:rPr lang="zh-CN" altLang="en-US" sz="1800">
                <a:solidFill>
                  <a:schemeClr val="bg1"/>
                </a:solidFill>
              </a:rPr>
              <a:t> </a:t>
            </a:r>
            <a:r>
              <a:rPr lang="en-US" altLang="zh-CN" sz="1800">
                <a:solidFill>
                  <a:schemeClr val="bg1"/>
                </a:solidFill>
              </a:rPr>
              <a:t>};</a:t>
            </a:r>
          </a:p>
          <a:p>
            <a:pPr>
              <a:lnSpc>
                <a:spcPct val="90000"/>
              </a:lnSpc>
              <a:spcBef>
                <a:spcPct val="0"/>
              </a:spcBef>
              <a:buFontTx/>
              <a:buNone/>
            </a:pPr>
            <a:r>
              <a:rPr lang="en-US" altLang="zh-CN" sz="1800">
                <a:solidFill>
                  <a:schemeClr val="bg1"/>
                </a:solidFill>
              </a:rPr>
              <a:t> </a:t>
            </a:r>
          </a:p>
          <a:p>
            <a:pPr>
              <a:lnSpc>
                <a:spcPct val="90000"/>
              </a:lnSpc>
              <a:spcBef>
                <a:spcPct val="0"/>
              </a:spcBef>
              <a:buFontTx/>
              <a:buNone/>
            </a:pPr>
            <a:r>
              <a:rPr lang="en-US" altLang="zh-CN" sz="1800">
                <a:solidFill>
                  <a:schemeClr val="bg1"/>
                </a:solidFill>
              </a:rPr>
              <a:t> class Fred {</a:t>
            </a:r>
          </a:p>
          <a:p>
            <a:pPr>
              <a:lnSpc>
                <a:spcPct val="90000"/>
              </a:lnSpc>
              <a:spcBef>
                <a:spcPct val="0"/>
              </a:spcBef>
              <a:buFontTx/>
              <a:buNone/>
            </a:pPr>
            <a:r>
              <a:rPr lang="en-US" altLang="zh-CN" sz="1800">
                <a:solidFill>
                  <a:schemeClr val="bg1"/>
                </a:solidFill>
              </a:rPr>
              <a:t> public:</a:t>
            </a:r>
          </a:p>
          <a:p>
            <a:pPr>
              <a:lnSpc>
                <a:spcPct val="90000"/>
              </a:lnSpc>
              <a:spcBef>
                <a:spcPct val="0"/>
              </a:spcBef>
              <a:buFontTx/>
              <a:buNone/>
            </a:pPr>
            <a:r>
              <a:rPr lang="en-US" altLang="zh-CN" sz="1800">
                <a:solidFill>
                  <a:schemeClr val="bg1"/>
                </a:solidFill>
              </a:rPr>
              <a:t>   void yabbaDabbaDo();</a:t>
            </a:r>
          </a:p>
          <a:p>
            <a:pPr>
              <a:lnSpc>
                <a:spcPct val="90000"/>
              </a:lnSpc>
              <a:spcBef>
                <a:spcPct val="0"/>
              </a:spcBef>
              <a:buFontTx/>
              <a:buNone/>
            </a:pPr>
            <a:r>
              <a:rPr lang="en-US" altLang="zh-CN" sz="1800">
                <a:solidFill>
                  <a:schemeClr val="bg1"/>
                </a:solidFill>
              </a:rPr>
              <a:t> private:</a:t>
            </a:r>
          </a:p>
          <a:p>
            <a:pPr>
              <a:lnSpc>
                <a:spcPct val="90000"/>
              </a:lnSpc>
              <a:spcBef>
                <a:spcPct val="0"/>
              </a:spcBef>
              <a:buFontTx/>
              <a:buNone/>
            </a:pPr>
            <a:r>
              <a:rPr lang="en-US" altLang="zh-CN" sz="1800">
                <a:solidFill>
                  <a:schemeClr val="bg1"/>
                </a:solidFill>
              </a:rPr>
              <a:t>   Barney* y;</a:t>
            </a:r>
          </a:p>
          <a:p>
            <a:pPr>
              <a:lnSpc>
                <a:spcPct val="90000"/>
              </a:lnSpc>
              <a:spcBef>
                <a:spcPct val="0"/>
              </a:spcBef>
              <a:buFontTx/>
              <a:buNone/>
            </a:pPr>
            <a:r>
              <a:rPr lang="en-US" altLang="zh-CN" sz="1800">
                <a:solidFill>
                  <a:schemeClr val="bg1"/>
                </a:solidFill>
              </a:rPr>
              <a:t> };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solidFill>
                  <a:schemeClr val="bg1"/>
                </a:solidFill>
              </a:rPr>
              <a:t>前向引用声明注意事项</a:t>
            </a:r>
          </a:p>
        </p:txBody>
      </p:sp>
      <p:sp>
        <p:nvSpPr>
          <p:cNvPr id="26627" name="Rectangle 3"/>
          <p:cNvSpPr>
            <a:spLocks noGrp="1" noChangeArrowheads="1"/>
          </p:cNvSpPr>
          <p:nvPr>
            <p:ph type="body" idx="1"/>
          </p:nvPr>
        </p:nvSpPr>
        <p:spPr/>
        <p:txBody>
          <a:bodyPr/>
          <a:lstStyle/>
          <a:p>
            <a:r>
              <a:rPr lang="zh-CN" altLang="en-US">
                <a:solidFill>
                  <a:schemeClr val="bg1"/>
                </a:solidFill>
              </a:rPr>
              <a:t>应该记住：当你使用前向引用声明时，你只能使用被声明的符号，而不能涉及类的任何细节。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00113" y="188913"/>
            <a:ext cx="7239000" cy="1143000"/>
          </a:xfrm>
        </p:spPr>
        <p:txBody>
          <a:bodyPr/>
          <a:lstStyle/>
          <a:p>
            <a:r>
              <a:rPr lang="zh-CN" altLang="en-US" dirty="0">
                <a:solidFill>
                  <a:schemeClr val="bg1"/>
                </a:solidFill>
              </a:rPr>
              <a:t>常</a:t>
            </a:r>
            <a:r>
              <a:rPr lang="zh-CN" altLang="en-US" dirty="0" smtClean="0">
                <a:solidFill>
                  <a:schemeClr val="bg1"/>
                </a:solidFill>
              </a:rPr>
              <a:t>类型小结</a:t>
            </a:r>
            <a:endParaRPr lang="zh-CN" altLang="en-US" dirty="0">
              <a:solidFill>
                <a:schemeClr val="bg1"/>
              </a:solidFill>
            </a:endParaRPr>
          </a:p>
        </p:txBody>
      </p:sp>
      <p:sp>
        <p:nvSpPr>
          <p:cNvPr id="47107" name="Rectangle 3"/>
          <p:cNvSpPr>
            <a:spLocks noGrp="1" noChangeArrowheads="1"/>
          </p:cNvSpPr>
          <p:nvPr>
            <p:ph type="body" idx="1"/>
          </p:nvPr>
        </p:nvSpPr>
        <p:spPr>
          <a:xfrm>
            <a:off x="755650" y="1341438"/>
            <a:ext cx="7620000" cy="4876800"/>
          </a:xfrm>
        </p:spPr>
        <p:txBody>
          <a:bodyPr/>
          <a:lstStyle/>
          <a:p>
            <a:pPr>
              <a:spcAft>
                <a:spcPct val="30000"/>
              </a:spcAft>
              <a:buFontTx/>
              <a:buNone/>
            </a:pPr>
            <a:r>
              <a:rPr lang="en-US" altLang="zh-CN" sz="2800">
                <a:solidFill>
                  <a:schemeClr val="bg1"/>
                </a:solidFill>
              </a:rPr>
              <a:t>          </a:t>
            </a:r>
            <a:r>
              <a:rPr lang="zh-CN" altLang="en-US" sz="2800">
                <a:solidFill>
                  <a:schemeClr val="bg1"/>
                </a:solidFill>
              </a:rPr>
              <a:t>常类型的对象必须进行初始化，而且不能被更新。</a:t>
            </a:r>
          </a:p>
          <a:p>
            <a:r>
              <a:rPr lang="zh-CN" altLang="en-US" sz="2800">
                <a:solidFill>
                  <a:schemeClr val="bg1"/>
                </a:solidFill>
              </a:rPr>
              <a:t>常引用：被引用的对象不能被更新。</a:t>
            </a:r>
          </a:p>
          <a:p>
            <a:pPr lvl="1">
              <a:buFontTx/>
              <a:buNone/>
            </a:pPr>
            <a:r>
              <a:rPr lang="en-US" altLang="zh-CN" sz="2400">
                <a:solidFill>
                  <a:schemeClr val="bg1"/>
                </a:solidFill>
              </a:rPr>
              <a:t>const  </a:t>
            </a:r>
            <a:r>
              <a:rPr lang="zh-CN" altLang="en-US" sz="2400">
                <a:solidFill>
                  <a:schemeClr val="bg1"/>
                </a:solidFill>
              </a:rPr>
              <a:t>类型说明符  </a:t>
            </a:r>
            <a:r>
              <a:rPr lang="en-US" altLang="zh-CN" sz="2400">
                <a:solidFill>
                  <a:schemeClr val="bg1"/>
                </a:solidFill>
              </a:rPr>
              <a:t>&amp;</a:t>
            </a:r>
            <a:r>
              <a:rPr lang="zh-CN" altLang="en-US" sz="2400">
                <a:solidFill>
                  <a:schemeClr val="bg1"/>
                </a:solidFill>
              </a:rPr>
              <a:t>引用名</a:t>
            </a:r>
          </a:p>
          <a:p>
            <a:r>
              <a:rPr lang="zh-CN" altLang="en-US" sz="2800">
                <a:solidFill>
                  <a:schemeClr val="bg1"/>
                </a:solidFill>
              </a:rPr>
              <a:t>常对象：</a:t>
            </a:r>
            <a:r>
              <a:rPr lang="zh-CN" altLang="en-US" sz="2800">
                <a:solidFill>
                  <a:schemeClr val="bg1"/>
                </a:solidFill>
                <a:latin typeface="宋体" pitchFamily="2" charset="-122"/>
              </a:rPr>
              <a:t>必须进行初始化</a:t>
            </a:r>
            <a:r>
              <a:rPr lang="en-US" altLang="zh-CN" sz="2800">
                <a:solidFill>
                  <a:schemeClr val="bg1"/>
                </a:solidFill>
                <a:latin typeface="宋体" pitchFamily="2" charset="-122"/>
              </a:rPr>
              <a:t>,</a:t>
            </a:r>
            <a:r>
              <a:rPr lang="zh-CN" altLang="en-US" sz="2800">
                <a:solidFill>
                  <a:schemeClr val="bg1"/>
                </a:solidFill>
              </a:rPr>
              <a:t>不能被更新。</a:t>
            </a:r>
          </a:p>
          <a:p>
            <a:pPr lvl="1">
              <a:buFontTx/>
              <a:buNone/>
            </a:pPr>
            <a:r>
              <a:rPr lang="zh-CN" altLang="en-US" sz="2400">
                <a:solidFill>
                  <a:schemeClr val="bg1"/>
                </a:solidFill>
              </a:rPr>
              <a:t>类名  </a:t>
            </a:r>
            <a:r>
              <a:rPr lang="en-US" altLang="zh-CN" sz="2400">
                <a:solidFill>
                  <a:schemeClr val="bg1"/>
                </a:solidFill>
              </a:rPr>
              <a:t>const  </a:t>
            </a:r>
            <a:r>
              <a:rPr lang="zh-CN" altLang="en-US" sz="2400">
                <a:solidFill>
                  <a:schemeClr val="bg1"/>
                </a:solidFill>
              </a:rPr>
              <a:t>对象名</a:t>
            </a:r>
          </a:p>
          <a:p>
            <a:r>
              <a:rPr lang="zh-CN" altLang="en-US" sz="2800" i="1">
                <a:solidFill>
                  <a:schemeClr val="bg1"/>
                </a:solidFill>
                <a:latin typeface="楷体_GB2312" pitchFamily="49" charset="-122"/>
                <a:ea typeface="楷体_GB2312" pitchFamily="49" charset="-122"/>
              </a:rPr>
              <a:t>常数组：数组元素不能被更新</a:t>
            </a:r>
            <a:r>
              <a:rPr lang="en-US" altLang="zh-CN" sz="2800" i="1">
                <a:solidFill>
                  <a:schemeClr val="bg1"/>
                </a:solidFill>
                <a:latin typeface="楷体_GB2312" pitchFamily="49" charset="-122"/>
                <a:ea typeface="楷体_GB2312" pitchFamily="49" charset="-122"/>
              </a:rPr>
              <a:t>.</a:t>
            </a:r>
          </a:p>
          <a:p>
            <a:pPr>
              <a:buFontTx/>
              <a:buNone/>
            </a:pPr>
            <a:r>
              <a:rPr lang="en-US" altLang="zh-CN" sz="2800" i="1">
                <a:solidFill>
                  <a:schemeClr val="bg1"/>
                </a:solidFill>
                <a:latin typeface="楷体_GB2312" pitchFamily="49" charset="-122"/>
                <a:ea typeface="楷体_GB2312" pitchFamily="49" charset="-122"/>
              </a:rPr>
              <a:t>   </a:t>
            </a:r>
            <a:r>
              <a:rPr lang="zh-CN" altLang="en-US" sz="2800" i="1">
                <a:solidFill>
                  <a:schemeClr val="bg1"/>
                </a:solidFill>
                <a:latin typeface="楷体_GB2312" pitchFamily="49" charset="-122"/>
                <a:ea typeface="楷体_GB2312" pitchFamily="49" charset="-122"/>
              </a:rPr>
              <a:t>类型说明符  </a:t>
            </a:r>
            <a:r>
              <a:rPr lang="en-US" altLang="zh-CN" sz="2800" i="1">
                <a:solidFill>
                  <a:schemeClr val="bg1"/>
                </a:solidFill>
                <a:latin typeface="楷体_GB2312" pitchFamily="49" charset="-122"/>
                <a:ea typeface="楷体_GB2312" pitchFamily="49" charset="-122"/>
              </a:rPr>
              <a:t>const  </a:t>
            </a:r>
            <a:r>
              <a:rPr lang="zh-CN" altLang="en-US" sz="2800" i="1">
                <a:solidFill>
                  <a:schemeClr val="bg1"/>
                </a:solidFill>
                <a:latin typeface="楷体_GB2312" pitchFamily="49" charset="-122"/>
                <a:ea typeface="楷体_GB2312" pitchFamily="49" charset="-122"/>
              </a:rPr>
              <a:t>数组名</a:t>
            </a:r>
            <a:r>
              <a:rPr lang="en-US" altLang="zh-CN" sz="2800" i="1">
                <a:solidFill>
                  <a:schemeClr val="bg1"/>
                </a:solidFill>
                <a:latin typeface="楷体_GB2312" pitchFamily="49" charset="-122"/>
                <a:ea typeface="楷体_GB2312" pitchFamily="49" charset="-122"/>
              </a:rPr>
              <a:t>[</a:t>
            </a:r>
            <a:r>
              <a:rPr lang="zh-CN" altLang="en-US" sz="2800" i="1">
                <a:solidFill>
                  <a:schemeClr val="bg1"/>
                </a:solidFill>
                <a:latin typeface="楷体_GB2312" pitchFamily="49" charset="-122"/>
                <a:ea typeface="楷体_GB2312" pitchFamily="49" charset="-122"/>
              </a:rPr>
              <a:t>大小</a:t>
            </a:r>
            <a:r>
              <a:rPr lang="en-US" altLang="zh-CN" sz="2800" i="1">
                <a:solidFill>
                  <a:schemeClr val="bg1"/>
                </a:solidFill>
                <a:latin typeface="楷体_GB2312" pitchFamily="49" charset="-122"/>
                <a:ea typeface="楷体_GB2312" pitchFamily="49" charset="-122"/>
              </a:rPr>
              <a:t>]...</a:t>
            </a:r>
          </a:p>
          <a:p>
            <a:r>
              <a:rPr lang="zh-CN" altLang="en-US" sz="2800" i="1">
                <a:solidFill>
                  <a:schemeClr val="bg1"/>
                </a:solidFill>
                <a:latin typeface="楷体_GB2312" pitchFamily="49" charset="-122"/>
                <a:ea typeface="楷体_GB2312" pitchFamily="49" charset="-122"/>
              </a:rPr>
              <a:t>常指针：指向常量的指针。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9200" y="381000"/>
            <a:ext cx="7239000" cy="990600"/>
          </a:xfrm>
        </p:spPr>
        <p:txBody>
          <a:bodyPr/>
          <a:lstStyle/>
          <a:p>
            <a:r>
              <a:rPr lang="zh-CN" altLang="en-US">
                <a:solidFill>
                  <a:schemeClr val="bg1"/>
                </a:solidFill>
              </a:rPr>
              <a:t>例</a:t>
            </a:r>
            <a:r>
              <a:rPr lang="en-US" altLang="zh-CN">
                <a:solidFill>
                  <a:schemeClr val="bg1"/>
                </a:solidFill>
              </a:rPr>
              <a:t>:</a:t>
            </a:r>
            <a:r>
              <a:rPr lang="zh-CN" altLang="en-US">
                <a:solidFill>
                  <a:schemeClr val="bg1"/>
                </a:solidFill>
              </a:rPr>
              <a:t>常引用做形参</a:t>
            </a:r>
          </a:p>
        </p:txBody>
      </p:sp>
      <p:sp>
        <p:nvSpPr>
          <p:cNvPr id="49155" name="Rectangle 3"/>
          <p:cNvSpPr>
            <a:spLocks noGrp="1" noChangeArrowheads="1"/>
          </p:cNvSpPr>
          <p:nvPr>
            <p:ph type="body" idx="1"/>
          </p:nvPr>
        </p:nvSpPr>
        <p:spPr>
          <a:xfrm>
            <a:off x="1143000" y="1600200"/>
            <a:ext cx="7620000" cy="5029200"/>
          </a:xfrm>
        </p:spPr>
        <p:txBody>
          <a:bodyPr/>
          <a:lstStyle/>
          <a:p>
            <a:pPr>
              <a:lnSpc>
                <a:spcPct val="85000"/>
              </a:lnSpc>
              <a:buFontTx/>
              <a:buNone/>
            </a:pPr>
            <a:r>
              <a:rPr lang="en-US" altLang="zh-CN" sz="2800">
                <a:solidFill>
                  <a:schemeClr val="bg1"/>
                </a:solidFill>
              </a:rPr>
              <a:t>#include&lt;iostream.h&gt;</a:t>
            </a:r>
          </a:p>
          <a:p>
            <a:pPr>
              <a:lnSpc>
                <a:spcPct val="85000"/>
              </a:lnSpc>
              <a:buFontTx/>
              <a:buNone/>
            </a:pPr>
            <a:r>
              <a:rPr lang="en-US" altLang="zh-CN" sz="2800">
                <a:solidFill>
                  <a:schemeClr val="bg1"/>
                </a:solidFill>
              </a:rPr>
              <a:t>void display(const double&amp; r);</a:t>
            </a:r>
          </a:p>
          <a:p>
            <a:pPr>
              <a:lnSpc>
                <a:spcPct val="85000"/>
              </a:lnSpc>
              <a:buFontTx/>
              <a:buNone/>
            </a:pPr>
            <a:r>
              <a:rPr lang="en-US" altLang="zh-CN" sz="2800">
                <a:solidFill>
                  <a:schemeClr val="bg1"/>
                </a:solidFill>
              </a:rPr>
              <a:t>int main()</a:t>
            </a:r>
          </a:p>
          <a:p>
            <a:pPr>
              <a:lnSpc>
                <a:spcPct val="85000"/>
              </a:lnSpc>
              <a:buFontTx/>
              <a:buNone/>
            </a:pPr>
            <a:r>
              <a:rPr lang="en-US" altLang="zh-CN" sz="2800">
                <a:solidFill>
                  <a:schemeClr val="bg1"/>
                </a:solidFill>
              </a:rPr>
              <a:t>{   double d(9.5);</a:t>
            </a:r>
          </a:p>
          <a:p>
            <a:pPr>
              <a:lnSpc>
                <a:spcPct val="85000"/>
              </a:lnSpc>
              <a:buFontTx/>
              <a:buNone/>
            </a:pPr>
            <a:r>
              <a:rPr lang="en-US" altLang="zh-CN" sz="2800">
                <a:solidFill>
                  <a:schemeClr val="bg1"/>
                </a:solidFill>
              </a:rPr>
              <a:t>     display(d);</a:t>
            </a:r>
          </a:p>
          <a:p>
            <a:pPr>
              <a:lnSpc>
                <a:spcPct val="85000"/>
              </a:lnSpc>
              <a:buFontTx/>
              <a:buNone/>
            </a:pPr>
            <a:r>
              <a:rPr lang="en-US" altLang="zh-CN" sz="2800">
                <a:solidFill>
                  <a:schemeClr val="bg1"/>
                </a:solidFill>
              </a:rPr>
              <a:t>     return 0;</a:t>
            </a:r>
          </a:p>
          <a:p>
            <a:pPr>
              <a:lnSpc>
                <a:spcPct val="85000"/>
              </a:lnSpc>
              <a:buFontTx/>
              <a:buNone/>
            </a:pPr>
            <a:r>
              <a:rPr lang="en-US" altLang="zh-CN" sz="2800">
                <a:solidFill>
                  <a:schemeClr val="bg1"/>
                </a:solidFill>
              </a:rPr>
              <a:t>}</a:t>
            </a:r>
          </a:p>
          <a:p>
            <a:pPr>
              <a:lnSpc>
                <a:spcPct val="85000"/>
              </a:lnSpc>
              <a:buFontTx/>
              <a:buNone/>
            </a:pPr>
            <a:r>
              <a:rPr lang="en-US" altLang="zh-CN" sz="2800">
                <a:solidFill>
                  <a:schemeClr val="bg1"/>
                </a:solidFill>
              </a:rPr>
              <a:t>void display(const double&amp; r)</a:t>
            </a:r>
          </a:p>
          <a:p>
            <a:pPr>
              <a:lnSpc>
                <a:spcPct val="85000"/>
              </a:lnSpc>
              <a:buFontTx/>
              <a:buNone/>
            </a:pPr>
            <a:r>
              <a:rPr lang="en-US" altLang="zh-CN" sz="2800">
                <a:solidFill>
                  <a:schemeClr val="bg1"/>
                </a:solidFill>
              </a:rPr>
              <a:t>//</a:t>
            </a:r>
            <a:r>
              <a:rPr lang="zh-CN" altLang="en-US" sz="2400">
                <a:solidFill>
                  <a:schemeClr val="bg1"/>
                </a:solidFill>
              </a:rPr>
              <a:t>常引用做形参，在函数中不能更新 </a:t>
            </a:r>
            <a:r>
              <a:rPr lang="en-US" altLang="zh-CN" sz="2400">
                <a:solidFill>
                  <a:schemeClr val="bg1"/>
                </a:solidFill>
              </a:rPr>
              <a:t>r</a:t>
            </a:r>
            <a:r>
              <a:rPr lang="zh-CN" altLang="en-US" sz="2400">
                <a:solidFill>
                  <a:schemeClr val="bg1"/>
                </a:solidFill>
              </a:rPr>
              <a:t>所引用的对象。</a:t>
            </a:r>
            <a:endParaRPr lang="en-US" altLang="en-US" sz="2800">
              <a:solidFill>
                <a:schemeClr val="bg1"/>
              </a:solidFill>
            </a:endParaRPr>
          </a:p>
          <a:p>
            <a:pPr>
              <a:lnSpc>
                <a:spcPct val="85000"/>
              </a:lnSpc>
              <a:buFontTx/>
              <a:buNone/>
            </a:pPr>
            <a:r>
              <a:rPr lang="en-US" altLang="en-US" sz="2800">
                <a:solidFill>
                  <a:schemeClr val="bg1"/>
                </a:solidFill>
              </a:rPr>
              <a:t>{   </a:t>
            </a:r>
            <a:r>
              <a:rPr lang="en-US" altLang="zh-CN" sz="2800">
                <a:solidFill>
                  <a:schemeClr val="bg1"/>
                </a:solidFill>
              </a:rPr>
              <a:t>cout&lt;&lt;r&lt;&lt;endl;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19200" y="457200"/>
            <a:ext cx="7239000" cy="914400"/>
          </a:xfrm>
        </p:spPr>
        <p:txBody>
          <a:bodyPr/>
          <a:lstStyle/>
          <a:p>
            <a:r>
              <a:rPr lang="zh-CN" altLang="en-US">
                <a:solidFill>
                  <a:schemeClr val="bg1"/>
                </a:solidFill>
              </a:rPr>
              <a:t>用</a:t>
            </a:r>
            <a:r>
              <a:rPr lang="en-US" altLang="zh-CN">
                <a:solidFill>
                  <a:schemeClr val="bg1"/>
                </a:solidFill>
              </a:rPr>
              <a:t>const</a:t>
            </a:r>
            <a:r>
              <a:rPr lang="zh-CN" altLang="en-US">
                <a:solidFill>
                  <a:schemeClr val="bg1"/>
                </a:solidFill>
              </a:rPr>
              <a:t>修饰的对象成员</a:t>
            </a:r>
          </a:p>
        </p:txBody>
      </p:sp>
      <p:sp>
        <p:nvSpPr>
          <p:cNvPr id="53251" name="Rectangle 3"/>
          <p:cNvSpPr>
            <a:spLocks noGrp="1" noChangeArrowheads="1"/>
          </p:cNvSpPr>
          <p:nvPr>
            <p:ph type="body" idx="1"/>
          </p:nvPr>
        </p:nvSpPr>
        <p:spPr>
          <a:xfrm>
            <a:off x="1219200" y="1524000"/>
            <a:ext cx="7239000" cy="4800600"/>
          </a:xfrm>
        </p:spPr>
        <p:txBody>
          <a:bodyPr>
            <a:normAutofit lnSpcReduction="10000"/>
          </a:bodyPr>
          <a:lstStyle/>
          <a:p>
            <a:pPr>
              <a:lnSpc>
                <a:spcPct val="85000"/>
              </a:lnSpc>
            </a:pPr>
            <a:r>
              <a:rPr lang="zh-CN" altLang="en-US">
                <a:solidFill>
                  <a:schemeClr val="bg1"/>
                </a:solidFill>
              </a:rPr>
              <a:t>常成员函数</a:t>
            </a:r>
          </a:p>
          <a:p>
            <a:pPr lvl="1">
              <a:lnSpc>
                <a:spcPct val="85000"/>
              </a:lnSpc>
            </a:pPr>
            <a:r>
              <a:rPr lang="zh-CN" altLang="en-US" sz="2600">
                <a:solidFill>
                  <a:schemeClr val="bg1"/>
                </a:solidFill>
              </a:rPr>
              <a:t>使用</a:t>
            </a:r>
            <a:r>
              <a:rPr lang="en-US" altLang="zh-CN" sz="2600">
                <a:solidFill>
                  <a:schemeClr val="bg1"/>
                </a:solidFill>
              </a:rPr>
              <a:t>const</a:t>
            </a:r>
            <a:r>
              <a:rPr lang="zh-CN" altLang="en-US" sz="2600">
                <a:solidFill>
                  <a:schemeClr val="bg1"/>
                </a:solidFill>
              </a:rPr>
              <a:t>关键字说明的函数。</a:t>
            </a:r>
          </a:p>
          <a:p>
            <a:pPr lvl="1">
              <a:lnSpc>
                <a:spcPct val="85000"/>
              </a:lnSpc>
            </a:pPr>
            <a:r>
              <a:rPr lang="zh-CN" altLang="en-US" sz="2600">
                <a:solidFill>
                  <a:schemeClr val="bg1"/>
                </a:solidFill>
              </a:rPr>
              <a:t>常成员函数不更新对象的数据成员。</a:t>
            </a:r>
          </a:p>
          <a:p>
            <a:pPr lvl="1">
              <a:lnSpc>
                <a:spcPct val="85000"/>
              </a:lnSpc>
            </a:pPr>
            <a:r>
              <a:rPr lang="zh-CN" altLang="en-US" sz="2600">
                <a:solidFill>
                  <a:schemeClr val="bg1"/>
                </a:solidFill>
              </a:rPr>
              <a:t>常成员函数说明格式：</a:t>
            </a:r>
            <a:br>
              <a:rPr lang="zh-CN" altLang="en-US" sz="2600">
                <a:solidFill>
                  <a:schemeClr val="bg1"/>
                </a:solidFill>
              </a:rPr>
            </a:br>
            <a:r>
              <a:rPr lang="zh-CN" altLang="en-US" sz="2600">
                <a:solidFill>
                  <a:schemeClr val="bg1"/>
                </a:solidFill>
              </a:rPr>
              <a:t>类型说明符  函数名（参数表）</a:t>
            </a:r>
            <a:r>
              <a:rPr lang="en-US" altLang="zh-CN" sz="2600">
                <a:solidFill>
                  <a:schemeClr val="bg1"/>
                </a:solidFill>
              </a:rPr>
              <a:t>const;</a:t>
            </a:r>
            <a:br>
              <a:rPr lang="en-US" altLang="zh-CN" sz="2600">
                <a:solidFill>
                  <a:schemeClr val="bg1"/>
                </a:solidFill>
              </a:rPr>
            </a:br>
            <a:r>
              <a:rPr lang="zh-CN" altLang="en-US" sz="2600">
                <a:solidFill>
                  <a:schemeClr val="bg1"/>
                </a:solidFill>
              </a:rPr>
              <a:t>这里，</a:t>
            </a:r>
            <a:r>
              <a:rPr lang="en-US" altLang="zh-CN" sz="2600">
                <a:solidFill>
                  <a:schemeClr val="bg1"/>
                </a:solidFill>
              </a:rPr>
              <a:t>const</a:t>
            </a:r>
            <a:r>
              <a:rPr lang="zh-CN" altLang="en-US" sz="2600">
                <a:solidFill>
                  <a:schemeClr val="bg1"/>
                </a:solidFill>
              </a:rPr>
              <a:t>是函数类型的一个组成部分，因此在实现部分也要带</a:t>
            </a:r>
            <a:r>
              <a:rPr lang="en-US" altLang="zh-CN" sz="2600">
                <a:solidFill>
                  <a:schemeClr val="bg1"/>
                </a:solidFill>
              </a:rPr>
              <a:t>const</a:t>
            </a:r>
            <a:r>
              <a:rPr lang="zh-CN" altLang="en-US" sz="2600">
                <a:solidFill>
                  <a:schemeClr val="bg1"/>
                </a:solidFill>
              </a:rPr>
              <a:t>关键字。</a:t>
            </a:r>
          </a:p>
          <a:p>
            <a:pPr lvl="1">
              <a:lnSpc>
                <a:spcPct val="85000"/>
              </a:lnSpc>
            </a:pPr>
            <a:r>
              <a:rPr lang="en-US" altLang="zh-CN" sz="2600">
                <a:solidFill>
                  <a:schemeClr val="bg1"/>
                </a:solidFill>
                <a:latin typeface="宋体" pitchFamily="2" charset="-122"/>
              </a:rPr>
              <a:t>const</a:t>
            </a:r>
            <a:r>
              <a:rPr lang="zh-CN" altLang="en-US" sz="2600">
                <a:solidFill>
                  <a:schemeClr val="bg1"/>
                </a:solidFill>
                <a:latin typeface="宋体" pitchFamily="2" charset="-122"/>
              </a:rPr>
              <a:t>关键字可以被用于参与对重载函数的区分</a:t>
            </a:r>
            <a:endParaRPr lang="zh-CN" altLang="en-US">
              <a:solidFill>
                <a:schemeClr val="bg1"/>
              </a:solidFill>
            </a:endParaRPr>
          </a:p>
          <a:p>
            <a:pPr>
              <a:lnSpc>
                <a:spcPct val="85000"/>
              </a:lnSpc>
            </a:pPr>
            <a:r>
              <a:rPr lang="zh-CN" altLang="en-US">
                <a:solidFill>
                  <a:schemeClr val="bg1"/>
                </a:solidFill>
              </a:rPr>
              <a:t>通过常对象只能调用它的常成员函数。</a:t>
            </a:r>
          </a:p>
          <a:p>
            <a:pPr>
              <a:lnSpc>
                <a:spcPct val="85000"/>
              </a:lnSpc>
            </a:pPr>
            <a:r>
              <a:rPr lang="zh-CN" altLang="en-US">
                <a:solidFill>
                  <a:schemeClr val="bg1"/>
                </a:solidFill>
              </a:rPr>
              <a:t>常数据成员</a:t>
            </a:r>
          </a:p>
          <a:p>
            <a:pPr lvl="1">
              <a:lnSpc>
                <a:spcPct val="85000"/>
              </a:lnSpc>
            </a:pPr>
            <a:r>
              <a:rPr lang="zh-CN" altLang="en-US" sz="2600">
                <a:solidFill>
                  <a:schemeClr val="bg1"/>
                </a:solidFill>
              </a:rPr>
              <a:t>使用</a:t>
            </a:r>
            <a:r>
              <a:rPr lang="en-US" altLang="zh-CN" sz="2600">
                <a:solidFill>
                  <a:schemeClr val="bg1"/>
                </a:solidFill>
              </a:rPr>
              <a:t>const</a:t>
            </a:r>
            <a:r>
              <a:rPr lang="zh-CN" altLang="en-US" sz="2600">
                <a:solidFill>
                  <a:schemeClr val="bg1"/>
                </a:solidFill>
              </a:rPr>
              <a:t>说明的数据成员。</a:t>
            </a:r>
            <a:endParaRPr lang="zh-CN"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0" y="304800"/>
            <a:ext cx="7315200" cy="1143000"/>
          </a:xfrm>
        </p:spPr>
        <p:txBody>
          <a:bodyPr/>
          <a:lstStyle/>
          <a:p>
            <a:r>
              <a:rPr lang="zh-CN" altLang="en-US">
                <a:solidFill>
                  <a:schemeClr val="bg1"/>
                </a:solidFill>
              </a:rPr>
              <a:t>例</a:t>
            </a:r>
            <a:r>
              <a:rPr lang="en-US" altLang="zh-CN">
                <a:solidFill>
                  <a:schemeClr val="bg1"/>
                </a:solidFill>
              </a:rPr>
              <a:t>:</a:t>
            </a:r>
            <a:r>
              <a:rPr lang="zh-CN" altLang="en-US">
                <a:solidFill>
                  <a:schemeClr val="bg1"/>
                </a:solidFill>
              </a:rPr>
              <a:t>常成员函数举例</a:t>
            </a:r>
          </a:p>
        </p:txBody>
      </p:sp>
      <p:sp>
        <p:nvSpPr>
          <p:cNvPr id="55299" name="Rectangle 3"/>
          <p:cNvSpPr>
            <a:spLocks noGrp="1" noChangeArrowheads="1"/>
          </p:cNvSpPr>
          <p:nvPr>
            <p:ph type="body" idx="1"/>
          </p:nvPr>
        </p:nvSpPr>
        <p:spPr>
          <a:xfrm>
            <a:off x="827088" y="1196975"/>
            <a:ext cx="7315200" cy="2879725"/>
          </a:xfrm>
        </p:spPr>
        <p:txBody>
          <a:bodyPr/>
          <a:lstStyle/>
          <a:p>
            <a:pPr>
              <a:lnSpc>
                <a:spcPct val="80000"/>
              </a:lnSpc>
              <a:buFontTx/>
              <a:buNone/>
            </a:pPr>
            <a:r>
              <a:rPr lang="en-US" altLang="en-US" sz="2000">
                <a:solidFill>
                  <a:schemeClr val="bg1"/>
                </a:solidFill>
              </a:rPr>
              <a:t>#</a:t>
            </a:r>
            <a:r>
              <a:rPr lang="en-US" altLang="zh-CN" sz="2000">
                <a:solidFill>
                  <a:schemeClr val="bg1"/>
                </a:solidFill>
              </a:rPr>
              <a:t>include&lt;iostream.h&gt;</a:t>
            </a:r>
          </a:p>
          <a:p>
            <a:pPr>
              <a:lnSpc>
                <a:spcPct val="80000"/>
              </a:lnSpc>
              <a:buFontTx/>
              <a:buNone/>
            </a:pPr>
            <a:r>
              <a:rPr lang="en-US" altLang="zh-CN" sz="2000">
                <a:solidFill>
                  <a:schemeClr val="bg1"/>
                </a:solidFill>
              </a:rPr>
              <a:t>class R</a:t>
            </a:r>
          </a:p>
          <a:p>
            <a:pPr>
              <a:lnSpc>
                <a:spcPct val="80000"/>
              </a:lnSpc>
              <a:buFontTx/>
              <a:buNone/>
            </a:pPr>
            <a:r>
              <a:rPr lang="en-US" altLang="zh-CN" sz="2000">
                <a:solidFill>
                  <a:schemeClr val="bg1"/>
                </a:solidFill>
              </a:rPr>
              <a:t>{    public:</a:t>
            </a:r>
          </a:p>
          <a:p>
            <a:pPr>
              <a:lnSpc>
                <a:spcPct val="80000"/>
              </a:lnSpc>
              <a:buFontTx/>
              <a:buNone/>
            </a:pPr>
            <a:r>
              <a:rPr lang="en-US" altLang="zh-CN" sz="2000">
                <a:solidFill>
                  <a:schemeClr val="bg1"/>
                </a:solidFill>
              </a:rPr>
              <a:t>         R(int r1, int r2){R1=r1;R2=r2;}</a:t>
            </a:r>
          </a:p>
          <a:p>
            <a:pPr>
              <a:lnSpc>
                <a:spcPct val="80000"/>
              </a:lnSpc>
              <a:buFontTx/>
              <a:buNone/>
            </a:pPr>
            <a:r>
              <a:rPr lang="en-US" altLang="zh-CN" sz="2000">
                <a:solidFill>
                  <a:schemeClr val="bg1"/>
                </a:solidFill>
              </a:rPr>
              <a:t>         void print();</a:t>
            </a:r>
          </a:p>
          <a:p>
            <a:pPr>
              <a:lnSpc>
                <a:spcPct val="80000"/>
              </a:lnSpc>
              <a:buFontTx/>
              <a:buNone/>
            </a:pPr>
            <a:r>
              <a:rPr lang="en-US" altLang="zh-CN" sz="2000">
                <a:solidFill>
                  <a:schemeClr val="bg1"/>
                </a:solidFill>
              </a:rPr>
              <a:t>         void print() const;</a:t>
            </a:r>
          </a:p>
          <a:p>
            <a:pPr>
              <a:lnSpc>
                <a:spcPct val="80000"/>
              </a:lnSpc>
              <a:buFontTx/>
              <a:buNone/>
            </a:pPr>
            <a:r>
              <a:rPr lang="en-US" altLang="zh-CN" sz="2000">
                <a:solidFill>
                  <a:schemeClr val="bg1"/>
                </a:solidFill>
              </a:rPr>
              <a:t>      private:</a:t>
            </a:r>
          </a:p>
          <a:p>
            <a:pPr>
              <a:lnSpc>
                <a:spcPct val="80000"/>
              </a:lnSpc>
              <a:buFontTx/>
              <a:buNone/>
            </a:pPr>
            <a:r>
              <a:rPr lang="en-US" altLang="zh-CN" sz="2000">
                <a:solidFill>
                  <a:schemeClr val="bg1"/>
                </a:solidFill>
              </a:rPr>
              <a:t>         int R1,R2;</a:t>
            </a:r>
          </a:p>
          <a:p>
            <a:pPr>
              <a:lnSpc>
                <a:spcPct val="80000"/>
              </a:lnSpc>
              <a:buFontTx/>
              <a:buNone/>
            </a:pPr>
            <a:r>
              <a:rPr lang="en-US" altLang="zh-CN" sz="2000">
                <a:solidFill>
                  <a:schemeClr val="bg1"/>
                </a:solidFill>
              </a:rPr>
              <a:t>};</a:t>
            </a:r>
          </a:p>
        </p:txBody>
      </p:sp>
      <p:sp>
        <p:nvSpPr>
          <p:cNvPr id="55301" name="Rectangle 5"/>
          <p:cNvSpPr>
            <a:spLocks noChangeArrowheads="1"/>
          </p:cNvSpPr>
          <p:nvPr/>
        </p:nvSpPr>
        <p:spPr bwMode="auto">
          <a:xfrm>
            <a:off x="614363" y="4497388"/>
            <a:ext cx="169862"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55302" name="Rectangle 6"/>
          <p:cNvSpPr>
            <a:spLocks noChangeArrowheads="1"/>
          </p:cNvSpPr>
          <p:nvPr/>
        </p:nvSpPr>
        <p:spPr bwMode="auto">
          <a:xfrm>
            <a:off x="900113" y="4508500"/>
            <a:ext cx="7659687"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特点：常成员函数不能直接改变本对象的数据成员，也不</a:t>
            </a:r>
            <a:endParaRPr lang="zh-CN" altLang="en-US">
              <a:solidFill>
                <a:schemeClr val="bg1"/>
              </a:solidFill>
              <a:ea typeface="宋体" pitchFamily="2" charset="-122"/>
            </a:endParaRPr>
          </a:p>
        </p:txBody>
      </p:sp>
      <p:sp>
        <p:nvSpPr>
          <p:cNvPr id="55303" name="Rectangle 7"/>
          <p:cNvSpPr>
            <a:spLocks noChangeArrowheads="1"/>
          </p:cNvSpPr>
          <p:nvPr/>
        </p:nvSpPr>
        <p:spPr bwMode="auto">
          <a:xfrm>
            <a:off x="900113" y="4856163"/>
            <a:ext cx="2451100"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能调用该对象的非</a:t>
            </a:r>
            <a:endParaRPr lang="zh-CN" altLang="en-US">
              <a:solidFill>
                <a:schemeClr val="bg1"/>
              </a:solidFill>
              <a:ea typeface="宋体" pitchFamily="2" charset="-122"/>
            </a:endParaRPr>
          </a:p>
        </p:txBody>
      </p:sp>
      <p:sp>
        <p:nvSpPr>
          <p:cNvPr id="55304" name="Rectangle 8"/>
          <p:cNvSpPr>
            <a:spLocks noChangeArrowheads="1"/>
          </p:cNvSpPr>
          <p:nvPr/>
        </p:nvSpPr>
        <p:spPr bwMode="auto">
          <a:xfrm>
            <a:off x="3338513" y="4856163"/>
            <a:ext cx="769937" cy="365125"/>
          </a:xfrm>
          <a:prstGeom prst="rect">
            <a:avLst/>
          </a:prstGeom>
          <a:noFill/>
          <a:ln w="9525">
            <a:noFill/>
            <a:miter lim="800000"/>
            <a:headEnd/>
            <a:tailEnd/>
          </a:ln>
        </p:spPr>
        <p:txBody>
          <a:bodyPr wrap="none" lIns="0" tIns="0" rIns="0" bIns="0">
            <a:spAutoFit/>
          </a:bodyPr>
          <a:lstStyle/>
          <a:p>
            <a:r>
              <a:rPr lang="en-US" altLang="zh-CN" sz="2400" b="1">
                <a:solidFill>
                  <a:schemeClr val="bg1"/>
                </a:solidFill>
                <a:latin typeface="宋体" pitchFamily="2" charset="-122"/>
                <a:ea typeface="宋体" pitchFamily="2" charset="-122"/>
              </a:rPr>
              <a:t>const</a:t>
            </a:r>
            <a:endParaRPr lang="en-US" altLang="zh-CN">
              <a:solidFill>
                <a:schemeClr val="bg1"/>
              </a:solidFill>
              <a:ea typeface="宋体" pitchFamily="2" charset="-122"/>
            </a:endParaRPr>
          </a:p>
        </p:txBody>
      </p:sp>
      <p:sp>
        <p:nvSpPr>
          <p:cNvPr id="55305" name="Rectangle 9"/>
          <p:cNvSpPr>
            <a:spLocks noChangeArrowheads="1"/>
          </p:cNvSpPr>
          <p:nvPr/>
        </p:nvSpPr>
        <p:spPr bwMode="auto">
          <a:xfrm>
            <a:off x="4100513" y="4856163"/>
            <a:ext cx="4595812"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成员函数间接改变本对象的数据成</a:t>
            </a:r>
            <a:endParaRPr lang="zh-CN" altLang="en-US">
              <a:solidFill>
                <a:schemeClr val="bg1"/>
              </a:solidFill>
              <a:ea typeface="宋体" pitchFamily="2" charset="-122"/>
            </a:endParaRPr>
          </a:p>
        </p:txBody>
      </p:sp>
      <p:sp>
        <p:nvSpPr>
          <p:cNvPr id="55306" name="Rectangle 10"/>
          <p:cNvSpPr>
            <a:spLocks noChangeArrowheads="1"/>
          </p:cNvSpPr>
          <p:nvPr/>
        </p:nvSpPr>
        <p:spPr bwMode="auto">
          <a:xfrm>
            <a:off x="900113" y="5203825"/>
            <a:ext cx="4595812"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员，否则编译时会产生出错信息。</a:t>
            </a:r>
            <a:endParaRPr lang="zh-CN" altLang="en-US">
              <a:solidFill>
                <a:schemeClr val="bg1"/>
              </a:solidFill>
              <a:ea typeface="宋体" pitchFamily="2" charset="-122"/>
            </a:endParaRPr>
          </a:p>
        </p:txBody>
      </p:sp>
      <p:sp>
        <p:nvSpPr>
          <p:cNvPr id="55307" name="Rectangle 11"/>
          <p:cNvSpPr>
            <a:spLocks noChangeArrowheads="1"/>
          </p:cNvSpPr>
          <p:nvPr/>
        </p:nvSpPr>
        <p:spPr bwMode="auto">
          <a:xfrm>
            <a:off x="614363" y="5540375"/>
            <a:ext cx="169862" cy="365125"/>
          </a:xfrm>
          <a:prstGeom prst="rect">
            <a:avLst/>
          </a:prstGeom>
          <a:noFill/>
          <a:ln w="9525">
            <a:noFill/>
            <a:miter lim="800000"/>
            <a:headEnd/>
            <a:tailEnd/>
          </a:ln>
        </p:spPr>
        <p:txBody>
          <a:bodyPr wrap="none" lIns="0" tIns="0" rIns="0" bIns="0">
            <a:spAutoFit/>
          </a:bodyPr>
          <a:lstStyle/>
          <a:p>
            <a:r>
              <a:rPr lang="en-US" altLang="zh-CN" sz="2400">
                <a:solidFill>
                  <a:schemeClr val="bg1"/>
                </a:solidFill>
                <a:ea typeface="宋体" pitchFamily="2" charset="-122"/>
              </a:rPr>
              <a:t>–</a:t>
            </a:r>
            <a:endParaRPr lang="en-US" altLang="zh-CN">
              <a:solidFill>
                <a:schemeClr val="bg1"/>
              </a:solidFill>
              <a:ea typeface="宋体" pitchFamily="2" charset="-122"/>
            </a:endParaRPr>
          </a:p>
        </p:txBody>
      </p:sp>
      <p:sp>
        <p:nvSpPr>
          <p:cNvPr id="55308" name="Rectangle 12"/>
          <p:cNvSpPr>
            <a:spLocks noChangeArrowheads="1"/>
          </p:cNvSpPr>
          <p:nvPr/>
        </p:nvSpPr>
        <p:spPr bwMode="auto">
          <a:xfrm>
            <a:off x="900113" y="5551488"/>
            <a:ext cx="919162"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用途：</a:t>
            </a:r>
            <a:endParaRPr lang="zh-CN" altLang="en-US">
              <a:solidFill>
                <a:schemeClr val="bg1"/>
              </a:solidFill>
              <a:ea typeface="宋体" pitchFamily="2" charset="-122"/>
            </a:endParaRPr>
          </a:p>
        </p:txBody>
      </p:sp>
      <p:sp>
        <p:nvSpPr>
          <p:cNvPr id="55309" name="Rectangle 13"/>
          <p:cNvSpPr>
            <a:spLocks noChangeArrowheads="1"/>
          </p:cNvSpPr>
          <p:nvPr/>
        </p:nvSpPr>
        <p:spPr bwMode="auto">
          <a:xfrm>
            <a:off x="1814513" y="5551488"/>
            <a:ext cx="5821362" cy="365125"/>
          </a:xfrm>
          <a:prstGeom prst="rect">
            <a:avLst/>
          </a:prstGeom>
          <a:noFill/>
          <a:ln w="9525">
            <a:noFill/>
            <a:miter lim="800000"/>
            <a:headEnd/>
            <a:tailEnd/>
          </a:ln>
        </p:spPr>
        <p:txBody>
          <a:bodyPr wrap="none" lIns="0" tIns="0" rIns="0" bIns="0">
            <a:spAutoFit/>
          </a:bodyPr>
          <a:lstStyle/>
          <a:p>
            <a:r>
              <a:rPr lang="zh-CN" altLang="en-US" sz="2400" b="1">
                <a:solidFill>
                  <a:schemeClr val="bg1"/>
                </a:solidFill>
                <a:latin typeface="宋体" pitchFamily="2" charset="-122"/>
                <a:ea typeface="宋体" pitchFamily="2" charset="-122"/>
              </a:rPr>
              <a:t>主要用于定义不改变数据成员的成员函数。</a:t>
            </a:r>
            <a:endParaRPr lang="zh-CN" altLang="en-US">
              <a:solidFill>
                <a:schemeClr val="bg1"/>
              </a:solidFill>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2950</Words>
  <Application>Microsoft Office PowerPoint</Application>
  <PresentationFormat>全屏显示(4:3)</PresentationFormat>
  <Paragraphs>771</Paragraphs>
  <Slides>30</Slides>
  <Notes>7</Notes>
  <HiddenSlides>1</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前向引用声明</vt:lpstr>
      <vt:lpstr>前向引用声明举例</vt:lpstr>
      <vt:lpstr>前向引用声明注意事项</vt:lpstr>
      <vt:lpstr>前向引用声明注意事项</vt:lpstr>
      <vt:lpstr>前向引用声明注意事项</vt:lpstr>
      <vt:lpstr>常类型小结</vt:lpstr>
      <vt:lpstr>例:常引用做形参</vt:lpstr>
      <vt:lpstr>用const修饰的对象成员</vt:lpstr>
      <vt:lpstr>例:常成员函数举例</vt:lpstr>
      <vt:lpstr>幻灯片 10</vt:lpstr>
      <vt:lpstr>常数据成员、常对象和常成员函数</vt:lpstr>
      <vt:lpstr>幻灯片 12</vt:lpstr>
      <vt:lpstr>幻灯片 13</vt:lpstr>
      <vt:lpstr>幻灯片 14</vt:lpstr>
      <vt:lpstr>指向常量的指针</vt:lpstr>
      <vt:lpstr>指针常量</vt:lpstr>
      <vt:lpstr>幻灯片 17</vt:lpstr>
      <vt:lpstr>幻灯片 18</vt:lpstr>
      <vt:lpstr>友元类</vt:lpstr>
      <vt:lpstr>幻灯片 20</vt:lpstr>
      <vt:lpstr>只限指定类中的一个成员函数具有友元特权</vt:lpstr>
      <vt:lpstr>幻灯片 22</vt:lpstr>
      <vt:lpstr>指定一个全程函数为类的友元函数</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前向引用声明</dc:title>
  <dc:creator>`macbook air</dc:creator>
  <cp:lastModifiedBy>`macbook air</cp:lastModifiedBy>
  <cp:revision>3</cp:revision>
  <dcterms:created xsi:type="dcterms:W3CDTF">2012-04-24T12:57:40Z</dcterms:created>
  <dcterms:modified xsi:type="dcterms:W3CDTF">2012-04-24T13:14:58Z</dcterms:modified>
</cp:coreProperties>
</file>