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1380" r:id="rId2"/>
    <p:sldId id="1394" r:id="rId3"/>
    <p:sldId id="1392" r:id="rId4"/>
    <p:sldId id="1376" r:id="rId5"/>
    <p:sldId id="1390" r:id="rId6"/>
    <p:sldId id="1382" r:id="rId7"/>
    <p:sldId id="1391" r:id="rId8"/>
    <p:sldId id="1388" r:id="rId9"/>
    <p:sldId id="1412" r:id="rId10"/>
    <p:sldId id="1384" r:id="rId11"/>
    <p:sldId id="1395" r:id="rId12"/>
    <p:sldId id="1410" r:id="rId13"/>
    <p:sldId id="1411" r:id="rId14"/>
    <p:sldId id="1385" r:id="rId15"/>
    <p:sldId id="1397" r:id="rId16"/>
    <p:sldId id="1398" r:id="rId17"/>
    <p:sldId id="1409" r:id="rId18"/>
    <p:sldId id="1399" r:id="rId19"/>
    <p:sldId id="1400" r:id="rId20"/>
    <p:sldId id="1396" r:id="rId21"/>
    <p:sldId id="1401" r:id="rId22"/>
    <p:sldId id="1402" r:id="rId23"/>
    <p:sldId id="1403" r:id="rId24"/>
    <p:sldId id="1404" r:id="rId25"/>
    <p:sldId id="1405" r:id="rId26"/>
    <p:sldId id="1406" r:id="rId27"/>
    <p:sldId id="1408" r:id="rId28"/>
    <p:sldId id="1407" r:id="rId29"/>
    <p:sldId id="138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61661"/>
  </p:normalViewPr>
  <p:slideViewPr>
    <p:cSldViewPr snapToGrid="0" showGuides="1">
      <p:cViewPr varScale="1">
        <p:scale>
          <a:sx n="59" d="100"/>
          <a:sy n="59" d="100"/>
        </p:scale>
        <p:origin x="2408" y="19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2816D-1433-CA4E-B736-D63DBF0C822B}" type="datetimeFigureOut">
              <a:rPr kumimoji="1" lang="zh-CN" altLang="en-US" smtClean="0"/>
              <a:t>2023/7/20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1E39A-D3BF-8C43-9897-1D765B5F5D22}" type="slidenum">
              <a:rPr kumimoji="1" lang="zh-CN" altLang="en-US" smtClean="0"/>
              <a:t>‹#›</a:t>
            </a:fld>
            <a:endParaRPr kumimoji="1" lang="zh-CN" altLang="en-US"/>
          </a:p>
        </p:txBody>
      </p:sp>
    </p:spTree>
    <p:extLst>
      <p:ext uri="{BB962C8B-B14F-4D97-AF65-F5344CB8AC3E}">
        <p14:creationId xmlns:p14="http://schemas.microsoft.com/office/powerpoint/2010/main" val="1958712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Hello everyone. Welcome to today's presentation.</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During this video, we'll explore a new retrieval paradigm, differentiable search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Helvetica Neue" panose="02000503000000020004" pitchFamily="2" charset="0"/>
              </a:rPr>
              <a:t>The title is </a:t>
            </a:r>
            <a:r>
              <a:rPr kumimoji="1" lang="en"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Semantic-Enhanced Differentiable Search Index Inspired by Learning Strategies</a:t>
            </a:r>
            <a:endParaRPr kumimoji="1"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We have dedicated considerable time to design one specific implementation of the paradigm.</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let’s begin.</a:t>
            </a:r>
          </a:p>
          <a:p>
            <a:endParaRPr kumimoji="1" lang="en" altLang="zh-CN"/>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a:t>
            </a:fld>
            <a:endParaRPr kumimoji="1" lang="zh-CN" altLang="en-US"/>
          </a:p>
        </p:txBody>
      </p:sp>
    </p:spTree>
    <p:extLst>
      <p:ext uri="{BB962C8B-B14F-4D97-AF65-F5344CB8AC3E}">
        <p14:creationId xmlns:p14="http://schemas.microsoft.com/office/powerpoint/2010/main" val="114484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Inspired by these learning strategies, we propose </a:t>
            </a:r>
            <a:r>
              <a:rPr lang="en" altLang="zh-CN" b="1" dirty="0">
                <a:effectLst/>
                <a:latin typeface="Helvetica Neue" panose="02000503000000020004" pitchFamily="2" charset="0"/>
              </a:rPr>
              <a:t>a novel Semantic-Enhanced DSI model. </a:t>
            </a: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We refer to it as SE-DSI for short.</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On one hand</a:t>
            </a:r>
            <a:r>
              <a:rPr lang="en-US" altLang="zh-CN" b="1" dirty="0">
                <a:effectLst/>
                <a:latin typeface="Helvetica Neue" panose="02000503000000020004" pitchFamily="2" charset="0"/>
              </a:rPr>
              <a:t>,</a:t>
            </a:r>
            <a:r>
              <a:rPr lang="en" altLang="zh-CN" b="1" dirty="0">
                <a:effectLst/>
                <a:latin typeface="Helvetica Neue" panose="02000503000000020004" pitchFamily="2" charset="0"/>
              </a:rPr>
              <a:t> we propose the Elaborative Description</a:t>
            </a:r>
            <a:r>
              <a:rPr lang="en" altLang="zh-CN" dirty="0">
                <a:effectLst/>
                <a:latin typeface="Helvetica Neue" panose="02000503000000020004" pitchFamily="2" charset="0"/>
              </a:rPr>
              <a:t> as the document identifier.</a:t>
            </a:r>
          </a:p>
          <a:p>
            <a:r>
              <a:rPr lang="en" altLang="zh-CN" dirty="0">
                <a:effectLst/>
                <a:latin typeface="Helvetica Neue" panose="02000503000000020004" pitchFamily="2" charset="0"/>
              </a:rPr>
              <a:t>It describes the identifiers in natural language. We propose to generate ED for each document by off-the-shelf DocT5query Model.</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On the other hand, to enhance the indexing task, we propose </a:t>
            </a:r>
            <a:r>
              <a:rPr lang="en" altLang="zh-CN" b="1" dirty="0">
                <a:effectLst/>
                <a:latin typeface="Helvetica Neue" panose="02000503000000020004" pitchFamily="2" charset="0"/>
              </a:rPr>
              <a:t>Rehearsal Contents.</a:t>
            </a:r>
            <a:endParaRPr lang="en" altLang="zh-CN" dirty="0">
              <a:effectLst/>
              <a:latin typeface="Helvetica Neue" panose="02000503000000020004" pitchFamily="2" charset="0"/>
            </a:endParaRPr>
          </a:p>
          <a:p>
            <a:r>
              <a:rPr lang="en" altLang="zh-CN" dirty="0">
                <a:effectLst/>
                <a:latin typeface="Helvetica Neue" panose="02000503000000020004" pitchFamily="2" charset="0"/>
              </a:rPr>
              <a:t>We select multiple important parts in a document as RCs, and the original document augmented with RCs are used to memorize the original document.</a:t>
            </a:r>
          </a:p>
        </p:txBody>
      </p:sp>
      <p:sp>
        <p:nvSpPr>
          <p:cNvPr id="4" name="灯片编号占位符 3"/>
          <p:cNvSpPr>
            <a:spLocks noGrp="1"/>
          </p:cNvSpPr>
          <p:nvPr>
            <p:ph type="sldNum" sz="quarter" idx="5"/>
          </p:nvPr>
        </p:nvSpPr>
        <p:spPr/>
        <p:txBody>
          <a:bodyPr/>
          <a:lstStyle/>
          <a:p>
            <a:fld id="{006BE02D-20C0-F840-AFAC-BEA99C74FDC2}" type="slidenum">
              <a:rPr lang="en-US" smtClean="0"/>
              <a:t>10</a:t>
            </a:fld>
            <a:endParaRPr lang="en-US" dirty="0"/>
          </a:p>
        </p:txBody>
      </p:sp>
    </p:spTree>
    <p:extLst>
      <p:ext uri="{BB962C8B-B14F-4D97-AF65-F5344CB8AC3E}">
        <p14:creationId xmlns:p14="http://schemas.microsoft.com/office/powerpoint/2010/main" val="19149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Further for the </a:t>
            </a:r>
            <a:r>
              <a:rPr lang="en" altLang="zh-CN" b="1" dirty="0">
                <a:effectLst/>
                <a:latin typeface="Helvetica Neue" panose="02000503000000020004" pitchFamily="2" charset="0"/>
              </a:rPr>
              <a:t>Rehearsal Contents,</a:t>
            </a:r>
            <a:r>
              <a:rPr lang="en" altLang="zh-CN" b="0" dirty="0">
                <a:effectLst/>
                <a:latin typeface="Helvetica Neue" panose="02000503000000020004" pitchFamily="2" charset="0"/>
              </a:rPr>
              <a:t> </a:t>
            </a:r>
            <a:r>
              <a:rPr lang="en" altLang="zh-CN" b="1" dirty="0">
                <a:effectLst/>
                <a:latin typeface="Helvetica Neue" panose="02000503000000020004" pitchFamily="2" charset="0"/>
              </a:rPr>
              <a:t>they need to fulfill the three conditions,,</a:t>
            </a:r>
            <a:endParaRPr lang="en" altLang="zh-CN" dirty="0">
              <a:effectLst/>
              <a:latin typeface="Helvetica Neue" panose="02000503000000020004" pitchFamily="2" charset="0"/>
            </a:endParaRPr>
          </a:p>
          <a:p>
            <a:endParaRPr lang="en" altLang="zh-CN" b="1" dirty="0">
              <a:effectLst/>
              <a:latin typeface="Helvetica Neue" panose="02000503000000020004" pitchFamily="2" charset="0"/>
            </a:endParaRPr>
          </a:p>
          <a:p>
            <a:r>
              <a:rPr lang="en" altLang="zh-CN" b="1" dirty="0">
                <a:effectLst/>
                <a:latin typeface="Helvetica Neue" panose="02000503000000020004" pitchFamily="2" charset="0"/>
              </a:rPr>
              <a:t>(</a:t>
            </a:r>
            <a:r>
              <a:rPr lang="zh-CN" altLang="en" b="1" dirty="0">
                <a:effectLst/>
                <a:latin typeface="Helvetica Neue" panose="02000503000000020004" pitchFamily="2" charset="0"/>
              </a:rPr>
              <a:t>单击</a:t>
            </a:r>
            <a:r>
              <a:rPr lang="zh-CN" altLang="en-US" b="1" dirty="0">
                <a:effectLst/>
                <a:latin typeface="Helvetica Neue" panose="02000503000000020004" pitchFamily="2" charset="0"/>
              </a:rPr>
              <a:t>鼠标</a:t>
            </a:r>
            <a:r>
              <a:rPr lang="en" altLang="zh-CN" b="1" dirty="0">
                <a:effectLst/>
                <a:latin typeface="Helvetica Neue" panose="02000503000000020004" pitchFamily="2" charset="0"/>
              </a:rPr>
              <a:t>)</a:t>
            </a:r>
            <a:r>
              <a:rPr lang="zh-CN" altLang="en-US" b="1" dirty="0">
                <a:effectLst/>
                <a:latin typeface="Helvetica Neue" panose="02000503000000020004" pitchFamily="2" charset="0"/>
              </a:rPr>
              <a:t> </a:t>
            </a:r>
            <a:r>
              <a:rPr lang="en" altLang="zh-CN" b="1" dirty="0">
                <a:effectLst/>
                <a:latin typeface="Helvetica Neue" panose="02000503000000020004" pitchFamily="2" charset="0"/>
              </a:rPr>
              <a:t>The first is </a:t>
            </a:r>
            <a:endParaRPr lang="en" altLang="zh-CN" dirty="0">
              <a:effectLst/>
              <a:latin typeface="Helvetica Neue" panose="02000503000000020004" pitchFamily="2" charset="0"/>
            </a:endParaRPr>
          </a:p>
          <a:p>
            <a:r>
              <a:rPr lang="en" altLang="zh-CN" dirty="0">
                <a:effectLst/>
                <a:latin typeface="Helvetica Neue" panose="02000503000000020004" pitchFamily="2" charset="0"/>
              </a:rPr>
              <a:t>Informative: they should contain the important information of the original document, enabling the model to learn to comprehend and encode the document into the parameters.  </a:t>
            </a:r>
          </a:p>
          <a:p>
            <a:r>
              <a:rPr lang="en" altLang="zh-CN" dirty="0">
                <a:effectLst/>
                <a:latin typeface="Helvetica Neue" panose="02000503000000020004" pitchFamily="2" charset="0"/>
              </a:rPr>
              <a:t> </a:t>
            </a:r>
          </a:p>
          <a:p>
            <a:r>
              <a:rPr lang="en" altLang="zh-CN" b="1" dirty="0">
                <a:effectLst/>
                <a:latin typeface="Helvetica Neue" panose="02000503000000020004" pitchFamily="2" charset="0"/>
              </a:rPr>
              <a:t>(</a:t>
            </a:r>
            <a:r>
              <a:rPr lang="zh-CN" altLang="en" b="1" dirty="0">
                <a:effectLst/>
                <a:latin typeface="Helvetica Neue" panose="02000503000000020004" pitchFamily="2" charset="0"/>
              </a:rPr>
              <a:t>单击</a:t>
            </a:r>
            <a:r>
              <a:rPr lang="zh-CN" altLang="en-US" b="1" dirty="0">
                <a:effectLst/>
                <a:latin typeface="Helvetica Neue" panose="02000503000000020004" pitchFamily="2" charset="0"/>
              </a:rPr>
              <a:t>鼠标</a:t>
            </a:r>
            <a:r>
              <a:rPr lang="en" altLang="zh-CN" b="1" dirty="0">
                <a:effectLst/>
                <a:latin typeface="Helvetica Neue" panose="02000503000000020004" pitchFamily="2" charset="0"/>
              </a:rPr>
              <a:t>)</a:t>
            </a:r>
            <a:r>
              <a:rPr lang="zh-CN" altLang="en-US" b="1" dirty="0">
                <a:effectLst/>
                <a:latin typeface="Helvetica Neue" panose="02000503000000020004" pitchFamily="2" charset="0"/>
              </a:rPr>
              <a:t> </a:t>
            </a:r>
            <a:r>
              <a:rPr lang="en" altLang="zh-CN" dirty="0">
                <a:effectLst/>
                <a:latin typeface="Helvetica Neue" panose="02000503000000020004" pitchFamily="2" charset="0"/>
              </a:rPr>
              <a:t>The second is </a:t>
            </a:r>
          </a:p>
          <a:p>
            <a:r>
              <a:rPr lang="en" altLang="zh-CN" dirty="0">
                <a:effectLst/>
                <a:latin typeface="Helvetica Neue" panose="02000503000000020004" pitchFamily="2" charset="0"/>
              </a:rPr>
              <a:t>Fluency: they should be fluent and readable for the model to acquire the text encoding ability. </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a:t>
            </a:r>
            <a:r>
              <a:rPr lang="zh-CN" altLang="en" b="1" dirty="0">
                <a:effectLst/>
                <a:latin typeface="Helvetica Neue" panose="02000503000000020004" pitchFamily="2" charset="0"/>
              </a:rPr>
              <a:t>单击</a:t>
            </a:r>
            <a:r>
              <a:rPr lang="zh-CN" altLang="en-US" b="1" dirty="0">
                <a:effectLst/>
                <a:latin typeface="Helvetica Neue" panose="02000503000000020004" pitchFamily="2" charset="0"/>
              </a:rPr>
              <a:t>鼠标</a:t>
            </a:r>
            <a:r>
              <a:rPr lang="en" altLang="zh-CN" b="1" dirty="0">
                <a:effectLst/>
                <a:latin typeface="Helvetica Neue" panose="02000503000000020004" pitchFamily="2" charset="0"/>
              </a:rPr>
              <a:t>)</a:t>
            </a:r>
            <a:r>
              <a:rPr lang="zh-CN" altLang="en-US" b="1" dirty="0">
                <a:effectLst/>
                <a:latin typeface="Helvetica Neue" panose="02000503000000020004" pitchFamily="2" charset="0"/>
              </a:rPr>
              <a:t> </a:t>
            </a:r>
            <a:r>
              <a:rPr lang="en" altLang="zh-CN" dirty="0">
                <a:effectLst/>
                <a:latin typeface="Helvetica Neue" panose="02000503000000020004" pitchFamily="2" charset="0"/>
              </a:rPr>
              <a:t>The third is</a:t>
            </a:r>
          </a:p>
          <a:p>
            <a:r>
              <a:rPr lang="en" altLang="zh-CN" dirty="0">
                <a:effectLst/>
                <a:latin typeface="Helvetica Neue" panose="02000503000000020004" pitchFamily="2" charset="0"/>
              </a:rPr>
              <a:t>Diversity: they should contain different granularity of semantic units (e.g., the sentence- and passage-level), so as to achieve elaboration of the document for storage enhancement.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b="1" dirty="0">
              <a:solidFill>
                <a:schemeClr val="tx1"/>
              </a:solidFill>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06BE02D-20C0-F840-AFAC-BEA99C74FDC2}" type="slidenum">
              <a:rPr lang="en-US" smtClean="0"/>
              <a:t>11</a:t>
            </a:fld>
            <a:endParaRPr lang="en-US" dirty="0"/>
          </a:p>
        </p:txBody>
      </p:sp>
    </p:spTree>
    <p:extLst>
      <p:ext uri="{BB962C8B-B14F-4D97-AF65-F5344CB8AC3E}">
        <p14:creationId xmlns:p14="http://schemas.microsoft.com/office/powerpoint/2010/main" val="3141397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Specifically, we design two types:</a:t>
            </a:r>
          </a:p>
          <a:p>
            <a:r>
              <a:rPr lang="en" altLang="zh-CN" dirty="0">
                <a:effectLst/>
                <a:latin typeface="Helvetica Neue" panose="02000503000000020004" pitchFamily="2" charset="0"/>
              </a:rPr>
              <a:t> </a:t>
            </a:r>
          </a:p>
          <a:p>
            <a:r>
              <a:rPr lang="en" altLang="zh-CN" dirty="0">
                <a:effectLst/>
                <a:latin typeface="Helvetica Neue" panose="02000503000000020004" pitchFamily="2" charset="0"/>
              </a:rPr>
              <a:t>The first is the leading-style.</a:t>
            </a:r>
          </a:p>
          <a:p>
            <a:r>
              <a:rPr lang="en" altLang="zh-CN" dirty="0">
                <a:effectLst/>
                <a:latin typeface="Helvetica Neue" panose="02000503000000020004" pitchFamily="2" charset="0"/>
              </a:rPr>
              <a:t>It directly use the leading passages and sentences of each original document as RCs.</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second is the </a:t>
            </a:r>
            <a:r>
              <a:rPr lang="en" altLang="zh-CN" b="1" dirty="0">
                <a:effectLst/>
                <a:latin typeface="Helvetica Neue" panose="02000503000000020004" pitchFamily="2" charset="0"/>
              </a:rPr>
              <a:t>summarization-style.</a:t>
            </a:r>
            <a:endParaRPr lang="en" altLang="zh-CN" dirty="0">
              <a:effectLst/>
              <a:latin typeface="Helvetica Neue" panose="02000503000000020004" pitchFamily="2" charset="0"/>
            </a:endParaRPr>
          </a:p>
          <a:p>
            <a:r>
              <a:rPr lang="en" altLang="zh-CN" dirty="0">
                <a:effectLst/>
                <a:latin typeface="Helvetica Neue" panose="02000503000000020004" pitchFamily="2" charset="0"/>
              </a:rPr>
              <a:t>It leverages the document summarization technique to highlight multiple important parts that can reveal the essential topics of the document.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b="1" dirty="0">
              <a:solidFill>
                <a:schemeClr val="tx1"/>
              </a:solidFill>
              <a:effectLst/>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006BE02D-20C0-F840-AFAC-BEA99C74FDC2}" type="slidenum">
              <a:rPr lang="en-US" smtClean="0"/>
              <a:t>12</a:t>
            </a:fld>
            <a:endParaRPr lang="en-US" dirty="0"/>
          </a:p>
        </p:txBody>
      </p:sp>
    </p:spTree>
    <p:extLst>
      <p:ext uri="{BB962C8B-B14F-4D97-AF65-F5344CB8AC3E}">
        <p14:creationId xmlns:p14="http://schemas.microsoft.com/office/powerpoint/2010/main" val="228774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Helvetica Neue" panose="02000503000000020004" pitchFamily="2" charset="0"/>
              </a:rPr>
              <a:t>We conduct both offline and online experiments.</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13</a:t>
            </a:fld>
            <a:endParaRPr kumimoji="1" lang="zh-CN" altLang="en-US"/>
          </a:p>
        </p:txBody>
      </p:sp>
    </p:spTree>
    <p:extLst>
      <p:ext uri="{BB962C8B-B14F-4D97-AF65-F5344CB8AC3E}">
        <p14:creationId xmlns:p14="http://schemas.microsoft.com/office/powerpoint/2010/main" val="730096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For the offline experiments, we use the representative ad-hoc retrieval datasets, MS MARCO and Natural questions.</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baseline contains two types, namely the traditional document retrieval methods, and DSI methods.</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For the traditional document retrieval methods, we choose the typical term-based method, BM25, and a dense retrieval method, </a:t>
            </a:r>
            <a:r>
              <a:rPr lang="en" altLang="zh-CN" dirty="0" err="1">
                <a:effectLst/>
                <a:latin typeface="Helvetica Neue" panose="02000503000000020004" pitchFamily="2" charset="0"/>
              </a:rPr>
              <a:t>RepBERT</a:t>
            </a:r>
            <a:r>
              <a:rPr lang="en" altLang="zh-CN" dirty="0">
                <a:effectLst/>
                <a:latin typeface="Helvetica Neue" panose="02000503000000020004" pitchFamily="2" charset="0"/>
              </a:rPr>
              <a:t>.</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For the DSI methods , we choose the DSI-ARB ,it uses </a:t>
            </a:r>
            <a:r>
              <a:rPr lang="en" altLang="zh-CN" dirty="0" err="1">
                <a:effectLst/>
                <a:latin typeface="Helvetica Neue" panose="02000503000000020004" pitchFamily="2" charset="0"/>
              </a:rPr>
              <a:t>aribitrary</a:t>
            </a:r>
            <a:r>
              <a:rPr lang="en" altLang="zh-CN" dirty="0">
                <a:effectLst/>
                <a:latin typeface="Helvetica Neue" panose="02000503000000020004" pitchFamily="2" charset="0"/>
              </a:rPr>
              <a:t> unique integer as the </a:t>
            </a:r>
            <a:r>
              <a:rPr lang="en" altLang="zh-CN" dirty="0" err="1">
                <a:effectLst/>
                <a:latin typeface="Helvetica Neue" panose="02000503000000020004" pitchFamily="2" charset="0"/>
              </a:rPr>
              <a:t>docid</a:t>
            </a:r>
            <a:r>
              <a:rPr lang="en" altLang="zh-CN" dirty="0">
                <a:effectLst/>
                <a:latin typeface="Helvetica Neue" panose="02000503000000020004" pitchFamily="2" charset="0"/>
              </a:rPr>
              <a:t>.</a:t>
            </a:r>
          </a:p>
          <a:p>
            <a:r>
              <a:rPr lang="en" altLang="zh-CN" dirty="0">
                <a:effectLst/>
                <a:latin typeface="Helvetica Neue" panose="02000503000000020004" pitchFamily="2" charset="0"/>
              </a:rPr>
              <a:t>And DSI-SEM uses semantic structured number as the </a:t>
            </a:r>
            <a:r>
              <a:rPr lang="en" altLang="zh-CN" dirty="0" err="1">
                <a:effectLst/>
                <a:latin typeface="Helvetica Neue" panose="02000503000000020004" pitchFamily="2" charset="0"/>
              </a:rPr>
              <a:t>docid</a:t>
            </a:r>
            <a:r>
              <a:rPr lang="en" altLang="zh-CN" dirty="0">
                <a:effectLst/>
                <a:latin typeface="Helvetica Neue" panose="02000503000000020004" pitchFamily="2" charset="0"/>
              </a:rPr>
              <a:t>.</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DSI-QG uses a data augmentation technique, for the indexing task, it transform the documents as pseudo queries, and directly learn the relationships between the pseudo queries to their </a:t>
            </a:r>
            <a:r>
              <a:rPr lang="en" altLang="zh-CN" dirty="0" err="1">
                <a:effectLst/>
                <a:latin typeface="Helvetica Neue" panose="02000503000000020004" pitchFamily="2" charset="0"/>
              </a:rPr>
              <a:t>docids</a:t>
            </a:r>
            <a:r>
              <a:rPr lang="en" altLang="zh-CN" dirty="0">
                <a:effectLst/>
                <a:latin typeface="Helvetica Neue" panose="02000503000000020004" pitchFamily="2" charset="0"/>
              </a:rPr>
              <a:t>.</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14</a:t>
            </a:fld>
            <a:endParaRPr kumimoji="1" lang="zh-CN" altLang="en-US"/>
          </a:p>
        </p:txBody>
      </p:sp>
    </p:spTree>
    <p:extLst>
      <p:ext uri="{BB962C8B-B14F-4D97-AF65-F5344CB8AC3E}">
        <p14:creationId xmlns:p14="http://schemas.microsoft.com/office/powerpoint/2010/main" val="2639525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Helvetica Neue" panose="02000503000000020004" pitchFamily="2" charset="0"/>
              </a:rPr>
              <a:t>The main results show that both leading-style and summarization-style SE-DSI </a:t>
            </a:r>
            <a:r>
              <a:rPr lang="en" altLang="zh-CN" b="1" dirty="0">
                <a:effectLst/>
                <a:latin typeface="Helvetica Neue" panose="02000503000000020004" pitchFamily="2" charset="0"/>
              </a:rPr>
              <a:t>can perform significantly better than strong baseline solutions</a:t>
            </a:r>
            <a:r>
              <a:rPr lang="en" altLang="zh-CN" dirty="0">
                <a:effectLst/>
                <a:latin typeface="Helvetica Neue" panose="02000503000000020004" pitchFamily="2" charset="0"/>
              </a:rPr>
              <a:t> </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15</a:t>
            </a:fld>
            <a:endParaRPr kumimoji="1" lang="zh-CN" altLang="en-US"/>
          </a:p>
        </p:txBody>
      </p:sp>
    </p:spTree>
    <p:extLst>
      <p:ext uri="{BB962C8B-B14F-4D97-AF65-F5344CB8AC3E}">
        <p14:creationId xmlns:p14="http://schemas.microsoft.com/office/powerpoint/2010/main" val="4065863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We conduct a case study to analysis the </a:t>
            </a:r>
            <a:r>
              <a:rPr lang="en" altLang="zh-CN" b="1" dirty="0">
                <a:effectLst/>
                <a:latin typeface="Helvetica Neue" panose="02000503000000020004" pitchFamily="2" charset="0"/>
              </a:rPr>
              <a:t>elaborative description.</a:t>
            </a:r>
            <a:r>
              <a:rPr lang="en" altLang="zh-CN" dirty="0">
                <a:effectLst/>
                <a:latin typeface="Helvetica Neue" panose="02000503000000020004" pitchFamily="2" charset="0"/>
              </a:rPr>
              <a:t> </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We sample an example from MS MARCO.</a:t>
            </a:r>
          </a:p>
          <a:p>
            <a:r>
              <a:rPr lang="en" altLang="zh-CN" dirty="0">
                <a:effectLst/>
                <a:latin typeface="Helvetica Neue" panose="02000503000000020004" pitchFamily="2" charset="0"/>
              </a:rPr>
              <a:t>Given the same query, DSI-SEM generates the semantic structured numbers, and our method generates the </a:t>
            </a:r>
            <a:r>
              <a:rPr lang="en" altLang="zh-CN" b="1" dirty="0">
                <a:effectLst/>
                <a:latin typeface="Helvetica Neue" panose="02000503000000020004" pitchFamily="2" charset="0"/>
              </a:rPr>
              <a:t>elaborative descriptions.</a:t>
            </a:r>
            <a:r>
              <a:rPr lang="en" altLang="zh-CN" dirty="0">
                <a:effectLst/>
                <a:latin typeface="Helvetica Neue" panose="02000503000000020004" pitchFamily="2" charset="0"/>
              </a:rPr>
              <a:t> </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These results indicate the effectiveness of representing a document with our proposed ED as the </a:t>
            </a:r>
            <a:r>
              <a:rPr lang="en" altLang="zh-CN" b="1" dirty="0" err="1">
                <a:effectLst/>
                <a:latin typeface="Helvetica Neue" panose="02000503000000020004" pitchFamily="2" charset="0"/>
              </a:rPr>
              <a:t>docid</a:t>
            </a:r>
            <a:r>
              <a:rPr lang="en" altLang="zh-CN" b="1" dirty="0">
                <a:effectLst/>
                <a:latin typeface="Helvetica Neue" panose="02000503000000020004" pitchFamily="2" charset="0"/>
              </a:rPr>
              <a:t>, which is a natural language text containing enhanced semantic meanings.</a:t>
            </a:r>
            <a:endParaRPr lang="en" altLang="zh-CN" dirty="0">
              <a:effectLst/>
              <a:latin typeface="Helvetica Neue" panose="02000503000000020004" pitchFamily="2" charset="0"/>
            </a:endParaRP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16</a:t>
            </a:fld>
            <a:endParaRPr kumimoji="1" lang="zh-CN" altLang="en-US"/>
          </a:p>
        </p:txBody>
      </p:sp>
    </p:spTree>
    <p:extLst>
      <p:ext uri="{BB962C8B-B14F-4D97-AF65-F5344CB8AC3E}">
        <p14:creationId xmlns:p14="http://schemas.microsoft.com/office/powerpoint/2010/main" val="2701973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To analysis the impact of the</a:t>
            </a:r>
            <a:r>
              <a:rPr lang="en" altLang="zh-CN" b="1" dirty="0">
                <a:effectLst/>
                <a:latin typeface="Helvetica Neue" panose="02000503000000020004" pitchFamily="2" charset="0"/>
              </a:rPr>
              <a:t> rehearsal contents</a:t>
            </a:r>
            <a:r>
              <a:rPr lang="en" altLang="zh-CN" dirty="0">
                <a:effectLst/>
                <a:latin typeface="Helvetica Neue" panose="02000503000000020004" pitchFamily="2" charset="0"/>
              </a:rPr>
              <a:t> , we conduct the ablation study.</a:t>
            </a:r>
          </a:p>
          <a:p>
            <a:r>
              <a:rPr lang="en" altLang="zh-CN" dirty="0">
                <a:effectLst/>
                <a:latin typeface="Helvetica Neue" panose="02000503000000020004" pitchFamily="2" charset="0"/>
              </a:rPr>
              <a:t> </a:t>
            </a:r>
          </a:p>
          <a:p>
            <a:r>
              <a:rPr lang="en" altLang="zh-CN" dirty="0">
                <a:effectLst/>
                <a:latin typeface="Helvetica Neue" panose="02000503000000020004" pitchFamily="2" charset="0"/>
              </a:rPr>
              <a:t>The summarization style of our method </a:t>
            </a:r>
            <a:r>
              <a:rPr lang="en" altLang="zh-CN" b="1" dirty="0">
                <a:effectLst/>
                <a:latin typeface="Helvetica Neue" panose="02000503000000020004" pitchFamily="2" charset="0"/>
              </a:rPr>
              <a:t>achieves the best results, again indicating that our method learning with the underlined important contents of the documents can comprehensively encode the documents, and further contribute to the retrieval.</a:t>
            </a:r>
            <a:endParaRPr lang="en" altLang="zh-CN" dirty="0">
              <a:effectLst/>
              <a:latin typeface="Helvetica Neue" panose="02000503000000020004" pitchFamily="2" charset="0"/>
            </a:endParaRPr>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17</a:t>
            </a:fld>
            <a:endParaRPr kumimoji="1" lang="zh-CN" altLang="en-US"/>
          </a:p>
        </p:txBody>
      </p:sp>
    </p:spTree>
    <p:extLst>
      <p:ext uri="{BB962C8B-B14F-4D97-AF65-F5344CB8AC3E}">
        <p14:creationId xmlns:p14="http://schemas.microsoft.com/office/powerpoint/2010/main" val="361317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We also conduct a case study for the </a:t>
            </a:r>
            <a:r>
              <a:rPr lang="en" altLang="zh-CN" b="1" dirty="0">
                <a:effectLst/>
                <a:latin typeface="Helvetica Neue" panose="02000503000000020004" pitchFamily="2" charset="0"/>
              </a:rPr>
              <a:t>rehearsal contents.</a:t>
            </a:r>
          </a:p>
          <a:p>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For the same document, we compare the generated </a:t>
            </a:r>
            <a:r>
              <a:rPr lang="en" altLang="zh-CN" b="1" dirty="0" err="1">
                <a:effectLst/>
                <a:latin typeface="Helvetica Neue" panose="02000503000000020004" pitchFamily="2" charset="0"/>
              </a:rPr>
              <a:t>docids</a:t>
            </a:r>
            <a:r>
              <a:rPr lang="en" altLang="zh-CN" b="1" dirty="0">
                <a:effectLst/>
                <a:latin typeface="Helvetica Neue" panose="02000503000000020004" pitchFamily="2" charset="0"/>
              </a:rPr>
              <a:t> by the summarization style and the normal style.</a:t>
            </a:r>
          </a:p>
          <a:p>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We find that augmenting key information does help document memorization and distinguish similar documents. </a:t>
            </a:r>
            <a:endParaRPr lang="en" altLang="zh-CN" dirty="0">
              <a:effectLst/>
              <a:latin typeface="Helvetica Neue" panose="02000503000000020004" pitchFamily="2" charset="0"/>
            </a:endParaRP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18</a:t>
            </a:fld>
            <a:endParaRPr kumimoji="1" lang="zh-CN" altLang="en-US"/>
          </a:p>
        </p:txBody>
      </p:sp>
    </p:spTree>
    <p:extLst>
      <p:ext uri="{BB962C8B-B14F-4D97-AF65-F5344CB8AC3E}">
        <p14:creationId xmlns:p14="http://schemas.microsoft.com/office/powerpoint/2010/main" val="1855292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We also conduct zero-shot setting.</a:t>
            </a:r>
          </a:p>
          <a:p>
            <a:r>
              <a:rPr lang="en" altLang="zh-CN" dirty="0">
                <a:effectLst/>
                <a:latin typeface="Helvetica Neue" panose="02000503000000020004" pitchFamily="2" charset="0"/>
              </a:rPr>
              <a:t>The model only performs the </a:t>
            </a:r>
            <a:r>
              <a:rPr lang="en" altLang="zh-CN" b="1" dirty="0">
                <a:effectLst/>
                <a:latin typeface="Helvetica Neue" panose="02000503000000020004" pitchFamily="2" charset="0"/>
              </a:rPr>
              <a:t>indexing without the retrieval task</a:t>
            </a:r>
            <a:endParaRPr lang="en" altLang="zh-CN" dirty="0">
              <a:effectLst/>
              <a:latin typeface="Helvetica Neue" panose="02000503000000020004" pitchFamily="2" charset="0"/>
            </a:endParaRP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ED and RCs help the model to encode all the information about the corpus into the model parameters and our method works like a human with a knowledgeable brain. </a:t>
            </a:r>
            <a:endParaRPr lang="en" altLang="zh-CN" dirty="0">
              <a:effectLst/>
              <a:latin typeface="Helvetica Neue" panose="02000503000000020004" pitchFamily="2" charset="0"/>
            </a:endParaRP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19</a:t>
            </a:fld>
            <a:endParaRPr kumimoji="1" lang="zh-CN" altLang="en-US"/>
          </a:p>
        </p:txBody>
      </p:sp>
    </p:spTree>
    <p:extLst>
      <p:ext uri="{BB962C8B-B14F-4D97-AF65-F5344CB8AC3E}">
        <p14:creationId xmlns:p14="http://schemas.microsoft.com/office/powerpoint/2010/main" val="4211053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Document retrieval is a vital IR task.</a:t>
            </a:r>
          </a:p>
          <a:p>
            <a:r>
              <a:rPr kumimoji="1" lang="en" altLang="zh-CN" dirty="0"/>
              <a:t>They employ relevance matching to sort relevant documents from the large-scale corpus.</a:t>
            </a:r>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a:t>
            </a:fld>
            <a:endParaRPr kumimoji="1" lang="zh-CN" altLang="en-US"/>
          </a:p>
        </p:txBody>
      </p:sp>
    </p:spTree>
    <p:extLst>
      <p:ext uri="{BB962C8B-B14F-4D97-AF65-F5344CB8AC3E}">
        <p14:creationId xmlns:p14="http://schemas.microsoft.com/office/powerpoint/2010/main" val="3321491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Furthermore, we applied our method in the Baidu search engine.</a:t>
            </a:r>
          </a:p>
          <a:p>
            <a:r>
              <a:rPr lang="en" altLang="zh-CN" dirty="0">
                <a:effectLst/>
                <a:latin typeface="Helvetica Neue" panose="02000503000000020004" pitchFamily="2" charset="0"/>
              </a:rPr>
              <a:t>It is the biggest Chinese search engine.</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In practical, the user may specify his/her information needs through a query for official sites.</a:t>
            </a:r>
          </a:p>
          <a:p>
            <a:r>
              <a:rPr lang="en" altLang="zh-CN" dirty="0">
                <a:effectLst/>
                <a:latin typeface="Helvetica Neue" panose="02000503000000020004" pitchFamily="2" charset="0"/>
              </a:rPr>
              <a:t>Official sites are defined as Web pages that have been operated by universities, departments, or other administrative units.</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Due the requirements of high reliability and authority, therefore, the Baidu search engine sets up a dedicated business task, to return relevant official sites. </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Since the total number of the official site URL set is moderate, and the update frequency is lower than other retrieval scenarios, it is suitable to apply the DSI paradigm for official site retrieval.</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20</a:t>
            </a:fld>
            <a:endParaRPr kumimoji="1" lang="zh-CN" altLang="en-US"/>
          </a:p>
        </p:txBody>
      </p:sp>
    </p:spTree>
    <p:extLst>
      <p:ext uri="{BB962C8B-B14F-4D97-AF65-F5344CB8AC3E}">
        <p14:creationId xmlns:p14="http://schemas.microsoft.com/office/powerpoint/2010/main" val="1089021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The dataset contains the following terms, site </a:t>
            </a:r>
            <a:r>
              <a:rPr lang="en" altLang="zh-CN" dirty="0" err="1">
                <a:effectLst/>
                <a:latin typeface="Helvetica Neue" panose="02000503000000020004" pitchFamily="2" charset="0"/>
              </a:rPr>
              <a:t>url</a:t>
            </a:r>
            <a:r>
              <a:rPr lang="en" altLang="zh-CN" dirty="0">
                <a:effectLst/>
                <a:latin typeface="Helvetica Neue" panose="02000503000000020004" pitchFamily="2" charset="0"/>
              </a:rPr>
              <a:t>, site name, domain and web pages</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We evaluate the methods with Site-level Recall  and Domain-level Recall </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21</a:t>
            </a:fld>
            <a:endParaRPr kumimoji="1" lang="zh-CN" altLang="en-US"/>
          </a:p>
        </p:txBody>
      </p:sp>
    </p:spTree>
    <p:extLst>
      <p:ext uri="{BB962C8B-B14F-4D97-AF65-F5344CB8AC3E}">
        <p14:creationId xmlns:p14="http://schemas.microsoft.com/office/powerpoint/2010/main" val="1816627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We have two baselines of </a:t>
            </a:r>
            <a:r>
              <a:rPr lang="en" altLang="zh-CN" dirty="0" err="1">
                <a:effectLst/>
                <a:latin typeface="Helvetica Neue" panose="02000503000000020004" pitchFamily="2" charset="0"/>
              </a:rPr>
              <a:t>baidu</a:t>
            </a:r>
            <a:r>
              <a:rPr lang="en" altLang="zh-CN" dirty="0">
                <a:effectLst/>
                <a:latin typeface="Helvetica Neue" panose="02000503000000020004" pitchFamily="2" charset="0"/>
              </a:rPr>
              <a:t>.</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first one is Dual encoder , it is an Ernie-based dual-tower architecture model</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second is </a:t>
            </a:r>
            <a:r>
              <a:rPr lang="en" altLang="zh-CN" b="1" dirty="0" err="1">
                <a:effectLst/>
                <a:latin typeface="Helvetica Neue" panose="02000503000000020004" pitchFamily="2" charset="0"/>
              </a:rPr>
              <a:t>SingleTow</a:t>
            </a:r>
            <a:r>
              <a:rPr lang="en" altLang="zh-CN" dirty="0" err="1">
                <a:effectLst/>
                <a:latin typeface="Helvetica Neue" panose="02000503000000020004" pitchFamily="2" charset="0"/>
              </a:rPr>
              <a:t>er</a:t>
            </a:r>
            <a:r>
              <a:rPr lang="en" altLang="zh-CN" dirty="0">
                <a:effectLst/>
                <a:latin typeface="Helvetica Neue" panose="02000503000000020004" pitchFamily="2" charset="0"/>
              </a:rPr>
              <a:t>, it includes an Ernie-based encoder and a feed-forward layer, </a:t>
            </a:r>
          </a:p>
          <a:p>
            <a:r>
              <a:rPr lang="en" altLang="zh-CN" dirty="0">
                <a:effectLst/>
                <a:latin typeface="Helvetica Neue" panose="02000503000000020004" pitchFamily="2" charset="0"/>
              </a:rPr>
              <a:t>in which the weight is initialized with the site representations learned from </a:t>
            </a:r>
            <a:r>
              <a:rPr lang="en" altLang="zh-CN" dirty="0" err="1">
                <a:effectLst/>
                <a:latin typeface="Helvetica Neue" panose="02000503000000020004" pitchFamily="2" charset="0"/>
              </a:rPr>
              <a:t>DualEnc</a:t>
            </a:r>
            <a:r>
              <a:rPr lang="en" altLang="zh-CN" dirty="0">
                <a:effectLst/>
                <a:latin typeface="Helvetica Neue" panose="02000503000000020004" pitchFamily="2" charset="0"/>
              </a:rPr>
              <a:t>. </a:t>
            </a:r>
          </a:p>
          <a:p>
            <a:r>
              <a:rPr lang="en" altLang="zh-CN" dirty="0">
                <a:effectLst/>
                <a:latin typeface="Helvetica Neue" panose="02000503000000020004" pitchFamily="2" charset="0"/>
              </a:rPr>
              <a:t>During training, it takes the query as input, and the output logits of the feed-forward layer are passed through a </a:t>
            </a:r>
            <a:r>
              <a:rPr lang="en" altLang="zh-CN" dirty="0" err="1">
                <a:effectLst/>
                <a:latin typeface="Helvetica Neue" panose="02000503000000020004" pitchFamily="2" charset="0"/>
              </a:rPr>
              <a:t>softmax</a:t>
            </a:r>
            <a:r>
              <a:rPr lang="en" altLang="zh-CN" dirty="0">
                <a:effectLst/>
                <a:latin typeface="Helvetica Neue" panose="02000503000000020004" pitchFamily="2" charset="0"/>
              </a:rPr>
              <a:t> function, generating a probability distribution of sites. </a:t>
            </a:r>
          </a:p>
          <a:p>
            <a:r>
              <a:rPr lang="en" altLang="zh-CN" dirty="0">
                <a:effectLst/>
                <a:latin typeface="Helvetica Neue" panose="02000503000000020004" pitchFamily="2" charset="0"/>
              </a:rPr>
              <a:t>The probability of each site serves as the relevance score.</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22</a:t>
            </a:fld>
            <a:endParaRPr kumimoji="1" lang="zh-CN" altLang="en-US"/>
          </a:p>
        </p:txBody>
      </p:sp>
    </p:spTree>
    <p:extLst>
      <p:ext uri="{BB962C8B-B14F-4D97-AF65-F5344CB8AC3E}">
        <p14:creationId xmlns:p14="http://schemas.microsoft.com/office/powerpoint/2010/main" val="4927036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Helvetica Neue" panose="02000503000000020004" pitchFamily="2" charset="0"/>
              </a:rPr>
              <a:t>The online A/B experimental results show that, our SE-DSI gains the best performance.</a:t>
            </a:r>
          </a:p>
          <a:p>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23</a:t>
            </a:fld>
            <a:endParaRPr kumimoji="1" lang="zh-CN" altLang="en-US"/>
          </a:p>
        </p:txBody>
      </p:sp>
    </p:spTree>
    <p:extLst>
      <p:ext uri="{BB962C8B-B14F-4D97-AF65-F5344CB8AC3E}">
        <p14:creationId xmlns:p14="http://schemas.microsoft.com/office/powerpoint/2010/main" val="1591303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There is a case.</a:t>
            </a:r>
          </a:p>
          <a:p>
            <a:r>
              <a:rPr lang="en" altLang="zh-CN" dirty="0">
                <a:effectLst/>
                <a:latin typeface="Helvetica Neue" panose="02000503000000020004" pitchFamily="2" charset="0"/>
              </a:rPr>
              <a:t>Given the same query, our method can generate the ground-truth </a:t>
            </a:r>
            <a:r>
              <a:rPr lang="en" altLang="zh-CN" dirty="0" err="1">
                <a:effectLst/>
                <a:latin typeface="Helvetica Neue" panose="02000503000000020004" pitchFamily="2" charset="0"/>
              </a:rPr>
              <a:t>docid</a:t>
            </a:r>
            <a:r>
              <a:rPr lang="en" altLang="zh-CN" dirty="0">
                <a:effectLst/>
                <a:latin typeface="Helvetica Neue" panose="02000503000000020004" pitchFamily="2" charset="0"/>
              </a:rPr>
              <a:t> at the first position, while other two baselines cannot.</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24</a:t>
            </a:fld>
            <a:endParaRPr kumimoji="1" lang="zh-CN" altLang="en-US"/>
          </a:p>
        </p:txBody>
      </p:sp>
    </p:spTree>
    <p:extLst>
      <p:ext uri="{BB962C8B-B14F-4D97-AF65-F5344CB8AC3E}">
        <p14:creationId xmlns:p14="http://schemas.microsoft.com/office/powerpoint/2010/main" val="3627971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effectLst/>
                <a:latin typeface="Helvetica Neue" panose="02000503000000020004" pitchFamily="2" charset="0"/>
              </a:rPr>
              <a:t>We further conduct human evaluation, </a:t>
            </a:r>
            <a:r>
              <a:rPr lang="en" altLang="zh-CN" b="1" dirty="0">
                <a:effectLst/>
                <a:latin typeface="Helvetica Neue" panose="02000503000000020004" pitchFamily="2" charset="0"/>
              </a:rPr>
              <a:t>SE-DSI has achieved significant positive gains in terms of both aspects.</a:t>
            </a:r>
            <a:endParaRPr lang="en" altLang="zh-CN" dirty="0">
              <a:effectLst/>
              <a:latin typeface="Helvetica Neue" panose="02000503000000020004" pitchFamily="2" charset="0"/>
            </a:endParaRP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25</a:t>
            </a:fld>
            <a:endParaRPr kumimoji="1" lang="zh-CN" altLang="en-US"/>
          </a:p>
        </p:txBody>
      </p:sp>
    </p:spTree>
    <p:extLst>
      <p:ext uri="{BB962C8B-B14F-4D97-AF65-F5344CB8AC3E}">
        <p14:creationId xmlns:p14="http://schemas.microsoft.com/office/powerpoint/2010/main" val="1703325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Considering the practical use, we also evaluate the inference speed.</a:t>
            </a:r>
          </a:p>
          <a:p>
            <a:r>
              <a:rPr lang="en" altLang="zh-CN" dirty="0">
                <a:effectLst/>
                <a:latin typeface="Helvetica Neue" panose="02000503000000020004" pitchFamily="2" charset="0"/>
              </a:rPr>
              <a:t>In general, the running speed of our method can meet the requirements of industrial applications. </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26</a:t>
            </a:fld>
            <a:endParaRPr kumimoji="1" lang="zh-CN" altLang="en-US"/>
          </a:p>
        </p:txBody>
      </p:sp>
    </p:spTree>
    <p:extLst>
      <p:ext uri="{BB962C8B-B14F-4D97-AF65-F5344CB8AC3E}">
        <p14:creationId xmlns:p14="http://schemas.microsoft.com/office/powerpoint/2010/main" val="1455096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Finally, to summarize our work, </a:t>
            </a:r>
          </a:p>
          <a:p>
            <a:r>
              <a:rPr lang="en" altLang="zh-CN" dirty="0">
                <a:effectLst/>
                <a:latin typeface="Helvetica Neue" panose="02000503000000020004" pitchFamily="2" charset="0"/>
              </a:rPr>
              <a:t>designing a proper generative model </a:t>
            </a:r>
            <a:r>
              <a:rPr lang="en" altLang="zh-CN" dirty="0" err="1">
                <a:effectLst/>
                <a:latin typeface="Helvetica Neue" panose="02000503000000020004" pitchFamily="2" charset="0"/>
              </a:rPr>
              <a:t>to“memorize”the</a:t>
            </a:r>
            <a:r>
              <a:rPr lang="en" altLang="zh-CN" dirty="0">
                <a:effectLst/>
                <a:latin typeface="Helvetica Neue" panose="02000503000000020004" pitchFamily="2" charset="0"/>
              </a:rPr>
              <a:t> whole corpus for document retrieval remains a challenge. </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Inspired by learning strategies, we have proposed SE-DSI to advance the original DSI, which takes the input of the original document augmented with RCs containing important parts and outputs the ED with explicit semantic meanings.  </a:t>
            </a:r>
          </a:p>
          <a:p>
            <a:br>
              <a:rPr lang="en" altLang="zh-CN" dirty="0">
                <a:effectLst/>
                <a:latin typeface="Helvetica Neue" panose="02000503000000020004" pitchFamily="2" charset="0"/>
              </a:rPr>
            </a:br>
            <a:r>
              <a:rPr lang="en" altLang="zh-CN" dirty="0">
                <a:effectLst/>
                <a:latin typeface="Helvetica Neue" panose="02000503000000020004" pitchFamily="2" charset="0"/>
              </a:rPr>
              <a:t>The offline experimental results on several representative retrieval datasets demonstrated the effectiveness of our model. </a:t>
            </a: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online evaluation again verified the value of this work. </a:t>
            </a:r>
          </a:p>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27</a:t>
            </a:fld>
            <a:endParaRPr kumimoji="1" lang="zh-CN" altLang="en-US"/>
          </a:p>
        </p:txBody>
      </p:sp>
    </p:spTree>
    <p:extLst>
      <p:ext uri="{BB962C8B-B14F-4D97-AF65-F5344CB8AC3E}">
        <p14:creationId xmlns:p14="http://schemas.microsoft.com/office/powerpoint/2010/main" val="699037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As a novel document retrieval paradigm, the performance of DSI models remains a large room to be improved. </a:t>
            </a:r>
          </a:p>
          <a:p>
            <a:r>
              <a:rPr lang="en" altLang="zh-CN" dirty="0">
                <a:effectLst/>
                <a:latin typeface="Helvetica Neue" panose="02000503000000020004" pitchFamily="2" charset="0"/>
              </a:rPr>
              <a:t>In future work, we would like to focus on the following directions</a:t>
            </a:r>
          </a:p>
          <a:p>
            <a:r>
              <a:rPr lang="en" altLang="zh-CN" dirty="0">
                <a:effectLst/>
                <a:latin typeface="Helvetica Neue" panose="02000503000000020004" pitchFamily="2" charset="0"/>
              </a:rPr>
              <a:t>In the view of the</a:t>
            </a:r>
            <a:endParaRPr kumimoji="1" lang="en" altLang="zh-CN" b="1" dirty="0">
              <a:solidFill>
                <a:schemeClr val="tx1"/>
              </a:solidFill>
              <a:effectLst/>
              <a:latin typeface="Helvetica Neue" panose="02000503000000020004" pitchFamily="2" charset="0"/>
              <a:cs typeface="Times New Roman" panose="02020603050405020304" pitchFamily="18" charset="0"/>
            </a:endParaRPr>
          </a:p>
          <a:p>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 b="1" dirty="0">
                <a:solidFill>
                  <a:schemeClr val="tx1"/>
                </a:solidFill>
                <a:effectLst/>
                <a:latin typeface="Helvetica Neue" panose="02000503000000020004" pitchFamily="2" charset="0"/>
                <a:cs typeface="Times New Roman" panose="02020603050405020304" pitchFamily="18" charset="0"/>
              </a:rPr>
              <a:t>单击</a:t>
            </a:r>
            <a:r>
              <a:rPr kumimoji="1" lang="zh-CN" altLang="en-US" b="1" dirty="0">
                <a:solidFill>
                  <a:schemeClr val="tx1"/>
                </a:solidFill>
                <a:effectLst/>
                <a:latin typeface="Helvetica Neue" panose="02000503000000020004" pitchFamily="2" charset="0"/>
                <a:cs typeface="Times New Roman" panose="02020603050405020304" pitchFamily="18" charset="0"/>
              </a:rPr>
              <a:t>鼠标</a:t>
            </a:r>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US" b="1" dirty="0">
                <a:solidFill>
                  <a:schemeClr val="tx1"/>
                </a:solidFill>
                <a:effectLst/>
                <a:latin typeface="Helvetica Neue" panose="02000503000000020004" pitchFamily="2" charset="0"/>
                <a:cs typeface="Times New Roman" panose="02020603050405020304" pitchFamily="18" charset="0"/>
              </a:rPr>
              <a:t> </a:t>
            </a:r>
            <a:r>
              <a:rPr kumimoji="1" lang="en" altLang="zh-CN" b="1" dirty="0">
                <a:solidFill>
                  <a:schemeClr val="tx1"/>
                </a:solidFill>
                <a:latin typeface="Times New Roman" panose="02020603050405020304" pitchFamily="18" charset="0"/>
                <a:cs typeface="Times New Roman" panose="02020603050405020304" pitchFamily="18" charset="0"/>
              </a:rPr>
              <a:t>Scenario</a:t>
            </a:r>
            <a:r>
              <a:rPr kumimoji="1" lang="en" altLang="zh-CN" dirty="0">
                <a:solidFill>
                  <a:schemeClr val="tx1"/>
                </a:solidFill>
                <a:latin typeface="Times New Roman" panose="02020603050405020304" pitchFamily="18" charset="0"/>
                <a:cs typeface="Times New Roman" panose="02020603050405020304" pitchFamily="18" charset="0"/>
              </a:rPr>
              <a:t>: the document corpus is usually dynamic in real-world search engines;</a:t>
            </a:r>
          </a:p>
          <a:p>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 b="1" dirty="0">
                <a:solidFill>
                  <a:schemeClr val="tx1"/>
                </a:solidFill>
                <a:effectLst/>
                <a:latin typeface="Helvetica Neue" panose="02000503000000020004" pitchFamily="2" charset="0"/>
                <a:cs typeface="Times New Roman" panose="02020603050405020304" pitchFamily="18" charset="0"/>
              </a:rPr>
              <a:t>单击</a:t>
            </a:r>
            <a:r>
              <a:rPr kumimoji="1" lang="zh-CN" altLang="en-US" b="1" dirty="0">
                <a:solidFill>
                  <a:schemeClr val="tx1"/>
                </a:solidFill>
                <a:effectLst/>
                <a:latin typeface="Helvetica Neue" panose="02000503000000020004" pitchFamily="2" charset="0"/>
                <a:cs typeface="Times New Roman" panose="02020603050405020304" pitchFamily="18" charset="0"/>
              </a:rPr>
              <a:t>鼠标</a:t>
            </a:r>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US" b="1" dirty="0">
                <a:solidFill>
                  <a:schemeClr val="tx1"/>
                </a:solidFill>
                <a:effectLst/>
                <a:latin typeface="Helvetica Neue" panose="02000503000000020004" pitchFamily="2" charset="0"/>
                <a:cs typeface="Times New Roman" panose="02020603050405020304" pitchFamily="18" charset="0"/>
              </a:rPr>
              <a:t> </a:t>
            </a:r>
            <a:r>
              <a:rPr kumimoji="1" lang="en" altLang="zh-CN" b="1" dirty="0">
                <a:solidFill>
                  <a:schemeClr val="tx1"/>
                </a:solidFill>
                <a:latin typeface="Times New Roman" panose="02020603050405020304" pitchFamily="18" charset="0"/>
                <a:cs typeface="Times New Roman" panose="02020603050405020304" pitchFamily="18" charset="0"/>
              </a:rPr>
              <a:t>Architecture</a:t>
            </a:r>
            <a:r>
              <a:rPr kumimoji="1" lang="en" altLang="zh-CN" dirty="0">
                <a:solidFill>
                  <a:schemeClr val="tx1"/>
                </a:solidFill>
                <a:latin typeface="Times New Roman" panose="02020603050405020304" pitchFamily="18" charset="0"/>
                <a:cs typeface="Times New Roman" panose="02020603050405020304" pitchFamily="18" charset="0"/>
              </a:rPr>
              <a:t>: there is potential in exploring to use other model architectures or yet to come larger autoregressive models;</a:t>
            </a:r>
          </a:p>
          <a:p>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 b="1" dirty="0">
                <a:solidFill>
                  <a:schemeClr val="tx1"/>
                </a:solidFill>
                <a:effectLst/>
                <a:latin typeface="Helvetica Neue" panose="02000503000000020004" pitchFamily="2" charset="0"/>
                <a:cs typeface="Times New Roman" panose="02020603050405020304" pitchFamily="18" charset="0"/>
              </a:rPr>
              <a:t>单击</a:t>
            </a:r>
            <a:r>
              <a:rPr kumimoji="1" lang="zh-CN" altLang="en-US" b="1" dirty="0">
                <a:solidFill>
                  <a:schemeClr val="tx1"/>
                </a:solidFill>
                <a:effectLst/>
                <a:latin typeface="Helvetica Neue" panose="02000503000000020004" pitchFamily="2" charset="0"/>
                <a:cs typeface="Times New Roman" panose="02020603050405020304" pitchFamily="18" charset="0"/>
              </a:rPr>
              <a:t>鼠标</a:t>
            </a:r>
            <a:r>
              <a:rPr kumimoji="1" lang="en" altLang="zh-CN" b="1" dirty="0">
                <a:solidFill>
                  <a:schemeClr val="tx1"/>
                </a:solidFill>
                <a:effectLst/>
                <a:latin typeface="Helvetica Neue" panose="02000503000000020004" pitchFamily="2" charset="0"/>
                <a:cs typeface="Times New Roman" panose="02020603050405020304" pitchFamily="18" charset="0"/>
              </a:rPr>
              <a:t>)</a:t>
            </a:r>
            <a:r>
              <a:rPr kumimoji="1" lang="zh-CN" altLang="en-US" b="1" dirty="0">
                <a:solidFill>
                  <a:schemeClr val="tx1"/>
                </a:solidFill>
                <a:effectLst/>
                <a:latin typeface="Helvetica Neue" panose="02000503000000020004" pitchFamily="2" charset="0"/>
                <a:cs typeface="Times New Roman" panose="02020603050405020304" pitchFamily="18" charset="0"/>
              </a:rPr>
              <a:t> </a:t>
            </a:r>
            <a:r>
              <a:rPr kumimoji="1" lang="en" altLang="zh-CN" b="1" dirty="0">
                <a:solidFill>
                  <a:schemeClr val="tx1"/>
                </a:solidFill>
                <a:latin typeface="Times New Roman" panose="02020603050405020304" pitchFamily="18" charset="0"/>
                <a:cs typeface="Times New Roman" panose="02020603050405020304" pitchFamily="18" charset="0"/>
              </a:rPr>
              <a:t>Learning</a:t>
            </a:r>
            <a:r>
              <a:rPr kumimoji="1" lang="en" altLang="zh-CN" dirty="0">
                <a:solidFill>
                  <a:schemeClr val="tx1"/>
                </a:solidFill>
                <a:latin typeface="Times New Roman" panose="02020603050405020304" pitchFamily="18" charset="0"/>
                <a:cs typeface="Times New Roman" panose="02020603050405020304" pitchFamily="18" charset="0"/>
              </a:rPr>
              <a:t>: how to define learning strategies and identifiers, etc. </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28</a:t>
            </a:fld>
            <a:endParaRPr kumimoji="1" lang="zh-CN" altLang="en-US"/>
          </a:p>
        </p:txBody>
      </p:sp>
    </p:spTree>
    <p:extLst>
      <p:ext uri="{BB962C8B-B14F-4D97-AF65-F5344CB8AC3E}">
        <p14:creationId xmlns:p14="http://schemas.microsoft.com/office/powerpoint/2010/main" val="197112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Thank you for joining me today. I hope this presentation has provided valuable insights into the new retrieval paradigm</a:t>
            </a:r>
            <a:r>
              <a:rPr lang="en-US" altLang="zh-CN" dirty="0">
                <a:effectLst/>
                <a:latin typeface="Helvetica Neue" panose="02000503000000020004" pitchFamily="2" charset="0"/>
              </a:rPr>
              <a:t>.</a:t>
            </a:r>
          </a:p>
          <a:p>
            <a:r>
              <a:rPr lang="en" altLang="zh-CN" dirty="0">
                <a:effectLst/>
                <a:latin typeface="Helvetica Neue" panose="02000503000000020004" pitchFamily="2" charset="0"/>
              </a:rPr>
              <a:t> </a:t>
            </a:r>
          </a:p>
          <a:p>
            <a:r>
              <a:rPr lang="en" altLang="zh-CN" dirty="0">
                <a:effectLst/>
                <a:latin typeface="Helvetica Neue" panose="02000503000000020004" pitchFamily="2" charset="0"/>
              </a:rPr>
              <a:t>I'm grateful for the support and guidance of my advisors and colleagues.</a:t>
            </a:r>
          </a:p>
          <a:p>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Thank you once again for your attention. Have a wonderful day!</a:t>
            </a:r>
          </a:p>
          <a:p>
            <a:pPr algn="ctr"/>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29</a:t>
            </a:fld>
            <a:endParaRPr kumimoji="1" lang="zh-CN" altLang="en-US"/>
          </a:p>
        </p:txBody>
      </p:sp>
    </p:spTree>
    <p:extLst>
      <p:ext uri="{BB962C8B-B14F-4D97-AF65-F5344CB8AC3E}">
        <p14:creationId xmlns:p14="http://schemas.microsoft.com/office/powerpoint/2010/main" val="1579556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dirty="0">
                <a:solidFill>
                  <a:srgbClr val="374151"/>
                </a:solidFill>
                <a:effectLst/>
                <a:latin typeface="Söhne"/>
              </a:rPr>
              <a:t>The mainstream approach in IR is dense retrieval. </a:t>
            </a:r>
          </a:p>
          <a:p>
            <a:endParaRPr lang="en" altLang="zh-CN" b="0" i="0" dirty="0">
              <a:solidFill>
                <a:srgbClr val="374151"/>
              </a:solidFill>
              <a:effectLst/>
              <a:latin typeface="Söhne"/>
            </a:endParaRPr>
          </a:p>
          <a:p>
            <a:r>
              <a:rPr lang="en" altLang="zh-CN" dirty="0">
                <a:effectLst/>
                <a:latin typeface="Helvetica Neue" panose="02000503000000020004" pitchFamily="2" charset="0"/>
              </a:rPr>
              <a:t>It employs the Bi-encoder architecture to map queries and documents into dense representations and further uses similarity functions  to compute relevance scores</a:t>
            </a:r>
          </a:p>
          <a:p>
            <a:endParaRPr lang="en" altLang="zh-CN" b="0" i="0" dirty="0">
              <a:solidFill>
                <a:srgbClr val="374151"/>
              </a:solidFill>
              <a:effectLst/>
              <a:latin typeface="Söhne"/>
            </a:endParaRPr>
          </a:p>
          <a:p>
            <a:endParaRPr lang="en" altLang="zh-CN" b="0" i="0" dirty="0">
              <a:solidFill>
                <a:srgbClr val="374151"/>
              </a:solidFill>
              <a:effectLst/>
              <a:latin typeface="Söhne"/>
            </a:endParaRPr>
          </a:p>
          <a:p>
            <a:r>
              <a:rPr lang="en" altLang="zh-CN" b="0" i="0" dirty="0">
                <a:solidFill>
                  <a:srgbClr val="374151"/>
                </a:solidFill>
                <a:effectLst/>
                <a:latin typeface="Söhne"/>
              </a:rPr>
              <a:t>However, it still has limitations. </a:t>
            </a:r>
          </a:p>
          <a:p>
            <a:r>
              <a:rPr lang="en" altLang="zh-CN" b="0" i="0" dirty="0">
                <a:solidFill>
                  <a:srgbClr val="374151"/>
                </a:solidFill>
                <a:effectLst/>
                <a:latin typeface="Söhne"/>
              </a:rPr>
              <a:t>It cannot achieve the end-to-end optimization. </a:t>
            </a:r>
          </a:p>
          <a:p>
            <a:r>
              <a:rPr lang="en" altLang="zh-CN" b="0" i="0" dirty="0">
                <a:solidFill>
                  <a:srgbClr val="374151"/>
                </a:solidFill>
                <a:effectLst/>
                <a:latin typeface="Söhne"/>
              </a:rPr>
              <a:t>And it needs high computational costs and memory footprint.</a:t>
            </a:r>
          </a:p>
          <a:p>
            <a:endParaRPr kumimoji="1" lang="en" altLang="zh-CN" b="0" i="0" dirty="0">
              <a:solidFill>
                <a:srgbClr val="374151"/>
              </a:solidFill>
              <a:effectLst/>
              <a:latin typeface="Söhne"/>
            </a:endParaRPr>
          </a:p>
          <a:p>
            <a:r>
              <a:rPr kumimoji="1" lang="zh-CN" altLang="en-US" dirty="0"/>
              <a:t>（</a:t>
            </a:r>
            <a:r>
              <a:rPr kumimoji="1" lang="zh-CN" altLang="en" dirty="0"/>
              <a:t>单击</a:t>
            </a:r>
            <a:r>
              <a:rPr kumimoji="1" lang="zh-CN" altLang="en-US" dirty="0"/>
              <a:t>鼠标）</a:t>
            </a:r>
            <a:r>
              <a:rPr kumimoji="1" lang="en" altLang="zh-CN" dirty="0"/>
              <a:t>We can observe that this process can be formalized as a  sequence-to-sequence problem, and we may consider using a consolidated model to address it.</a:t>
            </a:r>
          </a:p>
          <a:p>
            <a:endParaRPr kumimoji="1" lang="en-US" altLang="zh-CN" dirty="0"/>
          </a:p>
          <a:p>
            <a:r>
              <a:rPr kumimoji="1" lang="zh-CN" altLang="en-US" dirty="0"/>
              <a:t>（</a:t>
            </a:r>
            <a:r>
              <a:rPr kumimoji="1" lang="zh-CN" altLang="en" dirty="0"/>
              <a:t>单击</a:t>
            </a:r>
            <a:r>
              <a:rPr kumimoji="1" lang="zh-CN" altLang="en-US" dirty="0"/>
              <a:t>鼠标）</a:t>
            </a:r>
            <a:r>
              <a:rPr kumimoji="1" lang="en" altLang="zh-CN" dirty="0"/>
              <a:t>It is similar to the human thinking process, where we don't rely on matching but rather answer questions through a similar associative approach.</a:t>
            </a:r>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3</a:t>
            </a:fld>
            <a:endParaRPr kumimoji="1" lang="zh-CN" altLang="en-US"/>
          </a:p>
        </p:txBody>
      </p:sp>
    </p:spTree>
    <p:extLst>
      <p:ext uri="{BB962C8B-B14F-4D97-AF65-F5344CB8AC3E}">
        <p14:creationId xmlns:p14="http://schemas.microsoft.com/office/powerpoint/2010/main" val="3657910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Recently, An alternative retrieval paradigm is proposed, that is </a:t>
            </a:r>
            <a:r>
              <a:rPr kumimoji="1" lang="en-US" altLang="zh-CN" sz="1200" dirty="0">
                <a:latin typeface="Times New Roman" panose="02020603050405020304" pitchFamily="18" charset="0"/>
                <a:cs typeface="Times New Roman" panose="02020603050405020304" pitchFamily="18" charset="0"/>
              </a:rPr>
              <a:t>Differentiable Search Index (DSI).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solidFill>
                  <a:schemeClr val="tx1"/>
                </a:solidFill>
                <a:latin typeface="Times New Roman" panose="02020603050405020304" pitchFamily="18" charset="0"/>
                <a:cs typeface="Times New Roman" panose="02020603050405020304" pitchFamily="18" charset="0"/>
              </a:rPr>
              <a:t>The information of the corpus is encoded into the model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solidFill>
                  <a:schemeClr val="tx1"/>
                </a:solidFill>
                <a:latin typeface="Times New Roman" panose="02020603050405020304" pitchFamily="18" charset="0"/>
                <a:cs typeface="Times New Roman" panose="02020603050405020304" pitchFamily="18" charset="0"/>
              </a:rPr>
              <a:t>The model can directly map queries to relevant document identifiers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solidFill>
                  <a:schemeClr val="tx1"/>
                </a:solidFill>
                <a:latin typeface="Times New Roman" panose="02020603050405020304" pitchFamily="18" charset="0"/>
                <a:cs typeface="Times New Roman" panose="02020603050405020304" pitchFamily="18" charset="0"/>
              </a:rPr>
              <a:t>This paradigm can overcome the limitations of dense retrieval. </a:t>
            </a:r>
          </a:p>
          <a:p>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4</a:t>
            </a:fld>
            <a:endParaRPr kumimoji="1" lang="zh-CN" altLang="en-US"/>
          </a:p>
        </p:txBody>
      </p:sp>
    </p:spTree>
    <p:extLst>
      <p:ext uri="{BB962C8B-B14F-4D97-AF65-F5344CB8AC3E}">
        <p14:creationId xmlns:p14="http://schemas.microsoft.com/office/powerpoint/2010/main" val="2795080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DSI achieves this functionality by jointly optimizing two basic tasks</a:t>
            </a:r>
          </a:p>
          <a:p>
            <a:endParaRPr kumimoji="1" lang="en-US" altLang="zh-CN" dirty="0"/>
          </a:p>
          <a:p>
            <a:endParaRPr kumimoji="1" lang="en-US" altLang="zh-CN" dirty="0"/>
          </a:p>
          <a:p>
            <a:r>
              <a:rPr lang="en" altLang="zh-CN" dirty="0">
                <a:effectLst/>
                <a:latin typeface="Helvetica Neue" panose="02000503000000020004" pitchFamily="2" charset="0"/>
              </a:rPr>
              <a:t>The first is the indexing task, </a:t>
            </a:r>
          </a:p>
          <a:p>
            <a:r>
              <a:rPr lang="en" altLang="zh-CN" dirty="0">
                <a:effectLst/>
                <a:latin typeface="Helvetica Neue" panose="02000503000000020004" pitchFamily="2" charset="0"/>
              </a:rPr>
              <a:t>It aims to learn a mapping from the document content to its identifier (</a:t>
            </a:r>
            <a:r>
              <a:rPr lang="en" altLang="zh-CN" dirty="0" err="1">
                <a:effectLst/>
                <a:latin typeface="Helvetica Neue" panose="02000503000000020004" pitchFamily="2" charset="0"/>
              </a:rPr>
              <a:t>docid</a:t>
            </a:r>
            <a:r>
              <a:rPr lang="en" altLang="zh-CN" dirty="0">
                <a:effectLst/>
                <a:latin typeface="Helvetica Neue" panose="02000503000000020004" pitchFamily="2" charset="0"/>
              </a:rPr>
              <a:t>). </a:t>
            </a:r>
          </a:p>
          <a:p>
            <a:r>
              <a:rPr lang="en" altLang="zh-CN" dirty="0">
                <a:effectLst/>
                <a:latin typeface="Helvetica Neue" panose="02000503000000020004" pitchFamily="2" charset="0"/>
              </a:rPr>
              <a:t>The index is stored in model parameters, and indexing is simply another kind of model training. </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second is the retrieval task, mapping queries to relevant </a:t>
            </a:r>
            <a:r>
              <a:rPr lang="en" altLang="zh-CN" dirty="0" err="1">
                <a:effectLst/>
                <a:latin typeface="Helvetica Neue" panose="02000503000000020004" pitchFamily="2" charset="0"/>
              </a:rPr>
              <a:t>docids</a:t>
            </a:r>
            <a:endParaRPr lang="en" altLang="zh-CN" dirty="0">
              <a:effectLst/>
              <a:latin typeface="Helvetica Neue" panose="02000503000000020004" pitchFamily="2" charset="0"/>
            </a:endParaRPr>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5</a:t>
            </a:fld>
            <a:endParaRPr kumimoji="1" lang="zh-CN" altLang="en-US"/>
          </a:p>
        </p:txBody>
      </p:sp>
    </p:spTree>
    <p:extLst>
      <p:ext uri="{BB962C8B-B14F-4D97-AF65-F5344CB8AC3E}">
        <p14:creationId xmlns:p14="http://schemas.microsoft.com/office/powerpoint/2010/main" val="428262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And It needs to further consider two challenges</a:t>
            </a:r>
            <a:r>
              <a:rPr lang="en-US" altLang="zh-CN" dirty="0">
                <a:effectLst/>
                <a:latin typeface="Helvetica Neue" panose="02000503000000020004" pitchFamily="2" charset="0"/>
              </a:rPr>
              <a:t>.</a:t>
            </a:r>
            <a:endParaRPr lang="en" altLang="zh-CN" dirty="0">
              <a:effectLst/>
              <a:latin typeface="Helvetica Neue" panose="02000503000000020004" pitchFamily="2" charset="0"/>
            </a:endParaRP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first challenge is </a:t>
            </a:r>
          </a:p>
          <a:p>
            <a:r>
              <a:rPr lang="en" altLang="zh-CN" b="1" dirty="0">
                <a:effectLst/>
                <a:latin typeface="Helvetica Neue" panose="02000503000000020004" pitchFamily="2" charset="0"/>
              </a:rPr>
              <a:t>how to assign an identifier to each document?</a:t>
            </a:r>
            <a:endParaRPr lang="en" altLang="zh-CN" dirty="0">
              <a:effectLst/>
              <a:latin typeface="Helvetica Neue" panose="02000503000000020004" pitchFamily="2" charset="0"/>
            </a:endParaRPr>
          </a:p>
          <a:p>
            <a:r>
              <a:rPr lang="en" altLang="zh-CN" dirty="0">
                <a:effectLst/>
                <a:latin typeface="Helvetica Neue" panose="02000503000000020004" pitchFamily="2" charset="0"/>
              </a:rPr>
              <a:t>Up to now, there are several types, such as  an arbitrary unique integer, or  a string of tokens, which can be arbitrary numeric string or semantic numeric string via hierarchical clustering </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second challenge is </a:t>
            </a:r>
          </a:p>
          <a:p>
            <a:r>
              <a:rPr lang="en" altLang="zh-CN" b="1" dirty="0">
                <a:effectLst/>
                <a:latin typeface="Helvetica Neue" panose="02000503000000020004" pitchFamily="2" charset="0"/>
              </a:rPr>
              <a:t>how to learn the associations between a document and its identifier?</a:t>
            </a:r>
            <a:endParaRPr lang="en" altLang="zh-CN" dirty="0">
              <a:effectLst/>
              <a:latin typeface="Helvetica Neue" panose="02000503000000020004" pitchFamily="2" charset="0"/>
            </a:endParaRPr>
          </a:p>
          <a:p>
            <a:r>
              <a:rPr lang="en" altLang="zh-CN" dirty="0">
                <a:effectLst/>
                <a:latin typeface="Helvetica Neue" panose="02000503000000020004" pitchFamily="2" charset="0"/>
              </a:rPr>
              <a:t>The normal method is taking the documents as inputs and generating identifiers as outputs.</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6</a:t>
            </a:fld>
            <a:endParaRPr kumimoji="1" lang="zh-CN" altLang="en-US"/>
          </a:p>
        </p:txBody>
      </p:sp>
    </p:spTree>
    <p:extLst>
      <p:ext uri="{BB962C8B-B14F-4D97-AF65-F5344CB8AC3E}">
        <p14:creationId xmlns:p14="http://schemas.microsoft.com/office/powerpoint/2010/main" val="27622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These problems can be related to the process of human memory and recall. </a:t>
            </a:r>
          </a:p>
          <a:p>
            <a:r>
              <a:rPr kumimoji="1" lang="en" altLang="zh-CN" dirty="0"/>
              <a:t>How does human remember a document and recall it better</a:t>
            </a:r>
            <a:r>
              <a:rPr kumimoji="1" lang="en-US" altLang="zh-CN" dirty="0"/>
              <a:t>.</a:t>
            </a:r>
            <a:endParaRPr kumimoji="1" lang="en" altLang="zh-CN" dirty="0"/>
          </a:p>
          <a:p>
            <a:r>
              <a:rPr kumimoji="1" lang="en" altLang="zh-CN" dirty="0"/>
              <a:t>Cognitive psychology offers various learning strategies to address the question.</a:t>
            </a:r>
            <a:endParaRPr kumimoji="1" lang="zh-CN" altLang="en-US"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7</a:t>
            </a:fld>
            <a:endParaRPr kumimoji="1" lang="zh-CN" altLang="en-US"/>
          </a:p>
        </p:txBody>
      </p:sp>
    </p:spTree>
    <p:extLst>
      <p:ext uri="{BB962C8B-B14F-4D97-AF65-F5344CB8AC3E}">
        <p14:creationId xmlns:p14="http://schemas.microsoft.com/office/powerpoint/2010/main" val="2846971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effectLst/>
                <a:latin typeface="Helvetica Neue" panose="02000503000000020004" pitchFamily="2" charset="0"/>
              </a:rPr>
              <a:t>In Cognitive psychology, </a:t>
            </a:r>
            <a:r>
              <a:rPr lang="en" altLang="zh-CN" b="1" dirty="0">
                <a:effectLst/>
                <a:latin typeface="Helvetica Neue" panose="02000503000000020004" pitchFamily="2" charset="0"/>
              </a:rPr>
              <a:t>Elaboration Strategies are typical methods</a:t>
            </a: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Specifically, it can be that n</a:t>
            </a:r>
            <a:r>
              <a:rPr lang="en" altLang="zh-CN" dirty="0">
                <a:effectLst/>
                <a:latin typeface="Helvetica Neue" panose="02000503000000020004" pitchFamily="2" charset="0"/>
              </a:rPr>
              <a:t>aming a document with natural language words which have semantic relationships with it</a:t>
            </a:r>
            <a:r>
              <a:rPr lang="en-US" altLang="zh-CN" dirty="0">
                <a:effectLst/>
                <a:latin typeface="Helvetica Neue" panose="02000503000000020004" pitchFamily="2" charset="0"/>
              </a:rPr>
              <a:t>.</a:t>
            </a:r>
            <a:r>
              <a:rPr lang="en" altLang="zh-CN" dirty="0">
                <a:effectLst/>
                <a:latin typeface="Helvetica Neue" panose="02000503000000020004" pitchFamily="2" charset="0"/>
              </a:rPr>
              <a:t> </a:t>
            </a:r>
          </a:p>
          <a:p>
            <a:r>
              <a:rPr lang="en" altLang="zh-CN" dirty="0">
                <a:effectLst/>
                <a:latin typeface="Helvetica Neue" panose="02000503000000020004" pitchFamily="2" charset="0"/>
              </a:rPr>
              <a:t>This would contribute to better encoding and recall for human brain</a:t>
            </a:r>
          </a:p>
          <a:p>
            <a:br>
              <a:rPr lang="en" altLang="zh-CN" dirty="0">
                <a:effectLst/>
                <a:latin typeface="Helvetica Neue" panose="02000503000000020004" pitchFamily="2" charset="0"/>
              </a:rPr>
            </a:br>
            <a:endParaRPr lang="en" altLang="zh-CN" dirty="0">
              <a:effectLst/>
              <a:latin typeface="Helvetica Neue" panose="02000503000000020004" pitchFamily="2" charset="0"/>
            </a:endParaRPr>
          </a:p>
          <a:p>
            <a:r>
              <a:rPr lang="en" altLang="zh-CN" dirty="0">
                <a:effectLst/>
                <a:latin typeface="Helvetica Neue" panose="02000503000000020004" pitchFamily="2" charset="0"/>
              </a:rPr>
              <a:t>Another useful method is </a:t>
            </a:r>
            <a:r>
              <a:rPr lang="en" altLang="zh-CN" b="1" dirty="0">
                <a:effectLst/>
                <a:latin typeface="Helvetica Neue" panose="02000503000000020004" pitchFamily="2" charset="0"/>
              </a:rPr>
              <a:t>Rehearsal Strategies</a:t>
            </a:r>
            <a:endParaRPr lang="en" altLang="zh-CN" dirty="0">
              <a:effectLst/>
              <a:latin typeface="Helvetica Neue" panose="02000503000000020004" pitchFamily="2" charset="0"/>
            </a:endParaRPr>
          </a:p>
          <a:p>
            <a:r>
              <a:rPr lang="en" altLang="zh-CN" b="1" dirty="0">
                <a:effectLst/>
                <a:latin typeface="Helvetica Neue" panose="02000503000000020004" pitchFamily="2" charset="0"/>
              </a:rPr>
              <a:t>It means o</a:t>
            </a:r>
            <a:r>
              <a:rPr lang="en" altLang="zh-CN" dirty="0">
                <a:effectLst/>
                <a:latin typeface="Helvetica Neue" panose="02000503000000020004" pitchFamily="2" charset="0"/>
              </a:rPr>
              <a:t>nes who underline the important contents in a document are able to recall substantially more information and higher long-term memory.</a:t>
            </a:r>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8</a:t>
            </a:fld>
            <a:endParaRPr kumimoji="1" lang="zh-CN" altLang="en-US"/>
          </a:p>
        </p:txBody>
      </p:sp>
    </p:spTree>
    <p:extLst>
      <p:ext uri="{BB962C8B-B14F-4D97-AF65-F5344CB8AC3E}">
        <p14:creationId xmlns:p14="http://schemas.microsoft.com/office/powerpoint/2010/main" val="1002278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 altLang="zh-CN" dirty="0"/>
          </a:p>
        </p:txBody>
      </p:sp>
      <p:sp>
        <p:nvSpPr>
          <p:cNvPr id="4" name="灯片编号占位符 3"/>
          <p:cNvSpPr>
            <a:spLocks noGrp="1"/>
          </p:cNvSpPr>
          <p:nvPr>
            <p:ph type="sldNum" sz="quarter" idx="5"/>
          </p:nvPr>
        </p:nvSpPr>
        <p:spPr/>
        <p:txBody>
          <a:bodyPr/>
          <a:lstStyle/>
          <a:p>
            <a:fld id="{2D51E39A-D3BF-8C43-9897-1D765B5F5D22}" type="slidenum">
              <a:rPr kumimoji="1" lang="zh-CN" altLang="en-US" smtClean="0"/>
              <a:t>9</a:t>
            </a:fld>
            <a:endParaRPr kumimoji="1" lang="zh-CN" altLang="en-US"/>
          </a:p>
        </p:txBody>
      </p:sp>
    </p:spTree>
    <p:extLst>
      <p:ext uri="{BB962C8B-B14F-4D97-AF65-F5344CB8AC3E}">
        <p14:creationId xmlns:p14="http://schemas.microsoft.com/office/powerpoint/2010/main" val="2788179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B464A-2CF7-D2C9-6C51-3DD59F55B4F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4E69B64A-8FD1-86C9-91AD-02C4EF8CB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CF8FE23-4884-D20F-5FF6-CA6282122DBF}"/>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8907573E-DEFB-8D16-119B-709CF1F2DF8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38DFA0D-30A9-A6D8-DC1A-925AD3351162}"/>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410296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5B69F-338B-C4C0-BCF1-C59AB4E0778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49DC74C-5CE9-479D-9E2C-8C96E0CB0E4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19EC26-D907-C18B-BE79-A1D9730165D1}"/>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690DE17B-BE2A-793B-F44F-FA5DD9BE1A9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38765D-CB09-49AA-0811-8DBF7E1FB268}"/>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2191855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3D2B59D-9A15-FC33-621F-A0C2B2B4923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23F3917-B18A-2FB9-EECE-45C3766B7D7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FB2C673-5F11-0AF6-D651-477FFCD69BF5}"/>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14A52C0B-3753-ECD4-C1DD-59639A59B4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4682844-23EB-6D25-B81E-94FE63F05056}"/>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2100689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 name="图片 1" descr="首页"/>
          <p:cNvPicPr>
            <a:picLocks noChangeAspect="1"/>
          </p:cNvPicPr>
          <p:nvPr userDrawn="1"/>
        </p:nvPicPr>
        <p:blipFill>
          <a:blip r:embed="rId2"/>
          <a:stretch>
            <a:fillRect/>
          </a:stretch>
        </p:blipFill>
        <p:spPr>
          <a:xfrm>
            <a:off x="-16000" y="-9000"/>
            <a:ext cx="12224000" cy="6876000"/>
          </a:xfrm>
          <a:prstGeom prst="rect">
            <a:avLst/>
          </a:prstGeom>
        </p:spPr>
      </p:pic>
      <p:sp>
        <p:nvSpPr>
          <p:cNvPr id="4" name="文本占位符 6"/>
          <p:cNvSpPr>
            <a:spLocks noGrp="1"/>
          </p:cNvSpPr>
          <p:nvPr>
            <p:ph type="body" sz="quarter" idx="10" hasCustomPrompt="1"/>
          </p:nvPr>
        </p:nvSpPr>
        <p:spPr>
          <a:xfrm>
            <a:off x="474300" y="300276"/>
            <a:ext cx="9203100" cy="348222"/>
          </a:xfrm>
          <a:prstGeom prst="rect">
            <a:avLst/>
          </a:prstGeom>
          <a:noFill/>
          <a:ln>
            <a:noFill/>
          </a:ln>
        </p:spPr>
        <p:txBody>
          <a:bodyPr lIns="0" tIns="0" rIns="0" bIns="0" anchor="t"/>
          <a:lstStyle>
            <a:lvl1pPr marL="0" indent="0">
              <a:buNone/>
              <a:defRPr sz="3000" b="1" i="0">
                <a:ln>
                  <a:noFill/>
                </a:ln>
                <a:solidFill>
                  <a:srgbClr val="0070C0"/>
                </a:solidFill>
                <a:latin typeface="微软雅黑" panose="020B0503020204020204" pitchFamily="34" charset="-122"/>
                <a:ea typeface="微软雅黑" panose="020B0503020204020204" pitchFamily="34" charset="-122"/>
              </a:defRPr>
            </a:lvl1pPr>
            <a:lvl2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2pPr>
            <a:lvl3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3pPr>
            <a:lvl4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4pPr>
            <a:lvl5pPr>
              <a:defRPr>
                <a:ln>
                  <a:solidFill>
                    <a:schemeClr val="bg1"/>
                  </a:solidFill>
                </a:ln>
                <a:solidFill>
                  <a:schemeClr val="bg1"/>
                </a:solidFill>
                <a:latin typeface="Source Han Sans CN" panose="020B0500000000000000" pitchFamily="34" charset="-128"/>
                <a:ea typeface="Source Han Sans CN" panose="020B0500000000000000" pitchFamily="34" charset="-128"/>
              </a:defRPr>
            </a:lvl5pPr>
          </a:lstStyle>
          <a:p>
            <a:pPr lvl="0"/>
            <a:r>
              <a:rPr kumimoji="1" lang="zh-CN" altLang="en-US" dirty="0"/>
              <a:t>大标题</a:t>
            </a:r>
          </a:p>
        </p:txBody>
      </p:sp>
      <p:sp>
        <p:nvSpPr>
          <p:cNvPr id="6" name="文本占位符 5"/>
          <p:cNvSpPr>
            <a:spLocks noGrp="1"/>
          </p:cNvSpPr>
          <p:nvPr>
            <p:ph type="body" sz="quarter" idx="22"/>
          </p:nvPr>
        </p:nvSpPr>
        <p:spPr>
          <a:xfrm>
            <a:off x="474300" y="1125968"/>
            <a:ext cx="11081266" cy="4766832"/>
          </a:xfrm>
          <a:prstGeom prst="rect">
            <a:avLst/>
          </a:prstGeom>
        </p:spPr>
        <p:txBody>
          <a:bodyPr/>
          <a:lstStyle>
            <a:lvl1pPr>
              <a:lnSpc>
                <a:spcPct val="100000"/>
              </a:lnSpc>
              <a:defRPr sz="2200" b="0" i="0">
                <a:solidFill>
                  <a:schemeClr val="tx1">
                    <a:lumMod val="75000"/>
                    <a:lumOff val="25000"/>
                  </a:schemeClr>
                </a:solidFill>
                <a:latin typeface="微软雅黑" panose="020B0503020204020204" pitchFamily="34" charset="-122"/>
                <a:ea typeface="微软雅黑" panose="020B0503020204020204" pitchFamily="34" charset="-122"/>
              </a:defRPr>
            </a:lvl1pPr>
            <a:lvl2pPr>
              <a:lnSpc>
                <a:spcPct val="100000"/>
              </a:lnSpc>
              <a:defRPr sz="2200" b="0" i="0">
                <a:solidFill>
                  <a:schemeClr val="tx1">
                    <a:lumMod val="75000"/>
                    <a:lumOff val="25000"/>
                  </a:schemeClr>
                </a:solidFill>
                <a:latin typeface="微软雅黑" panose="020B0503020204020204" pitchFamily="34" charset="-122"/>
                <a:ea typeface="微软雅黑" panose="020B0503020204020204" pitchFamily="34" charset="-122"/>
              </a:defRPr>
            </a:lvl2pPr>
            <a:lvl3pPr>
              <a:lnSpc>
                <a:spcPct val="100000"/>
              </a:lnSpc>
              <a:defRPr sz="2200" b="0" i="0">
                <a:solidFill>
                  <a:schemeClr val="tx1">
                    <a:lumMod val="75000"/>
                    <a:lumOff val="25000"/>
                  </a:schemeClr>
                </a:solidFill>
                <a:latin typeface="微软雅黑" panose="020B0503020204020204" pitchFamily="34" charset="-122"/>
                <a:ea typeface="微软雅黑" panose="020B0503020204020204" pitchFamily="34" charset="-122"/>
              </a:defRPr>
            </a:lvl3pPr>
            <a:lvl4pPr>
              <a:lnSpc>
                <a:spcPct val="100000"/>
              </a:lnSpc>
              <a:defRPr sz="2200" b="0" i="0">
                <a:solidFill>
                  <a:schemeClr val="tx1">
                    <a:lumMod val="75000"/>
                    <a:lumOff val="25000"/>
                  </a:schemeClr>
                </a:solidFill>
                <a:latin typeface="微软雅黑" panose="020B0503020204020204" pitchFamily="34" charset="-122"/>
                <a:ea typeface="微软雅黑" panose="020B0503020204020204" pitchFamily="34" charset="-122"/>
              </a:defRPr>
            </a:lvl4pPr>
            <a:lvl5pPr>
              <a:lnSpc>
                <a:spcPct val="100000"/>
              </a:lnSpc>
              <a:defRPr sz="2200" b="0" i="0">
                <a:solidFill>
                  <a:schemeClr val="tx1">
                    <a:lumMod val="75000"/>
                    <a:lumOff val="25000"/>
                  </a:schemeClr>
                </a:solidFill>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pic>
        <p:nvPicPr>
          <p:cNvPr id="7" name="图片 6" descr="图片包含 游戏机&#10;&#10;描述已自动生成"/>
          <p:cNvPicPr>
            <a:picLocks noChangeAspect="1"/>
          </p:cNvPicPr>
          <p:nvPr userDrawn="1"/>
        </p:nvPicPr>
        <p:blipFill>
          <a:blip r:embed="rId3" cstate="screen"/>
          <a:stretch>
            <a:fillRect/>
          </a:stretch>
        </p:blipFill>
        <p:spPr>
          <a:xfrm>
            <a:off x="11461846" y="6544234"/>
            <a:ext cx="501855" cy="127615"/>
          </a:xfrm>
          <a:prstGeom prst="rect">
            <a:avLst/>
          </a:prstGeom>
        </p:spPr>
      </p:pic>
      <p:sp>
        <p:nvSpPr>
          <p:cNvPr id="13" name="灯片编号占位符 16"/>
          <p:cNvSpPr>
            <a:spLocks noGrp="1"/>
          </p:cNvSpPr>
          <p:nvPr>
            <p:ph type="sldNum" sz="quarter" idx="4"/>
          </p:nvPr>
        </p:nvSpPr>
        <p:spPr>
          <a:xfrm>
            <a:off x="11194232" y="6546558"/>
            <a:ext cx="361335" cy="127615"/>
          </a:xfrm>
          <a:prstGeom prst="rect">
            <a:avLst/>
          </a:prstGeom>
        </p:spPr>
        <p:txBody>
          <a:bodyPr vert="horz" lIns="91440" tIns="45720" rIns="91440" bIns="45720" rtlCol="0" anchor="ctr"/>
          <a:lstStyle>
            <a:lvl1pPr algn="r">
              <a:defRPr sz="1000" b="1">
                <a:solidFill>
                  <a:schemeClr val="tx1">
                    <a:lumMod val="50000"/>
                    <a:lumOff val="50000"/>
                  </a:schemeClr>
                </a:solidFill>
                <a:latin typeface="方正仿宋简体" panose="02010601030101010101" pitchFamily="2" charset="-122"/>
                <a:ea typeface="方正仿宋简体" panose="02010601030101010101" pitchFamily="2" charset="-122"/>
              </a:defRPr>
            </a:lvl1pPr>
          </a:lstStyle>
          <a:p>
            <a:fld id="{CFA165D2-0530-E94C-A987-BD40D545B1E6}" type="slidenum">
              <a:rPr kumimoji="1" lang="zh-CN" altLang="en-US" smtClean="0"/>
              <a:t>‹#›</a:t>
            </a:fld>
            <a:endParaRPr kumimoji="1" lang="zh-CN" altLang="en-US" dirty="0"/>
          </a:p>
        </p:txBody>
      </p:sp>
    </p:spTree>
    <p:extLst>
      <p:ext uri="{BB962C8B-B14F-4D97-AF65-F5344CB8AC3E}">
        <p14:creationId xmlns:p14="http://schemas.microsoft.com/office/powerpoint/2010/main" val="401870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EBB68-7960-832A-0E77-5B14D245250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838C96B-8099-F6C3-C33A-09CDD206700E}"/>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8BEC82-8775-4C0F-BA43-537043D3A1EC}"/>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E248607D-3850-3114-AFA4-F0D94C541E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1A4E6B4-E8CA-9242-5B47-783FCF2ECB90}"/>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144358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0132A-6586-234B-DDBB-EAF0EB5E1AA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8933662-CA7B-C83C-8AB2-38861BD5E8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0D86F7BF-3DC3-C7DB-609E-6DCF0A2C7904}"/>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3D28467B-1AD1-9CFE-EB80-6B84B560679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65C79D-EB18-27EF-0BBC-7841878A2F3A}"/>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3877614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37060-178C-D173-83DB-183A8972727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260204A-AAFA-BEA5-5DA6-99D30A253ED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848B0BA7-1C37-35DB-CF20-989FC2ACE3E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9B8B1F5-C76C-E55E-6B52-674E531DAAAD}"/>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6" name="页脚占位符 5">
            <a:extLst>
              <a:ext uri="{FF2B5EF4-FFF2-40B4-BE49-F238E27FC236}">
                <a16:creationId xmlns:a16="http://schemas.microsoft.com/office/drawing/2014/main" id="{DD1EBCE0-9F7F-6DAC-3B64-DFD7C09255C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5284ED3-8CAE-9459-F22A-6732041F5B12}"/>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83837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C2236-C41C-B6D6-E1E8-8DD2C23FD91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5EB445-3E12-2B2C-C8D2-2AB5B1B589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8455DC2A-6C52-3C32-8CAA-3FA3752D1E8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454BF34-ED27-A165-5A65-246C0C4F18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85D0240-6258-667C-738B-67CA3E8BA407}"/>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4DD6D68C-5F91-623D-873C-BE198322479A}"/>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8" name="页脚占位符 7">
            <a:extLst>
              <a:ext uri="{FF2B5EF4-FFF2-40B4-BE49-F238E27FC236}">
                <a16:creationId xmlns:a16="http://schemas.microsoft.com/office/drawing/2014/main" id="{729C9AAD-D339-825B-625C-D68E7B79EF84}"/>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0AE5D5E-B219-77F9-F55D-96EEC1F971B9}"/>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178440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1985C-BB85-9020-C988-796408052DB5}"/>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3CF1038-0ABD-914B-3EB1-4AF89CE0471D}"/>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4" name="页脚占位符 3">
            <a:extLst>
              <a:ext uri="{FF2B5EF4-FFF2-40B4-BE49-F238E27FC236}">
                <a16:creationId xmlns:a16="http://schemas.microsoft.com/office/drawing/2014/main" id="{17830D45-9456-6F99-5A6F-33CB749669E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82ABC9C-DABC-98E0-522D-DB8B191CCDDB}"/>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1962972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FE22DC-58AA-A0FA-68A0-292EA92E6F9F}"/>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3" name="页脚占位符 2">
            <a:extLst>
              <a:ext uri="{FF2B5EF4-FFF2-40B4-BE49-F238E27FC236}">
                <a16:creationId xmlns:a16="http://schemas.microsoft.com/office/drawing/2014/main" id="{8BB4E824-D444-ACE0-880F-169EFFE9878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C6DB181-458C-1992-E42B-C8E766DB2B99}"/>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380796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A681A-F3D5-D662-35E0-B43FDD9A0DB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4F7A7492-BBAB-984A-D8A8-599A713E9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9A11A89-2931-B94D-8242-C36A5B7E2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B6AF4DB-2EBF-6849-4382-C74FB3433AF8}"/>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6" name="页脚占位符 5">
            <a:extLst>
              <a:ext uri="{FF2B5EF4-FFF2-40B4-BE49-F238E27FC236}">
                <a16:creationId xmlns:a16="http://schemas.microsoft.com/office/drawing/2014/main" id="{8FD833A6-5420-CFD9-7D40-ECC16ED5869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5E0C118-C9E6-99AB-8274-FE790C1B3DF0}"/>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3704272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1679DC-C1A7-D8F4-0A8C-3E4EAE11BA6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6C00C2C0-7A28-099B-073E-3549DC4285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D165ACA-1BE4-C993-305F-A70871966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357AE24-6016-E8CE-1141-6E21F3FB7749}"/>
              </a:ext>
            </a:extLst>
          </p:cNvPr>
          <p:cNvSpPr>
            <a:spLocks noGrp="1"/>
          </p:cNvSpPr>
          <p:nvPr>
            <p:ph type="dt" sz="half" idx="10"/>
          </p:nvPr>
        </p:nvSpPr>
        <p:spPr/>
        <p:txBody>
          <a:bodyPr/>
          <a:lstStyle/>
          <a:p>
            <a:fld id="{3838FC40-C0EE-4340-B24E-A39F8741AC2A}" type="datetimeFigureOut">
              <a:rPr kumimoji="1" lang="zh-CN" altLang="en-US" smtClean="0"/>
              <a:t>2023/7/20</a:t>
            </a:fld>
            <a:endParaRPr kumimoji="1" lang="zh-CN" altLang="en-US"/>
          </a:p>
        </p:txBody>
      </p:sp>
      <p:sp>
        <p:nvSpPr>
          <p:cNvPr id="6" name="页脚占位符 5">
            <a:extLst>
              <a:ext uri="{FF2B5EF4-FFF2-40B4-BE49-F238E27FC236}">
                <a16:creationId xmlns:a16="http://schemas.microsoft.com/office/drawing/2014/main" id="{1193C1DE-3C7D-FD36-5CC4-DDC78CFBDEA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6619EC8-92E4-5E35-0D46-072C0B6E42D6}"/>
              </a:ext>
            </a:extLst>
          </p:cNvPr>
          <p:cNvSpPr>
            <a:spLocks noGrp="1"/>
          </p:cNvSpPr>
          <p:nvPr>
            <p:ph type="sldNum" sz="quarter" idx="12"/>
          </p:nvPr>
        </p:nvSpPr>
        <p:spPr/>
        <p:txBody>
          <a:body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2709917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11714C-5BE3-0164-82ED-B73FEA70A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82B8591-F4B6-3E7F-009B-55EE6B9AE2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85CECA9-1D3F-3DA0-2DD2-F370B943E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8FC40-C0EE-4340-B24E-A39F8741AC2A}" type="datetimeFigureOut">
              <a:rPr kumimoji="1" lang="zh-CN" altLang="en-US" smtClean="0"/>
              <a:t>2023/7/20</a:t>
            </a:fld>
            <a:endParaRPr kumimoji="1" lang="zh-CN" altLang="en-US"/>
          </a:p>
        </p:txBody>
      </p:sp>
      <p:sp>
        <p:nvSpPr>
          <p:cNvPr id="5" name="页脚占位符 4">
            <a:extLst>
              <a:ext uri="{FF2B5EF4-FFF2-40B4-BE49-F238E27FC236}">
                <a16:creationId xmlns:a16="http://schemas.microsoft.com/office/drawing/2014/main" id="{4226AAF4-5287-954C-51F3-7D7662F0A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76B4D75-4A3F-14FD-8308-E260A1E32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7446C-13C9-0D47-B086-5E2CEEB48F30}" type="slidenum">
              <a:rPr kumimoji="1" lang="zh-CN" altLang="en-US" smtClean="0"/>
              <a:t>‹#›</a:t>
            </a:fld>
            <a:endParaRPr kumimoji="1" lang="zh-CN" altLang="en-US"/>
          </a:p>
        </p:txBody>
      </p:sp>
    </p:spTree>
    <p:extLst>
      <p:ext uri="{BB962C8B-B14F-4D97-AF65-F5344CB8AC3E}">
        <p14:creationId xmlns:p14="http://schemas.microsoft.com/office/powerpoint/2010/main" val="46422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30.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5.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38.png"/></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9.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42.png"/><Relationship Id="rId4" Type="http://schemas.openxmlformats.org/officeDocument/2006/relationships/image" Target="../media/image5.png"/><Relationship Id="rId9"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4.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5.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8.png"/><Relationship Id="rId4" Type="http://schemas.openxmlformats.org/officeDocument/2006/relationships/image" Target="../media/image16.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43EE69B-087B-4743-BF68-2C31628EFFD6}"/>
              </a:ext>
            </a:extLst>
          </p:cNvPr>
          <p:cNvSpPr>
            <a:spLocks noGrp="1"/>
          </p:cNvSpPr>
          <p:nvPr>
            <p:ph type="sldNum" sz="quarter" idx="4"/>
          </p:nvPr>
        </p:nvSpPr>
        <p:spPr>
          <a:xfrm>
            <a:off x="10945856" y="6537445"/>
            <a:ext cx="361335" cy="127615"/>
          </a:xfrm>
        </p:spPr>
        <p:txBody>
          <a:bodyPr/>
          <a:lstStyle/>
          <a:p>
            <a:fld id="{CFA165D2-0530-E94C-A987-BD40D545B1E6}" type="slidenum">
              <a:rPr kumimoji="1" lang="zh-CN" altLang="en-US" smtClean="0"/>
              <a:t>1</a:t>
            </a:fld>
            <a:endParaRPr kumimoji="1" lang="zh-CN" altLang="en-US" dirty="0"/>
          </a:p>
        </p:txBody>
      </p:sp>
      <p:sp>
        <p:nvSpPr>
          <p:cNvPr id="10" name="标题 1">
            <a:extLst>
              <a:ext uri="{FF2B5EF4-FFF2-40B4-BE49-F238E27FC236}">
                <a16:creationId xmlns:a16="http://schemas.microsoft.com/office/drawing/2014/main" id="{F435B134-BC09-945D-A358-6B743696C528}"/>
              </a:ext>
            </a:extLst>
          </p:cNvPr>
          <p:cNvSpPr txBox="1">
            <a:spLocks/>
          </p:cNvSpPr>
          <p:nvPr/>
        </p:nvSpPr>
        <p:spPr>
          <a:xfrm>
            <a:off x="382577" y="1996133"/>
            <a:ext cx="11809423" cy="127034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80000"/>
              </a:lnSpc>
              <a:spcBef>
                <a:spcPts val="1000"/>
              </a:spcBef>
            </a:pPr>
            <a:r>
              <a:rPr kumimoji="1" lang="en" altLang="zh-CN"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Semantic-Enhanced Differentiable Search Index Inspired by Learning Strategies</a:t>
            </a:r>
            <a:endParaRPr kumimoji="1"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副标题 2">
            <a:extLst>
              <a:ext uri="{FF2B5EF4-FFF2-40B4-BE49-F238E27FC236}">
                <a16:creationId xmlns:a16="http://schemas.microsoft.com/office/drawing/2014/main" id="{76E7EA42-DEBF-6573-A890-4D95FD61D8D9}"/>
              </a:ext>
            </a:extLst>
          </p:cNvPr>
          <p:cNvSpPr txBox="1">
            <a:spLocks/>
          </p:cNvSpPr>
          <p:nvPr/>
        </p:nvSpPr>
        <p:spPr>
          <a:xfrm>
            <a:off x="3540224" y="3631461"/>
            <a:ext cx="610735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 altLang="zh-CN" sz="1800" dirty="0" err="1">
                <a:latin typeface="Times New Roman" panose="02020603050405020304" pitchFamily="18" charset="0"/>
                <a:cs typeface="Times New Roman" panose="02020603050405020304" pitchFamily="18" charset="0"/>
              </a:rPr>
              <a:t>Yubao</a:t>
            </a:r>
            <a:r>
              <a:rPr kumimoji="1" lang="en" altLang="zh-CN" sz="1800" dirty="0">
                <a:latin typeface="Times New Roman" panose="02020603050405020304" pitchFamily="18" charset="0"/>
                <a:cs typeface="Times New Roman" panose="02020603050405020304" pitchFamily="18" charset="0"/>
              </a:rPr>
              <a:t> Tang</a:t>
            </a:r>
            <a:r>
              <a:rPr kumimoji="1" lang="en" altLang="zh-CN" sz="1800" baseline="30000" dirty="0">
                <a:latin typeface="Times New Roman" panose="02020603050405020304" pitchFamily="18" charset="0"/>
                <a:cs typeface="Times New Roman" panose="02020603050405020304" pitchFamily="18" charset="0"/>
              </a:rPr>
              <a:t>1</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Ruqing</a:t>
            </a:r>
            <a:r>
              <a:rPr kumimoji="1" lang="en" altLang="zh-CN" sz="1800" dirty="0">
                <a:latin typeface="Times New Roman" panose="02020603050405020304" pitchFamily="18" charset="0"/>
                <a:cs typeface="Times New Roman" panose="02020603050405020304" pitchFamily="18" charset="0"/>
              </a:rPr>
              <a:t> Zhang</a:t>
            </a:r>
            <a:r>
              <a:rPr kumimoji="1" lang="en" altLang="zh-CN" sz="1800" baseline="30000" dirty="0">
                <a:latin typeface="Times New Roman" panose="02020603050405020304" pitchFamily="18" charset="0"/>
                <a:cs typeface="Times New Roman" panose="02020603050405020304" pitchFamily="18" charset="0"/>
              </a:rPr>
              <a:t>1</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Jiafeng</a:t>
            </a:r>
            <a:r>
              <a:rPr kumimoji="1" lang="en" altLang="zh-CN" sz="1800" dirty="0">
                <a:latin typeface="Times New Roman" panose="02020603050405020304" pitchFamily="18" charset="0"/>
                <a:cs typeface="Times New Roman" panose="02020603050405020304" pitchFamily="18" charset="0"/>
              </a:rPr>
              <a:t> Guo</a:t>
            </a:r>
            <a:r>
              <a:rPr kumimoji="1" lang="en" altLang="zh-CN" sz="1800" baseline="30000" dirty="0">
                <a:latin typeface="Times New Roman" panose="02020603050405020304" pitchFamily="18" charset="0"/>
                <a:cs typeface="Times New Roman" panose="02020603050405020304" pitchFamily="18" charset="0"/>
              </a:rPr>
              <a:t>1</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Jiangui</a:t>
            </a:r>
            <a:r>
              <a:rPr kumimoji="1" lang="en" altLang="zh-CN" sz="1800" dirty="0">
                <a:latin typeface="Times New Roman" panose="02020603050405020304" pitchFamily="18" charset="0"/>
                <a:cs typeface="Times New Roman" panose="02020603050405020304" pitchFamily="18" charset="0"/>
              </a:rPr>
              <a:t> Chen</a:t>
            </a:r>
            <a:r>
              <a:rPr kumimoji="1" lang="en" altLang="zh-CN" sz="1800" baseline="30000" dirty="0">
                <a:latin typeface="Times New Roman" panose="02020603050405020304" pitchFamily="18" charset="0"/>
                <a:cs typeface="Times New Roman" panose="02020603050405020304" pitchFamily="18" charset="0"/>
              </a:rPr>
              <a:t>1</a:t>
            </a:r>
            <a:r>
              <a:rPr kumimoji="1" lang="en" altLang="zh-CN" sz="1800" dirty="0">
                <a:latin typeface="Times New Roman" panose="02020603050405020304" pitchFamily="18" charset="0"/>
                <a:cs typeface="Times New Roman" panose="02020603050405020304" pitchFamily="18" charset="0"/>
              </a:rPr>
              <a:t>, </a:t>
            </a:r>
          </a:p>
          <a:p>
            <a:pPr marL="0" indent="0">
              <a:buNone/>
            </a:pPr>
            <a:r>
              <a:rPr kumimoji="1" lang="en" altLang="zh-CN" sz="1800" dirty="0" err="1">
                <a:latin typeface="Times New Roman" panose="02020603050405020304" pitchFamily="18" charset="0"/>
                <a:cs typeface="Times New Roman" panose="02020603050405020304" pitchFamily="18" charset="0"/>
              </a:rPr>
              <a:t>Zuowei</a:t>
            </a:r>
            <a:r>
              <a:rPr kumimoji="1" lang="en" altLang="zh-CN" sz="1800" dirty="0">
                <a:latin typeface="Times New Roman" panose="02020603050405020304" pitchFamily="18" charset="0"/>
                <a:cs typeface="Times New Roman" panose="02020603050405020304" pitchFamily="18" charset="0"/>
              </a:rPr>
              <a:t> Zhu</a:t>
            </a:r>
            <a:r>
              <a:rPr kumimoji="1" lang="en" altLang="zh-CN" sz="1800" baseline="30000" dirty="0">
                <a:latin typeface="Times New Roman" panose="02020603050405020304" pitchFamily="18" charset="0"/>
                <a:cs typeface="Times New Roman" panose="02020603050405020304" pitchFamily="18" charset="0"/>
              </a:rPr>
              <a:t>2</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Shuaiqiang</a:t>
            </a:r>
            <a:r>
              <a:rPr kumimoji="1" lang="en" altLang="zh-CN" sz="1800" dirty="0">
                <a:latin typeface="Times New Roman" panose="02020603050405020304" pitchFamily="18" charset="0"/>
                <a:cs typeface="Times New Roman" panose="02020603050405020304" pitchFamily="18" charset="0"/>
              </a:rPr>
              <a:t> Wang</a:t>
            </a:r>
            <a:r>
              <a:rPr kumimoji="1" lang="en" altLang="zh-CN" sz="1800" baseline="30000" dirty="0">
                <a:latin typeface="Times New Roman" panose="02020603050405020304" pitchFamily="18" charset="0"/>
                <a:cs typeface="Times New Roman" panose="02020603050405020304" pitchFamily="18" charset="0"/>
              </a:rPr>
              <a:t>2</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Dawei</a:t>
            </a:r>
            <a:r>
              <a:rPr kumimoji="1" lang="en" altLang="zh-CN" sz="1800" dirty="0">
                <a:latin typeface="Times New Roman" panose="02020603050405020304" pitchFamily="18" charset="0"/>
                <a:cs typeface="Times New Roman" panose="02020603050405020304" pitchFamily="18" charset="0"/>
              </a:rPr>
              <a:t> Yin</a:t>
            </a:r>
            <a:r>
              <a:rPr kumimoji="1" lang="en" altLang="zh-CN" sz="1800" baseline="30000" dirty="0">
                <a:latin typeface="Times New Roman" panose="02020603050405020304" pitchFamily="18" charset="0"/>
                <a:cs typeface="Times New Roman" panose="02020603050405020304" pitchFamily="18" charset="0"/>
              </a:rPr>
              <a:t>2</a:t>
            </a:r>
            <a:r>
              <a:rPr kumimoji="1" lang="en" altLang="zh-CN" sz="1800" dirty="0">
                <a:latin typeface="Times New Roman" panose="02020603050405020304" pitchFamily="18" charset="0"/>
                <a:cs typeface="Times New Roman" panose="02020603050405020304" pitchFamily="18" charset="0"/>
              </a:rPr>
              <a:t>, </a:t>
            </a:r>
            <a:r>
              <a:rPr kumimoji="1" lang="en" altLang="zh-CN" sz="1800" dirty="0" err="1">
                <a:latin typeface="Times New Roman" panose="02020603050405020304" pitchFamily="18" charset="0"/>
                <a:cs typeface="Times New Roman" panose="02020603050405020304" pitchFamily="18" charset="0"/>
              </a:rPr>
              <a:t>Xueqi</a:t>
            </a:r>
            <a:r>
              <a:rPr kumimoji="1" lang="en" altLang="zh-CN" sz="1800" dirty="0">
                <a:latin typeface="Times New Roman" panose="02020603050405020304" pitchFamily="18" charset="0"/>
                <a:cs typeface="Times New Roman" panose="02020603050405020304" pitchFamily="18" charset="0"/>
              </a:rPr>
              <a:t> Cheng</a:t>
            </a:r>
            <a:r>
              <a:rPr kumimoji="1" lang="en" altLang="zh-CN" sz="1800" baseline="30000" dirty="0">
                <a:latin typeface="Times New Roman" panose="02020603050405020304" pitchFamily="18" charset="0"/>
                <a:cs typeface="Times New Roman" panose="02020603050405020304" pitchFamily="18" charset="0"/>
              </a:rPr>
              <a:t>1</a:t>
            </a:r>
            <a:endParaRPr kumimoji="1" lang="zh-CN" altLang="en-US" sz="1800" baseline="30000"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5880A0A3-EFC6-CD02-58FD-52A42BD2B37E}"/>
              </a:ext>
            </a:extLst>
          </p:cNvPr>
          <p:cNvSpPr txBox="1"/>
          <p:nvPr/>
        </p:nvSpPr>
        <p:spPr>
          <a:xfrm>
            <a:off x="3381197" y="4548559"/>
            <a:ext cx="5766623" cy="738664"/>
          </a:xfrm>
          <a:prstGeom prst="rect">
            <a:avLst/>
          </a:prstGeom>
          <a:noFill/>
        </p:spPr>
        <p:txBody>
          <a:bodyPr wrap="square">
            <a:spAutoFit/>
          </a:bodyPr>
          <a:lstStyle/>
          <a:p>
            <a:pPr algn="ct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tangyubao21b</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zhangruqing</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guojiafeng</a:t>
            </a:r>
            <a:r>
              <a:rPr lang="en-US" altLang="zh-CN" sz="1400" dirty="0">
                <a:latin typeface="Times New Roman" panose="02020603050405020304" pitchFamily="18" charset="0"/>
                <a:cs typeface="Times New Roman" panose="02020603050405020304" pitchFamily="18" charset="0"/>
              </a:rPr>
              <a:t>, chenjiangui18z, </a:t>
            </a:r>
            <a:r>
              <a:rPr lang="en-US" altLang="zh-CN" sz="1400" dirty="0" err="1">
                <a:latin typeface="Times New Roman" panose="02020603050405020304" pitchFamily="18" charset="0"/>
                <a:cs typeface="Times New Roman" panose="02020603050405020304" pitchFamily="18" charset="0"/>
              </a:rPr>
              <a:t>cxq</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@ict.ac.cn</a:t>
            </a:r>
            <a:endParaRPr lang="en-US" altLang="zh-CN" sz="1400" dirty="0">
              <a:latin typeface="Times New Roman" panose="02020603050405020304" pitchFamily="18" charset="0"/>
              <a:cs typeface="Times New Roman" panose="02020603050405020304" pitchFamily="18" charset="0"/>
            </a:endParaRPr>
          </a:p>
          <a:p>
            <a:pPr algn="ct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zhuzuowei</a:t>
            </a:r>
            <a:r>
              <a:rPr lang="en-US" altLang="zh-CN" sz="1400" dirty="0">
                <a:latin typeface="Times New Roman" panose="02020603050405020304" pitchFamily="18" charset="0"/>
                <a:cs typeface="Times New Roman" panose="02020603050405020304" pitchFamily="18" charset="0"/>
              </a:rPr>
              <a:t>,</a:t>
            </a:r>
            <a:r>
              <a:rPr lang="en" altLang="zh-CN" sz="1400" dirty="0" err="1">
                <a:latin typeface="Times New Roman" panose="02020603050405020304" pitchFamily="18" charset="0"/>
                <a:cs typeface="Times New Roman" panose="02020603050405020304" pitchFamily="18" charset="0"/>
              </a:rPr>
              <a:t>wangshuaiqiang</a:t>
            </a:r>
            <a:r>
              <a:rPr lang="en-US" altLang="zh-CN"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baidu.com</a:t>
            </a:r>
            <a:r>
              <a:rPr lang="en" altLang="zh-CN" sz="1400" dirty="0">
                <a:latin typeface="Times New Roman" panose="02020603050405020304" pitchFamily="18" charset="0"/>
                <a:cs typeface="Times New Roman" panose="02020603050405020304" pitchFamily="18" charset="0"/>
              </a:rPr>
              <a:t> </a:t>
            </a:r>
          </a:p>
          <a:p>
            <a:pPr algn="ctr"/>
            <a:r>
              <a:rPr lang="zh-CN" altLang="en-US" sz="1400" dirty="0">
                <a:latin typeface="Times New Roman" panose="02020603050405020304" pitchFamily="18" charset="0"/>
                <a:cs typeface="Times New Roman" panose="02020603050405020304" pitchFamily="18" charset="0"/>
              </a:rPr>
              <a:t> </a:t>
            </a:r>
            <a:r>
              <a:rPr lang="en" altLang="zh-CN" sz="1400" dirty="0" err="1">
                <a:latin typeface="Times New Roman" panose="02020603050405020304" pitchFamily="18" charset="0"/>
                <a:cs typeface="Times New Roman" panose="02020603050405020304" pitchFamily="18" charset="0"/>
              </a:rPr>
              <a:t>yindawei</a:t>
            </a:r>
            <a:r>
              <a:rPr lang="zh-CN" altLang="en-US" sz="1400" dirty="0">
                <a:latin typeface="Times New Roman" panose="02020603050405020304" pitchFamily="18" charset="0"/>
                <a:cs typeface="Times New Roman" panose="02020603050405020304" pitchFamily="18" charset="0"/>
              </a:rPr>
              <a:t>@acm.org</a:t>
            </a:r>
          </a:p>
        </p:txBody>
      </p:sp>
      <p:pic>
        <p:nvPicPr>
          <p:cNvPr id="16" name="图片 15">
            <a:extLst>
              <a:ext uri="{FF2B5EF4-FFF2-40B4-BE49-F238E27FC236}">
                <a16:creationId xmlns:a16="http://schemas.microsoft.com/office/drawing/2014/main" id="{81577663-1C88-7B8A-A849-EEACF323E9A9}"/>
              </a:ext>
            </a:extLst>
          </p:cNvPr>
          <p:cNvPicPr>
            <a:picLocks noChangeAspect="1"/>
          </p:cNvPicPr>
          <p:nvPr/>
        </p:nvPicPr>
        <p:blipFill>
          <a:blip r:embed="rId3"/>
          <a:stretch>
            <a:fillRect/>
          </a:stretch>
        </p:blipFill>
        <p:spPr>
          <a:xfrm>
            <a:off x="225840" y="212619"/>
            <a:ext cx="3020944" cy="475616"/>
          </a:xfrm>
          <a:prstGeom prst="rect">
            <a:avLst/>
          </a:prstGeom>
        </p:spPr>
      </p:pic>
      <p:pic>
        <p:nvPicPr>
          <p:cNvPr id="19" name="图片 18">
            <a:extLst>
              <a:ext uri="{FF2B5EF4-FFF2-40B4-BE49-F238E27FC236}">
                <a16:creationId xmlns:a16="http://schemas.microsoft.com/office/drawing/2014/main" id="{4E2AC495-0816-E40E-06A3-4AE70A678657}"/>
              </a:ext>
            </a:extLst>
          </p:cNvPr>
          <p:cNvPicPr>
            <a:picLocks noChangeAspect="1"/>
          </p:cNvPicPr>
          <p:nvPr/>
        </p:nvPicPr>
        <p:blipFill>
          <a:blip r:embed="rId4"/>
          <a:stretch>
            <a:fillRect/>
          </a:stretch>
        </p:blipFill>
        <p:spPr>
          <a:xfrm>
            <a:off x="8945217" y="-1"/>
            <a:ext cx="3246783" cy="1419477"/>
          </a:xfrm>
          <a:prstGeom prst="rect">
            <a:avLst/>
          </a:prstGeom>
        </p:spPr>
      </p:pic>
      <p:pic>
        <p:nvPicPr>
          <p:cNvPr id="20" name="图片 19">
            <a:extLst>
              <a:ext uri="{FF2B5EF4-FFF2-40B4-BE49-F238E27FC236}">
                <a16:creationId xmlns:a16="http://schemas.microsoft.com/office/drawing/2014/main" id="{1C26AB62-2686-D016-238A-6E76285C621A}"/>
              </a:ext>
            </a:extLst>
          </p:cNvPr>
          <p:cNvPicPr>
            <a:picLocks noChangeAspect="1"/>
          </p:cNvPicPr>
          <p:nvPr/>
        </p:nvPicPr>
        <p:blipFill>
          <a:blip r:embed="rId5"/>
          <a:stretch>
            <a:fillRect/>
          </a:stretch>
        </p:blipFill>
        <p:spPr>
          <a:xfrm>
            <a:off x="11473068" y="6450263"/>
            <a:ext cx="612915" cy="323482"/>
          </a:xfrm>
          <a:prstGeom prst="rect">
            <a:avLst/>
          </a:prstGeom>
        </p:spPr>
      </p:pic>
      <p:pic>
        <p:nvPicPr>
          <p:cNvPr id="17" name="图片 16">
            <a:extLst>
              <a:ext uri="{FF2B5EF4-FFF2-40B4-BE49-F238E27FC236}">
                <a16:creationId xmlns:a16="http://schemas.microsoft.com/office/drawing/2014/main" id="{D4A0842C-8E5C-A839-5A2E-5681EB544BF4}"/>
              </a:ext>
            </a:extLst>
          </p:cNvPr>
          <p:cNvPicPr>
            <a:picLocks noChangeAspect="1"/>
          </p:cNvPicPr>
          <p:nvPr/>
        </p:nvPicPr>
        <p:blipFill>
          <a:blip r:embed="rId6"/>
          <a:stretch>
            <a:fillRect/>
          </a:stretch>
        </p:blipFill>
        <p:spPr>
          <a:xfrm>
            <a:off x="10369827" y="153576"/>
            <a:ext cx="1527864" cy="501331"/>
          </a:xfrm>
          <a:prstGeom prst="rect">
            <a:avLst/>
          </a:prstGeom>
        </p:spPr>
      </p:pic>
      <p:pic>
        <p:nvPicPr>
          <p:cNvPr id="3" name="图片 2" descr="黑暗中的标志&#10;&#10;描述已自动生成">
            <a:extLst>
              <a:ext uri="{FF2B5EF4-FFF2-40B4-BE49-F238E27FC236}">
                <a16:creationId xmlns:a16="http://schemas.microsoft.com/office/drawing/2014/main" id="{972C9BC5-8127-D5A0-BD3F-8140F6AA36D8}"/>
              </a:ext>
            </a:extLst>
          </p:cNvPr>
          <p:cNvPicPr>
            <a:picLocks noChangeAspect="1"/>
          </p:cNvPicPr>
          <p:nvPr/>
        </p:nvPicPr>
        <p:blipFill>
          <a:blip r:embed="rId7"/>
          <a:stretch>
            <a:fillRect/>
          </a:stretch>
        </p:blipFill>
        <p:spPr>
          <a:xfrm>
            <a:off x="3381197" y="215123"/>
            <a:ext cx="1968500" cy="457200"/>
          </a:xfrm>
          <a:prstGeom prst="rect">
            <a:avLst/>
          </a:prstGeom>
        </p:spPr>
      </p:pic>
    </p:spTree>
    <p:extLst>
      <p:ext uri="{BB962C8B-B14F-4D97-AF65-F5344CB8AC3E}">
        <p14:creationId xmlns:p14="http://schemas.microsoft.com/office/powerpoint/2010/main" val="243861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6DAD3C-3607-0A4F-8C5B-4DB21E35D804}"/>
              </a:ext>
            </a:extLst>
          </p:cNvPr>
          <p:cNvSpPr>
            <a:spLocks noGrp="1"/>
          </p:cNvSpPr>
          <p:nvPr>
            <p:ph type="body" sz="quarter" idx="10"/>
          </p:nvPr>
        </p:nvSpPr>
        <p:spPr>
          <a:xfrm>
            <a:off x="325710" y="290099"/>
            <a:ext cx="9203100" cy="348222"/>
          </a:xfrm>
        </p:spPr>
        <p:txBody>
          <a:bodyPr>
            <a:noAutofit/>
          </a:bodyPr>
          <a:lstStyle/>
          <a:p>
            <a:pPr>
              <a:defRPr/>
            </a:pPr>
            <a:r>
              <a:rPr kumimoji="1" lang="en" altLang="zh-CN" sz="3200" dirty="0">
                <a:latin typeface="Times New Roman" panose="02020603050405020304" pitchFamily="18" charset="0"/>
                <a:cs typeface="Times New Roman" panose="02020603050405020304" pitchFamily="18" charset="0"/>
              </a:rPr>
              <a:t>Approach</a:t>
            </a:r>
            <a:endParaRPr kumimoji="1" lang="zh-CN" altLang="en-US" sz="28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D192AE51-0CE7-D047-8B3E-38600F1B9CA9}"/>
              </a:ext>
            </a:extLst>
          </p:cNvPr>
          <p:cNvSpPr>
            <a:spLocks noGrp="1"/>
          </p:cNvSpPr>
          <p:nvPr>
            <p:ph type="body" sz="quarter" idx="22"/>
          </p:nvPr>
        </p:nvSpPr>
        <p:spPr>
          <a:xfrm>
            <a:off x="325710" y="1045584"/>
            <a:ext cx="11343776" cy="4766832"/>
          </a:xfrm>
        </p:spPr>
        <p:txBody>
          <a:bodyPr>
            <a:normAutofit/>
          </a:bodyPr>
          <a:lstStyle/>
          <a:p>
            <a:r>
              <a:rPr lang="en" altLang="zh-CN" b="1" dirty="0">
                <a:solidFill>
                  <a:schemeClr val="tx1"/>
                </a:solidFill>
                <a:effectLst/>
                <a:latin typeface="Times New Roman" panose="02020603050405020304" pitchFamily="18" charset="0"/>
                <a:cs typeface="Times New Roman" panose="02020603050405020304" pitchFamily="18" charset="0"/>
              </a:rPr>
              <a:t>A novel Semantic-Enhanced DSI model (SE-DSI)</a:t>
            </a:r>
          </a:p>
          <a:p>
            <a:r>
              <a:rPr lang="en" altLang="zh-CN" b="1" dirty="0">
                <a:solidFill>
                  <a:schemeClr val="tx1"/>
                </a:solidFill>
                <a:effectLst/>
                <a:latin typeface="Times New Roman" panose="02020603050405020304" pitchFamily="18" charset="0"/>
                <a:cs typeface="Times New Roman" panose="02020603050405020304" pitchFamily="18" charset="0"/>
              </a:rPr>
              <a:t>Elaborative Description(ED)</a:t>
            </a:r>
            <a:r>
              <a:rPr lang="en" altLang="zh-CN" dirty="0">
                <a:solidFill>
                  <a:schemeClr val="tx1"/>
                </a:solidFill>
                <a:effectLst/>
                <a:latin typeface="Times New Roman" panose="02020603050405020304" pitchFamily="18" charset="0"/>
                <a:cs typeface="Times New Roman" panose="02020603050405020304" pitchFamily="18" charset="0"/>
              </a:rPr>
              <a:t>: </a:t>
            </a:r>
            <a:r>
              <a:rPr lang="en" altLang="zh-CN" dirty="0">
                <a:solidFill>
                  <a:schemeClr val="tx1"/>
                </a:solidFill>
                <a:latin typeface="Times New Roman" panose="02020603050405020304" pitchFamily="18" charset="0"/>
                <a:cs typeface="Times New Roman" panose="02020603050405020304" pitchFamily="18" charset="0"/>
              </a:rPr>
              <a:t>describes the identifiers in natural language. </a:t>
            </a:r>
            <a:r>
              <a:rPr lang="en" altLang="zh-CN" dirty="0">
                <a:solidFill>
                  <a:schemeClr val="tx1"/>
                </a:solidFill>
                <a:effectLst/>
                <a:latin typeface="Times New Roman" panose="02020603050405020304" pitchFamily="18" charset="0"/>
                <a:cs typeface="Times New Roman" panose="02020603050405020304" pitchFamily="18" charset="0"/>
              </a:rPr>
              <a:t>We propose to generate ED for each document by off-the-shelf DocT5query </a:t>
            </a:r>
            <a:r>
              <a:rPr lang="en" altLang="zh-CN" dirty="0">
                <a:solidFill>
                  <a:schemeClr val="tx1"/>
                </a:solidFill>
                <a:latin typeface="Times New Roman" panose="02020603050405020304" pitchFamily="18" charset="0"/>
                <a:cs typeface="Times New Roman" panose="02020603050405020304" pitchFamily="18" charset="0"/>
              </a:rPr>
              <a:t>Model.</a:t>
            </a:r>
          </a:p>
          <a:p>
            <a:r>
              <a:rPr lang="en" altLang="zh-CN" b="1" dirty="0">
                <a:solidFill>
                  <a:schemeClr val="tx1"/>
                </a:solidFill>
                <a:effectLst/>
                <a:latin typeface="Times New Roman" panose="02020603050405020304" pitchFamily="18" charset="0"/>
                <a:cs typeface="Times New Roman" panose="02020603050405020304" pitchFamily="18" charset="0"/>
              </a:rPr>
              <a:t>Rehearsal Contents(RCs)</a:t>
            </a:r>
            <a:r>
              <a:rPr lang="en" altLang="zh-CN" dirty="0">
                <a:solidFill>
                  <a:schemeClr val="tx1"/>
                </a:solidFill>
                <a:effectLst/>
                <a:latin typeface="Times New Roman" panose="02020603050405020304" pitchFamily="18" charset="0"/>
                <a:cs typeface="Times New Roman" panose="02020603050405020304" pitchFamily="18" charset="0"/>
              </a:rPr>
              <a:t>: w</a:t>
            </a:r>
            <a:r>
              <a:rPr lang="en" altLang="zh-CN" dirty="0">
                <a:solidFill>
                  <a:schemeClr val="tx1"/>
                </a:solidFill>
                <a:latin typeface="Times New Roman" panose="02020603050405020304" pitchFamily="18" charset="0"/>
                <a:cs typeface="Times New Roman" panose="02020603050405020304" pitchFamily="18" charset="0"/>
              </a:rPr>
              <a:t>e propose to select multiple important parts</a:t>
            </a:r>
            <a:r>
              <a:rPr lang="zh-CN" altLang="en-US" dirty="0">
                <a:solidFill>
                  <a:schemeClr val="tx1"/>
                </a:solidFill>
                <a:latin typeface="Times New Roman" panose="02020603050405020304" pitchFamily="18" charset="0"/>
                <a:cs typeface="Times New Roman" panose="02020603050405020304" pitchFamily="18" charset="0"/>
              </a:rPr>
              <a:t> </a:t>
            </a:r>
            <a:r>
              <a:rPr lang="en" altLang="zh-CN" dirty="0">
                <a:solidFill>
                  <a:schemeClr val="tx1"/>
                </a:solidFill>
                <a:latin typeface="Times New Roman" panose="02020603050405020304" pitchFamily="18" charset="0"/>
                <a:cs typeface="Times New Roman" panose="02020603050405020304" pitchFamily="18" charset="0"/>
              </a:rPr>
              <a:t>in a document as RCs, and the original document augmented with RCs are used to memorize the original document.</a:t>
            </a:r>
          </a:p>
          <a:p>
            <a:pPr marL="0" indent="0">
              <a:buNone/>
            </a:pPr>
            <a:endParaRPr lang="en"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5A4C11B-F21E-044D-8EEC-4EADA36075EA}"/>
              </a:ext>
            </a:extLst>
          </p:cNvPr>
          <p:cNvSpPr>
            <a:spLocks noGrp="1"/>
          </p:cNvSpPr>
          <p:nvPr>
            <p:ph type="sldNum" sz="quarter" idx="4"/>
          </p:nvPr>
        </p:nvSpPr>
        <p:spPr/>
        <p:txBody>
          <a:bodyPr/>
          <a:lstStyle/>
          <a:p>
            <a:fld id="{CFA165D2-0530-E94C-A987-BD40D545B1E6}" type="slidenum">
              <a:rPr kumimoji="1" lang="zh-CN" altLang="en-US" smtClean="0"/>
              <a:t>10</a:t>
            </a:fld>
            <a:endParaRPr kumimoji="1" lang="zh-CN" altLang="en-US" dirty="0"/>
          </a:p>
        </p:txBody>
      </p:sp>
      <p:pic>
        <p:nvPicPr>
          <p:cNvPr id="5" name="图片 4">
            <a:extLst>
              <a:ext uri="{FF2B5EF4-FFF2-40B4-BE49-F238E27FC236}">
                <a16:creationId xmlns:a16="http://schemas.microsoft.com/office/drawing/2014/main" id="{B6C2C09A-6B3A-36ED-586E-C57F7618DD83}"/>
              </a:ext>
            </a:extLst>
          </p:cNvPr>
          <p:cNvPicPr>
            <a:picLocks noChangeAspect="1"/>
          </p:cNvPicPr>
          <p:nvPr/>
        </p:nvPicPr>
        <p:blipFill>
          <a:blip r:embed="rId3"/>
          <a:stretch>
            <a:fillRect/>
          </a:stretch>
        </p:blipFill>
        <p:spPr>
          <a:xfrm>
            <a:off x="762458" y="3429000"/>
            <a:ext cx="10431774" cy="2589621"/>
          </a:xfrm>
          <a:prstGeom prst="rect">
            <a:avLst/>
          </a:prstGeom>
        </p:spPr>
      </p:pic>
      <p:pic>
        <p:nvPicPr>
          <p:cNvPr id="6" name="图片 5">
            <a:extLst>
              <a:ext uri="{FF2B5EF4-FFF2-40B4-BE49-F238E27FC236}">
                <a16:creationId xmlns:a16="http://schemas.microsoft.com/office/drawing/2014/main" id="{FE7F0863-7972-9A57-0F28-022A7553DAD1}"/>
              </a:ext>
            </a:extLst>
          </p:cNvPr>
          <p:cNvPicPr>
            <a:picLocks noChangeAspect="1"/>
          </p:cNvPicPr>
          <p:nvPr/>
        </p:nvPicPr>
        <p:blipFill>
          <a:blip r:embed="rId4"/>
          <a:stretch>
            <a:fillRect/>
          </a:stretch>
        </p:blipFill>
        <p:spPr>
          <a:xfrm>
            <a:off x="8945217" y="-1"/>
            <a:ext cx="3246783" cy="1419477"/>
          </a:xfrm>
          <a:prstGeom prst="rect">
            <a:avLst/>
          </a:prstGeom>
        </p:spPr>
      </p:pic>
      <p:pic>
        <p:nvPicPr>
          <p:cNvPr id="7" name="图片 6">
            <a:extLst>
              <a:ext uri="{FF2B5EF4-FFF2-40B4-BE49-F238E27FC236}">
                <a16:creationId xmlns:a16="http://schemas.microsoft.com/office/drawing/2014/main" id="{82C3C271-74D9-0C27-8C12-6ADBEAC8C355}"/>
              </a:ext>
            </a:extLst>
          </p:cNvPr>
          <p:cNvPicPr>
            <a:picLocks noChangeAspect="1"/>
          </p:cNvPicPr>
          <p:nvPr/>
        </p:nvPicPr>
        <p:blipFill>
          <a:blip r:embed="rId5"/>
          <a:stretch>
            <a:fillRect/>
          </a:stretch>
        </p:blipFill>
        <p:spPr>
          <a:xfrm>
            <a:off x="11473068" y="6450263"/>
            <a:ext cx="612915" cy="323482"/>
          </a:xfrm>
          <a:prstGeom prst="rect">
            <a:avLst/>
          </a:prstGeom>
        </p:spPr>
      </p:pic>
      <p:pic>
        <p:nvPicPr>
          <p:cNvPr id="10" name="图片 9">
            <a:extLst>
              <a:ext uri="{FF2B5EF4-FFF2-40B4-BE49-F238E27FC236}">
                <a16:creationId xmlns:a16="http://schemas.microsoft.com/office/drawing/2014/main" id="{D95E00DF-64D6-404A-7ED6-39F1F5F5E790}"/>
              </a:ext>
            </a:extLst>
          </p:cNvPr>
          <p:cNvPicPr>
            <a:picLocks noChangeAspect="1"/>
          </p:cNvPicPr>
          <p:nvPr/>
        </p:nvPicPr>
        <p:blipFill>
          <a:blip r:embed="rId6"/>
          <a:stretch>
            <a:fillRect/>
          </a:stretch>
        </p:blipFill>
        <p:spPr>
          <a:xfrm>
            <a:off x="7549531" y="204905"/>
            <a:ext cx="1836756" cy="289178"/>
          </a:xfrm>
          <a:prstGeom prst="rect">
            <a:avLst/>
          </a:prstGeom>
        </p:spPr>
      </p:pic>
      <p:pic>
        <p:nvPicPr>
          <p:cNvPr id="11" name="图片 10">
            <a:extLst>
              <a:ext uri="{FF2B5EF4-FFF2-40B4-BE49-F238E27FC236}">
                <a16:creationId xmlns:a16="http://schemas.microsoft.com/office/drawing/2014/main" id="{08108926-E8EE-4617-A658-9815E57BD695}"/>
              </a:ext>
            </a:extLst>
          </p:cNvPr>
          <p:cNvPicPr>
            <a:picLocks noChangeAspect="1"/>
          </p:cNvPicPr>
          <p:nvPr/>
        </p:nvPicPr>
        <p:blipFill>
          <a:blip r:embed="rId7"/>
          <a:stretch>
            <a:fillRect/>
          </a:stretch>
        </p:blipFill>
        <p:spPr>
          <a:xfrm>
            <a:off x="10871677" y="134774"/>
            <a:ext cx="1095036" cy="359309"/>
          </a:xfrm>
          <a:prstGeom prst="rect">
            <a:avLst/>
          </a:prstGeom>
        </p:spPr>
      </p:pic>
      <p:pic>
        <p:nvPicPr>
          <p:cNvPr id="12" name="图片 11" descr="黑暗中的标志&#10;&#10;描述已自动生成">
            <a:extLst>
              <a:ext uri="{FF2B5EF4-FFF2-40B4-BE49-F238E27FC236}">
                <a16:creationId xmlns:a16="http://schemas.microsoft.com/office/drawing/2014/main" id="{A430628D-1509-F42E-6EA3-BAFDB96225F5}"/>
              </a:ext>
            </a:extLst>
          </p:cNvPr>
          <p:cNvPicPr>
            <a:picLocks noChangeAspect="1"/>
          </p:cNvPicPr>
          <p:nvPr/>
        </p:nvPicPr>
        <p:blipFill>
          <a:blip r:embed="rId8"/>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111575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6DAD3C-3607-0A4F-8C5B-4DB21E35D804}"/>
              </a:ext>
            </a:extLst>
          </p:cNvPr>
          <p:cNvSpPr>
            <a:spLocks noGrp="1"/>
          </p:cNvSpPr>
          <p:nvPr>
            <p:ph type="body" sz="quarter" idx="10"/>
          </p:nvPr>
        </p:nvSpPr>
        <p:spPr>
          <a:xfrm>
            <a:off x="325710" y="290099"/>
            <a:ext cx="9203100" cy="348222"/>
          </a:xfrm>
        </p:spPr>
        <p:txBody>
          <a:bodyPr>
            <a:noAutofit/>
          </a:bodyPr>
          <a:lstStyle/>
          <a:p>
            <a:pPr>
              <a:defRPr/>
            </a:pPr>
            <a:r>
              <a:rPr kumimoji="1" lang="en" altLang="zh-CN" sz="3200" dirty="0">
                <a:latin typeface="Times New Roman" panose="02020603050405020304" pitchFamily="18" charset="0"/>
                <a:cs typeface="Times New Roman" panose="02020603050405020304" pitchFamily="18" charset="0"/>
              </a:rPr>
              <a:t>Approach</a:t>
            </a:r>
            <a:endParaRPr kumimoji="1" lang="zh-CN" altLang="en-US" sz="28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D192AE51-0CE7-D047-8B3E-38600F1B9CA9}"/>
              </a:ext>
            </a:extLst>
          </p:cNvPr>
          <p:cNvSpPr>
            <a:spLocks noGrp="1"/>
          </p:cNvSpPr>
          <p:nvPr>
            <p:ph type="body" sz="quarter" idx="22"/>
          </p:nvPr>
        </p:nvSpPr>
        <p:spPr>
          <a:xfrm>
            <a:off x="325710" y="1045584"/>
            <a:ext cx="11343776" cy="4766832"/>
          </a:xfrm>
        </p:spPr>
        <p:txBody>
          <a:bodyPr>
            <a:normAutofit/>
          </a:bodyPr>
          <a:lstStyle/>
          <a:p>
            <a:r>
              <a:rPr lang="en" altLang="zh-CN" b="1" dirty="0">
                <a:solidFill>
                  <a:schemeClr val="tx1"/>
                </a:solidFill>
                <a:effectLst/>
                <a:latin typeface="Times New Roman" panose="02020603050405020304" pitchFamily="18" charset="0"/>
                <a:cs typeface="Times New Roman" panose="02020603050405020304" pitchFamily="18" charset="0"/>
              </a:rPr>
              <a:t>Rehearsal Contents(RCs</a:t>
            </a:r>
            <a:r>
              <a:rPr lang="en-US" altLang="zh-CN" b="1" dirty="0">
                <a:solidFill>
                  <a:schemeClr val="tx1"/>
                </a:solidFill>
                <a:latin typeface="Times New Roman" panose="02020603050405020304" pitchFamily="18" charset="0"/>
                <a:cs typeface="Times New Roman" panose="02020603050405020304" pitchFamily="18" charset="0"/>
              </a:rPr>
              <a:t>)</a:t>
            </a:r>
          </a:p>
          <a:p>
            <a:pPr lvl="1"/>
            <a:endParaRPr lang="en-US" altLang="zh-CN" b="1" dirty="0">
              <a:solidFill>
                <a:schemeClr val="tx1"/>
              </a:solidFill>
              <a:latin typeface="Times New Roman" panose="02020603050405020304" pitchFamily="18" charset="0"/>
              <a:cs typeface="Times New Roman" panose="02020603050405020304" pitchFamily="18" charset="0"/>
            </a:endParaRPr>
          </a:p>
          <a:p>
            <a:pPr marL="0" indent="0">
              <a:buNone/>
            </a:pPr>
            <a:endParaRPr lang="en"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5A4C11B-F21E-044D-8EEC-4EADA36075EA}"/>
              </a:ext>
            </a:extLst>
          </p:cNvPr>
          <p:cNvSpPr>
            <a:spLocks noGrp="1"/>
          </p:cNvSpPr>
          <p:nvPr>
            <p:ph type="sldNum" sz="quarter" idx="4"/>
          </p:nvPr>
        </p:nvSpPr>
        <p:spPr/>
        <p:txBody>
          <a:bodyPr/>
          <a:lstStyle/>
          <a:p>
            <a:fld id="{CFA165D2-0530-E94C-A987-BD40D545B1E6}" type="slidenum">
              <a:rPr kumimoji="1" lang="zh-CN" altLang="en-US" smtClean="0"/>
              <a:t>11</a:t>
            </a:fld>
            <a:endParaRPr kumimoji="1" lang="zh-CN" altLang="en-US" dirty="0"/>
          </a:p>
        </p:txBody>
      </p:sp>
      <p:pic>
        <p:nvPicPr>
          <p:cNvPr id="6" name="图片 5">
            <a:extLst>
              <a:ext uri="{FF2B5EF4-FFF2-40B4-BE49-F238E27FC236}">
                <a16:creationId xmlns:a16="http://schemas.microsoft.com/office/drawing/2014/main" id="{FE7F0863-7972-9A57-0F28-022A7553DAD1}"/>
              </a:ext>
            </a:extLst>
          </p:cNvPr>
          <p:cNvPicPr>
            <a:picLocks noChangeAspect="1"/>
          </p:cNvPicPr>
          <p:nvPr/>
        </p:nvPicPr>
        <p:blipFill>
          <a:blip r:embed="rId3"/>
          <a:stretch>
            <a:fillRect/>
          </a:stretch>
        </p:blipFill>
        <p:spPr>
          <a:xfrm>
            <a:off x="8945217" y="-1"/>
            <a:ext cx="3246783" cy="1419477"/>
          </a:xfrm>
          <a:prstGeom prst="rect">
            <a:avLst/>
          </a:prstGeom>
        </p:spPr>
      </p:pic>
      <p:pic>
        <p:nvPicPr>
          <p:cNvPr id="7" name="图片 6">
            <a:extLst>
              <a:ext uri="{FF2B5EF4-FFF2-40B4-BE49-F238E27FC236}">
                <a16:creationId xmlns:a16="http://schemas.microsoft.com/office/drawing/2014/main" id="{82C3C271-74D9-0C27-8C12-6ADBEAC8C355}"/>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10" name="图片 9">
            <a:extLst>
              <a:ext uri="{FF2B5EF4-FFF2-40B4-BE49-F238E27FC236}">
                <a16:creationId xmlns:a16="http://schemas.microsoft.com/office/drawing/2014/main" id="{D95E00DF-64D6-404A-7ED6-39F1F5F5E790}"/>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1" name="图片 10">
            <a:extLst>
              <a:ext uri="{FF2B5EF4-FFF2-40B4-BE49-F238E27FC236}">
                <a16:creationId xmlns:a16="http://schemas.microsoft.com/office/drawing/2014/main" id="{08108926-E8EE-4617-A658-9815E57BD695}"/>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2" name="图片 11" descr="黑暗中的标志&#10;&#10;描述已自动生成">
            <a:extLst>
              <a:ext uri="{FF2B5EF4-FFF2-40B4-BE49-F238E27FC236}">
                <a16:creationId xmlns:a16="http://schemas.microsoft.com/office/drawing/2014/main" id="{A430628D-1509-F42E-6EA3-BAFDB96225F5}"/>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9" name="图片 8" descr="图标&#10;&#10;描述已自动生成">
            <a:extLst>
              <a:ext uri="{FF2B5EF4-FFF2-40B4-BE49-F238E27FC236}">
                <a16:creationId xmlns:a16="http://schemas.microsoft.com/office/drawing/2014/main" id="{403E4CF9-3ECD-2E7A-DAD0-B832B8AEC158}"/>
              </a:ext>
            </a:extLst>
          </p:cNvPr>
          <p:cNvPicPr>
            <a:picLocks noChangeAspect="1"/>
          </p:cNvPicPr>
          <p:nvPr/>
        </p:nvPicPr>
        <p:blipFill>
          <a:blip r:embed="rId8"/>
          <a:stretch>
            <a:fillRect/>
          </a:stretch>
        </p:blipFill>
        <p:spPr>
          <a:xfrm>
            <a:off x="2814220" y="2607020"/>
            <a:ext cx="962045" cy="962045"/>
          </a:xfrm>
          <a:prstGeom prst="rect">
            <a:avLst/>
          </a:prstGeom>
        </p:spPr>
      </p:pic>
      <p:pic>
        <p:nvPicPr>
          <p:cNvPr id="14" name="图片 13" descr="图标&#10;&#10;描述已自动生成">
            <a:extLst>
              <a:ext uri="{FF2B5EF4-FFF2-40B4-BE49-F238E27FC236}">
                <a16:creationId xmlns:a16="http://schemas.microsoft.com/office/drawing/2014/main" id="{63AA100A-BD6E-03A0-8954-BFA4F4FB466B}"/>
              </a:ext>
            </a:extLst>
          </p:cNvPr>
          <p:cNvPicPr>
            <a:picLocks noChangeAspect="1"/>
          </p:cNvPicPr>
          <p:nvPr/>
        </p:nvPicPr>
        <p:blipFill>
          <a:blip r:embed="rId9"/>
          <a:stretch>
            <a:fillRect/>
          </a:stretch>
        </p:blipFill>
        <p:spPr>
          <a:xfrm>
            <a:off x="5722522" y="2630126"/>
            <a:ext cx="962045" cy="962045"/>
          </a:xfrm>
          <a:prstGeom prst="rect">
            <a:avLst/>
          </a:prstGeom>
        </p:spPr>
      </p:pic>
      <p:pic>
        <p:nvPicPr>
          <p:cNvPr id="16" name="图片 15" descr="图标&#10;&#10;描述已自动生成">
            <a:extLst>
              <a:ext uri="{FF2B5EF4-FFF2-40B4-BE49-F238E27FC236}">
                <a16:creationId xmlns:a16="http://schemas.microsoft.com/office/drawing/2014/main" id="{98B6E6EA-5C3F-B666-A491-743AC6912DA2}"/>
              </a:ext>
            </a:extLst>
          </p:cNvPr>
          <p:cNvPicPr>
            <a:picLocks noChangeAspect="1"/>
          </p:cNvPicPr>
          <p:nvPr/>
        </p:nvPicPr>
        <p:blipFill>
          <a:blip r:embed="rId10"/>
          <a:stretch>
            <a:fillRect/>
          </a:stretch>
        </p:blipFill>
        <p:spPr>
          <a:xfrm>
            <a:off x="8467909" y="2607019"/>
            <a:ext cx="962045" cy="962045"/>
          </a:xfrm>
          <a:prstGeom prst="rect">
            <a:avLst/>
          </a:prstGeom>
        </p:spPr>
      </p:pic>
      <p:sp>
        <p:nvSpPr>
          <p:cNvPr id="18" name="文本框 17">
            <a:extLst>
              <a:ext uri="{FF2B5EF4-FFF2-40B4-BE49-F238E27FC236}">
                <a16:creationId xmlns:a16="http://schemas.microsoft.com/office/drawing/2014/main" id="{5D2EAD25-20FD-E3D5-F79E-5FB4DAADA657}"/>
              </a:ext>
            </a:extLst>
          </p:cNvPr>
          <p:cNvSpPr txBox="1"/>
          <p:nvPr/>
        </p:nvSpPr>
        <p:spPr>
          <a:xfrm>
            <a:off x="2483062" y="3859945"/>
            <a:ext cx="1861423" cy="400110"/>
          </a:xfrm>
          <a:prstGeom prst="rect">
            <a:avLst/>
          </a:prstGeom>
          <a:noFill/>
        </p:spPr>
        <p:txBody>
          <a:bodyPr wrap="square">
            <a:spAutoFit/>
          </a:bodyPr>
          <a:lstStyle/>
          <a:p>
            <a:r>
              <a:rPr lang="en-US" altLang="zh-CN" sz="2000" b="1" dirty="0">
                <a:solidFill>
                  <a:schemeClr val="tx1"/>
                </a:solidFill>
                <a:latin typeface="Times New Roman" panose="02020603050405020304" pitchFamily="18" charset="0"/>
                <a:cs typeface="Times New Roman" panose="02020603050405020304" pitchFamily="18" charset="0"/>
              </a:rPr>
              <a:t>Informative</a:t>
            </a:r>
            <a:endParaRPr lang="zh-CN" altLang="en-US" sz="2000" b="1" dirty="0"/>
          </a:p>
        </p:txBody>
      </p:sp>
      <p:sp>
        <p:nvSpPr>
          <p:cNvPr id="19" name="文本框 18">
            <a:extLst>
              <a:ext uri="{FF2B5EF4-FFF2-40B4-BE49-F238E27FC236}">
                <a16:creationId xmlns:a16="http://schemas.microsoft.com/office/drawing/2014/main" id="{7A5F3A47-BC9C-F22B-F9E0-E48CAB72CE32}"/>
              </a:ext>
            </a:extLst>
          </p:cNvPr>
          <p:cNvSpPr txBox="1"/>
          <p:nvPr/>
        </p:nvSpPr>
        <p:spPr>
          <a:xfrm>
            <a:off x="5688108" y="3859945"/>
            <a:ext cx="1861423" cy="400110"/>
          </a:xfrm>
          <a:prstGeom prst="rect">
            <a:avLst/>
          </a:prstGeom>
          <a:noFill/>
        </p:spPr>
        <p:txBody>
          <a:bodyPr wrap="square">
            <a:spAutoFit/>
          </a:bodyPr>
          <a:lstStyle/>
          <a:p>
            <a:r>
              <a:rPr lang="en-US" altLang="zh-CN" sz="2000" b="1" dirty="0">
                <a:solidFill>
                  <a:schemeClr val="tx1"/>
                </a:solidFill>
                <a:latin typeface="Times New Roman" panose="02020603050405020304" pitchFamily="18" charset="0"/>
                <a:cs typeface="Times New Roman" panose="02020603050405020304" pitchFamily="18" charset="0"/>
              </a:rPr>
              <a:t>Fluency</a:t>
            </a:r>
            <a:endParaRPr lang="zh-CN" altLang="en-US" sz="2000" b="1" dirty="0"/>
          </a:p>
        </p:txBody>
      </p:sp>
      <p:sp>
        <p:nvSpPr>
          <p:cNvPr id="20" name="文本框 19">
            <a:extLst>
              <a:ext uri="{FF2B5EF4-FFF2-40B4-BE49-F238E27FC236}">
                <a16:creationId xmlns:a16="http://schemas.microsoft.com/office/drawing/2014/main" id="{2C7C0E62-97C3-280E-B6F0-FE4660F7BE7E}"/>
              </a:ext>
            </a:extLst>
          </p:cNvPr>
          <p:cNvSpPr txBox="1"/>
          <p:nvPr/>
        </p:nvSpPr>
        <p:spPr>
          <a:xfrm>
            <a:off x="8455575" y="3859945"/>
            <a:ext cx="1861423" cy="400110"/>
          </a:xfrm>
          <a:prstGeom prst="rect">
            <a:avLst/>
          </a:prstGeom>
          <a:noFill/>
        </p:spPr>
        <p:txBody>
          <a:bodyPr wrap="square">
            <a:spAutoFit/>
          </a:bodyPr>
          <a:lstStyle/>
          <a:p>
            <a:r>
              <a:rPr lang="en-US" altLang="zh-CN" sz="2000" b="1" dirty="0">
                <a:solidFill>
                  <a:schemeClr val="tx1"/>
                </a:solidFill>
                <a:latin typeface="Times New Roman" panose="02020603050405020304" pitchFamily="18" charset="0"/>
                <a:cs typeface="Times New Roman" panose="02020603050405020304" pitchFamily="18" charset="0"/>
              </a:rPr>
              <a:t>Diversity</a:t>
            </a:r>
            <a:endParaRPr lang="zh-CN" altLang="en-US" sz="2000" b="1" dirty="0"/>
          </a:p>
        </p:txBody>
      </p:sp>
      <p:sp>
        <p:nvSpPr>
          <p:cNvPr id="21" name="文本框 20">
            <a:extLst>
              <a:ext uri="{FF2B5EF4-FFF2-40B4-BE49-F238E27FC236}">
                <a16:creationId xmlns:a16="http://schemas.microsoft.com/office/drawing/2014/main" id="{37A3EFB8-B61B-D375-3258-232FB2F2B708}"/>
              </a:ext>
            </a:extLst>
          </p:cNvPr>
          <p:cNvSpPr txBox="1"/>
          <p:nvPr/>
        </p:nvSpPr>
        <p:spPr>
          <a:xfrm>
            <a:off x="7521677" y="5501148"/>
            <a:ext cx="184731" cy="369332"/>
          </a:xfrm>
          <a:prstGeom prst="rect">
            <a:avLst/>
          </a:prstGeom>
          <a:noFill/>
        </p:spPr>
        <p:txBody>
          <a:bodyPr wrap="none" rtlCol="0">
            <a:spAutoFit/>
          </a:bodyPr>
          <a:lstStyle/>
          <a:p>
            <a:endParaRPr kumimoji="1" lang="zh-CN" altLang="en-US" dirty="0"/>
          </a:p>
        </p:txBody>
      </p:sp>
      <p:sp>
        <p:nvSpPr>
          <p:cNvPr id="22" name="文本框 21">
            <a:extLst>
              <a:ext uri="{FF2B5EF4-FFF2-40B4-BE49-F238E27FC236}">
                <a16:creationId xmlns:a16="http://schemas.microsoft.com/office/drawing/2014/main" id="{3D531730-75FB-C200-977E-9EBE481C843B}"/>
              </a:ext>
            </a:extLst>
          </p:cNvPr>
          <p:cNvSpPr txBox="1"/>
          <p:nvPr/>
        </p:nvSpPr>
        <p:spPr>
          <a:xfrm>
            <a:off x="10574594" y="6253316"/>
            <a:ext cx="184731" cy="369332"/>
          </a:xfrm>
          <a:prstGeom prst="rect">
            <a:avLst/>
          </a:prstGeom>
          <a:noFill/>
        </p:spPr>
        <p:txBody>
          <a:bodyPr wrap="none" rtlCol="0">
            <a:spAutoFit/>
          </a:bodyPr>
          <a:lstStyle/>
          <a:p>
            <a:endParaRPr kumimoji="1" lang="zh-CN" altLang="en-US" dirty="0"/>
          </a:p>
        </p:txBody>
      </p:sp>
      <p:sp>
        <p:nvSpPr>
          <p:cNvPr id="23" name="文本框 22">
            <a:extLst>
              <a:ext uri="{FF2B5EF4-FFF2-40B4-BE49-F238E27FC236}">
                <a16:creationId xmlns:a16="http://schemas.microsoft.com/office/drawing/2014/main" id="{E18D3A9F-56B5-15D7-F9C9-CAFC87755A4B}"/>
              </a:ext>
            </a:extLst>
          </p:cNvPr>
          <p:cNvSpPr txBox="1"/>
          <p:nvPr/>
        </p:nvSpPr>
        <p:spPr>
          <a:xfrm>
            <a:off x="12211665" y="4719484"/>
            <a:ext cx="184731" cy="369332"/>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76045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6DAD3C-3607-0A4F-8C5B-4DB21E35D804}"/>
              </a:ext>
            </a:extLst>
          </p:cNvPr>
          <p:cNvSpPr>
            <a:spLocks noGrp="1"/>
          </p:cNvSpPr>
          <p:nvPr>
            <p:ph type="body" sz="quarter" idx="10"/>
          </p:nvPr>
        </p:nvSpPr>
        <p:spPr>
          <a:xfrm>
            <a:off x="325710" y="290099"/>
            <a:ext cx="9203100" cy="348222"/>
          </a:xfrm>
        </p:spPr>
        <p:txBody>
          <a:bodyPr>
            <a:noAutofit/>
          </a:bodyPr>
          <a:lstStyle/>
          <a:p>
            <a:pPr>
              <a:defRPr/>
            </a:pPr>
            <a:r>
              <a:rPr kumimoji="1" lang="en" altLang="zh-CN" sz="3200" dirty="0">
                <a:latin typeface="Times New Roman" panose="02020603050405020304" pitchFamily="18" charset="0"/>
                <a:cs typeface="Times New Roman" panose="02020603050405020304" pitchFamily="18" charset="0"/>
              </a:rPr>
              <a:t>Approach</a:t>
            </a:r>
            <a:endParaRPr kumimoji="1" lang="zh-CN" altLang="en-US" sz="28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D192AE51-0CE7-D047-8B3E-38600F1B9CA9}"/>
              </a:ext>
            </a:extLst>
          </p:cNvPr>
          <p:cNvSpPr>
            <a:spLocks noGrp="1"/>
          </p:cNvSpPr>
          <p:nvPr>
            <p:ph type="body" sz="quarter" idx="22"/>
          </p:nvPr>
        </p:nvSpPr>
        <p:spPr>
          <a:xfrm>
            <a:off x="325710" y="1045584"/>
            <a:ext cx="11343776" cy="4766832"/>
          </a:xfrm>
        </p:spPr>
        <p:txBody>
          <a:bodyPr>
            <a:normAutofit/>
          </a:bodyPr>
          <a:lstStyle/>
          <a:p>
            <a:r>
              <a:rPr lang="en" altLang="zh-CN" b="1" dirty="0">
                <a:solidFill>
                  <a:schemeClr val="tx1"/>
                </a:solidFill>
                <a:effectLst/>
                <a:latin typeface="Times New Roman" panose="02020603050405020304" pitchFamily="18" charset="0"/>
                <a:cs typeface="Times New Roman" panose="02020603050405020304" pitchFamily="18" charset="0"/>
              </a:rPr>
              <a:t>Rehearsal Contents(RCs</a:t>
            </a:r>
            <a:r>
              <a:rPr lang="en-US" altLang="zh-CN" b="1" dirty="0">
                <a:solidFill>
                  <a:schemeClr val="tx1"/>
                </a:solidFill>
                <a:latin typeface="Times New Roman" panose="02020603050405020304" pitchFamily="18" charset="0"/>
                <a:cs typeface="Times New Roman" panose="02020603050405020304" pitchFamily="18" charset="0"/>
              </a:rPr>
              <a:t>)</a:t>
            </a:r>
          </a:p>
          <a:p>
            <a:pPr lvl="1"/>
            <a:r>
              <a:rPr lang="en-US" altLang="zh-CN" b="1" dirty="0">
                <a:solidFill>
                  <a:schemeClr val="tx1"/>
                </a:solidFill>
                <a:latin typeface="Times New Roman" panose="02020603050405020304" pitchFamily="18" charset="0"/>
                <a:cs typeface="Times New Roman" panose="02020603050405020304" pitchFamily="18" charset="0"/>
              </a:rPr>
              <a:t>Leading-style</a:t>
            </a:r>
          </a:p>
          <a:p>
            <a:pPr lvl="2"/>
            <a:r>
              <a:rPr lang="en-US" altLang="zh-CN" dirty="0">
                <a:solidFill>
                  <a:schemeClr val="tx1"/>
                </a:solidFill>
                <a:latin typeface="Times New Roman" panose="02020603050405020304" pitchFamily="18" charset="0"/>
                <a:cs typeface="Times New Roman" panose="02020603050405020304" pitchFamily="18" charset="0"/>
              </a:rPr>
              <a:t>directly use the leading passages and sentences of each original document as RCs</a:t>
            </a:r>
          </a:p>
          <a:p>
            <a:pPr lvl="1"/>
            <a:r>
              <a:rPr lang="en-US" altLang="zh-CN" b="1" dirty="0">
                <a:solidFill>
                  <a:schemeClr val="tx1"/>
                </a:solidFill>
                <a:latin typeface="Times New Roman" panose="02020603050405020304" pitchFamily="18" charset="0"/>
                <a:cs typeface="Times New Roman" panose="02020603050405020304" pitchFamily="18" charset="0"/>
              </a:rPr>
              <a:t>Summarization-style</a:t>
            </a:r>
          </a:p>
          <a:p>
            <a:pPr lvl="2"/>
            <a:r>
              <a:rPr lang="en" altLang="zh-CN" dirty="0">
                <a:solidFill>
                  <a:schemeClr val="tx1"/>
                </a:solidFill>
                <a:latin typeface="Times New Roman" panose="02020603050405020304" pitchFamily="18" charset="0"/>
                <a:cs typeface="Times New Roman" panose="02020603050405020304" pitchFamily="18" charset="0"/>
              </a:rPr>
              <a:t>leverage the document summarization technique to highlight multiple important parts that can reveal the essential topics of the document</a:t>
            </a:r>
          </a:p>
          <a:p>
            <a:pPr marL="0" indent="0">
              <a:buNone/>
            </a:pPr>
            <a:endParaRPr lang="en"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5A4C11B-F21E-044D-8EEC-4EADA36075EA}"/>
              </a:ext>
            </a:extLst>
          </p:cNvPr>
          <p:cNvSpPr>
            <a:spLocks noGrp="1"/>
          </p:cNvSpPr>
          <p:nvPr>
            <p:ph type="sldNum" sz="quarter" idx="4"/>
          </p:nvPr>
        </p:nvSpPr>
        <p:spPr/>
        <p:txBody>
          <a:bodyPr/>
          <a:lstStyle/>
          <a:p>
            <a:fld id="{CFA165D2-0530-E94C-A987-BD40D545B1E6}" type="slidenum">
              <a:rPr kumimoji="1" lang="zh-CN" altLang="en-US" smtClean="0"/>
              <a:t>12</a:t>
            </a:fld>
            <a:endParaRPr kumimoji="1" lang="zh-CN" altLang="en-US" dirty="0"/>
          </a:p>
        </p:txBody>
      </p:sp>
      <p:pic>
        <p:nvPicPr>
          <p:cNvPr id="6" name="图片 5">
            <a:extLst>
              <a:ext uri="{FF2B5EF4-FFF2-40B4-BE49-F238E27FC236}">
                <a16:creationId xmlns:a16="http://schemas.microsoft.com/office/drawing/2014/main" id="{FE7F0863-7972-9A57-0F28-022A7553DAD1}"/>
              </a:ext>
            </a:extLst>
          </p:cNvPr>
          <p:cNvPicPr>
            <a:picLocks noChangeAspect="1"/>
          </p:cNvPicPr>
          <p:nvPr/>
        </p:nvPicPr>
        <p:blipFill>
          <a:blip r:embed="rId3"/>
          <a:stretch>
            <a:fillRect/>
          </a:stretch>
        </p:blipFill>
        <p:spPr>
          <a:xfrm>
            <a:off x="8945217" y="-1"/>
            <a:ext cx="3246783" cy="1419477"/>
          </a:xfrm>
          <a:prstGeom prst="rect">
            <a:avLst/>
          </a:prstGeom>
        </p:spPr>
      </p:pic>
      <p:pic>
        <p:nvPicPr>
          <p:cNvPr id="7" name="图片 6">
            <a:extLst>
              <a:ext uri="{FF2B5EF4-FFF2-40B4-BE49-F238E27FC236}">
                <a16:creationId xmlns:a16="http://schemas.microsoft.com/office/drawing/2014/main" id="{82C3C271-74D9-0C27-8C12-6ADBEAC8C355}"/>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10" name="图片 9">
            <a:extLst>
              <a:ext uri="{FF2B5EF4-FFF2-40B4-BE49-F238E27FC236}">
                <a16:creationId xmlns:a16="http://schemas.microsoft.com/office/drawing/2014/main" id="{D95E00DF-64D6-404A-7ED6-39F1F5F5E790}"/>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1" name="图片 10">
            <a:extLst>
              <a:ext uri="{FF2B5EF4-FFF2-40B4-BE49-F238E27FC236}">
                <a16:creationId xmlns:a16="http://schemas.microsoft.com/office/drawing/2014/main" id="{08108926-E8EE-4617-A658-9815E57BD695}"/>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2" name="图片 11" descr="黑暗中的标志&#10;&#10;描述已自动生成">
            <a:extLst>
              <a:ext uri="{FF2B5EF4-FFF2-40B4-BE49-F238E27FC236}">
                <a16:creationId xmlns:a16="http://schemas.microsoft.com/office/drawing/2014/main" id="{A430628D-1509-F42E-6EA3-BAFDB96225F5}"/>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8" name="图片 7">
            <a:extLst>
              <a:ext uri="{FF2B5EF4-FFF2-40B4-BE49-F238E27FC236}">
                <a16:creationId xmlns:a16="http://schemas.microsoft.com/office/drawing/2014/main" id="{94C8F6DE-5DF2-2171-C2A1-706DB43E0B56}"/>
              </a:ext>
            </a:extLst>
          </p:cNvPr>
          <p:cNvPicPr>
            <a:picLocks noChangeAspect="1"/>
          </p:cNvPicPr>
          <p:nvPr/>
        </p:nvPicPr>
        <p:blipFill>
          <a:blip r:embed="rId8"/>
          <a:stretch>
            <a:fillRect/>
          </a:stretch>
        </p:blipFill>
        <p:spPr>
          <a:xfrm>
            <a:off x="3273448" y="3751949"/>
            <a:ext cx="5448300" cy="1257300"/>
          </a:xfrm>
          <a:prstGeom prst="rect">
            <a:avLst/>
          </a:prstGeom>
        </p:spPr>
      </p:pic>
    </p:spTree>
    <p:extLst>
      <p:ext uri="{BB962C8B-B14F-4D97-AF65-F5344CB8AC3E}">
        <p14:creationId xmlns:p14="http://schemas.microsoft.com/office/powerpoint/2010/main" val="380925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a:xfrm>
            <a:off x="2235768" y="2709369"/>
            <a:ext cx="9203100" cy="348222"/>
          </a:xfrm>
        </p:spPr>
        <p:txBody>
          <a:bodyPr>
            <a:noAutofit/>
          </a:bodyPr>
          <a:lstStyle/>
          <a:p>
            <a:r>
              <a:rPr lang="en-US" altLang="zh-CN" sz="4800" dirty="0">
                <a:latin typeface="Times New Roman" panose="02020603050405020304" pitchFamily="18" charset="0"/>
                <a:cs typeface="Times New Roman" panose="02020603050405020304" pitchFamily="18" charset="0"/>
              </a:rPr>
              <a:t>Offline and online experiments</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13</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77799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experiments</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settings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Datasets</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r>
              <a:rPr kumimoji="1" lang="en-US" altLang="zh-CN" b="1" dirty="0">
                <a:solidFill>
                  <a:schemeClr val="tx1"/>
                </a:solidFill>
                <a:latin typeface="Times New Roman" panose="02020603050405020304" pitchFamily="18" charset="0"/>
                <a:cs typeface="Times New Roman" panose="02020603050405020304" pitchFamily="18" charset="0"/>
              </a:rPr>
              <a:t>Baselines</a:t>
            </a:r>
          </a:p>
          <a:p>
            <a:pPr lvl="1"/>
            <a:r>
              <a:rPr kumimoji="1" lang="en-US" altLang="zh-CN" b="1" dirty="0">
                <a:solidFill>
                  <a:schemeClr val="tx1"/>
                </a:solidFill>
                <a:latin typeface="Times New Roman" panose="02020603050405020304" pitchFamily="18" charset="0"/>
                <a:cs typeface="Times New Roman" panose="02020603050405020304" pitchFamily="18" charset="0"/>
              </a:rPr>
              <a:t>Traditional document retrieval methods</a:t>
            </a:r>
          </a:p>
          <a:p>
            <a:pPr lvl="2"/>
            <a:r>
              <a:rPr kumimoji="1" lang="en-US" altLang="zh-CN" dirty="0">
                <a:solidFill>
                  <a:schemeClr val="tx1"/>
                </a:solidFill>
                <a:latin typeface="Times New Roman" panose="02020603050405020304" pitchFamily="18" charset="0"/>
                <a:cs typeface="Times New Roman" panose="02020603050405020304" pitchFamily="18" charset="0"/>
              </a:rPr>
              <a:t>BM25, </a:t>
            </a:r>
            <a:r>
              <a:rPr kumimoji="1" lang="en-US" altLang="zh-CN" dirty="0" err="1">
                <a:solidFill>
                  <a:schemeClr val="tx1"/>
                </a:solidFill>
                <a:latin typeface="Times New Roman" panose="02020603050405020304" pitchFamily="18" charset="0"/>
                <a:cs typeface="Times New Roman" panose="02020603050405020304" pitchFamily="18" charset="0"/>
              </a:rPr>
              <a:t>RepBERT</a:t>
            </a:r>
            <a:endParaRPr kumimoji="1" lang="en-US" altLang="zh-CN" dirty="0">
              <a:solidFill>
                <a:schemeClr val="tx1"/>
              </a:solidFill>
              <a:latin typeface="Times New Roman" panose="02020603050405020304" pitchFamily="18" charset="0"/>
              <a:cs typeface="Times New Roman" panose="02020603050405020304" pitchFamily="18" charset="0"/>
            </a:endParaRPr>
          </a:p>
          <a:p>
            <a:pPr lvl="1"/>
            <a:r>
              <a:rPr kumimoji="1" lang="en-US" altLang="zh-CN" b="1" dirty="0">
                <a:solidFill>
                  <a:schemeClr val="tx1"/>
                </a:solidFill>
                <a:latin typeface="Times New Roman" panose="02020603050405020304" pitchFamily="18" charset="0"/>
                <a:cs typeface="Times New Roman" panose="02020603050405020304" pitchFamily="18" charset="0"/>
              </a:rPr>
              <a:t>DSI methods</a:t>
            </a:r>
          </a:p>
          <a:p>
            <a:pPr lvl="2"/>
            <a:r>
              <a:rPr kumimoji="1" lang="en-US" altLang="zh-CN" dirty="0">
                <a:solidFill>
                  <a:schemeClr val="tx1"/>
                </a:solidFill>
                <a:latin typeface="Times New Roman" panose="02020603050405020304" pitchFamily="18" charset="0"/>
                <a:cs typeface="Times New Roman" panose="02020603050405020304" pitchFamily="18" charset="0"/>
              </a:rPr>
              <a:t>DSI-ARB(arbitrary unique integer), DSI-SEM(semantic structured number)</a:t>
            </a:r>
          </a:p>
          <a:p>
            <a:pPr lvl="2"/>
            <a:r>
              <a:rPr kumimoji="1" lang="en-US" altLang="zh-CN" dirty="0">
                <a:solidFill>
                  <a:schemeClr val="tx1"/>
                </a:solidFill>
                <a:latin typeface="Times New Roman" panose="02020603050405020304" pitchFamily="18" charset="0"/>
                <a:cs typeface="Times New Roman" panose="02020603050405020304" pitchFamily="18" charset="0"/>
              </a:rPr>
              <a:t>DSI-QG</a:t>
            </a:r>
          </a:p>
          <a:p>
            <a:pPr marL="914400" lvl="2"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14</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8" name="图片 7">
            <a:extLst>
              <a:ext uri="{FF2B5EF4-FFF2-40B4-BE49-F238E27FC236}">
                <a16:creationId xmlns:a16="http://schemas.microsoft.com/office/drawing/2014/main" id="{126223B4-058F-6755-61FE-7D1C6FA81845}"/>
              </a:ext>
            </a:extLst>
          </p:cNvPr>
          <p:cNvPicPr>
            <a:picLocks noChangeAspect="1"/>
          </p:cNvPicPr>
          <p:nvPr/>
        </p:nvPicPr>
        <p:blipFill>
          <a:blip r:embed="rId8"/>
          <a:stretch>
            <a:fillRect/>
          </a:stretch>
        </p:blipFill>
        <p:spPr>
          <a:xfrm>
            <a:off x="3403600" y="1620052"/>
            <a:ext cx="5384800" cy="1409700"/>
          </a:xfrm>
          <a:prstGeom prst="rect">
            <a:avLst/>
          </a:prstGeom>
        </p:spPr>
      </p:pic>
    </p:spTree>
    <p:extLst>
      <p:ext uri="{BB962C8B-B14F-4D97-AF65-F5344CB8AC3E}">
        <p14:creationId xmlns:p14="http://schemas.microsoft.com/office/powerpoint/2010/main" val="1372656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Experimental results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Main results</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marL="1371600" lvl="3"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15</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7" name="图片 6">
            <a:extLst>
              <a:ext uri="{FF2B5EF4-FFF2-40B4-BE49-F238E27FC236}">
                <a16:creationId xmlns:a16="http://schemas.microsoft.com/office/drawing/2014/main" id="{8AA8968D-8486-A048-545D-AF0404FC0730}"/>
              </a:ext>
            </a:extLst>
          </p:cNvPr>
          <p:cNvPicPr>
            <a:picLocks noChangeAspect="1"/>
          </p:cNvPicPr>
          <p:nvPr/>
        </p:nvPicPr>
        <p:blipFill>
          <a:blip r:embed="rId8"/>
          <a:stretch>
            <a:fillRect/>
          </a:stretch>
        </p:blipFill>
        <p:spPr>
          <a:xfrm>
            <a:off x="4851175" y="2215611"/>
            <a:ext cx="7116341" cy="2153426"/>
          </a:xfrm>
          <a:prstGeom prst="rect">
            <a:avLst/>
          </a:prstGeom>
        </p:spPr>
      </p:pic>
      <p:pic>
        <p:nvPicPr>
          <p:cNvPr id="8" name="图片 7">
            <a:extLst>
              <a:ext uri="{FF2B5EF4-FFF2-40B4-BE49-F238E27FC236}">
                <a16:creationId xmlns:a16="http://schemas.microsoft.com/office/drawing/2014/main" id="{C4A95E98-770E-FDA8-73F7-F6E8A8CDD6EA}"/>
              </a:ext>
            </a:extLst>
          </p:cNvPr>
          <p:cNvPicPr>
            <a:picLocks noChangeAspect="1"/>
          </p:cNvPicPr>
          <p:nvPr/>
        </p:nvPicPr>
        <p:blipFill>
          <a:blip r:embed="rId9"/>
          <a:stretch>
            <a:fillRect/>
          </a:stretch>
        </p:blipFill>
        <p:spPr>
          <a:xfrm>
            <a:off x="474299" y="1774467"/>
            <a:ext cx="4152392" cy="2932172"/>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654E021-32ED-A794-4836-7C9715258859}"/>
                  </a:ext>
                </a:extLst>
              </p:cNvPr>
              <p:cNvSpPr txBox="1"/>
              <p:nvPr/>
            </p:nvSpPr>
            <p:spPr>
              <a:xfrm>
                <a:off x="1181758" y="5079436"/>
                <a:ext cx="10535943" cy="369332"/>
              </a:xfrm>
              <a:prstGeom prst="rect">
                <a:avLst/>
              </a:prstGeom>
              <a:noFill/>
            </p:spPr>
            <p:txBody>
              <a:bodyPr wrap="square">
                <a:spAutoFit/>
              </a:bodyPr>
              <a:lstStyle/>
              <a:p>
                <a:pPr lvl="1"/>
                <a:r>
                  <a:rPr kumimoji="1" lang="en-US" altLang="zh-CN" b="1" dirty="0">
                    <a:solidFill>
                      <a:schemeClr val="tx1"/>
                    </a:solidFill>
                    <a:latin typeface="Times New Roman" panose="02020603050405020304" pitchFamily="18" charset="0"/>
                    <a:cs typeface="Times New Roman" panose="02020603050405020304" pitchFamily="18" charset="0"/>
                  </a:rPr>
                  <a:t>SE-</a:t>
                </a:r>
                <a14:m>
                  <m:oMath xmlns:m="http://schemas.openxmlformats.org/officeDocument/2006/math">
                    <m:r>
                      <a:rPr kumimoji="1" lang="en-US" altLang="zh-CN" b="1" i="0" smtClean="0">
                        <a:solidFill>
                          <a:schemeClr val="tx1"/>
                        </a:solidFill>
                        <a:latin typeface="Cambria Math" panose="02040503050406030204" pitchFamily="18" charset="0"/>
                        <a:cs typeface="Times New Roman" panose="02020603050405020304" pitchFamily="18" charset="0"/>
                      </a:rPr>
                      <m:t>𝐃𝐒</m:t>
                    </m:r>
                    <m:sSub>
                      <m:sSubPr>
                        <m:ctrlPr>
                          <a:rPr kumimoji="1" lang="en-US" altLang="zh-CN" b="1" i="1" smtClean="0">
                            <a:solidFill>
                              <a:schemeClr val="tx1"/>
                            </a:solidFill>
                            <a:latin typeface="Cambria Math" panose="02040503050406030204" pitchFamily="18" charset="0"/>
                            <a:cs typeface="Times New Roman" panose="02020603050405020304" pitchFamily="18" charset="0"/>
                          </a:rPr>
                        </m:ctrlPr>
                      </m:sSubPr>
                      <m:e>
                        <m:r>
                          <a:rPr kumimoji="1" lang="en-US" altLang="zh-CN" b="1" i="0" smtClean="0">
                            <a:solidFill>
                              <a:schemeClr val="tx1"/>
                            </a:solidFill>
                            <a:latin typeface="Cambria Math" panose="02040503050406030204" pitchFamily="18" charset="0"/>
                            <a:cs typeface="Times New Roman" panose="02020603050405020304" pitchFamily="18" charset="0"/>
                          </a:rPr>
                          <m:t>𝐈</m:t>
                        </m:r>
                      </m:e>
                      <m:sub>
                        <m:r>
                          <a:rPr kumimoji="1" lang="en-US" altLang="zh-CN" b="1" i="1" smtClean="0">
                            <a:solidFill>
                              <a:schemeClr val="tx1"/>
                            </a:solidFill>
                            <a:latin typeface="Cambria Math" panose="02040503050406030204" pitchFamily="18" charset="0"/>
                            <a:cs typeface="Times New Roman" panose="02020603050405020304" pitchFamily="18" charset="0"/>
                          </a:rPr>
                          <m:t>𝑳𝒆𝒂𝒅</m:t>
                        </m:r>
                      </m:sub>
                    </m:sSub>
                    <m:r>
                      <a:rPr kumimoji="1" lang="en-US" altLang="zh-CN" b="1" i="1" smtClean="0">
                        <a:solidFill>
                          <a:schemeClr val="tx1"/>
                        </a:solidFill>
                        <a:latin typeface="Cambria Math" panose="02040503050406030204" pitchFamily="18" charset="0"/>
                        <a:cs typeface="Times New Roman" panose="02020603050405020304" pitchFamily="18" charset="0"/>
                      </a:rPr>
                      <m:t>  </m:t>
                    </m:r>
                  </m:oMath>
                </a14:m>
                <a:r>
                  <a:rPr kumimoji="1" lang="en-US" altLang="zh-CN" b="1" dirty="0">
                    <a:latin typeface="Times New Roman" panose="02020603050405020304" pitchFamily="18" charset="0"/>
                    <a:cs typeface="Times New Roman" panose="02020603050405020304" pitchFamily="18" charset="0"/>
                  </a:rPr>
                  <a:t>and SE-</a:t>
                </a:r>
                <a14:m>
                  <m:oMath xmlns:m="http://schemas.openxmlformats.org/officeDocument/2006/math">
                    <m:r>
                      <a:rPr kumimoji="1" lang="en-US" altLang="zh-CN" b="1">
                        <a:latin typeface="Cambria Math" panose="02040503050406030204" pitchFamily="18" charset="0"/>
                        <a:cs typeface="Times New Roman" panose="02020603050405020304" pitchFamily="18" charset="0"/>
                      </a:rPr>
                      <m:t>𝐃𝐒</m:t>
                    </m:r>
                    <m:sSub>
                      <m:sSubPr>
                        <m:ctrlPr>
                          <a:rPr kumimoji="1" lang="en-US" altLang="zh-CN" b="1" i="1">
                            <a:latin typeface="Cambria Math" panose="02040503050406030204" pitchFamily="18" charset="0"/>
                            <a:cs typeface="Times New Roman" panose="02020603050405020304" pitchFamily="18" charset="0"/>
                          </a:rPr>
                        </m:ctrlPr>
                      </m:sSubPr>
                      <m:e>
                        <m:r>
                          <a:rPr kumimoji="1" lang="en-US" altLang="zh-CN" b="1">
                            <a:latin typeface="Cambria Math" panose="02040503050406030204" pitchFamily="18" charset="0"/>
                            <a:cs typeface="Times New Roman" panose="02020603050405020304" pitchFamily="18" charset="0"/>
                          </a:rPr>
                          <m:t>𝐈</m:t>
                        </m:r>
                      </m:e>
                      <m:sub>
                        <m:r>
                          <a:rPr kumimoji="1" lang="en-US" altLang="zh-CN" b="1" i="1" smtClean="0">
                            <a:latin typeface="Cambria Math" panose="02040503050406030204" pitchFamily="18" charset="0"/>
                            <a:cs typeface="Times New Roman" panose="02020603050405020304" pitchFamily="18" charset="0"/>
                          </a:rPr>
                          <m:t>𝑺𝒖𝒎</m:t>
                        </m:r>
                      </m:sub>
                    </m:sSub>
                    <m:r>
                      <a:rPr kumimoji="1" lang="en-US" altLang="zh-CN" b="1" i="1">
                        <a:latin typeface="Cambria Math" panose="02040503050406030204" pitchFamily="18" charset="0"/>
                        <a:cs typeface="Times New Roman" panose="02020603050405020304" pitchFamily="18" charset="0"/>
                      </a:rPr>
                      <m:t> </m:t>
                    </m:r>
                  </m:oMath>
                </a14:m>
                <a:r>
                  <a:rPr kumimoji="1" lang="en-US" altLang="zh-CN" b="1" dirty="0">
                    <a:solidFill>
                      <a:schemeClr val="tx1"/>
                    </a:solidFill>
                    <a:latin typeface="Times New Roman" panose="02020603050405020304" pitchFamily="18" charset="0"/>
                    <a:cs typeface="Times New Roman" panose="02020603050405020304" pitchFamily="18" charset="0"/>
                  </a:rPr>
                  <a:t>can perform significantly better than strong baseline solutions</a:t>
                </a:r>
              </a:p>
            </p:txBody>
          </p:sp>
        </mc:Choice>
        <mc:Fallback xmlns="">
          <p:sp>
            <p:nvSpPr>
              <p:cNvPr id="12" name="文本框 11">
                <a:extLst>
                  <a:ext uri="{FF2B5EF4-FFF2-40B4-BE49-F238E27FC236}">
                    <a16:creationId xmlns:a16="http://schemas.microsoft.com/office/drawing/2014/main" id="{8654E021-32ED-A794-4836-7C9715258859}"/>
                  </a:ext>
                </a:extLst>
              </p:cNvPr>
              <p:cNvSpPr txBox="1">
                <a:spLocks noRot="1" noChangeAspect="1" noMove="1" noResize="1" noEditPoints="1" noAdjustHandles="1" noChangeArrowheads="1" noChangeShapeType="1" noTextEdit="1"/>
              </p:cNvSpPr>
              <p:nvPr/>
            </p:nvSpPr>
            <p:spPr>
              <a:xfrm>
                <a:off x="1181758" y="5079436"/>
                <a:ext cx="10535943" cy="369332"/>
              </a:xfrm>
              <a:prstGeom prst="rect">
                <a:avLst/>
              </a:prstGeom>
              <a:blipFill>
                <a:blip r:embed="rId10"/>
                <a:stretch>
                  <a:fillRect t="-6452" b="-19355"/>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C448AC5A-ECE6-C49C-3438-0BC6677A7105}"/>
              </a:ext>
            </a:extLst>
          </p:cNvPr>
          <p:cNvSpPr/>
          <p:nvPr/>
        </p:nvSpPr>
        <p:spPr>
          <a:xfrm>
            <a:off x="474299" y="4170218"/>
            <a:ext cx="4152392" cy="536421"/>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CE56C7C3-28DC-E628-CD78-8CB095B58CA3}"/>
              </a:ext>
            </a:extLst>
          </p:cNvPr>
          <p:cNvSpPr/>
          <p:nvPr/>
        </p:nvSpPr>
        <p:spPr>
          <a:xfrm>
            <a:off x="4851175" y="3980030"/>
            <a:ext cx="7115538" cy="389007"/>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17676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Experimental results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Analysis on elaborative description</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marL="1371600" lvl="3"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16</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
        <p:nvSpPr>
          <p:cNvPr id="13" name="文本框 12">
            <a:extLst>
              <a:ext uri="{FF2B5EF4-FFF2-40B4-BE49-F238E27FC236}">
                <a16:creationId xmlns:a16="http://schemas.microsoft.com/office/drawing/2014/main" id="{785AD448-5E20-6AD0-CD77-AD4CB9F22E43}"/>
              </a:ext>
            </a:extLst>
          </p:cNvPr>
          <p:cNvSpPr txBox="1"/>
          <p:nvPr/>
        </p:nvSpPr>
        <p:spPr>
          <a:xfrm>
            <a:off x="304800" y="5477053"/>
            <a:ext cx="12022501" cy="646331"/>
          </a:xfrm>
          <a:prstGeom prst="rect">
            <a:avLst/>
          </a:prstGeom>
          <a:noFill/>
        </p:spPr>
        <p:txBody>
          <a:bodyPr wrap="square">
            <a:spAutoFit/>
          </a:bodyPr>
          <a:lstStyle/>
          <a:p>
            <a:pPr lvl="1"/>
            <a:r>
              <a:rPr kumimoji="1" lang="en-US" altLang="zh-CN" b="1" dirty="0">
                <a:solidFill>
                  <a:schemeClr val="tx1"/>
                </a:solidFill>
                <a:latin typeface="Times New Roman" panose="02020603050405020304" pitchFamily="18" charset="0"/>
                <a:cs typeface="Times New Roman" panose="02020603050405020304" pitchFamily="18" charset="0"/>
              </a:rPr>
              <a:t>These results indicate the effectiveness of representing a document with our proposed ED as the </a:t>
            </a:r>
            <a:r>
              <a:rPr kumimoji="1" lang="en-US" altLang="zh-CN" b="1" dirty="0" err="1">
                <a:solidFill>
                  <a:schemeClr val="tx1"/>
                </a:solidFill>
                <a:latin typeface="Times New Roman" panose="02020603050405020304" pitchFamily="18" charset="0"/>
                <a:cs typeface="Times New Roman" panose="02020603050405020304" pitchFamily="18" charset="0"/>
              </a:rPr>
              <a:t>docid</a:t>
            </a:r>
            <a:r>
              <a:rPr kumimoji="1" lang="en-US" altLang="zh-CN" b="1" dirty="0">
                <a:solidFill>
                  <a:schemeClr val="tx1"/>
                </a:solidFill>
                <a:latin typeface="Times New Roman" panose="02020603050405020304" pitchFamily="18" charset="0"/>
                <a:cs typeface="Times New Roman" panose="02020603050405020304" pitchFamily="18" charset="0"/>
              </a:rPr>
              <a:t>, which is a natural language text containing enhanced semantic meanings.</a:t>
            </a:r>
          </a:p>
        </p:txBody>
      </p:sp>
      <p:pic>
        <p:nvPicPr>
          <p:cNvPr id="8" name="图片 7">
            <a:extLst>
              <a:ext uri="{FF2B5EF4-FFF2-40B4-BE49-F238E27FC236}">
                <a16:creationId xmlns:a16="http://schemas.microsoft.com/office/drawing/2014/main" id="{E65BA998-B7C1-A50F-E478-7892514D56FA}"/>
              </a:ext>
            </a:extLst>
          </p:cNvPr>
          <p:cNvPicPr>
            <a:picLocks noChangeAspect="1"/>
          </p:cNvPicPr>
          <p:nvPr/>
        </p:nvPicPr>
        <p:blipFill>
          <a:blip r:embed="rId8"/>
          <a:stretch>
            <a:fillRect/>
          </a:stretch>
        </p:blipFill>
        <p:spPr>
          <a:xfrm>
            <a:off x="3600340" y="1780649"/>
            <a:ext cx="4532278" cy="3607323"/>
          </a:xfrm>
          <a:prstGeom prst="rect">
            <a:avLst/>
          </a:prstGeom>
        </p:spPr>
      </p:pic>
      <p:sp>
        <p:nvSpPr>
          <p:cNvPr id="12" name="矩形 11">
            <a:extLst>
              <a:ext uri="{FF2B5EF4-FFF2-40B4-BE49-F238E27FC236}">
                <a16:creationId xmlns:a16="http://schemas.microsoft.com/office/drawing/2014/main" id="{5FF702B4-C3AB-FE8B-CC1F-CB8F6B54D1BF}"/>
              </a:ext>
            </a:extLst>
          </p:cNvPr>
          <p:cNvSpPr/>
          <p:nvPr/>
        </p:nvSpPr>
        <p:spPr>
          <a:xfrm>
            <a:off x="3600340" y="4081727"/>
            <a:ext cx="4532278" cy="1278535"/>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163596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Experimental results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Analysis on rehearsal contents</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marL="1371600" lvl="3"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17</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785AD448-5E20-6AD0-CD77-AD4CB9F22E43}"/>
                  </a:ext>
                </a:extLst>
              </p:cNvPr>
              <p:cNvSpPr txBox="1"/>
              <p:nvPr/>
            </p:nvSpPr>
            <p:spPr>
              <a:xfrm>
                <a:off x="1631447" y="5113416"/>
                <a:ext cx="10086254" cy="923330"/>
              </a:xfrm>
              <a:prstGeom prst="rect">
                <a:avLst/>
              </a:prstGeom>
              <a:noFill/>
            </p:spPr>
            <p:txBody>
              <a:bodyPr wrap="square">
                <a:spAutoFit/>
              </a:bodyPr>
              <a:lstStyle/>
              <a:p>
                <a:pPr lvl="1"/>
                <a:r>
                  <a:rPr kumimoji="1" lang="en-US" altLang="zh-CN" b="1" dirty="0">
                    <a:latin typeface="Times New Roman" panose="02020603050405020304" pitchFamily="18" charset="0"/>
                    <a:cs typeface="Times New Roman" panose="02020603050405020304" pitchFamily="18" charset="0"/>
                  </a:rPr>
                  <a:t>SE-</a:t>
                </a:r>
                <a14:m>
                  <m:oMath xmlns:m="http://schemas.openxmlformats.org/officeDocument/2006/math">
                    <m:r>
                      <a:rPr kumimoji="1" lang="en-US" altLang="zh-CN" b="1">
                        <a:latin typeface="Cambria Math" panose="02040503050406030204" pitchFamily="18" charset="0"/>
                        <a:cs typeface="Times New Roman" panose="02020603050405020304" pitchFamily="18" charset="0"/>
                      </a:rPr>
                      <m:t>𝐃𝐒</m:t>
                    </m:r>
                    <m:sSub>
                      <m:sSubPr>
                        <m:ctrlPr>
                          <a:rPr kumimoji="1" lang="en-US" altLang="zh-CN" b="1" i="1">
                            <a:latin typeface="Cambria Math" panose="02040503050406030204" pitchFamily="18" charset="0"/>
                            <a:cs typeface="Times New Roman" panose="02020603050405020304" pitchFamily="18" charset="0"/>
                          </a:rPr>
                        </m:ctrlPr>
                      </m:sSubPr>
                      <m:e>
                        <m:r>
                          <a:rPr kumimoji="1" lang="en-US" altLang="zh-CN" b="1">
                            <a:latin typeface="Cambria Math" panose="02040503050406030204" pitchFamily="18" charset="0"/>
                            <a:cs typeface="Times New Roman" panose="02020603050405020304" pitchFamily="18" charset="0"/>
                          </a:rPr>
                          <m:t>𝐈</m:t>
                        </m:r>
                      </m:e>
                      <m:sub>
                        <m:r>
                          <a:rPr kumimoji="1" lang="en-US" altLang="zh-CN" b="1" i="1" smtClean="0">
                            <a:latin typeface="Cambria Math" panose="02040503050406030204" pitchFamily="18" charset="0"/>
                            <a:cs typeface="Times New Roman" panose="02020603050405020304" pitchFamily="18" charset="0"/>
                          </a:rPr>
                          <m:t>𝑺𝒖𝒎</m:t>
                        </m:r>
                      </m:sub>
                    </m:sSub>
                    <m:r>
                      <a:rPr kumimoji="1" lang="en-US" altLang="zh-CN" b="1" i="1">
                        <a:latin typeface="Cambria Math" panose="02040503050406030204" pitchFamily="18" charset="0"/>
                        <a:cs typeface="Times New Roman" panose="02020603050405020304" pitchFamily="18" charset="0"/>
                      </a:rPr>
                      <m:t> </m:t>
                    </m:r>
                  </m:oMath>
                </a14:m>
                <a:r>
                  <a:rPr kumimoji="1" lang="en-US" altLang="zh-CN" b="1" dirty="0">
                    <a:solidFill>
                      <a:schemeClr val="tx1"/>
                    </a:solidFill>
                    <a:latin typeface="Times New Roman" panose="02020603050405020304" pitchFamily="18" charset="0"/>
                    <a:cs typeface="Times New Roman" panose="02020603050405020304" pitchFamily="18" charset="0"/>
                  </a:rPr>
                  <a:t>achieves the best results, again indicating that our method learning with the underlined important contents of the documents can comprehensively encode the documents, and further contribute to the retrieval.</a:t>
                </a:r>
              </a:p>
            </p:txBody>
          </p:sp>
        </mc:Choice>
        <mc:Fallback xmlns="">
          <p:sp>
            <p:nvSpPr>
              <p:cNvPr id="13" name="文本框 12">
                <a:extLst>
                  <a:ext uri="{FF2B5EF4-FFF2-40B4-BE49-F238E27FC236}">
                    <a16:creationId xmlns:a16="http://schemas.microsoft.com/office/drawing/2014/main" id="{785AD448-5E20-6AD0-CD77-AD4CB9F22E43}"/>
                  </a:ext>
                </a:extLst>
              </p:cNvPr>
              <p:cNvSpPr txBox="1">
                <a:spLocks noRot="1" noChangeAspect="1" noMove="1" noResize="1" noEditPoints="1" noAdjustHandles="1" noChangeArrowheads="1" noChangeShapeType="1" noTextEdit="1"/>
              </p:cNvSpPr>
              <p:nvPr/>
            </p:nvSpPr>
            <p:spPr>
              <a:xfrm>
                <a:off x="1631447" y="5113416"/>
                <a:ext cx="10086254" cy="923330"/>
              </a:xfrm>
              <a:prstGeom prst="rect">
                <a:avLst/>
              </a:prstGeom>
              <a:blipFill>
                <a:blip r:embed="rId8"/>
                <a:stretch>
                  <a:fillRect t="-2703" b="-9459"/>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B7CB462-F96F-AF29-F345-B1929BFAD9F7}"/>
              </a:ext>
            </a:extLst>
          </p:cNvPr>
          <p:cNvPicPr>
            <a:picLocks noChangeAspect="1"/>
          </p:cNvPicPr>
          <p:nvPr/>
        </p:nvPicPr>
        <p:blipFill>
          <a:blip r:embed="rId9"/>
          <a:stretch>
            <a:fillRect/>
          </a:stretch>
        </p:blipFill>
        <p:spPr>
          <a:xfrm>
            <a:off x="3130550" y="1962150"/>
            <a:ext cx="5930900" cy="2933700"/>
          </a:xfrm>
          <a:prstGeom prst="rect">
            <a:avLst/>
          </a:prstGeom>
        </p:spPr>
      </p:pic>
      <p:sp>
        <p:nvSpPr>
          <p:cNvPr id="8" name="矩形 7">
            <a:extLst>
              <a:ext uri="{FF2B5EF4-FFF2-40B4-BE49-F238E27FC236}">
                <a16:creationId xmlns:a16="http://schemas.microsoft.com/office/drawing/2014/main" id="{C78B377E-4D3B-BB88-6835-7BB087B1A054}"/>
              </a:ext>
            </a:extLst>
          </p:cNvPr>
          <p:cNvSpPr/>
          <p:nvPr/>
        </p:nvSpPr>
        <p:spPr>
          <a:xfrm>
            <a:off x="2985261" y="4433049"/>
            <a:ext cx="5959955" cy="462801"/>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4016500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Experimental results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Analysis on rehearsal contents </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marL="1371600" lvl="3"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18</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7" name="图片 6">
            <a:extLst>
              <a:ext uri="{FF2B5EF4-FFF2-40B4-BE49-F238E27FC236}">
                <a16:creationId xmlns:a16="http://schemas.microsoft.com/office/drawing/2014/main" id="{E1182B6F-C133-6981-D24C-732F482472FD}"/>
              </a:ext>
            </a:extLst>
          </p:cNvPr>
          <p:cNvPicPr>
            <a:picLocks noChangeAspect="1"/>
          </p:cNvPicPr>
          <p:nvPr/>
        </p:nvPicPr>
        <p:blipFill>
          <a:blip r:embed="rId8"/>
          <a:stretch>
            <a:fillRect/>
          </a:stretch>
        </p:blipFill>
        <p:spPr>
          <a:xfrm>
            <a:off x="3569687" y="1620052"/>
            <a:ext cx="4898222" cy="3700404"/>
          </a:xfrm>
          <a:prstGeom prst="rect">
            <a:avLst/>
          </a:prstGeom>
        </p:spPr>
      </p:pic>
      <p:sp>
        <p:nvSpPr>
          <p:cNvPr id="12" name="文本框 11">
            <a:extLst>
              <a:ext uri="{FF2B5EF4-FFF2-40B4-BE49-F238E27FC236}">
                <a16:creationId xmlns:a16="http://schemas.microsoft.com/office/drawing/2014/main" id="{D06D9778-151A-DC0F-EDD1-3C11B7801376}"/>
              </a:ext>
            </a:extLst>
          </p:cNvPr>
          <p:cNvSpPr txBox="1"/>
          <p:nvPr/>
        </p:nvSpPr>
        <p:spPr>
          <a:xfrm>
            <a:off x="1166326" y="5441527"/>
            <a:ext cx="9859347"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A</a:t>
            </a:r>
            <a:r>
              <a:rPr lang="zh-CN" altLang="en-US" b="1" dirty="0">
                <a:latin typeface="Times New Roman" panose="02020603050405020304" pitchFamily="18" charset="0"/>
                <a:cs typeface="Times New Roman" panose="02020603050405020304" pitchFamily="18" charset="0"/>
              </a:rPr>
              <a:t>ugmenting key information does help document memorization and distinguish similar documents. </a:t>
            </a:r>
          </a:p>
        </p:txBody>
      </p:sp>
    </p:spTree>
    <p:extLst>
      <p:ext uri="{BB962C8B-B14F-4D97-AF65-F5344CB8AC3E}">
        <p14:creationId xmlns:p14="http://schemas.microsoft.com/office/powerpoint/2010/main" val="9583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Offline Experimental results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Zero-shot setting</a:t>
            </a:r>
          </a:p>
          <a:p>
            <a:pPr lvl="1"/>
            <a:r>
              <a:rPr kumimoji="1" lang="en-US" altLang="zh-CN" b="1" dirty="0">
                <a:solidFill>
                  <a:schemeClr val="tx1"/>
                </a:solidFill>
                <a:latin typeface="Times New Roman" panose="02020603050405020304" pitchFamily="18" charset="0"/>
                <a:cs typeface="Times New Roman" panose="02020603050405020304" pitchFamily="18" charset="0"/>
              </a:rPr>
              <a:t>only performing indexing without the retrieval task</a:t>
            </a: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lvl="1"/>
            <a:endParaRPr kumimoji="1" lang="en-US" altLang="zh-CN" b="1" dirty="0">
              <a:solidFill>
                <a:schemeClr val="tx1"/>
              </a:solidFill>
              <a:latin typeface="Times New Roman" panose="02020603050405020304" pitchFamily="18" charset="0"/>
              <a:cs typeface="Times New Roman" panose="02020603050405020304" pitchFamily="18" charset="0"/>
            </a:endParaRPr>
          </a:p>
          <a:p>
            <a:pPr marL="1371600" lvl="3" indent="0">
              <a:buNone/>
            </a:pPr>
            <a:endParaRPr kumimoji="1" lang="en-US" altLang="zh-CN" b="1" dirty="0">
              <a:solidFill>
                <a:schemeClr val="tx1"/>
              </a:solidFill>
              <a:latin typeface="Times New Roman" panose="02020603050405020304" pitchFamily="18" charset="0"/>
              <a:cs typeface="Times New Roman" panose="02020603050405020304" pitchFamily="18" charset="0"/>
            </a:endParaRPr>
          </a:p>
          <a:p>
            <a:pPr lvl="3"/>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kumimoji="1" lang="en-US" altLang="zh-CN" b="1" dirty="0">
              <a:solidFill>
                <a:schemeClr val="tx1"/>
              </a:solidFill>
              <a:latin typeface="Times New Roman" panose="02020603050405020304" pitchFamily="18" charset="0"/>
              <a:cs typeface="Times New Roman" panose="02020603050405020304" pitchFamily="18" charset="0"/>
            </a:endParaRPr>
          </a:p>
          <a:p>
            <a:endParaRPr lang="en" altLang="zh-CN" dirty="0"/>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19</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8" name="图片 7">
            <a:extLst>
              <a:ext uri="{FF2B5EF4-FFF2-40B4-BE49-F238E27FC236}">
                <a16:creationId xmlns:a16="http://schemas.microsoft.com/office/drawing/2014/main" id="{F4184D45-6D0B-2454-082E-3DABDBF4588E}"/>
              </a:ext>
            </a:extLst>
          </p:cNvPr>
          <p:cNvPicPr>
            <a:picLocks noChangeAspect="1"/>
          </p:cNvPicPr>
          <p:nvPr/>
        </p:nvPicPr>
        <p:blipFill>
          <a:blip r:embed="rId8"/>
          <a:stretch>
            <a:fillRect/>
          </a:stretch>
        </p:blipFill>
        <p:spPr>
          <a:xfrm>
            <a:off x="1534391" y="2137849"/>
            <a:ext cx="9123218" cy="2554881"/>
          </a:xfrm>
          <a:prstGeom prst="rect">
            <a:avLst/>
          </a:prstGeom>
        </p:spPr>
      </p:pic>
      <p:sp>
        <p:nvSpPr>
          <p:cNvPr id="14" name="文本框 13">
            <a:extLst>
              <a:ext uri="{FF2B5EF4-FFF2-40B4-BE49-F238E27FC236}">
                <a16:creationId xmlns:a16="http://schemas.microsoft.com/office/drawing/2014/main" id="{8555DACA-8871-D7AF-A4EC-D490C6011D43}"/>
              </a:ext>
            </a:extLst>
          </p:cNvPr>
          <p:cNvSpPr txBox="1"/>
          <p:nvPr/>
        </p:nvSpPr>
        <p:spPr>
          <a:xfrm>
            <a:off x="1826767" y="4931465"/>
            <a:ext cx="9044910" cy="646331"/>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ED and RCs help the model to encode all the information about the corpus into the model parameter and SE-DSI works like a human with a knowledgeable brain. </a:t>
            </a:r>
          </a:p>
        </p:txBody>
      </p:sp>
      <p:sp>
        <p:nvSpPr>
          <p:cNvPr id="7" name="矩形 6">
            <a:extLst>
              <a:ext uri="{FF2B5EF4-FFF2-40B4-BE49-F238E27FC236}">
                <a16:creationId xmlns:a16="http://schemas.microsoft.com/office/drawing/2014/main" id="{74226684-03C0-693F-84C1-914F6EE7C6CA}"/>
              </a:ext>
            </a:extLst>
          </p:cNvPr>
          <p:cNvSpPr/>
          <p:nvPr/>
        </p:nvSpPr>
        <p:spPr>
          <a:xfrm>
            <a:off x="1534391" y="4166831"/>
            <a:ext cx="9044910" cy="525900"/>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36178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08E1025-00CB-FACF-A527-1E3B80D0E36B}"/>
              </a:ext>
            </a:extLst>
          </p:cNvPr>
          <p:cNvPicPr>
            <a:picLocks noChangeAspect="1"/>
          </p:cNvPicPr>
          <p:nvPr/>
        </p:nvPicPr>
        <p:blipFill>
          <a:blip r:embed="rId3"/>
          <a:stretch>
            <a:fillRect/>
          </a:stretch>
        </p:blipFill>
        <p:spPr>
          <a:xfrm>
            <a:off x="8945217" y="-8509"/>
            <a:ext cx="3246783" cy="1419477"/>
          </a:xfrm>
          <a:prstGeom prst="rect">
            <a:avLst/>
          </a:prstGeom>
        </p:spPr>
      </p:pic>
      <p:sp>
        <p:nvSpPr>
          <p:cNvPr id="2" name="文本占位符 1">
            <a:extLst>
              <a:ext uri="{FF2B5EF4-FFF2-40B4-BE49-F238E27FC236}">
                <a16:creationId xmlns:a16="http://schemas.microsoft.com/office/drawing/2014/main" id="{39E96922-46E3-AC47-A7F1-7CF1FAFA4C18}"/>
              </a:ext>
            </a:extLst>
          </p:cNvPr>
          <p:cNvSpPr>
            <a:spLocks noGrp="1"/>
          </p:cNvSpPr>
          <p:nvPr>
            <p:ph type="body" sz="quarter" idx="10"/>
          </p:nvPr>
        </p:nvSpPr>
        <p:spPr/>
        <p:txBody>
          <a:bodyPr>
            <a:normAutofit fontScale="92500" lnSpcReduction="20000"/>
          </a:bodyPr>
          <a:lstStyle/>
          <a:p>
            <a:r>
              <a:rPr kumimoji="1" lang="en-US" altLang="zh-CN" sz="3500" dirty="0">
                <a:latin typeface="Times New Roman" panose="02020603050405020304" pitchFamily="18" charset="0"/>
                <a:cs typeface="Times New Roman" panose="02020603050405020304" pitchFamily="18" charset="0"/>
              </a:rPr>
              <a:t>Document Retrieval</a:t>
            </a:r>
            <a:endParaRPr kumimoji="1" lang="zh-CN" altLang="en-US" sz="3500"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43EE69B-087B-4743-BF68-2C31628EFFD6}"/>
              </a:ext>
            </a:extLst>
          </p:cNvPr>
          <p:cNvSpPr>
            <a:spLocks noGrp="1"/>
          </p:cNvSpPr>
          <p:nvPr>
            <p:ph type="sldNum" sz="quarter" idx="4"/>
          </p:nvPr>
        </p:nvSpPr>
        <p:spPr>
          <a:xfrm>
            <a:off x="10945856" y="6537445"/>
            <a:ext cx="361335" cy="127615"/>
          </a:xfrm>
        </p:spPr>
        <p:txBody>
          <a:bodyPr/>
          <a:lstStyle/>
          <a:p>
            <a:fld id="{CFA165D2-0530-E94C-A987-BD40D545B1E6}" type="slidenum">
              <a:rPr kumimoji="1" lang="zh-CN" altLang="en-US" smtClean="0"/>
              <a:t>2</a:t>
            </a:fld>
            <a:endParaRPr kumimoji="1" lang="zh-CN" altLang="en-US" dirty="0"/>
          </a:p>
        </p:txBody>
      </p:sp>
      <p:pic>
        <p:nvPicPr>
          <p:cNvPr id="9" name="图片 8">
            <a:extLst>
              <a:ext uri="{FF2B5EF4-FFF2-40B4-BE49-F238E27FC236}">
                <a16:creationId xmlns:a16="http://schemas.microsoft.com/office/drawing/2014/main" id="{151B2B73-7355-E995-9DB4-A33D91DC67CB}"/>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16" name="图片 15" descr="图标&#10;&#10;描述已自动生成">
            <a:extLst>
              <a:ext uri="{FF2B5EF4-FFF2-40B4-BE49-F238E27FC236}">
                <a16:creationId xmlns:a16="http://schemas.microsoft.com/office/drawing/2014/main" id="{4B544959-1A15-A23F-50DF-0AD15C55E8A1}"/>
              </a:ext>
            </a:extLst>
          </p:cNvPr>
          <p:cNvPicPr>
            <a:picLocks noChangeAspect="1"/>
          </p:cNvPicPr>
          <p:nvPr/>
        </p:nvPicPr>
        <p:blipFill>
          <a:blip r:embed="rId5"/>
          <a:stretch>
            <a:fillRect/>
          </a:stretch>
        </p:blipFill>
        <p:spPr>
          <a:xfrm>
            <a:off x="959377" y="2584554"/>
            <a:ext cx="1229193" cy="1229193"/>
          </a:xfrm>
          <a:prstGeom prst="rect">
            <a:avLst/>
          </a:prstGeom>
        </p:spPr>
      </p:pic>
      <p:pic>
        <p:nvPicPr>
          <p:cNvPr id="27" name="图片 26" descr="图标&#10;&#10;中度可信度描述已自动生成">
            <a:extLst>
              <a:ext uri="{FF2B5EF4-FFF2-40B4-BE49-F238E27FC236}">
                <a16:creationId xmlns:a16="http://schemas.microsoft.com/office/drawing/2014/main" id="{5B124332-6F82-BBA7-E472-5CD28D6A639C}"/>
              </a:ext>
            </a:extLst>
          </p:cNvPr>
          <p:cNvPicPr>
            <a:picLocks noChangeAspect="1"/>
          </p:cNvPicPr>
          <p:nvPr/>
        </p:nvPicPr>
        <p:blipFill>
          <a:blip r:embed="rId6"/>
          <a:stretch>
            <a:fillRect/>
          </a:stretch>
        </p:blipFill>
        <p:spPr>
          <a:xfrm>
            <a:off x="10138338" y="2726960"/>
            <a:ext cx="974360" cy="974360"/>
          </a:xfrm>
          <a:prstGeom prst="rect">
            <a:avLst/>
          </a:prstGeom>
        </p:spPr>
      </p:pic>
      <p:sp>
        <p:nvSpPr>
          <p:cNvPr id="29" name="右箭头 28">
            <a:extLst>
              <a:ext uri="{FF2B5EF4-FFF2-40B4-BE49-F238E27FC236}">
                <a16:creationId xmlns:a16="http://schemas.microsoft.com/office/drawing/2014/main" id="{FA24BA09-B61F-759D-99C8-63C1F5C684A8}"/>
              </a:ext>
            </a:extLst>
          </p:cNvPr>
          <p:cNvSpPr/>
          <p:nvPr/>
        </p:nvSpPr>
        <p:spPr>
          <a:xfrm rot="10800000">
            <a:off x="2417735" y="3369037"/>
            <a:ext cx="2876283" cy="317290"/>
          </a:xfrm>
          <a:prstGeom prst="rightArrow">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右箭头 30">
            <a:extLst>
              <a:ext uri="{FF2B5EF4-FFF2-40B4-BE49-F238E27FC236}">
                <a16:creationId xmlns:a16="http://schemas.microsoft.com/office/drawing/2014/main" id="{D6C3B548-2A2D-FF66-D85A-2160FFE8D87E}"/>
              </a:ext>
            </a:extLst>
          </p:cNvPr>
          <p:cNvSpPr/>
          <p:nvPr/>
        </p:nvSpPr>
        <p:spPr>
          <a:xfrm>
            <a:off x="2492687" y="2711970"/>
            <a:ext cx="2876282" cy="304581"/>
          </a:xfrm>
          <a:prstGeom prst="rightArrow">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左右箭头 36">
            <a:extLst>
              <a:ext uri="{FF2B5EF4-FFF2-40B4-BE49-F238E27FC236}">
                <a16:creationId xmlns:a16="http://schemas.microsoft.com/office/drawing/2014/main" id="{0364EAEB-63CC-53C5-61DF-EC6F450678F6}"/>
              </a:ext>
            </a:extLst>
          </p:cNvPr>
          <p:cNvSpPr/>
          <p:nvPr/>
        </p:nvSpPr>
        <p:spPr>
          <a:xfrm>
            <a:off x="7302707" y="3125023"/>
            <a:ext cx="2574374" cy="265250"/>
          </a:xfrm>
          <a:prstGeom prst="leftRightArrow">
            <a:avLst/>
          </a:prstGeom>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4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文本框 37">
            <a:extLst>
              <a:ext uri="{FF2B5EF4-FFF2-40B4-BE49-F238E27FC236}">
                <a16:creationId xmlns:a16="http://schemas.microsoft.com/office/drawing/2014/main" id="{8385CAFB-A103-BDCC-D40E-7D1551108EBA}"/>
              </a:ext>
            </a:extLst>
          </p:cNvPr>
          <p:cNvSpPr txBox="1"/>
          <p:nvPr/>
        </p:nvSpPr>
        <p:spPr>
          <a:xfrm>
            <a:off x="532974" y="2172750"/>
            <a:ext cx="2375124"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1. Information needs</a:t>
            </a:r>
            <a:endParaRPr kumimoji="1" lang="zh-CN" altLang="en-US" b="1"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DD48023A-8111-B2C3-DB40-9F79558C93D8}"/>
              </a:ext>
            </a:extLst>
          </p:cNvPr>
          <p:cNvSpPr txBox="1"/>
          <p:nvPr/>
        </p:nvSpPr>
        <p:spPr>
          <a:xfrm>
            <a:off x="3366310" y="2408500"/>
            <a:ext cx="1229193"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2. Query</a:t>
            </a:r>
            <a:endParaRPr kumimoji="1" lang="zh-CN" altLang="en-US" b="1"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57D7F037-E8EC-8D0A-6727-01B8C313E414}"/>
              </a:ext>
            </a:extLst>
          </p:cNvPr>
          <p:cNvSpPr txBox="1"/>
          <p:nvPr/>
        </p:nvSpPr>
        <p:spPr>
          <a:xfrm>
            <a:off x="7399138" y="2755691"/>
            <a:ext cx="2375124"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3. Relevance matching</a:t>
            </a:r>
            <a:endParaRPr kumimoji="1" lang="zh-CN" altLang="en-US" b="1" dirty="0">
              <a:latin typeface="Times New Roman" panose="02020603050405020304" pitchFamily="18" charset="0"/>
              <a:cs typeface="Times New Roman" panose="02020603050405020304" pitchFamily="18" charset="0"/>
            </a:endParaRPr>
          </a:p>
        </p:txBody>
      </p:sp>
      <p:sp>
        <p:nvSpPr>
          <p:cNvPr id="44" name="文本框 43">
            <a:extLst>
              <a:ext uri="{FF2B5EF4-FFF2-40B4-BE49-F238E27FC236}">
                <a16:creationId xmlns:a16="http://schemas.microsoft.com/office/drawing/2014/main" id="{DB22B0DA-620E-191E-66D6-18D61EFAA588}"/>
              </a:ext>
            </a:extLst>
          </p:cNvPr>
          <p:cNvSpPr txBox="1"/>
          <p:nvPr/>
        </p:nvSpPr>
        <p:spPr>
          <a:xfrm>
            <a:off x="2728035" y="3618525"/>
            <a:ext cx="3157483"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4. Relevant documents  </a:t>
            </a:r>
            <a:endParaRPr kumimoji="1" lang="zh-CN" altLang="en-US" b="1" dirty="0">
              <a:latin typeface="Times New Roman" panose="02020603050405020304" pitchFamily="18" charset="0"/>
              <a:cs typeface="Times New Roman" panose="02020603050405020304" pitchFamily="18" charset="0"/>
            </a:endParaRPr>
          </a:p>
        </p:txBody>
      </p:sp>
      <p:sp>
        <p:nvSpPr>
          <p:cNvPr id="45" name="文本框 44">
            <a:extLst>
              <a:ext uri="{FF2B5EF4-FFF2-40B4-BE49-F238E27FC236}">
                <a16:creationId xmlns:a16="http://schemas.microsoft.com/office/drawing/2014/main" id="{AECC4EA1-96D9-5CC0-8A5C-AC38E0FD1FE2}"/>
              </a:ext>
            </a:extLst>
          </p:cNvPr>
          <p:cNvSpPr txBox="1"/>
          <p:nvPr/>
        </p:nvSpPr>
        <p:spPr>
          <a:xfrm>
            <a:off x="10176917" y="3950124"/>
            <a:ext cx="1100131"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Corpus</a:t>
            </a:r>
            <a:endParaRPr kumimoji="1" lang="zh-CN" altLang="en-US" b="1" dirty="0">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215942EC-EA1E-5AF0-97BF-C86D70280BE1}"/>
              </a:ext>
            </a:extLst>
          </p:cNvPr>
          <p:cNvSpPr txBox="1"/>
          <p:nvPr/>
        </p:nvSpPr>
        <p:spPr>
          <a:xfrm>
            <a:off x="5596689" y="3950124"/>
            <a:ext cx="2375124"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Search engine</a:t>
            </a:r>
            <a:endParaRPr kumimoji="1" lang="zh-CN" altLang="en-US" b="1" dirty="0">
              <a:latin typeface="Times New Roman" panose="02020603050405020304" pitchFamily="18" charset="0"/>
              <a:cs typeface="Times New Roman" panose="02020603050405020304" pitchFamily="18" charset="0"/>
            </a:endParaRPr>
          </a:p>
        </p:txBody>
      </p:sp>
      <p:sp>
        <p:nvSpPr>
          <p:cNvPr id="48" name="文本框 47">
            <a:extLst>
              <a:ext uri="{FF2B5EF4-FFF2-40B4-BE49-F238E27FC236}">
                <a16:creationId xmlns:a16="http://schemas.microsoft.com/office/drawing/2014/main" id="{4656A5E4-0576-69FC-8C01-08A00C96A470}"/>
              </a:ext>
            </a:extLst>
          </p:cNvPr>
          <p:cNvSpPr txBox="1"/>
          <p:nvPr/>
        </p:nvSpPr>
        <p:spPr>
          <a:xfrm>
            <a:off x="1210902" y="3950124"/>
            <a:ext cx="977668" cy="369332"/>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User</a:t>
            </a:r>
            <a:endParaRPr kumimoji="1" lang="zh-CN" altLang="en-US" b="1" dirty="0">
              <a:latin typeface="Times New Roman" panose="02020603050405020304" pitchFamily="18" charset="0"/>
              <a:cs typeface="Times New Roman" panose="02020603050405020304" pitchFamily="18" charset="0"/>
            </a:endParaRPr>
          </a:p>
        </p:txBody>
      </p:sp>
      <p:pic>
        <p:nvPicPr>
          <p:cNvPr id="8" name="图片 7" descr="图标&#10;&#10;描述已自动生成">
            <a:extLst>
              <a:ext uri="{FF2B5EF4-FFF2-40B4-BE49-F238E27FC236}">
                <a16:creationId xmlns:a16="http://schemas.microsoft.com/office/drawing/2014/main" id="{8D281D1E-5A50-B7ED-FA99-D32FB28CE365}"/>
              </a:ext>
            </a:extLst>
          </p:cNvPr>
          <p:cNvPicPr>
            <a:picLocks noChangeAspect="1"/>
          </p:cNvPicPr>
          <p:nvPr/>
        </p:nvPicPr>
        <p:blipFill>
          <a:blip r:embed="rId7"/>
          <a:stretch>
            <a:fillRect/>
          </a:stretch>
        </p:blipFill>
        <p:spPr>
          <a:xfrm>
            <a:off x="5685699" y="2542082"/>
            <a:ext cx="1369718" cy="1369718"/>
          </a:xfrm>
          <a:prstGeom prst="rect">
            <a:avLst/>
          </a:prstGeom>
        </p:spPr>
      </p:pic>
      <p:pic>
        <p:nvPicPr>
          <p:cNvPr id="3" name="图片 2">
            <a:extLst>
              <a:ext uri="{FF2B5EF4-FFF2-40B4-BE49-F238E27FC236}">
                <a16:creationId xmlns:a16="http://schemas.microsoft.com/office/drawing/2014/main" id="{D39F9D7B-AE4D-F1C3-89F6-09871C535031}"/>
              </a:ext>
            </a:extLst>
          </p:cNvPr>
          <p:cNvPicPr>
            <a:picLocks noChangeAspect="1"/>
          </p:cNvPicPr>
          <p:nvPr/>
        </p:nvPicPr>
        <p:blipFill>
          <a:blip r:embed="rId8"/>
          <a:stretch>
            <a:fillRect/>
          </a:stretch>
        </p:blipFill>
        <p:spPr>
          <a:xfrm>
            <a:off x="7549531" y="204905"/>
            <a:ext cx="1836756" cy="289178"/>
          </a:xfrm>
          <a:prstGeom prst="rect">
            <a:avLst/>
          </a:prstGeom>
        </p:spPr>
      </p:pic>
      <p:pic>
        <p:nvPicPr>
          <p:cNvPr id="5" name="图片 4">
            <a:extLst>
              <a:ext uri="{FF2B5EF4-FFF2-40B4-BE49-F238E27FC236}">
                <a16:creationId xmlns:a16="http://schemas.microsoft.com/office/drawing/2014/main" id="{E55CF482-361F-288D-C688-E6A3C875F7E9}"/>
              </a:ext>
            </a:extLst>
          </p:cNvPr>
          <p:cNvPicPr>
            <a:picLocks noChangeAspect="1"/>
          </p:cNvPicPr>
          <p:nvPr/>
        </p:nvPicPr>
        <p:blipFill>
          <a:blip r:embed="rId9"/>
          <a:stretch>
            <a:fillRect/>
          </a:stretch>
        </p:blipFill>
        <p:spPr>
          <a:xfrm>
            <a:off x="10871677" y="134774"/>
            <a:ext cx="1095036" cy="359309"/>
          </a:xfrm>
          <a:prstGeom prst="rect">
            <a:avLst/>
          </a:prstGeom>
        </p:spPr>
      </p:pic>
      <p:pic>
        <p:nvPicPr>
          <p:cNvPr id="6" name="图片 5" descr="黑暗中的标志&#10;&#10;描述已自动生成">
            <a:extLst>
              <a:ext uri="{FF2B5EF4-FFF2-40B4-BE49-F238E27FC236}">
                <a16:creationId xmlns:a16="http://schemas.microsoft.com/office/drawing/2014/main" id="{A9BDA61E-8007-6158-C1F9-B7C00DF28ED9}"/>
              </a:ext>
            </a:extLst>
          </p:cNvPr>
          <p:cNvPicPr>
            <a:picLocks noChangeAspect="1"/>
          </p:cNvPicPr>
          <p:nvPr/>
        </p:nvPicPr>
        <p:blipFill>
          <a:blip r:embed="rId10"/>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334889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Site Retrieval task</a:t>
            </a:r>
            <a:r>
              <a:rPr kumimoji="1" lang="en-US" altLang="zh-CN" dirty="0">
                <a:solidFill>
                  <a:schemeClr val="tx1"/>
                </a:solidFill>
                <a:latin typeface="Times New Roman" panose="02020603050405020304" pitchFamily="18" charset="0"/>
                <a:cs typeface="Times New Roman" panose="02020603050405020304" pitchFamily="18" charset="0"/>
              </a:rPr>
              <a:t> (Applied in Baidu search)</a:t>
            </a:r>
          </a:p>
          <a:p>
            <a:pPr lvl="1"/>
            <a:r>
              <a:rPr lang="en" altLang="zh-CN" dirty="0">
                <a:latin typeface="Times New Roman" panose="02020603050405020304" pitchFamily="18" charset="0"/>
                <a:cs typeface="Times New Roman" panose="02020603050405020304" pitchFamily="18" charset="0"/>
              </a:rPr>
              <a:t>The user may specify his/her information needs through a query for official sites.</a:t>
            </a:r>
          </a:p>
          <a:p>
            <a:pPr lvl="1"/>
            <a:r>
              <a:rPr lang="en" altLang="zh-CN" dirty="0">
                <a:latin typeface="Times New Roman" panose="02020603050405020304" pitchFamily="18" charset="0"/>
                <a:cs typeface="Times New Roman" panose="02020603050405020304" pitchFamily="18" charset="0"/>
              </a:rPr>
              <a:t>Official sites are defined as Web pages that have been operated by universities, departments, or other administrative units</a:t>
            </a:r>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20</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7" name="图片 6">
            <a:extLst>
              <a:ext uri="{FF2B5EF4-FFF2-40B4-BE49-F238E27FC236}">
                <a16:creationId xmlns:a16="http://schemas.microsoft.com/office/drawing/2014/main" id="{7C064AA0-D12D-873F-D952-073ABB2429B3}"/>
              </a:ext>
            </a:extLst>
          </p:cNvPr>
          <p:cNvPicPr>
            <a:picLocks noChangeAspect="1"/>
          </p:cNvPicPr>
          <p:nvPr/>
        </p:nvPicPr>
        <p:blipFill>
          <a:blip r:embed="rId8"/>
          <a:stretch>
            <a:fillRect/>
          </a:stretch>
        </p:blipFill>
        <p:spPr>
          <a:xfrm>
            <a:off x="1783773" y="2805195"/>
            <a:ext cx="6837218" cy="2926837"/>
          </a:xfrm>
          <a:prstGeom prst="rect">
            <a:avLst/>
          </a:prstGeom>
        </p:spPr>
      </p:pic>
    </p:spTree>
    <p:extLst>
      <p:ext uri="{BB962C8B-B14F-4D97-AF65-F5344CB8AC3E}">
        <p14:creationId xmlns:p14="http://schemas.microsoft.com/office/powerpoint/2010/main" val="192289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0998770"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Datasets</a:t>
            </a:r>
          </a:p>
          <a:p>
            <a:pPr lvl="1"/>
            <a:r>
              <a:rPr kumimoji="1" lang="en" altLang="zh-CN" dirty="0">
                <a:solidFill>
                  <a:schemeClr val="tx1"/>
                </a:solidFill>
                <a:latin typeface="Times New Roman" panose="02020603050405020304" pitchFamily="18" charset="0"/>
                <a:cs typeface="Times New Roman" panose="02020603050405020304" pitchFamily="18" charset="0"/>
              </a:rPr>
              <a:t>Site URL </a:t>
            </a:r>
          </a:p>
          <a:p>
            <a:pPr lvl="1"/>
            <a:r>
              <a:rPr kumimoji="1" lang="en" altLang="zh-CN" dirty="0">
                <a:solidFill>
                  <a:schemeClr val="tx1"/>
                </a:solidFill>
                <a:latin typeface="Times New Roman" panose="02020603050405020304" pitchFamily="18" charset="0"/>
                <a:cs typeface="Times New Roman" panose="02020603050405020304" pitchFamily="18" charset="0"/>
              </a:rPr>
              <a:t>Site name </a:t>
            </a:r>
          </a:p>
          <a:p>
            <a:pPr lvl="1"/>
            <a:r>
              <a:rPr kumimoji="1" lang="en" altLang="zh-CN" dirty="0">
                <a:solidFill>
                  <a:schemeClr val="tx1"/>
                </a:solidFill>
                <a:latin typeface="Times New Roman" panose="02020603050405020304" pitchFamily="18" charset="0"/>
                <a:cs typeface="Times New Roman" panose="02020603050405020304" pitchFamily="18" charset="0"/>
              </a:rPr>
              <a:t>Site Domain </a:t>
            </a:r>
          </a:p>
          <a:p>
            <a:pPr lvl="1"/>
            <a:r>
              <a:rPr kumimoji="1" lang="en" altLang="zh-CN" dirty="0">
                <a:solidFill>
                  <a:schemeClr val="tx1"/>
                </a:solidFill>
                <a:latin typeface="Times New Roman" panose="02020603050405020304" pitchFamily="18" charset="0"/>
                <a:cs typeface="Times New Roman" panose="02020603050405020304" pitchFamily="18" charset="0"/>
              </a:rPr>
              <a:t>ICP record ( a registration name)</a:t>
            </a:r>
          </a:p>
          <a:p>
            <a:pPr lvl="1"/>
            <a:r>
              <a:rPr kumimoji="1" lang="en" altLang="zh-CN" dirty="0">
                <a:solidFill>
                  <a:schemeClr val="tx1"/>
                </a:solidFill>
                <a:latin typeface="Times New Roman" panose="02020603050405020304" pitchFamily="18" charset="0"/>
                <a:cs typeface="Times New Roman" panose="02020603050405020304" pitchFamily="18" charset="0"/>
              </a:rPr>
              <a:t>Web page</a:t>
            </a:r>
          </a:p>
          <a:p>
            <a:r>
              <a:rPr kumimoji="1" lang="en" altLang="zh-CN" b="1" dirty="0">
                <a:solidFill>
                  <a:schemeClr val="tx1"/>
                </a:solidFill>
                <a:latin typeface="Times New Roman" panose="02020603050405020304" pitchFamily="18" charset="0"/>
                <a:cs typeface="Times New Roman" panose="02020603050405020304" pitchFamily="18" charset="0"/>
              </a:rPr>
              <a:t>Evaluation Metrics</a:t>
            </a:r>
          </a:p>
          <a:p>
            <a:pPr lvl="1"/>
            <a:r>
              <a:rPr kumimoji="1" lang="en" altLang="zh-CN" dirty="0">
                <a:solidFill>
                  <a:schemeClr val="tx1"/>
                </a:solidFill>
                <a:latin typeface="Times New Roman" panose="02020603050405020304" pitchFamily="18" charset="0"/>
                <a:cs typeface="Times New Roman" panose="02020603050405020304" pitchFamily="18" charset="0"/>
              </a:rPr>
              <a:t>Site-level </a:t>
            </a:r>
            <a:r>
              <a:rPr kumimoji="1" lang="en" altLang="zh-CN" dirty="0" err="1">
                <a:solidFill>
                  <a:schemeClr val="tx1"/>
                </a:solidFill>
                <a:latin typeface="Times New Roman" panose="02020603050405020304" pitchFamily="18" charset="0"/>
                <a:cs typeface="Times New Roman" panose="02020603050405020304" pitchFamily="18" charset="0"/>
              </a:rPr>
              <a:t>Recall@k</a:t>
            </a:r>
            <a:r>
              <a:rPr kumimoji="1" lang="en" altLang="zh-CN" dirty="0">
                <a:solidFill>
                  <a:schemeClr val="tx1"/>
                </a:solidFill>
                <a:latin typeface="Times New Roman" panose="02020603050405020304" pitchFamily="18" charset="0"/>
                <a:cs typeface="Times New Roman" panose="02020603050405020304" pitchFamily="18" charset="0"/>
              </a:rPr>
              <a:t>: the predicted site URL is completely consistent with the ground-truth site URL. </a:t>
            </a:r>
          </a:p>
          <a:p>
            <a:pPr lvl="1"/>
            <a:r>
              <a:rPr kumimoji="1" lang="en" altLang="zh-CN" dirty="0">
                <a:solidFill>
                  <a:schemeClr val="tx1"/>
                </a:solidFill>
                <a:latin typeface="Times New Roman" panose="02020603050405020304" pitchFamily="18" charset="0"/>
                <a:cs typeface="Times New Roman" panose="02020603050405020304" pitchFamily="18" charset="0"/>
              </a:rPr>
              <a:t>Domain-level </a:t>
            </a:r>
            <a:r>
              <a:rPr kumimoji="1" lang="en" altLang="zh-CN" dirty="0" err="1">
                <a:solidFill>
                  <a:schemeClr val="tx1"/>
                </a:solidFill>
                <a:latin typeface="Times New Roman" panose="02020603050405020304" pitchFamily="18" charset="0"/>
                <a:cs typeface="Times New Roman" panose="02020603050405020304" pitchFamily="18" charset="0"/>
              </a:rPr>
              <a:t>Recall@k</a:t>
            </a:r>
            <a:r>
              <a:rPr kumimoji="1" lang="en" altLang="zh-CN" dirty="0">
                <a:solidFill>
                  <a:schemeClr val="tx1"/>
                </a:solidFill>
                <a:latin typeface="Times New Roman" panose="02020603050405020304" pitchFamily="18" charset="0"/>
                <a:cs typeface="Times New Roman" panose="02020603050405020304" pitchFamily="18" charset="0"/>
              </a:rPr>
              <a:t>: the predicted site URL and the ground-truth site URL are in the same site domain. </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21</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
        <p:nvSpPr>
          <p:cNvPr id="7" name="文本框 6">
            <a:extLst>
              <a:ext uri="{FF2B5EF4-FFF2-40B4-BE49-F238E27FC236}">
                <a16:creationId xmlns:a16="http://schemas.microsoft.com/office/drawing/2014/main" id="{BB896104-30A7-DFA0-746A-5783D3C7A6F3}"/>
              </a:ext>
            </a:extLst>
          </p:cNvPr>
          <p:cNvSpPr txBox="1"/>
          <p:nvPr/>
        </p:nvSpPr>
        <p:spPr>
          <a:xfrm>
            <a:off x="3516923" y="1589801"/>
            <a:ext cx="1682897" cy="369332"/>
          </a:xfrm>
          <a:prstGeom prst="rect">
            <a:avLst/>
          </a:prstGeom>
          <a:noFill/>
        </p:spPr>
        <p:txBody>
          <a:bodyPr wrap="none" rtlCol="0">
            <a:spAutoFit/>
          </a:bodyPr>
          <a:lstStyle/>
          <a:p>
            <a:r>
              <a:rPr kumimoji="1" lang="en-US" altLang="zh-CN" dirty="0" err="1">
                <a:latin typeface="Times New Roman" panose="02020603050405020304" pitchFamily="18" charset="0"/>
                <a:cs typeface="Times New Roman" panose="02020603050405020304" pitchFamily="18" charset="0"/>
              </a:rPr>
              <a:t>www.apple.com</a:t>
            </a:r>
            <a:endParaRPr kumimoji="1"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EE3B509-7276-73EA-21A2-48EB5F1DFA24}"/>
              </a:ext>
            </a:extLst>
          </p:cNvPr>
          <p:cNvSpPr txBox="1"/>
          <p:nvPr/>
        </p:nvSpPr>
        <p:spPr>
          <a:xfrm>
            <a:off x="3516923" y="1916680"/>
            <a:ext cx="1872629"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Apple official site</a:t>
            </a:r>
            <a:endParaRPr kumimoji="1"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0AEAA8D-56E3-8B0C-6058-1429EBD2683E}"/>
              </a:ext>
            </a:extLst>
          </p:cNvPr>
          <p:cNvSpPr txBox="1"/>
          <p:nvPr/>
        </p:nvSpPr>
        <p:spPr>
          <a:xfrm>
            <a:off x="3785425" y="2286024"/>
            <a:ext cx="1140056" cy="369332"/>
          </a:xfrm>
          <a:prstGeom prst="rect">
            <a:avLst/>
          </a:prstGeom>
          <a:noFill/>
        </p:spPr>
        <p:txBody>
          <a:bodyPr wrap="none" rtlCol="0">
            <a:spAutoFit/>
          </a:bodyPr>
          <a:lstStyle/>
          <a:p>
            <a:r>
              <a:rPr kumimoji="1" lang="en-US" altLang="zh-CN" dirty="0" err="1">
                <a:latin typeface="Times New Roman" panose="02020603050405020304" pitchFamily="18" charset="0"/>
                <a:cs typeface="Times New Roman" panose="02020603050405020304" pitchFamily="18" charset="0"/>
              </a:rPr>
              <a:t>apple.com</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77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Baselines</a:t>
            </a:r>
          </a:p>
          <a:p>
            <a:pPr lvl="1"/>
            <a:r>
              <a:rPr kumimoji="1" lang="en" altLang="zh-CN" b="1" dirty="0" err="1">
                <a:solidFill>
                  <a:schemeClr val="tx1"/>
                </a:solidFill>
                <a:latin typeface="Times New Roman" panose="02020603050405020304" pitchFamily="18" charset="0"/>
                <a:cs typeface="Times New Roman" panose="02020603050405020304" pitchFamily="18" charset="0"/>
              </a:rPr>
              <a:t>DualEnc</a:t>
            </a:r>
            <a:r>
              <a:rPr kumimoji="1" lang="en" altLang="zh-CN" dirty="0">
                <a:solidFill>
                  <a:schemeClr val="tx1"/>
                </a:solidFill>
                <a:latin typeface="Times New Roman" panose="02020603050405020304" pitchFamily="18" charset="0"/>
                <a:cs typeface="Times New Roman" panose="02020603050405020304" pitchFamily="18" charset="0"/>
              </a:rPr>
              <a:t> </a:t>
            </a:r>
          </a:p>
          <a:p>
            <a:pPr lvl="2"/>
            <a:r>
              <a:rPr kumimoji="1" lang="en" altLang="zh-CN" dirty="0">
                <a:solidFill>
                  <a:schemeClr val="tx1"/>
                </a:solidFill>
                <a:latin typeface="Times New Roman" panose="02020603050405020304" pitchFamily="18" charset="0"/>
                <a:cs typeface="Times New Roman" panose="02020603050405020304" pitchFamily="18" charset="0"/>
              </a:rPr>
              <a:t>An Ernie-based dual-tower architecture model</a:t>
            </a:r>
          </a:p>
          <a:p>
            <a:pPr lvl="2"/>
            <a:r>
              <a:rPr kumimoji="1" lang="en" altLang="zh-CN" dirty="0">
                <a:solidFill>
                  <a:schemeClr val="tx1"/>
                </a:solidFill>
                <a:latin typeface="Times New Roman" panose="02020603050405020304" pitchFamily="18" charset="0"/>
                <a:cs typeface="Times New Roman" panose="02020603050405020304" pitchFamily="18" charset="0"/>
              </a:rPr>
              <a:t>It needs to learn a query encoder and a site encoder with (query, site attributes) pairs, where the site attributes use the site name, ICP record, and web page contents. </a:t>
            </a:r>
          </a:p>
          <a:p>
            <a:pPr lvl="1"/>
            <a:r>
              <a:rPr kumimoji="1" lang="en" altLang="zh-CN" b="1" dirty="0" err="1">
                <a:solidFill>
                  <a:schemeClr val="tx1"/>
                </a:solidFill>
                <a:latin typeface="Times New Roman" panose="02020603050405020304" pitchFamily="18" charset="0"/>
                <a:cs typeface="Times New Roman" panose="02020603050405020304" pitchFamily="18" charset="0"/>
              </a:rPr>
              <a:t>SingleTow</a:t>
            </a:r>
            <a:endParaRPr kumimoji="1" lang="en" altLang="zh-CN" b="1" dirty="0">
              <a:solidFill>
                <a:schemeClr val="tx1"/>
              </a:solidFill>
              <a:latin typeface="Times New Roman" panose="02020603050405020304" pitchFamily="18" charset="0"/>
              <a:cs typeface="Times New Roman" panose="02020603050405020304" pitchFamily="18" charset="0"/>
            </a:endParaRPr>
          </a:p>
          <a:p>
            <a:pPr lvl="2"/>
            <a:r>
              <a:rPr kumimoji="1" lang="en" altLang="zh-CN" dirty="0">
                <a:solidFill>
                  <a:schemeClr val="tx1"/>
                </a:solidFill>
                <a:latin typeface="Times New Roman" panose="02020603050405020304" pitchFamily="18" charset="0"/>
                <a:cs typeface="Times New Roman" panose="02020603050405020304" pitchFamily="18" charset="0"/>
              </a:rPr>
              <a:t> A single-tower method, including an Ernie-based encoder and a feed-forward layer, in which the weight is initialized with the site representations learned from </a:t>
            </a:r>
            <a:r>
              <a:rPr kumimoji="1" lang="en" altLang="zh-CN" dirty="0" err="1">
                <a:solidFill>
                  <a:schemeClr val="tx1"/>
                </a:solidFill>
                <a:latin typeface="Times New Roman" panose="02020603050405020304" pitchFamily="18" charset="0"/>
                <a:cs typeface="Times New Roman" panose="02020603050405020304" pitchFamily="18" charset="0"/>
              </a:rPr>
              <a:t>DualEnc</a:t>
            </a:r>
            <a:r>
              <a:rPr kumimoji="1" lang="en" altLang="zh-CN" dirty="0">
                <a:solidFill>
                  <a:schemeClr val="tx1"/>
                </a:solidFill>
                <a:latin typeface="Times New Roman" panose="02020603050405020304" pitchFamily="18" charset="0"/>
                <a:cs typeface="Times New Roman" panose="02020603050405020304" pitchFamily="18" charset="0"/>
              </a:rPr>
              <a:t>. </a:t>
            </a:r>
          </a:p>
          <a:p>
            <a:pPr lvl="2"/>
            <a:r>
              <a:rPr kumimoji="1" lang="en" altLang="zh-CN" dirty="0">
                <a:solidFill>
                  <a:schemeClr val="tx1"/>
                </a:solidFill>
                <a:latin typeface="Times New Roman" panose="02020603050405020304" pitchFamily="18" charset="0"/>
                <a:cs typeface="Times New Roman" panose="02020603050405020304" pitchFamily="18" charset="0"/>
              </a:rPr>
              <a:t>During training, it takes the query as input, and the output logits of the feed-forward layer are passed through a </a:t>
            </a:r>
            <a:r>
              <a:rPr kumimoji="1" lang="en" altLang="zh-CN" dirty="0" err="1">
                <a:solidFill>
                  <a:schemeClr val="tx1"/>
                </a:solidFill>
                <a:latin typeface="Times New Roman" panose="02020603050405020304" pitchFamily="18" charset="0"/>
                <a:cs typeface="Times New Roman" panose="02020603050405020304" pitchFamily="18" charset="0"/>
              </a:rPr>
              <a:t>softmax</a:t>
            </a:r>
            <a:r>
              <a:rPr kumimoji="1" lang="en" altLang="zh-CN" dirty="0">
                <a:solidFill>
                  <a:schemeClr val="tx1"/>
                </a:solidFill>
                <a:latin typeface="Times New Roman" panose="02020603050405020304" pitchFamily="18" charset="0"/>
                <a:cs typeface="Times New Roman" panose="02020603050405020304" pitchFamily="18" charset="0"/>
              </a:rPr>
              <a:t> function, generating a probability distribution of sites. </a:t>
            </a:r>
          </a:p>
          <a:p>
            <a:pPr lvl="2"/>
            <a:r>
              <a:rPr kumimoji="1" lang="en" altLang="zh-CN" dirty="0">
                <a:solidFill>
                  <a:schemeClr val="tx1"/>
                </a:solidFill>
                <a:latin typeface="Times New Roman" panose="02020603050405020304" pitchFamily="18" charset="0"/>
                <a:cs typeface="Times New Roman" panose="02020603050405020304" pitchFamily="18" charset="0"/>
              </a:rPr>
              <a:t>The probability of each site serves as the relevance score.</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22</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713767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 Results</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23</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12" name="图片 11">
            <a:extLst>
              <a:ext uri="{FF2B5EF4-FFF2-40B4-BE49-F238E27FC236}">
                <a16:creationId xmlns:a16="http://schemas.microsoft.com/office/drawing/2014/main" id="{A7FD7690-1D56-0B5A-CF83-89BDF8A1BA57}"/>
              </a:ext>
            </a:extLst>
          </p:cNvPr>
          <p:cNvPicPr>
            <a:picLocks noChangeAspect="1"/>
          </p:cNvPicPr>
          <p:nvPr/>
        </p:nvPicPr>
        <p:blipFill>
          <a:blip r:embed="rId8"/>
          <a:stretch>
            <a:fillRect/>
          </a:stretch>
        </p:blipFill>
        <p:spPr>
          <a:xfrm>
            <a:off x="3240387" y="1517120"/>
            <a:ext cx="5227522" cy="3514486"/>
          </a:xfrm>
          <a:prstGeom prst="rect">
            <a:avLst/>
          </a:prstGeom>
        </p:spPr>
      </p:pic>
      <p:sp>
        <p:nvSpPr>
          <p:cNvPr id="7" name="文本框 6">
            <a:extLst>
              <a:ext uri="{FF2B5EF4-FFF2-40B4-BE49-F238E27FC236}">
                <a16:creationId xmlns:a16="http://schemas.microsoft.com/office/drawing/2014/main" id="{C9FA36C7-F0E7-26EE-CF5D-71D82A58D271}"/>
              </a:ext>
            </a:extLst>
          </p:cNvPr>
          <p:cNvSpPr txBox="1"/>
          <p:nvPr/>
        </p:nvSpPr>
        <p:spPr>
          <a:xfrm>
            <a:off x="1699289" y="5129249"/>
            <a:ext cx="9773779" cy="646331"/>
          </a:xfrm>
          <a:prstGeom prst="rect">
            <a:avLst/>
          </a:prstGeom>
          <a:noFill/>
        </p:spPr>
        <p:txBody>
          <a:bodyPr wrap="square">
            <a:spAutoFit/>
          </a:bodyPr>
          <a:lstStyle/>
          <a:p>
            <a:r>
              <a:rPr lang="zh-CN" altLang="en-US" b="1" dirty="0">
                <a:latin typeface="Times New Roman" panose="02020603050405020304" pitchFamily="18" charset="0"/>
                <a:cs typeface="Times New Roman" panose="02020603050405020304" pitchFamily="18" charset="0"/>
              </a:rPr>
              <a:t>For SE-DSI, the site representation is in the form of model parameters, making the query interact with global information, which is more flexible and deeper than explicit similarity functions. </a:t>
            </a:r>
          </a:p>
        </p:txBody>
      </p:sp>
      <p:sp>
        <p:nvSpPr>
          <p:cNvPr id="14" name="矩形 13">
            <a:extLst>
              <a:ext uri="{FF2B5EF4-FFF2-40B4-BE49-F238E27FC236}">
                <a16:creationId xmlns:a16="http://schemas.microsoft.com/office/drawing/2014/main" id="{CB4D6D21-47F7-832B-C7F6-7B10A321BABA}"/>
              </a:ext>
            </a:extLst>
          </p:cNvPr>
          <p:cNvSpPr/>
          <p:nvPr/>
        </p:nvSpPr>
        <p:spPr>
          <a:xfrm>
            <a:off x="3240387" y="3401290"/>
            <a:ext cx="5227522" cy="450273"/>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2CF14951-31C5-9618-C38A-8D4DF18D76D3}"/>
              </a:ext>
            </a:extLst>
          </p:cNvPr>
          <p:cNvSpPr/>
          <p:nvPr/>
        </p:nvSpPr>
        <p:spPr>
          <a:xfrm>
            <a:off x="3240383" y="4468094"/>
            <a:ext cx="5227522" cy="450273"/>
          </a:xfrm>
          <a:prstGeom prst="rect">
            <a:avLst/>
          </a:prstGeom>
          <a:noFill/>
          <a:ln w="28575">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973448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 Results</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24</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3" name="图片 2">
            <a:extLst>
              <a:ext uri="{FF2B5EF4-FFF2-40B4-BE49-F238E27FC236}">
                <a16:creationId xmlns:a16="http://schemas.microsoft.com/office/drawing/2014/main" id="{01E4E66C-A350-EE09-2B3F-1E35535E97F5}"/>
              </a:ext>
            </a:extLst>
          </p:cNvPr>
          <p:cNvPicPr>
            <a:picLocks noChangeAspect="1"/>
          </p:cNvPicPr>
          <p:nvPr/>
        </p:nvPicPr>
        <p:blipFill>
          <a:blip r:embed="rId8"/>
          <a:stretch>
            <a:fillRect/>
          </a:stretch>
        </p:blipFill>
        <p:spPr>
          <a:xfrm>
            <a:off x="3187700" y="1519217"/>
            <a:ext cx="5816600" cy="2463800"/>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FCE2EE0-D734-AEBC-DE7E-7A7716343AAD}"/>
                  </a:ext>
                </a:extLst>
              </p:cNvPr>
              <p:cNvSpPr txBox="1"/>
              <p:nvPr/>
            </p:nvSpPr>
            <p:spPr>
              <a:xfrm>
                <a:off x="3041073" y="4505236"/>
                <a:ext cx="7100454" cy="1704569"/>
              </a:xfrm>
              <a:prstGeom prst="rect">
                <a:avLst/>
              </a:prstGeom>
              <a:noFill/>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iven the same query</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DualEnc can not rank the ground-truth site URL in the top 3</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SingleTow ranks the ground-truth at the 3-th</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kumimoji="1" lang="en-US" altLang="zh-CN" b="1" dirty="0">
                    <a:latin typeface="Times New Roman" panose="02020603050405020304" pitchFamily="18" charset="0"/>
                    <a:cs typeface="Times New Roman" panose="02020603050405020304" pitchFamily="18" charset="0"/>
                  </a:rPr>
                  <a:t>SE-</a:t>
                </a:r>
                <a14:m>
                  <m:oMath xmlns:m="http://schemas.openxmlformats.org/officeDocument/2006/math">
                    <m:r>
                      <a:rPr kumimoji="1" lang="en-US" altLang="zh-CN" b="1" i="0">
                        <a:latin typeface="Cambria Math" panose="02040503050406030204" pitchFamily="18" charset="0"/>
                        <a:cs typeface="Times New Roman" panose="02020603050405020304" pitchFamily="18" charset="0"/>
                      </a:rPr>
                      <m:t>𝐃𝐒</m:t>
                    </m:r>
                    <m:sSub>
                      <m:sSubPr>
                        <m:ctrlPr>
                          <a:rPr kumimoji="1" lang="en-US" altLang="zh-CN" b="1" i="1">
                            <a:latin typeface="Cambria Math" panose="02040503050406030204" pitchFamily="18" charset="0"/>
                            <a:cs typeface="Times New Roman" panose="02020603050405020304" pitchFamily="18" charset="0"/>
                          </a:rPr>
                        </m:ctrlPr>
                      </m:sSubPr>
                      <m:e>
                        <m:r>
                          <a:rPr kumimoji="1" lang="en-US" altLang="zh-CN" b="1" i="0">
                            <a:latin typeface="Cambria Math" panose="02040503050406030204" pitchFamily="18" charset="0"/>
                            <a:cs typeface="Times New Roman" panose="02020603050405020304" pitchFamily="18" charset="0"/>
                          </a:rPr>
                          <m:t>𝐈</m:t>
                        </m:r>
                      </m:e>
                      <m:sub>
                        <m:r>
                          <a:rPr kumimoji="1" lang="en-US" altLang="zh-CN" b="1" i="0" smtClean="0">
                            <a:latin typeface="Cambria Math" panose="02040503050406030204" pitchFamily="18" charset="0"/>
                            <a:cs typeface="Times New Roman" panose="02020603050405020304" pitchFamily="18" charset="0"/>
                          </a:rPr>
                          <m:t>𝐒𝐮𝐦</m:t>
                        </m:r>
                      </m:sub>
                    </m:sSub>
                    <m:r>
                      <a:rPr kumimoji="1" lang="en-US" altLang="zh-CN" b="1" i="0" smtClean="0">
                        <a:latin typeface="Cambria Math" panose="02040503050406030204" pitchFamily="18" charset="0"/>
                        <a:cs typeface="Times New Roman" panose="02020603050405020304" pitchFamily="18" charset="0"/>
                      </a:rPr>
                      <m:t> </m:t>
                    </m:r>
                  </m:oMath>
                </a14:m>
                <a:r>
                  <a:rPr lang="zh-CN" altLang="en-US" b="1" dirty="0">
                    <a:latin typeface="Times New Roman" panose="02020603050405020304" pitchFamily="18" charset="0"/>
                    <a:cs typeface="Times New Roman" panose="02020603050405020304" pitchFamily="18" charset="0"/>
                  </a:rPr>
                  <a:t>ranks it at the 1st</a:t>
                </a:r>
              </a:p>
            </p:txBody>
          </p:sp>
        </mc:Choice>
        <mc:Fallback xmlns="">
          <p:sp>
            <p:nvSpPr>
              <p:cNvPr id="8" name="文本框 7">
                <a:extLst>
                  <a:ext uri="{FF2B5EF4-FFF2-40B4-BE49-F238E27FC236}">
                    <a16:creationId xmlns:a16="http://schemas.microsoft.com/office/drawing/2014/main" id="{DFCE2EE0-D734-AEBC-DE7E-7A7716343AAD}"/>
                  </a:ext>
                </a:extLst>
              </p:cNvPr>
              <p:cNvSpPr txBox="1">
                <a:spLocks noRot="1" noChangeAspect="1" noMove="1" noResize="1" noEditPoints="1" noAdjustHandles="1" noChangeArrowheads="1" noChangeShapeType="1" noTextEdit="1"/>
              </p:cNvSpPr>
              <p:nvPr/>
            </p:nvSpPr>
            <p:spPr>
              <a:xfrm>
                <a:off x="3041073" y="4505236"/>
                <a:ext cx="7100454" cy="1704569"/>
              </a:xfrm>
              <a:prstGeom prst="rect">
                <a:avLst/>
              </a:prstGeom>
              <a:blipFill>
                <a:blip r:embed="rId9"/>
                <a:stretch>
                  <a:fillRect l="-714" b="-44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4549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 Results</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25</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7" name="图片 6">
            <a:extLst>
              <a:ext uri="{FF2B5EF4-FFF2-40B4-BE49-F238E27FC236}">
                <a16:creationId xmlns:a16="http://schemas.microsoft.com/office/drawing/2014/main" id="{81FF3185-5ED8-A5D9-35BD-DFCAC580A07E}"/>
              </a:ext>
            </a:extLst>
          </p:cNvPr>
          <p:cNvPicPr>
            <a:picLocks noChangeAspect="1"/>
          </p:cNvPicPr>
          <p:nvPr/>
        </p:nvPicPr>
        <p:blipFill>
          <a:blip r:embed="rId8"/>
          <a:stretch>
            <a:fillRect/>
          </a:stretch>
        </p:blipFill>
        <p:spPr>
          <a:xfrm>
            <a:off x="2967181" y="1765300"/>
            <a:ext cx="5842000" cy="1663700"/>
          </a:xfrm>
          <a:prstGeom prst="rect">
            <a:avLst/>
          </a:prstGeom>
        </p:spPr>
      </p:pic>
      <p:pic>
        <p:nvPicPr>
          <p:cNvPr id="8" name="图片 7">
            <a:extLst>
              <a:ext uri="{FF2B5EF4-FFF2-40B4-BE49-F238E27FC236}">
                <a16:creationId xmlns:a16="http://schemas.microsoft.com/office/drawing/2014/main" id="{8A8E0EDF-2896-FFB3-6461-BD677067F655}"/>
              </a:ext>
            </a:extLst>
          </p:cNvPr>
          <p:cNvPicPr>
            <a:picLocks noChangeAspect="1"/>
          </p:cNvPicPr>
          <p:nvPr/>
        </p:nvPicPr>
        <p:blipFill>
          <a:blip r:embed="rId9"/>
          <a:stretch>
            <a:fillRect/>
          </a:stretch>
        </p:blipFill>
        <p:spPr>
          <a:xfrm>
            <a:off x="4298370" y="3552813"/>
            <a:ext cx="2819400" cy="647700"/>
          </a:xfrm>
          <a:prstGeom prst="rect">
            <a:avLst/>
          </a:prstGeom>
        </p:spPr>
      </p:pic>
      <p:sp>
        <p:nvSpPr>
          <p:cNvPr id="13" name="文本框 12">
            <a:extLst>
              <a:ext uri="{FF2B5EF4-FFF2-40B4-BE49-F238E27FC236}">
                <a16:creationId xmlns:a16="http://schemas.microsoft.com/office/drawing/2014/main" id="{47E72E02-509E-475E-5A34-9EA691B9F746}"/>
              </a:ext>
            </a:extLst>
          </p:cNvPr>
          <p:cNvSpPr txBox="1"/>
          <p:nvPr/>
        </p:nvSpPr>
        <p:spPr>
          <a:xfrm>
            <a:off x="2276663" y="4554969"/>
            <a:ext cx="8291945" cy="369332"/>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SE-DSI</a:t>
            </a:r>
            <a:r>
              <a:rPr lang="zh-CN" altLang="en-US" b="1" dirty="0">
                <a:latin typeface="Times New Roman" panose="02020603050405020304" pitchFamily="18" charset="0"/>
                <a:cs typeface="Times New Roman" panose="02020603050405020304" pitchFamily="18" charset="0"/>
              </a:rPr>
              <a:t> has achieved significant positive gains in terms of both aspects</a:t>
            </a:r>
          </a:p>
        </p:txBody>
      </p:sp>
      <p:sp>
        <p:nvSpPr>
          <p:cNvPr id="3" name="文本占位符 2">
            <a:extLst>
              <a:ext uri="{FF2B5EF4-FFF2-40B4-BE49-F238E27FC236}">
                <a16:creationId xmlns:a16="http://schemas.microsoft.com/office/drawing/2014/main" id="{1813C360-0E1E-8566-AFC1-C9276860DD0B}"/>
              </a:ext>
            </a:extLst>
          </p:cNvPr>
          <p:cNvSpPr>
            <a:spLocks noGrp="1"/>
          </p:cNvSpPr>
          <p:nvPr>
            <p:ph type="body" sz="quarter" idx="22"/>
          </p:nvPr>
        </p:nvSpPr>
        <p:spPr>
          <a:xfrm>
            <a:off x="474299" y="1125968"/>
            <a:ext cx="11412901" cy="2658023"/>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Side-by-side comparison</a:t>
            </a:r>
          </a:p>
          <a:p>
            <a:pPr marL="457200" lvl="1" indent="0">
              <a:buNone/>
            </a:pPr>
            <a:r>
              <a:rPr kumimoji="1" lang="en" altLang="zh-CN" dirty="0">
                <a:solidFill>
                  <a:schemeClr val="tx1"/>
                </a:solidFill>
                <a:latin typeface="Times New Roman" panose="02020603050405020304" pitchFamily="18" charset="0"/>
                <a:cs typeface="Times New Roman" panose="02020603050405020304" pitchFamily="18" charset="0"/>
              </a:rPr>
              <a:t> </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569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Online A/B Experiments</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r>
                  <a:rPr kumimoji="1" lang="en-US" altLang="zh-CN" b="1" dirty="0">
                    <a:solidFill>
                      <a:schemeClr val="tx1"/>
                    </a:solidFill>
                    <a:latin typeface="Times New Roman" panose="02020603050405020304" pitchFamily="18" charset="0"/>
                    <a:cs typeface="Times New Roman" panose="02020603050405020304" pitchFamily="18" charset="0"/>
                  </a:rPr>
                  <a:t>Inference speed</a:t>
                </a:r>
              </a:p>
              <a:p>
                <a:pPr lvl="1"/>
                <a:r>
                  <a:rPr kumimoji="1" lang="en" altLang="zh-CN" dirty="0">
                    <a:solidFill>
                      <a:schemeClr val="tx1"/>
                    </a:solidFill>
                    <a:latin typeface="Times New Roman" panose="02020603050405020304" pitchFamily="18" charset="0"/>
                    <a:cs typeface="Times New Roman" panose="02020603050405020304" pitchFamily="18" charset="0"/>
                  </a:rPr>
                  <a:t>Compared to </a:t>
                </a:r>
                <a:r>
                  <a:rPr kumimoji="1" lang="en" altLang="zh-CN" dirty="0" err="1">
                    <a:solidFill>
                      <a:schemeClr val="tx1"/>
                    </a:solidFill>
                    <a:latin typeface="Times New Roman" panose="02020603050405020304" pitchFamily="18" charset="0"/>
                    <a:cs typeface="Times New Roman" panose="02020603050405020304" pitchFamily="18" charset="0"/>
                  </a:rPr>
                  <a:t>DualEnc</a:t>
                </a:r>
                <a:r>
                  <a:rPr kumimoji="1" lang="en" altLang="zh-CN" dirty="0">
                    <a:solidFill>
                      <a:schemeClr val="tx1"/>
                    </a:solidFill>
                    <a:latin typeface="Times New Roman" panose="02020603050405020304" pitchFamily="18" charset="0"/>
                    <a:cs typeface="Times New Roman" panose="02020603050405020304" pitchFamily="18" charset="0"/>
                  </a:rPr>
                  <a:t>, the running speed of </a:t>
                </a:r>
                <a:r>
                  <a:rPr kumimoji="1" lang="en-US" altLang="zh-CN" dirty="0">
                    <a:latin typeface="Times New Roman" panose="02020603050405020304" pitchFamily="18" charset="0"/>
                    <a:cs typeface="Times New Roman" panose="02020603050405020304" pitchFamily="18" charset="0"/>
                  </a:rPr>
                  <a:t>SE-</a:t>
                </a:r>
                <a14:m>
                  <m:oMath xmlns:m="http://schemas.openxmlformats.org/officeDocument/2006/math">
                    <m:r>
                      <m:rPr>
                        <m:sty m:val="p"/>
                      </m:rPr>
                      <a:rPr kumimoji="1" lang="en-US" altLang="zh-CN" b="0" i="1">
                        <a:latin typeface="Cambria Math" panose="02040503050406030204" pitchFamily="18" charset="0"/>
                        <a:cs typeface="Times New Roman" panose="02020603050405020304" pitchFamily="18" charset="0"/>
                      </a:rPr>
                      <m:t>DS</m:t>
                    </m:r>
                    <m:sSub>
                      <m:sSubPr>
                        <m:ctrlPr>
                          <a:rPr kumimoji="1" lang="en-US" altLang="zh-CN" i="1">
                            <a:latin typeface="Cambria Math" panose="02040503050406030204" pitchFamily="18" charset="0"/>
                            <a:cs typeface="Times New Roman" panose="02020603050405020304" pitchFamily="18" charset="0"/>
                          </a:rPr>
                        </m:ctrlPr>
                      </m:sSubPr>
                      <m:e>
                        <m:r>
                          <m:rPr>
                            <m:sty m:val="p"/>
                          </m:rPr>
                          <a:rPr kumimoji="1" lang="en-US" altLang="zh-CN" b="0" i="1">
                            <a:latin typeface="Cambria Math" panose="02040503050406030204" pitchFamily="18" charset="0"/>
                            <a:cs typeface="Times New Roman" panose="02020603050405020304" pitchFamily="18" charset="0"/>
                          </a:rPr>
                          <m:t>I</m:t>
                        </m:r>
                      </m:e>
                      <m:sub>
                        <m:r>
                          <a:rPr kumimoji="1" lang="en-US" altLang="zh-CN" b="0" i="1" smtClean="0">
                            <a:latin typeface="Cambria Math" panose="02040503050406030204" pitchFamily="18" charset="0"/>
                            <a:cs typeface="Times New Roman" panose="02020603050405020304" pitchFamily="18" charset="0"/>
                          </a:rPr>
                          <m:t>𝑆𝑢𝑚</m:t>
                        </m:r>
                      </m:sub>
                    </m:sSub>
                    <m:r>
                      <a:rPr kumimoji="1" lang="en-US" altLang="zh-CN" b="0" i="1" smtClean="0">
                        <a:latin typeface="Cambria Math" panose="02040503050406030204" pitchFamily="18" charset="0"/>
                        <a:cs typeface="Times New Roman" panose="02020603050405020304" pitchFamily="18" charset="0"/>
                      </a:rPr>
                      <m:t> </m:t>
                    </m:r>
                  </m:oMath>
                </a14:m>
                <a:r>
                  <a:rPr kumimoji="1" lang="en" altLang="zh-CN" dirty="0">
                    <a:solidFill>
                      <a:schemeClr val="tx1"/>
                    </a:solidFill>
                    <a:latin typeface="Times New Roman" panose="02020603050405020304" pitchFamily="18" charset="0"/>
                    <a:cs typeface="Times New Roman" panose="02020603050405020304" pitchFamily="18" charset="0"/>
                  </a:rPr>
                  <a:t>, which is proportional to the beam size, has been significantly improved by about 2.5 times. </a:t>
                </a:r>
              </a:p>
              <a:p>
                <a:pPr lvl="1"/>
                <a:r>
                  <a:rPr kumimoji="1" lang="en" altLang="zh-CN" dirty="0">
                    <a:solidFill>
                      <a:schemeClr val="tx1"/>
                    </a:solidFill>
                    <a:latin typeface="Times New Roman" panose="02020603050405020304" pitchFamily="18" charset="0"/>
                    <a:cs typeface="Times New Roman" panose="02020603050405020304" pitchFamily="18" charset="0"/>
                  </a:rPr>
                  <a:t>The running speed of </a:t>
                </a:r>
                <a:r>
                  <a:rPr kumimoji="1" lang="en-US" altLang="zh-CN" dirty="0">
                    <a:latin typeface="Times New Roman" panose="02020603050405020304" pitchFamily="18" charset="0"/>
                    <a:cs typeface="Times New Roman" panose="02020603050405020304" pitchFamily="18" charset="0"/>
                  </a:rPr>
                  <a:t>SE-</a:t>
                </a:r>
                <a14:m>
                  <m:oMath xmlns:m="http://schemas.openxmlformats.org/officeDocument/2006/math">
                    <m:r>
                      <m:rPr>
                        <m:sty m:val="p"/>
                      </m:rPr>
                      <a:rPr kumimoji="1" lang="en-US" altLang="zh-CN" b="0" i="1">
                        <a:latin typeface="Cambria Math" panose="02040503050406030204" pitchFamily="18" charset="0"/>
                        <a:cs typeface="Times New Roman" panose="02020603050405020304" pitchFamily="18" charset="0"/>
                      </a:rPr>
                      <m:t>DS</m:t>
                    </m:r>
                    <m:sSub>
                      <m:sSubPr>
                        <m:ctrlPr>
                          <a:rPr kumimoji="1" lang="en-US" altLang="zh-CN" i="1">
                            <a:latin typeface="Cambria Math" panose="02040503050406030204" pitchFamily="18" charset="0"/>
                            <a:cs typeface="Times New Roman" panose="02020603050405020304" pitchFamily="18" charset="0"/>
                          </a:rPr>
                        </m:ctrlPr>
                      </m:sSubPr>
                      <m:e>
                        <m:r>
                          <m:rPr>
                            <m:sty m:val="p"/>
                          </m:rPr>
                          <a:rPr kumimoji="1" lang="en-US" altLang="zh-CN" b="0" i="1">
                            <a:latin typeface="Cambria Math" panose="02040503050406030204" pitchFamily="18" charset="0"/>
                            <a:cs typeface="Times New Roman" panose="02020603050405020304" pitchFamily="18" charset="0"/>
                          </a:rPr>
                          <m:t>I</m:t>
                        </m:r>
                      </m:e>
                      <m:sub>
                        <m:r>
                          <a:rPr kumimoji="1" lang="en-US" altLang="zh-CN" b="0" i="1" smtClean="0">
                            <a:latin typeface="Cambria Math" panose="02040503050406030204" pitchFamily="18" charset="0"/>
                            <a:cs typeface="Times New Roman" panose="02020603050405020304" pitchFamily="18" charset="0"/>
                          </a:rPr>
                          <m:t>𝑆𝑢𝑚</m:t>
                        </m:r>
                      </m:sub>
                    </m:sSub>
                    <m:r>
                      <a:rPr kumimoji="1" lang="en-US" altLang="zh-CN" b="0" i="1" smtClean="0">
                        <a:latin typeface="Cambria Math" panose="02040503050406030204" pitchFamily="18" charset="0"/>
                        <a:cs typeface="Times New Roman" panose="02020603050405020304" pitchFamily="18" charset="0"/>
                      </a:rPr>
                      <m:t> </m:t>
                    </m:r>
                  </m:oMath>
                </a14:m>
                <a:r>
                  <a:rPr kumimoji="1" lang="en" altLang="zh-CN" dirty="0">
                    <a:solidFill>
                      <a:schemeClr val="tx1"/>
                    </a:solidFill>
                    <a:latin typeface="Times New Roman" panose="02020603050405020304" pitchFamily="18" charset="0"/>
                    <a:cs typeface="Times New Roman" panose="02020603050405020304" pitchFamily="18" charset="0"/>
                  </a:rPr>
                  <a:t> is about the same as </a:t>
                </a:r>
                <a:r>
                  <a:rPr kumimoji="1" lang="en" altLang="zh-CN" dirty="0" err="1">
                    <a:solidFill>
                      <a:schemeClr val="tx1"/>
                    </a:solidFill>
                    <a:latin typeface="Times New Roman" panose="02020603050405020304" pitchFamily="18" charset="0"/>
                    <a:cs typeface="Times New Roman" panose="02020603050405020304" pitchFamily="18" charset="0"/>
                  </a:rPr>
                  <a:t>SingleTow</a:t>
                </a:r>
                <a:r>
                  <a:rPr kumimoji="1" lang="en" altLang="zh-CN" dirty="0">
                    <a:solidFill>
                      <a:schemeClr val="tx1"/>
                    </a:solidFill>
                    <a:latin typeface="Times New Roman" panose="02020603050405020304" pitchFamily="18" charset="0"/>
                    <a:cs typeface="Times New Roman" panose="02020603050405020304" pitchFamily="18" charset="0"/>
                  </a:rPr>
                  <a:t>, which classifies sites with one </a:t>
                </a:r>
                <a:r>
                  <a:rPr kumimoji="1" lang="en" altLang="zh-CN" dirty="0" err="1">
                    <a:solidFill>
                      <a:schemeClr val="tx1"/>
                    </a:solidFill>
                    <a:latin typeface="Times New Roman" panose="02020603050405020304" pitchFamily="18" charset="0"/>
                    <a:cs typeface="Times New Roman" panose="02020603050405020304" pitchFamily="18" charset="0"/>
                  </a:rPr>
                  <a:t>softmax</a:t>
                </a:r>
                <a:r>
                  <a:rPr kumimoji="1" lang="en" altLang="zh-CN" dirty="0">
                    <a:solidFill>
                      <a:schemeClr val="tx1"/>
                    </a:solidFill>
                    <a:latin typeface="Times New Roman" panose="02020603050405020304" pitchFamily="18" charset="0"/>
                    <a:cs typeface="Times New Roman" panose="02020603050405020304" pitchFamily="18" charset="0"/>
                  </a:rPr>
                  <a:t> operation.</a:t>
                </a:r>
              </a:p>
              <a:p>
                <a:pPr lvl="1"/>
                <a:r>
                  <a:rPr kumimoji="1" lang="en" altLang="zh-CN" dirty="0">
                    <a:solidFill>
                      <a:schemeClr val="tx1"/>
                    </a:solidFill>
                    <a:latin typeface="Times New Roman" panose="02020603050405020304" pitchFamily="18" charset="0"/>
                    <a:cs typeface="Times New Roman" panose="02020603050405020304" pitchFamily="18" charset="0"/>
                  </a:rPr>
                  <a:t>In general, the running speed of </a:t>
                </a:r>
                <a:r>
                  <a:rPr kumimoji="1" lang="en-US" altLang="zh-CN" dirty="0">
                    <a:latin typeface="Times New Roman" panose="02020603050405020304" pitchFamily="18" charset="0"/>
                    <a:cs typeface="Times New Roman" panose="02020603050405020304" pitchFamily="18" charset="0"/>
                  </a:rPr>
                  <a:t>SE-</a:t>
                </a:r>
                <a14:m>
                  <m:oMath xmlns:m="http://schemas.openxmlformats.org/officeDocument/2006/math">
                    <m:r>
                      <m:rPr>
                        <m:sty m:val="p"/>
                      </m:rPr>
                      <a:rPr kumimoji="1" lang="en-US" altLang="zh-CN" b="0" i="1">
                        <a:latin typeface="Cambria Math" panose="02040503050406030204" pitchFamily="18" charset="0"/>
                        <a:cs typeface="Times New Roman" panose="02020603050405020304" pitchFamily="18" charset="0"/>
                      </a:rPr>
                      <m:t>DS</m:t>
                    </m:r>
                    <m:sSub>
                      <m:sSubPr>
                        <m:ctrlPr>
                          <a:rPr kumimoji="1" lang="en-US" altLang="zh-CN" i="1">
                            <a:latin typeface="Cambria Math" panose="02040503050406030204" pitchFamily="18" charset="0"/>
                            <a:cs typeface="Times New Roman" panose="02020603050405020304" pitchFamily="18" charset="0"/>
                          </a:rPr>
                        </m:ctrlPr>
                      </m:sSubPr>
                      <m:e>
                        <m:r>
                          <m:rPr>
                            <m:sty m:val="p"/>
                          </m:rPr>
                          <a:rPr kumimoji="1" lang="en-US" altLang="zh-CN" b="0" i="1">
                            <a:latin typeface="Cambria Math" panose="02040503050406030204" pitchFamily="18" charset="0"/>
                            <a:cs typeface="Times New Roman" panose="02020603050405020304" pitchFamily="18" charset="0"/>
                          </a:rPr>
                          <m:t>I</m:t>
                        </m:r>
                      </m:e>
                      <m:sub>
                        <m:r>
                          <a:rPr kumimoji="1" lang="en-US" altLang="zh-CN" b="0" i="1" smtClean="0">
                            <a:latin typeface="Cambria Math" panose="02040503050406030204" pitchFamily="18" charset="0"/>
                            <a:cs typeface="Times New Roman" panose="02020603050405020304" pitchFamily="18" charset="0"/>
                          </a:rPr>
                          <m:t>𝑆𝑢𝑚</m:t>
                        </m:r>
                      </m:sub>
                    </m:sSub>
                    <m:r>
                      <a:rPr kumimoji="1" lang="en-US" altLang="zh-CN" b="0" i="1" smtClean="0">
                        <a:latin typeface="Cambria Math" panose="02040503050406030204" pitchFamily="18" charset="0"/>
                        <a:cs typeface="Times New Roman" panose="02020603050405020304" pitchFamily="18" charset="0"/>
                      </a:rPr>
                      <m:t> </m:t>
                    </m:r>
                  </m:oMath>
                </a14:m>
                <a:r>
                  <a:rPr kumimoji="1" lang="en" altLang="zh-CN" dirty="0">
                    <a:solidFill>
                      <a:schemeClr val="tx1"/>
                    </a:solidFill>
                    <a:latin typeface="Times New Roman" panose="02020603050405020304" pitchFamily="18" charset="0"/>
                    <a:cs typeface="Times New Roman" panose="02020603050405020304" pitchFamily="18" charset="0"/>
                  </a:rPr>
                  <a:t>can meet the requirements of industrial applications. </a:t>
                </a:r>
                <a:endParaRPr kumimoji="1" lang="zh-CN"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文本占位符 2">
                <a:extLst>
                  <a:ext uri="{FF2B5EF4-FFF2-40B4-BE49-F238E27FC236}">
                    <a16:creationId xmlns:a16="http://schemas.microsoft.com/office/drawing/2014/main" id="{50FFAA2E-858C-3B44-8A63-2FB3B71B3B69}"/>
                  </a:ext>
                </a:extLst>
              </p:cNvPr>
              <p:cNvSpPr>
                <a:spLocks noGrp="1" noRot="1" noChangeAspect="1" noMove="1" noResize="1" noEditPoints="1" noAdjustHandles="1" noChangeArrowheads="1" noChangeShapeType="1" noTextEdit="1"/>
              </p:cNvSpPr>
              <p:nvPr>
                <p:ph type="body" sz="quarter" idx="22"/>
              </p:nvPr>
            </p:nvSpPr>
            <p:spPr>
              <a:xfrm>
                <a:off x="474299" y="1125968"/>
                <a:ext cx="11412901" cy="4766832"/>
              </a:xfrm>
              <a:blipFill>
                <a:blip r:embed="rId3"/>
                <a:stretch>
                  <a:fillRect l="-667" t="-79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26</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4"/>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5"/>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6"/>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7"/>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8"/>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3436082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Conclusion</a:t>
            </a:r>
          </a:p>
        </p:txBody>
      </p:sp>
      <p:sp>
        <p:nvSpPr>
          <p:cNvPr id="3" name="文本占位符 2">
            <a:extLst>
              <a:ext uri="{FF2B5EF4-FFF2-40B4-BE49-F238E27FC236}">
                <a16:creationId xmlns:a16="http://schemas.microsoft.com/office/drawing/2014/main" id="{50FFAA2E-858C-3B44-8A63-2FB3B71B3B69}"/>
              </a:ext>
            </a:extLst>
          </p:cNvPr>
          <p:cNvSpPr>
            <a:spLocks noGrp="1"/>
          </p:cNvSpPr>
          <p:nvPr>
            <p:ph type="body" sz="quarter" idx="22"/>
          </p:nvPr>
        </p:nvSpPr>
        <p:spPr>
          <a:xfrm>
            <a:off x="474299" y="1125968"/>
            <a:ext cx="11412901" cy="4766832"/>
          </a:xfrm>
        </p:spPr>
        <p:txBody>
          <a:bodyPr>
            <a:normAutofit/>
          </a:bodyPr>
          <a:lstStyle/>
          <a:p>
            <a:pPr lvl="1"/>
            <a:endParaRPr kumimoji="1" lang="en" altLang="zh-CN" dirty="0">
              <a:solidFill>
                <a:schemeClr val="tx1"/>
              </a:solidFill>
              <a:latin typeface="Times New Roman" panose="02020603050405020304" pitchFamily="18" charset="0"/>
              <a:cs typeface="Times New Roman" panose="02020603050405020304" pitchFamily="18" charset="0"/>
            </a:endParaRPr>
          </a:p>
          <a:p>
            <a:pPr lvl="1"/>
            <a:r>
              <a:rPr kumimoji="1" lang="en" altLang="zh-CN" dirty="0">
                <a:solidFill>
                  <a:schemeClr val="tx1"/>
                </a:solidFill>
                <a:latin typeface="Times New Roman" panose="02020603050405020304" pitchFamily="18" charset="0"/>
                <a:cs typeface="Times New Roman" panose="02020603050405020304" pitchFamily="18" charset="0"/>
              </a:rPr>
              <a:t>Designing a proper generative model to</a:t>
            </a:r>
            <a:r>
              <a:rPr kumimoji="1" lang="zh-CN" altLang="en-US" dirty="0">
                <a:solidFill>
                  <a:schemeClr val="tx1"/>
                </a:solidFill>
                <a:latin typeface="Times New Roman" panose="02020603050405020304" pitchFamily="18" charset="0"/>
                <a:cs typeface="Times New Roman" panose="02020603050405020304" pitchFamily="18" charset="0"/>
              </a:rPr>
              <a:t>“</a:t>
            </a:r>
            <a:r>
              <a:rPr kumimoji="1" lang="en" altLang="zh-CN" dirty="0">
                <a:solidFill>
                  <a:schemeClr val="tx1"/>
                </a:solidFill>
                <a:latin typeface="Times New Roman" panose="02020603050405020304" pitchFamily="18" charset="0"/>
                <a:cs typeface="Times New Roman" panose="02020603050405020304" pitchFamily="18" charset="0"/>
              </a:rPr>
              <a:t>memorize</a:t>
            </a:r>
            <a:r>
              <a:rPr kumimoji="1" lang="zh-CN" altLang="en-US" dirty="0">
                <a:solidFill>
                  <a:schemeClr val="tx1"/>
                </a:solidFill>
                <a:latin typeface="Times New Roman" panose="02020603050405020304" pitchFamily="18" charset="0"/>
                <a:cs typeface="Times New Roman" panose="02020603050405020304" pitchFamily="18" charset="0"/>
              </a:rPr>
              <a:t>”</a:t>
            </a:r>
            <a:r>
              <a:rPr kumimoji="1" lang="en" altLang="zh-CN" dirty="0">
                <a:solidFill>
                  <a:schemeClr val="tx1"/>
                </a:solidFill>
                <a:latin typeface="Times New Roman" panose="02020603050405020304" pitchFamily="18" charset="0"/>
                <a:cs typeface="Times New Roman" panose="02020603050405020304" pitchFamily="18" charset="0"/>
              </a:rPr>
              <a:t>the whole corpus for document retrieval remains a challenge. </a:t>
            </a:r>
          </a:p>
          <a:p>
            <a:pPr lvl="1"/>
            <a:r>
              <a:rPr kumimoji="1" lang="en" altLang="zh-CN" dirty="0">
                <a:solidFill>
                  <a:schemeClr val="tx1"/>
                </a:solidFill>
                <a:latin typeface="Times New Roman" panose="02020603050405020304" pitchFamily="18" charset="0"/>
                <a:cs typeface="Times New Roman" panose="02020603050405020304" pitchFamily="18" charset="0"/>
              </a:rPr>
              <a:t>Inspired by learning strategies, we have proposed SE-DSI to advance the original DSI, which takes the input of the original document augmented with RCs containing important parts and outputs the ED with explicit semantic meanings.  </a:t>
            </a:r>
          </a:p>
          <a:p>
            <a:pPr lvl="1"/>
            <a:r>
              <a:rPr kumimoji="1" lang="en" altLang="zh-CN" dirty="0">
                <a:solidFill>
                  <a:schemeClr val="tx1"/>
                </a:solidFill>
                <a:latin typeface="Times New Roman" panose="02020603050405020304" pitchFamily="18" charset="0"/>
                <a:cs typeface="Times New Roman" panose="02020603050405020304" pitchFamily="18" charset="0"/>
              </a:rPr>
              <a:t>The offline experimental results on several representative retrieval datasets demonstrated the effectiveness of our SE-DSI model. </a:t>
            </a:r>
          </a:p>
          <a:p>
            <a:pPr lvl="1"/>
            <a:r>
              <a:rPr kumimoji="1" lang="en" altLang="zh-CN" dirty="0">
                <a:solidFill>
                  <a:schemeClr val="tx1"/>
                </a:solidFill>
                <a:latin typeface="Times New Roman" panose="02020603050405020304" pitchFamily="18" charset="0"/>
                <a:cs typeface="Times New Roman" panose="02020603050405020304" pitchFamily="18" charset="0"/>
              </a:rPr>
              <a:t>The online evaluation again verified the value of this work. </a:t>
            </a:r>
          </a:p>
          <a:p>
            <a:pPr lvl="1"/>
            <a:endParaRPr kumimoji="1" lang="en" altLang="zh-CN" dirty="0">
              <a:solidFill>
                <a:schemeClr val="tx1"/>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27</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1438450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p:txBody>
          <a:bodyPr>
            <a:noAutofit/>
          </a:bodyPr>
          <a:lstStyle/>
          <a:p>
            <a:r>
              <a:rPr lang="en-US" altLang="zh-CN" sz="3200" dirty="0">
                <a:latin typeface="Times New Roman" panose="02020603050405020304" pitchFamily="18" charset="0"/>
                <a:cs typeface="Times New Roman" panose="02020603050405020304" pitchFamily="18" charset="0"/>
              </a:rPr>
              <a:t>Future work</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28</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8" name="图片 7" descr="图标&#10;&#10;描述已自动生成">
            <a:extLst>
              <a:ext uri="{FF2B5EF4-FFF2-40B4-BE49-F238E27FC236}">
                <a16:creationId xmlns:a16="http://schemas.microsoft.com/office/drawing/2014/main" id="{D5E7A6DD-44C6-0C24-4F18-AF432E973BF6}"/>
              </a:ext>
            </a:extLst>
          </p:cNvPr>
          <p:cNvPicPr>
            <a:picLocks noChangeAspect="1"/>
          </p:cNvPicPr>
          <p:nvPr/>
        </p:nvPicPr>
        <p:blipFill>
          <a:blip r:embed="rId8"/>
          <a:stretch>
            <a:fillRect/>
          </a:stretch>
        </p:blipFill>
        <p:spPr>
          <a:xfrm>
            <a:off x="2008906" y="2039018"/>
            <a:ext cx="1163782" cy="1163782"/>
          </a:xfrm>
          <a:prstGeom prst="rect">
            <a:avLst/>
          </a:prstGeom>
        </p:spPr>
      </p:pic>
      <p:sp>
        <p:nvSpPr>
          <p:cNvPr id="13" name="文本框 12">
            <a:extLst>
              <a:ext uri="{FF2B5EF4-FFF2-40B4-BE49-F238E27FC236}">
                <a16:creationId xmlns:a16="http://schemas.microsoft.com/office/drawing/2014/main" id="{C9B74D30-6FBF-707E-CF17-199F917BA12B}"/>
              </a:ext>
            </a:extLst>
          </p:cNvPr>
          <p:cNvSpPr txBox="1"/>
          <p:nvPr/>
        </p:nvSpPr>
        <p:spPr>
          <a:xfrm>
            <a:off x="1679867" y="3359833"/>
            <a:ext cx="2209800" cy="369332"/>
          </a:xfrm>
          <a:prstGeom prst="rect">
            <a:avLst/>
          </a:prstGeom>
          <a:noFill/>
        </p:spPr>
        <p:txBody>
          <a:bodyPr wrap="square">
            <a:spAutoFit/>
          </a:bodyPr>
          <a:lstStyle/>
          <a:p>
            <a:r>
              <a:rPr kumimoji="1" lang="en" altLang="zh-CN" b="1" dirty="0">
                <a:latin typeface="Times New Roman" panose="02020603050405020304" pitchFamily="18" charset="0"/>
                <a:cs typeface="Times New Roman" panose="02020603050405020304" pitchFamily="18" charset="0"/>
              </a:rPr>
              <a:t>Dynamic Corpora</a:t>
            </a:r>
            <a:endParaRPr lang="zh-CN" altLang="en-US" dirty="0"/>
          </a:p>
        </p:txBody>
      </p:sp>
      <p:pic>
        <p:nvPicPr>
          <p:cNvPr id="15" name="图片 14" descr="图片包含 图标&#10;&#10;描述已自动生成">
            <a:extLst>
              <a:ext uri="{FF2B5EF4-FFF2-40B4-BE49-F238E27FC236}">
                <a16:creationId xmlns:a16="http://schemas.microsoft.com/office/drawing/2014/main" id="{D4B9277D-D02D-D931-E22F-B88604A6B9E7}"/>
              </a:ext>
            </a:extLst>
          </p:cNvPr>
          <p:cNvPicPr>
            <a:picLocks noChangeAspect="1"/>
          </p:cNvPicPr>
          <p:nvPr/>
        </p:nvPicPr>
        <p:blipFill>
          <a:blip r:embed="rId9"/>
          <a:stretch>
            <a:fillRect/>
          </a:stretch>
        </p:blipFill>
        <p:spPr>
          <a:xfrm>
            <a:off x="5416528" y="2043095"/>
            <a:ext cx="1228842" cy="1228842"/>
          </a:xfrm>
          <a:prstGeom prst="rect">
            <a:avLst/>
          </a:prstGeom>
        </p:spPr>
      </p:pic>
      <p:sp>
        <p:nvSpPr>
          <p:cNvPr id="17" name="文本框 16">
            <a:extLst>
              <a:ext uri="{FF2B5EF4-FFF2-40B4-BE49-F238E27FC236}">
                <a16:creationId xmlns:a16="http://schemas.microsoft.com/office/drawing/2014/main" id="{4B7A4F40-57C0-06B9-4BDC-4CF5800ACFC2}"/>
              </a:ext>
            </a:extLst>
          </p:cNvPr>
          <p:cNvSpPr txBox="1"/>
          <p:nvPr/>
        </p:nvSpPr>
        <p:spPr>
          <a:xfrm>
            <a:off x="5145125" y="3359833"/>
            <a:ext cx="2542309" cy="369332"/>
          </a:xfrm>
          <a:prstGeom prst="rect">
            <a:avLst/>
          </a:prstGeom>
          <a:noFill/>
        </p:spPr>
        <p:txBody>
          <a:bodyPr wrap="square">
            <a:spAutoFit/>
          </a:bodyPr>
          <a:lstStyle/>
          <a:p>
            <a:r>
              <a:rPr kumimoji="1" lang="en" altLang="zh-CN" b="1" dirty="0">
                <a:solidFill>
                  <a:schemeClr val="tx1"/>
                </a:solidFill>
                <a:latin typeface="Times New Roman" panose="02020603050405020304" pitchFamily="18" charset="0"/>
                <a:cs typeface="Times New Roman" panose="02020603050405020304" pitchFamily="18" charset="0"/>
              </a:rPr>
              <a:t>New Architecture</a:t>
            </a:r>
            <a:endParaRPr lang="zh-CN" altLang="en-US" dirty="0"/>
          </a:p>
        </p:txBody>
      </p:sp>
      <p:pic>
        <p:nvPicPr>
          <p:cNvPr id="19" name="图片 18" descr="图标&#10;&#10;描述已自动生成">
            <a:extLst>
              <a:ext uri="{FF2B5EF4-FFF2-40B4-BE49-F238E27FC236}">
                <a16:creationId xmlns:a16="http://schemas.microsoft.com/office/drawing/2014/main" id="{BFB16CDB-316B-FB19-E462-EF008169EA48}"/>
              </a:ext>
            </a:extLst>
          </p:cNvPr>
          <p:cNvPicPr>
            <a:picLocks noChangeAspect="1"/>
          </p:cNvPicPr>
          <p:nvPr/>
        </p:nvPicPr>
        <p:blipFill>
          <a:blip r:embed="rId10"/>
          <a:stretch>
            <a:fillRect/>
          </a:stretch>
        </p:blipFill>
        <p:spPr>
          <a:xfrm>
            <a:off x="8743115" y="2043095"/>
            <a:ext cx="1228842" cy="1228842"/>
          </a:xfrm>
          <a:prstGeom prst="rect">
            <a:avLst/>
          </a:prstGeom>
        </p:spPr>
      </p:pic>
      <p:sp>
        <p:nvSpPr>
          <p:cNvPr id="20" name="文本框 19">
            <a:extLst>
              <a:ext uri="{FF2B5EF4-FFF2-40B4-BE49-F238E27FC236}">
                <a16:creationId xmlns:a16="http://schemas.microsoft.com/office/drawing/2014/main" id="{BBB54F0D-4000-69AD-08DE-BD9250CC9EBF}"/>
              </a:ext>
            </a:extLst>
          </p:cNvPr>
          <p:cNvSpPr txBox="1"/>
          <p:nvPr/>
        </p:nvSpPr>
        <p:spPr>
          <a:xfrm>
            <a:off x="8834778" y="3359833"/>
            <a:ext cx="1354965" cy="369332"/>
          </a:xfrm>
          <a:prstGeom prst="rect">
            <a:avLst/>
          </a:prstGeom>
          <a:noFill/>
        </p:spPr>
        <p:txBody>
          <a:bodyPr wrap="square">
            <a:spAutoFit/>
          </a:bodyPr>
          <a:lstStyle/>
          <a:p>
            <a:r>
              <a:rPr kumimoji="1" lang="en" altLang="zh-CN" b="1" dirty="0">
                <a:solidFill>
                  <a:schemeClr val="tx1"/>
                </a:solidFill>
                <a:latin typeface="Times New Roman" panose="02020603050405020304" pitchFamily="18" charset="0"/>
                <a:cs typeface="Times New Roman" panose="02020603050405020304" pitchFamily="18" charset="0"/>
              </a:rPr>
              <a:t>Learning</a:t>
            </a:r>
            <a:endParaRPr lang="zh-CN" altLang="en-US" dirty="0"/>
          </a:p>
        </p:txBody>
      </p:sp>
    </p:spTree>
    <p:extLst>
      <p:ext uri="{BB962C8B-B14F-4D97-AF65-F5344CB8AC3E}">
        <p14:creationId xmlns:p14="http://schemas.microsoft.com/office/powerpoint/2010/main" val="408517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a:xfrm>
            <a:off x="4845435" y="3229656"/>
            <a:ext cx="2501129" cy="235857"/>
          </a:xfrm>
        </p:spPr>
        <p:txBody>
          <a:bodyPr>
            <a:noAutofit/>
          </a:bodyPr>
          <a:lstStyle/>
          <a:p>
            <a:r>
              <a:rPr lang="en-US" altLang="zh-CN" sz="4000" dirty="0">
                <a:latin typeface="Times New Roman" panose="02020603050405020304" pitchFamily="18" charset="0"/>
                <a:cs typeface="Times New Roman" panose="02020603050405020304" pitchFamily="18" charset="0"/>
              </a:rPr>
              <a:t>Thank you!</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29</a:t>
            </a:fld>
            <a:endParaRPr kumimoji="1" lang="zh-CN" altLang="en-US" dirty="0"/>
          </a:p>
        </p:txBody>
      </p:sp>
      <p:pic>
        <p:nvPicPr>
          <p:cNvPr id="3" name="图片 2">
            <a:extLst>
              <a:ext uri="{FF2B5EF4-FFF2-40B4-BE49-F238E27FC236}">
                <a16:creationId xmlns:a16="http://schemas.microsoft.com/office/drawing/2014/main" id="{3C3D04E4-20C3-3019-83DD-2653DB4236ED}"/>
              </a:ext>
            </a:extLst>
          </p:cNvPr>
          <p:cNvPicPr>
            <a:picLocks noChangeAspect="1"/>
          </p:cNvPicPr>
          <p:nvPr/>
        </p:nvPicPr>
        <p:blipFill>
          <a:blip r:embed="rId3"/>
          <a:stretch>
            <a:fillRect/>
          </a:stretch>
        </p:blipFill>
        <p:spPr>
          <a:xfrm>
            <a:off x="8945217" y="-1"/>
            <a:ext cx="3246783" cy="1419477"/>
          </a:xfrm>
          <a:prstGeom prst="rect">
            <a:avLst/>
          </a:prstGeom>
        </p:spPr>
      </p:pic>
      <p:pic>
        <p:nvPicPr>
          <p:cNvPr id="5" name="图片 4">
            <a:extLst>
              <a:ext uri="{FF2B5EF4-FFF2-40B4-BE49-F238E27FC236}">
                <a16:creationId xmlns:a16="http://schemas.microsoft.com/office/drawing/2014/main" id="{589ACE70-D32F-4DC1-D96F-9D304C0D14FD}"/>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6" name="图片 5">
            <a:extLst>
              <a:ext uri="{FF2B5EF4-FFF2-40B4-BE49-F238E27FC236}">
                <a16:creationId xmlns:a16="http://schemas.microsoft.com/office/drawing/2014/main" id="{06C0C57A-B52F-12B0-220B-0C89EE4C9279}"/>
              </a:ext>
            </a:extLst>
          </p:cNvPr>
          <p:cNvPicPr>
            <a:picLocks noChangeAspect="1"/>
          </p:cNvPicPr>
          <p:nvPr/>
        </p:nvPicPr>
        <p:blipFill>
          <a:blip r:embed="rId5"/>
          <a:stretch>
            <a:fillRect/>
          </a:stretch>
        </p:blipFill>
        <p:spPr>
          <a:xfrm>
            <a:off x="225840" y="212619"/>
            <a:ext cx="3020944" cy="475616"/>
          </a:xfrm>
          <a:prstGeom prst="rect">
            <a:avLst/>
          </a:prstGeom>
        </p:spPr>
      </p:pic>
      <p:pic>
        <p:nvPicPr>
          <p:cNvPr id="7" name="图片 6">
            <a:extLst>
              <a:ext uri="{FF2B5EF4-FFF2-40B4-BE49-F238E27FC236}">
                <a16:creationId xmlns:a16="http://schemas.microsoft.com/office/drawing/2014/main" id="{FC08BEEA-6740-11B1-A1A0-03914B7D8BC4}"/>
              </a:ext>
            </a:extLst>
          </p:cNvPr>
          <p:cNvPicPr>
            <a:picLocks noChangeAspect="1"/>
          </p:cNvPicPr>
          <p:nvPr/>
        </p:nvPicPr>
        <p:blipFill>
          <a:blip r:embed="rId6"/>
          <a:stretch>
            <a:fillRect/>
          </a:stretch>
        </p:blipFill>
        <p:spPr>
          <a:xfrm>
            <a:off x="10369827" y="153576"/>
            <a:ext cx="1527864" cy="501331"/>
          </a:xfrm>
          <a:prstGeom prst="rect">
            <a:avLst/>
          </a:prstGeom>
        </p:spPr>
      </p:pic>
      <p:pic>
        <p:nvPicPr>
          <p:cNvPr id="10" name="图片 9" descr="黑暗中的标志&#10;&#10;描述已自动生成">
            <a:extLst>
              <a:ext uri="{FF2B5EF4-FFF2-40B4-BE49-F238E27FC236}">
                <a16:creationId xmlns:a16="http://schemas.microsoft.com/office/drawing/2014/main" id="{83E0D5EF-7FB1-298A-F500-4C11AA0F2421}"/>
              </a:ext>
            </a:extLst>
          </p:cNvPr>
          <p:cNvPicPr>
            <a:picLocks noChangeAspect="1"/>
          </p:cNvPicPr>
          <p:nvPr/>
        </p:nvPicPr>
        <p:blipFill>
          <a:blip r:embed="rId7"/>
          <a:stretch>
            <a:fillRect/>
          </a:stretch>
        </p:blipFill>
        <p:spPr>
          <a:xfrm>
            <a:off x="3381197" y="215123"/>
            <a:ext cx="1968500" cy="457200"/>
          </a:xfrm>
          <a:prstGeom prst="rect">
            <a:avLst/>
          </a:prstGeom>
        </p:spPr>
      </p:pic>
    </p:spTree>
    <p:extLst>
      <p:ext uri="{BB962C8B-B14F-4D97-AF65-F5344CB8AC3E}">
        <p14:creationId xmlns:p14="http://schemas.microsoft.com/office/powerpoint/2010/main" val="210198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08E1025-00CB-FACF-A527-1E3B80D0E36B}"/>
              </a:ext>
            </a:extLst>
          </p:cNvPr>
          <p:cNvPicPr>
            <a:picLocks noChangeAspect="1"/>
          </p:cNvPicPr>
          <p:nvPr/>
        </p:nvPicPr>
        <p:blipFill>
          <a:blip r:embed="rId3"/>
          <a:stretch>
            <a:fillRect/>
          </a:stretch>
        </p:blipFill>
        <p:spPr>
          <a:xfrm>
            <a:off x="8945217" y="-1"/>
            <a:ext cx="3246783" cy="1419477"/>
          </a:xfrm>
          <a:prstGeom prst="rect">
            <a:avLst/>
          </a:prstGeom>
        </p:spPr>
      </p:pic>
      <p:sp>
        <p:nvSpPr>
          <p:cNvPr id="2" name="文本占位符 1">
            <a:extLst>
              <a:ext uri="{FF2B5EF4-FFF2-40B4-BE49-F238E27FC236}">
                <a16:creationId xmlns:a16="http://schemas.microsoft.com/office/drawing/2014/main" id="{39E96922-46E3-AC47-A7F1-7CF1FAFA4C18}"/>
              </a:ext>
            </a:extLst>
          </p:cNvPr>
          <p:cNvSpPr>
            <a:spLocks noGrp="1"/>
          </p:cNvSpPr>
          <p:nvPr>
            <p:ph type="body" sz="quarter" idx="10"/>
          </p:nvPr>
        </p:nvSpPr>
        <p:spPr/>
        <p:txBody>
          <a:bodyPr>
            <a:normAutofit fontScale="92500" lnSpcReduction="20000"/>
          </a:bodyPr>
          <a:lstStyle/>
          <a:p>
            <a:r>
              <a:rPr kumimoji="1" lang="en-US" altLang="zh-CN" sz="3500" dirty="0">
                <a:latin typeface="Times New Roman" panose="02020603050405020304" pitchFamily="18" charset="0"/>
                <a:cs typeface="Times New Roman" panose="02020603050405020304" pitchFamily="18" charset="0"/>
              </a:rPr>
              <a:t>Document Retrieval</a:t>
            </a:r>
            <a:endParaRPr kumimoji="1" lang="zh-CN" altLang="en-US" sz="3500" dirty="0">
              <a:latin typeface="Times New Roman" panose="02020603050405020304" pitchFamily="18" charset="0"/>
              <a:cs typeface="Times New Roman" panose="02020603050405020304" pitchFamily="18" charset="0"/>
            </a:endParaRPr>
          </a:p>
          <a:p>
            <a:endParaRPr kumimoji="1" lang="zh-CN" altLang="en-US"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B57F6043-09D7-8B47-8078-2827A6FB1E73}"/>
              </a:ext>
            </a:extLst>
          </p:cNvPr>
          <p:cNvSpPr>
            <a:spLocks noGrp="1"/>
          </p:cNvSpPr>
          <p:nvPr>
            <p:ph type="body" sz="quarter" idx="22"/>
          </p:nvPr>
        </p:nvSpPr>
        <p:spPr>
          <a:xfrm>
            <a:off x="474299" y="973566"/>
            <a:ext cx="11191228" cy="2547245"/>
          </a:xfrm>
        </p:spPr>
        <p:txBody>
          <a:bodyPr>
            <a:normAutofit fontScale="92500" lnSpcReduction="10000"/>
          </a:bodyPr>
          <a:lstStyle/>
          <a:p>
            <a:r>
              <a:rPr kumimoji="1" lang="en-US" altLang="zh-CN"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Dense retrieval</a:t>
            </a:r>
          </a:p>
          <a:p>
            <a:pPr lvl="1"/>
            <a:r>
              <a:rPr kumimoji="1" lang="en-US" altLang="zh-CN"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Bi-encoder architecture maps queries and documents into dense representations</a:t>
            </a:r>
          </a:p>
          <a:p>
            <a:pPr lvl="1"/>
            <a:r>
              <a:rPr kumimoji="1" lang="en-US" altLang="zh-CN"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Similarity functions are utilized to compute relevance scores</a:t>
            </a:r>
          </a:p>
          <a:p>
            <a:r>
              <a:rPr kumimoji="1" lang="en-US" altLang="zh-CN"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Limitations</a:t>
            </a:r>
          </a:p>
          <a:p>
            <a:pPr lvl="1"/>
            <a:r>
              <a:rPr lang="en" altLang="zh-CN" dirty="0">
                <a:solidFill>
                  <a:schemeClr val="tx1"/>
                </a:solidFill>
                <a:latin typeface="Times New Roman" panose="02020603050405020304" pitchFamily="18" charset="0"/>
                <a:cs typeface="Times New Roman" panose="02020603050405020304" pitchFamily="18" charset="0"/>
              </a:rPr>
              <a:t>Difficulty in end-to-end optimization </a:t>
            </a:r>
          </a:p>
          <a:p>
            <a:pPr lvl="1"/>
            <a:r>
              <a:rPr lang="en" altLang="zh-CN" dirty="0">
                <a:solidFill>
                  <a:schemeClr val="tx1"/>
                </a:solidFill>
                <a:latin typeface="Times New Roman" panose="02020603050405020304" pitchFamily="18" charset="0"/>
                <a:cs typeface="Times New Roman" panose="02020603050405020304" pitchFamily="18" charset="0"/>
              </a:rPr>
              <a:t>Simplistic functions overlook the potential for fine-grained interactions</a:t>
            </a:r>
          </a:p>
          <a:p>
            <a:pPr lvl="1"/>
            <a:r>
              <a:rPr lang="en" altLang="zh-CN" dirty="0">
                <a:solidFill>
                  <a:schemeClr val="tx1"/>
                </a:solidFill>
                <a:latin typeface="Times New Roman" panose="02020603050405020304" pitchFamily="18" charset="0"/>
                <a:cs typeface="Times New Roman" panose="02020603050405020304" pitchFamily="18" charset="0"/>
              </a:rPr>
              <a:t>S</a:t>
            </a:r>
            <a:r>
              <a:rPr lang="en" altLang="zh-CN" dirty="0">
                <a:solidFill>
                  <a:schemeClr val="tx1"/>
                </a:solidFill>
                <a:effectLst/>
                <a:latin typeface="Times New Roman" panose="02020603050405020304" pitchFamily="18" charset="0"/>
                <a:cs typeface="Times New Roman" panose="02020603050405020304" pitchFamily="18" charset="0"/>
              </a:rPr>
              <a:t>uffering from large memory footprint</a:t>
            </a:r>
          </a:p>
          <a:p>
            <a:endParaRPr kumimoji="1" lang="zh-CN" altLang="en-US"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643EE69B-087B-4743-BF68-2C31628EFFD6}"/>
              </a:ext>
            </a:extLst>
          </p:cNvPr>
          <p:cNvSpPr>
            <a:spLocks noGrp="1"/>
          </p:cNvSpPr>
          <p:nvPr>
            <p:ph type="sldNum" sz="quarter" idx="4"/>
          </p:nvPr>
        </p:nvSpPr>
        <p:spPr>
          <a:xfrm>
            <a:off x="10945856" y="6537445"/>
            <a:ext cx="361335" cy="127615"/>
          </a:xfrm>
        </p:spPr>
        <p:txBody>
          <a:bodyPr/>
          <a:lstStyle/>
          <a:p>
            <a:fld id="{CFA165D2-0530-E94C-A987-BD40D545B1E6}" type="slidenum">
              <a:rPr kumimoji="1" lang="zh-CN" altLang="en-US" smtClean="0"/>
              <a:t>3</a:t>
            </a:fld>
            <a:endParaRPr kumimoji="1" lang="zh-CN" altLang="en-US" dirty="0"/>
          </a:p>
        </p:txBody>
      </p:sp>
      <p:sp>
        <p:nvSpPr>
          <p:cNvPr id="23" name="圆角矩形 24">
            <a:extLst>
              <a:ext uri="{FF2B5EF4-FFF2-40B4-BE49-F238E27FC236}">
                <a16:creationId xmlns:a16="http://schemas.microsoft.com/office/drawing/2014/main" id="{9E3FAA8D-32A9-334D-9AAA-3713DDDCCB5F}"/>
              </a:ext>
            </a:extLst>
          </p:cNvPr>
          <p:cNvSpPr/>
          <p:nvPr/>
        </p:nvSpPr>
        <p:spPr>
          <a:xfrm>
            <a:off x="1377960" y="3837211"/>
            <a:ext cx="1152000" cy="540000"/>
          </a:xfrm>
          <a:prstGeom prst="roundRect">
            <a:avLst/>
          </a:prstGeom>
          <a:solidFill>
            <a:srgbClr val="212121">
              <a:lumMod val="20000"/>
              <a:lumOff val="80000"/>
            </a:srgbClr>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Query</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24" name="圆角矩形 25">
            <a:extLst>
              <a:ext uri="{FF2B5EF4-FFF2-40B4-BE49-F238E27FC236}">
                <a16:creationId xmlns:a16="http://schemas.microsoft.com/office/drawing/2014/main" id="{55FFAF32-47C2-E749-B8B5-35BAB39D03AF}"/>
              </a:ext>
            </a:extLst>
          </p:cNvPr>
          <p:cNvSpPr/>
          <p:nvPr/>
        </p:nvSpPr>
        <p:spPr>
          <a:xfrm>
            <a:off x="3219871" y="3837211"/>
            <a:ext cx="1152000" cy="540000"/>
          </a:xfrm>
          <a:prstGeom prst="roundRect">
            <a:avLst/>
          </a:prstGeom>
          <a:solidFill>
            <a:srgbClr val="DEEBF7"/>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Encoder</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cxnSp>
        <p:nvCxnSpPr>
          <p:cNvPr id="33" name="直线箭头连接符 14">
            <a:extLst>
              <a:ext uri="{FF2B5EF4-FFF2-40B4-BE49-F238E27FC236}">
                <a16:creationId xmlns:a16="http://schemas.microsoft.com/office/drawing/2014/main" id="{B3E93193-71C5-C649-AE48-642878B314AD}"/>
              </a:ext>
            </a:extLst>
          </p:cNvPr>
          <p:cNvCxnSpPr>
            <a:cxnSpLocks/>
            <a:endCxn id="47" idx="1"/>
          </p:cNvCxnSpPr>
          <p:nvPr/>
        </p:nvCxnSpPr>
        <p:spPr>
          <a:xfrm>
            <a:off x="4340946" y="4107211"/>
            <a:ext cx="529990" cy="8763"/>
          </a:xfrm>
          <a:prstGeom prst="straightConnector1">
            <a:avLst/>
          </a:prstGeom>
          <a:noFill/>
          <a:ln w="38100" cap="flat" cmpd="sng" algn="ctr">
            <a:solidFill>
              <a:schemeClr val="bg1">
                <a:lumMod val="65000"/>
              </a:schemeClr>
            </a:solidFill>
            <a:prstDash val="solid"/>
            <a:tailEnd type="triangle"/>
          </a:ln>
          <a:effectLst/>
        </p:spPr>
      </p:cxnSp>
      <p:pic>
        <p:nvPicPr>
          <p:cNvPr id="70" name="图片 69">
            <a:extLst>
              <a:ext uri="{FF2B5EF4-FFF2-40B4-BE49-F238E27FC236}">
                <a16:creationId xmlns:a16="http://schemas.microsoft.com/office/drawing/2014/main" id="{4D122564-2F9C-C341-B607-7B7A35A61F13}"/>
              </a:ext>
            </a:extLst>
          </p:cNvPr>
          <p:cNvPicPr>
            <a:picLocks noChangeAspect="1"/>
          </p:cNvPicPr>
          <p:nvPr/>
        </p:nvPicPr>
        <p:blipFill>
          <a:blip r:embed="rId4"/>
          <a:stretch>
            <a:fillRect/>
          </a:stretch>
        </p:blipFill>
        <p:spPr>
          <a:xfrm>
            <a:off x="8927528" y="3860042"/>
            <a:ext cx="488830" cy="488830"/>
          </a:xfrm>
          <a:prstGeom prst="rect">
            <a:avLst/>
          </a:prstGeom>
        </p:spPr>
      </p:pic>
      <p:cxnSp>
        <p:nvCxnSpPr>
          <p:cNvPr id="72" name="直线箭头连接符 71">
            <a:extLst>
              <a:ext uri="{FF2B5EF4-FFF2-40B4-BE49-F238E27FC236}">
                <a16:creationId xmlns:a16="http://schemas.microsoft.com/office/drawing/2014/main" id="{FCD7A514-EBA9-C44B-9051-651B018BDCFD}"/>
              </a:ext>
            </a:extLst>
          </p:cNvPr>
          <p:cNvCxnSpPr>
            <a:cxnSpLocks/>
          </p:cNvCxnSpPr>
          <p:nvPr/>
        </p:nvCxnSpPr>
        <p:spPr>
          <a:xfrm>
            <a:off x="6367571" y="4115974"/>
            <a:ext cx="703979"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36">
            <a:extLst>
              <a:ext uri="{FF2B5EF4-FFF2-40B4-BE49-F238E27FC236}">
                <a16:creationId xmlns:a16="http://schemas.microsoft.com/office/drawing/2014/main" id="{6FFDD425-62B5-EA40-ABDD-595929EA4693}"/>
              </a:ext>
            </a:extLst>
          </p:cNvPr>
          <p:cNvSpPr txBox="1"/>
          <p:nvPr/>
        </p:nvSpPr>
        <p:spPr>
          <a:xfrm>
            <a:off x="9483672" y="3932629"/>
            <a:ext cx="1439785" cy="338554"/>
          </a:xfrm>
          <a:prstGeom prst="rect">
            <a:avLst/>
          </a:prstGeom>
          <a:noFill/>
        </p:spPr>
        <p:txBody>
          <a:bodyPr wrap="square" rtlCol="0">
            <a:spAutoFit/>
          </a:bodyPr>
          <a:lstStyle/>
          <a:p>
            <a:pPr defTabSz="457200">
              <a:buClr>
                <a:srgbClr val="000000"/>
              </a:buCl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Ranked list</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6" name="圆角矩形 24">
            <a:extLst>
              <a:ext uri="{FF2B5EF4-FFF2-40B4-BE49-F238E27FC236}">
                <a16:creationId xmlns:a16="http://schemas.microsoft.com/office/drawing/2014/main" id="{42FEA514-ED33-5AA4-D486-DE6202C4C93D}"/>
              </a:ext>
            </a:extLst>
          </p:cNvPr>
          <p:cNvSpPr/>
          <p:nvPr/>
        </p:nvSpPr>
        <p:spPr>
          <a:xfrm>
            <a:off x="1377960" y="4940288"/>
            <a:ext cx="1152000" cy="540000"/>
          </a:xfrm>
          <a:prstGeom prst="roundRect">
            <a:avLst/>
          </a:prstGeom>
          <a:solidFill>
            <a:srgbClr val="212121">
              <a:lumMod val="20000"/>
              <a:lumOff val="80000"/>
            </a:srgbClr>
          </a:solidFill>
          <a:ln w="25400" cap="flat" cmpd="sng" algn="ctr">
            <a:noFill/>
            <a:prstDash val="solid"/>
          </a:ln>
          <a:effectLst/>
        </p:spPr>
        <p:txBody>
          <a:bodyPr rtlCol="0" anchor="ctr"/>
          <a:lstStyle/>
          <a:p>
            <a:pPr algn="ctr" defTabSz="457200">
              <a:buClr>
                <a:srgbClr val="000000"/>
              </a:buClr>
              <a:defRPr/>
            </a:pPr>
            <a:r>
              <a:rPr kumimoji="1" lang="en-US" altLang="zh-CN" sz="14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Documents</a:t>
            </a:r>
            <a:endParaRPr kumimoji="1" lang="zh-CN" altLang="en-US" sz="14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13" name="圆角矩形 29">
            <a:extLst>
              <a:ext uri="{FF2B5EF4-FFF2-40B4-BE49-F238E27FC236}">
                <a16:creationId xmlns:a16="http://schemas.microsoft.com/office/drawing/2014/main" id="{AA56392C-65B8-212B-AC8C-201EB56128B6}"/>
              </a:ext>
            </a:extLst>
          </p:cNvPr>
          <p:cNvSpPr/>
          <p:nvPr/>
        </p:nvSpPr>
        <p:spPr>
          <a:xfrm>
            <a:off x="7071550" y="3845974"/>
            <a:ext cx="1152000" cy="540000"/>
          </a:xfrm>
          <a:prstGeom prst="roundRect">
            <a:avLst/>
          </a:prstGeom>
          <a:solidFill>
            <a:srgbClr val="78909C">
              <a:lumMod val="20000"/>
              <a:lumOff val="80000"/>
            </a:srgbClr>
          </a:solidFill>
          <a:ln w="25400" cap="flat" cmpd="sng" algn="ctr">
            <a:noFill/>
            <a:prstDash val="solid"/>
          </a:ln>
          <a:effectLst/>
        </p:spPr>
        <p:txBody>
          <a:bodyPr rtlCol="0" anchor="ctr"/>
          <a:lstStyle/>
          <a:p>
            <a:pPr algn="ctr" defTabSz="457200">
              <a:buClr>
                <a:srgbClr val="000000"/>
              </a:buCl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Score</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cxnSp>
        <p:nvCxnSpPr>
          <p:cNvPr id="18" name="直线箭头连接符 14">
            <a:extLst>
              <a:ext uri="{FF2B5EF4-FFF2-40B4-BE49-F238E27FC236}">
                <a16:creationId xmlns:a16="http://schemas.microsoft.com/office/drawing/2014/main" id="{460CFB1A-7A0C-9261-165C-CB36E0AF34AF}"/>
              </a:ext>
            </a:extLst>
          </p:cNvPr>
          <p:cNvCxnSpPr>
            <a:cxnSpLocks/>
          </p:cNvCxnSpPr>
          <p:nvPr/>
        </p:nvCxnSpPr>
        <p:spPr>
          <a:xfrm>
            <a:off x="2515892" y="4107211"/>
            <a:ext cx="673054" cy="0"/>
          </a:xfrm>
          <a:prstGeom prst="straightConnector1">
            <a:avLst/>
          </a:prstGeom>
          <a:noFill/>
          <a:ln w="38100" cap="flat" cmpd="sng" algn="ctr">
            <a:solidFill>
              <a:schemeClr val="bg1">
                <a:lumMod val="65000"/>
              </a:schemeClr>
            </a:solidFill>
            <a:prstDash val="solid"/>
            <a:tailEnd type="triangle"/>
          </a:ln>
          <a:effectLst/>
        </p:spPr>
      </p:cxnSp>
      <p:sp>
        <p:nvSpPr>
          <p:cNvPr id="41" name="圆柱体 3">
            <a:extLst>
              <a:ext uri="{FF2B5EF4-FFF2-40B4-BE49-F238E27FC236}">
                <a16:creationId xmlns:a16="http://schemas.microsoft.com/office/drawing/2014/main" id="{E08F1444-B7C1-4496-69B5-E2780F90CB7B}"/>
              </a:ext>
            </a:extLst>
          </p:cNvPr>
          <p:cNvSpPr/>
          <p:nvPr/>
        </p:nvSpPr>
        <p:spPr>
          <a:xfrm>
            <a:off x="1413960" y="5826176"/>
            <a:ext cx="1080000" cy="540000"/>
          </a:xfrm>
          <a:prstGeom prst="can">
            <a:avLst/>
          </a:prstGeom>
          <a:solidFill>
            <a:srgbClr val="DEEBF7"/>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Corpus</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42" name="圆角矩形 24">
            <a:extLst>
              <a:ext uri="{FF2B5EF4-FFF2-40B4-BE49-F238E27FC236}">
                <a16:creationId xmlns:a16="http://schemas.microsoft.com/office/drawing/2014/main" id="{336BB78D-D710-E214-CCB2-588A566A1A7B}"/>
              </a:ext>
            </a:extLst>
          </p:cNvPr>
          <p:cNvSpPr/>
          <p:nvPr/>
        </p:nvSpPr>
        <p:spPr>
          <a:xfrm>
            <a:off x="5116409" y="4940288"/>
            <a:ext cx="1284390" cy="540000"/>
          </a:xfrm>
          <a:prstGeom prst="roundRect">
            <a:avLst/>
          </a:prstGeom>
          <a:solidFill>
            <a:srgbClr val="89CDB5">
              <a:alpha val="32941"/>
            </a:srgbClr>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Index</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sp>
        <p:nvSpPr>
          <p:cNvPr id="43" name="圆角矩形 25">
            <a:extLst>
              <a:ext uri="{FF2B5EF4-FFF2-40B4-BE49-F238E27FC236}">
                <a16:creationId xmlns:a16="http://schemas.microsoft.com/office/drawing/2014/main" id="{4D65FE49-6D64-0E9B-5B83-2A8EC2161418}"/>
              </a:ext>
            </a:extLst>
          </p:cNvPr>
          <p:cNvSpPr/>
          <p:nvPr/>
        </p:nvSpPr>
        <p:spPr>
          <a:xfrm>
            <a:off x="3248007" y="4940288"/>
            <a:ext cx="1152000" cy="540000"/>
          </a:xfrm>
          <a:prstGeom prst="roundRect">
            <a:avLst/>
          </a:prstGeom>
          <a:solidFill>
            <a:srgbClr val="DEEBF7"/>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Encoder</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cxnSp>
        <p:nvCxnSpPr>
          <p:cNvPr id="56" name="直线箭头连接符 55">
            <a:extLst>
              <a:ext uri="{FF2B5EF4-FFF2-40B4-BE49-F238E27FC236}">
                <a16:creationId xmlns:a16="http://schemas.microsoft.com/office/drawing/2014/main" id="{67E27C43-9FC5-652C-F9A8-E9D8C801EC0D}"/>
              </a:ext>
            </a:extLst>
          </p:cNvPr>
          <p:cNvCxnSpPr>
            <a:cxnSpLocks/>
            <a:stCxn id="13" idx="3"/>
            <a:endCxn id="70" idx="1"/>
          </p:cNvCxnSpPr>
          <p:nvPr/>
        </p:nvCxnSpPr>
        <p:spPr>
          <a:xfrm flipV="1">
            <a:off x="8223550" y="4104457"/>
            <a:ext cx="703978" cy="11517"/>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14">
            <a:extLst>
              <a:ext uri="{FF2B5EF4-FFF2-40B4-BE49-F238E27FC236}">
                <a16:creationId xmlns:a16="http://schemas.microsoft.com/office/drawing/2014/main" id="{BD7E7A14-74D1-CF78-F368-8851CDEA2DBB}"/>
              </a:ext>
            </a:extLst>
          </p:cNvPr>
          <p:cNvCxnSpPr>
            <a:cxnSpLocks/>
          </p:cNvCxnSpPr>
          <p:nvPr/>
        </p:nvCxnSpPr>
        <p:spPr>
          <a:xfrm>
            <a:off x="2544028" y="5210288"/>
            <a:ext cx="673054" cy="0"/>
          </a:xfrm>
          <a:prstGeom prst="straightConnector1">
            <a:avLst/>
          </a:prstGeom>
          <a:noFill/>
          <a:ln w="38100" cap="flat" cmpd="sng" algn="ctr">
            <a:solidFill>
              <a:schemeClr val="bg1">
                <a:lumMod val="65000"/>
              </a:schemeClr>
            </a:solidFill>
            <a:prstDash val="solid"/>
            <a:tailEnd type="triangle"/>
          </a:ln>
          <a:effectLst/>
        </p:spPr>
      </p:cxnSp>
      <p:cxnSp>
        <p:nvCxnSpPr>
          <p:cNvPr id="32" name="直线箭头连接符 14">
            <a:extLst>
              <a:ext uri="{FF2B5EF4-FFF2-40B4-BE49-F238E27FC236}">
                <a16:creationId xmlns:a16="http://schemas.microsoft.com/office/drawing/2014/main" id="{95C7254D-D1A9-C212-5477-8C8B30484795}"/>
              </a:ext>
            </a:extLst>
          </p:cNvPr>
          <p:cNvCxnSpPr>
            <a:cxnSpLocks/>
          </p:cNvCxnSpPr>
          <p:nvPr/>
        </p:nvCxnSpPr>
        <p:spPr>
          <a:xfrm>
            <a:off x="4382746" y="5210288"/>
            <a:ext cx="721240" cy="0"/>
          </a:xfrm>
          <a:prstGeom prst="straightConnector1">
            <a:avLst/>
          </a:prstGeom>
          <a:noFill/>
          <a:ln w="38100" cap="flat" cmpd="sng" algn="ctr">
            <a:solidFill>
              <a:schemeClr val="bg1">
                <a:lumMod val="65000"/>
              </a:schemeClr>
            </a:solidFill>
            <a:prstDash val="solid"/>
            <a:tailEnd type="triangle"/>
          </a:ln>
          <a:effectLst/>
        </p:spPr>
      </p:cxnSp>
      <p:cxnSp>
        <p:nvCxnSpPr>
          <p:cNvPr id="34" name="直线箭头连接符 14">
            <a:extLst>
              <a:ext uri="{FF2B5EF4-FFF2-40B4-BE49-F238E27FC236}">
                <a16:creationId xmlns:a16="http://schemas.microsoft.com/office/drawing/2014/main" id="{8BD16880-3D30-A8B7-6FD8-614F7BA0D714}"/>
              </a:ext>
            </a:extLst>
          </p:cNvPr>
          <p:cNvCxnSpPr>
            <a:cxnSpLocks/>
          </p:cNvCxnSpPr>
          <p:nvPr/>
        </p:nvCxnSpPr>
        <p:spPr>
          <a:xfrm flipV="1">
            <a:off x="1950858" y="5480289"/>
            <a:ext cx="0" cy="345887"/>
          </a:xfrm>
          <a:prstGeom prst="straightConnector1">
            <a:avLst/>
          </a:prstGeom>
          <a:noFill/>
          <a:ln w="38100" cap="flat" cmpd="sng" algn="ctr">
            <a:solidFill>
              <a:schemeClr val="bg1">
                <a:lumMod val="65000"/>
              </a:schemeClr>
            </a:solidFill>
            <a:prstDash val="solid"/>
            <a:tailEnd type="triangle"/>
          </a:ln>
          <a:effectLst/>
        </p:spPr>
      </p:cxnSp>
      <p:sp>
        <p:nvSpPr>
          <p:cNvPr id="47" name="圆角矩形 24">
            <a:extLst>
              <a:ext uri="{FF2B5EF4-FFF2-40B4-BE49-F238E27FC236}">
                <a16:creationId xmlns:a16="http://schemas.microsoft.com/office/drawing/2014/main" id="{E2193596-09A5-FDD0-45ED-71B1F2726898}"/>
              </a:ext>
            </a:extLst>
          </p:cNvPr>
          <p:cNvSpPr/>
          <p:nvPr/>
        </p:nvSpPr>
        <p:spPr>
          <a:xfrm>
            <a:off x="4870936" y="3845974"/>
            <a:ext cx="1510704" cy="540000"/>
          </a:xfrm>
          <a:prstGeom prst="roundRect">
            <a:avLst/>
          </a:prstGeom>
          <a:solidFill>
            <a:srgbClr val="89CDB5">
              <a:alpha val="32941"/>
            </a:srgbClr>
          </a:solidFill>
          <a:ln w="25400" cap="flat" cmpd="sng" algn="ctr">
            <a:noFill/>
            <a:prstDash val="solid"/>
          </a:ln>
          <a:effectLst/>
        </p:spPr>
        <p:txBody>
          <a:bodyPr rtlCol="0" anchor="ctr"/>
          <a:lstStyle/>
          <a:p>
            <a:pPr algn="ctr" defTabSz="457200">
              <a:buClr>
                <a:srgbClr val="000000"/>
              </a:buClr>
              <a:defRPr/>
            </a:pPr>
            <a:r>
              <a:rPr kumimoji="1" lang="en-US" altLang="zh-CN" sz="14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Query</a:t>
            </a:r>
          </a:p>
          <a:p>
            <a:pPr algn="ctr" defTabSz="457200">
              <a:buClr>
                <a:srgbClr val="000000"/>
              </a:buClr>
              <a:defRPr/>
            </a:pPr>
            <a:r>
              <a:rPr kumimoji="1" lang="en-US" altLang="zh-CN" sz="14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Representation</a:t>
            </a:r>
            <a:endParaRPr kumimoji="1" lang="zh-CN" altLang="en-US" sz="14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cxnSp>
        <p:nvCxnSpPr>
          <p:cNvPr id="52" name="肘形连接符 51">
            <a:extLst>
              <a:ext uri="{FF2B5EF4-FFF2-40B4-BE49-F238E27FC236}">
                <a16:creationId xmlns:a16="http://schemas.microsoft.com/office/drawing/2014/main" id="{AD9EEC65-1DB9-2C7F-8952-26510C28C12F}"/>
              </a:ext>
            </a:extLst>
          </p:cNvPr>
          <p:cNvCxnSpPr>
            <a:stCxn id="42" idx="3"/>
            <a:endCxn id="13" idx="1"/>
          </p:cNvCxnSpPr>
          <p:nvPr/>
        </p:nvCxnSpPr>
        <p:spPr>
          <a:xfrm flipV="1">
            <a:off x="6400799" y="4115974"/>
            <a:ext cx="670751" cy="1094314"/>
          </a:xfrm>
          <a:prstGeom prst="bentConnector3">
            <a:avLst/>
          </a:prstGeom>
          <a:ln w="38100">
            <a:solidFill>
              <a:schemeClr val="bg1">
                <a:lumMod val="6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5" name="圆角矩形 25">
            <a:extLst>
              <a:ext uri="{FF2B5EF4-FFF2-40B4-BE49-F238E27FC236}">
                <a16:creationId xmlns:a16="http://schemas.microsoft.com/office/drawing/2014/main" id="{3D486544-73E8-6DF5-079E-DE377CF738ED}"/>
              </a:ext>
            </a:extLst>
          </p:cNvPr>
          <p:cNvSpPr/>
          <p:nvPr/>
        </p:nvSpPr>
        <p:spPr>
          <a:xfrm>
            <a:off x="3983218" y="3853131"/>
            <a:ext cx="3323772" cy="540000"/>
          </a:xfrm>
          <a:prstGeom prst="roundRect">
            <a:avLst/>
          </a:prstGeom>
          <a:solidFill>
            <a:srgbClr val="DEEBF7"/>
          </a:solidFill>
          <a:ln w="25400" cap="flat" cmpd="sng" algn="ctr">
            <a:noFill/>
            <a:prstDash val="solid"/>
          </a:ln>
          <a:effectLst/>
        </p:spPr>
        <p:txBody>
          <a:bodyPr rtlCol="0" anchor="ctr"/>
          <a:lstStyle/>
          <a:p>
            <a:pPr algn="ctr" defTabSz="457200">
              <a:buClr>
                <a:srgbClr val="000000"/>
              </a:buClr>
              <a:defRPr/>
            </a:pPr>
            <a:r>
              <a:rPr kumimoji="1" lang="en-US" altLang="zh-CN"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rPr>
              <a:t>A consolidated model</a:t>
            </a:r>
            <a:endParaRPr kumimoji="1" lang="zh-CN" altLang="en-US" sz="1600" b="1" kern="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sym typeface="Arial"/>
            </a:endParaRPr>
          </a:p>
        </p:txBody>
      </p:sp>
      <p:pic>
        <p:nvPicPr>
          <p:cNvPr id="8" name="图片 7" descr="图标&#10;&#10;描述已自动生成">
            <a:extLst>
              <a:ext uri="{FF2B5EF4-FFF2-40B4-BE49-F238E27FC236}">
                <a16:creationId xmlns:a16="http://schemas.microsoft.com/office/drawing/2014/main" id="{39465C49-85B0-7E91-BE2F-48AB6F1C2FDF}"/>
              </a:ext>
            </a:extLst>
          </p:cNvPr>
          <p:cNvPicPr>
            <a:picLocks noChangeAspect="1"/>
          </p:cNvPicPr>
          <p:nvPr/>
        </p:nvPicPr>
        <p:blipFill>
          <a:blip r:embed="rId5"/>
          <a:stretch>
            <a:fillRect/>
          </a:stretch>
        </p:blipFill>
        <p:spPr>
          <a:xfrm>
            <a:off x="5191787" y="4390041"/>
            <a:ext cx="878126" cy="878126"/>
          </a:xfrm>
          <a:prstGeom prst="rect">
            <a:avLst/>
          </a:prstGeom>
        </p:spPr>
      </p:pic>
      <p:pic>
        <p:nvPicPr>
          <p:cNvPr id="9" name="图片 8">
            <a:extLst>
              <a:ext uri="{FF2B5EF4-FFF2-40B4-BE49-F238E27FC236}">
                <a16:creationId xmlns:a16="http://schemas.microsoft.com/office/drawing/2014/main" id="{151B2B73-7355-E995-9DB4-A33D91DC67CB}"/>
              </a:ext>
            </a:extLst>
          </p:cNvPr>
          <p:cNvPicPr>
            <a:picLocks noChangeAspect="1"/>
          </p:cNvPicPr>
          <p:nvPr/>
        </p:nvPicPr>
        <p:blipFill>
          <a:blip r:embed="rId6"/>
          <a:stretch>
            <a:fillRect/>
          </a:stretch>
        </p:blipFill>
        <p:spPr>
          <a:xfrm>
            <a:off x="11473068" y="6450263"/>
            <a:ext cx="612915" cy="323482"/>
          </a:xfrm>
          <a:prstGeom prst="rect">
            <a:avLst/>
          </a:prstGeom>
        </p:spPr>
      </p:pic>
      <p:pic>
        <p:nvPicPr>
          <p:cNvPr id="12" name="图片 11">
            <a:extLst>
              <a:ext uri="{FF2B5EF4-FFF2-40B4-BE49-F238E27FC236}">
                <a16:creationId xmlns:a16="http://schemas.microsoft.com/office/drawing/2014/main" id="{72281EB0-AD4E-2AA9-D006-29E6851E0349}"/>
              </a:ext>
            </a:extLst>
          </p:cNvPr>
          <p:cNvPicPr>
            <a:picLocks noChangeAspect="1"/>
          </p:cNvPicPr>
          <p:nvPr/>
        </p:nvPicPr>
        <p:blipFill>
          <a:blip r:embed="rId7"/>
          <a:stretch>
            <a:fillRect/>
          </a:stretch>
        </p:blipFill>
        <p:spPr>
          <a:xfrm>
            <a:off x="7549531" y="204905"/>
            <a:ext cx="1836756" cy="289178"/>
          </a:xfrm>
          <a:prstGeom prst="rect">
            <a:avLst/>
          </a:prstGeom>
        </p:spPr>
      </p:pic>
      <p:pic>
        <p:nvPicPr>
          <p:cNvPr id="14" name="图片 13">
            <a:extLst>
              <a:ext uri="{FF2B5EF4-FFF2-40B4-BE49-F238E27FC236}">
                <a16:creationId xmlns:a16="http://schemas.microsoft.com/office/drawing/2014/main" id="{E363DA35-5F72-0EFD-35F3-8D526B755A7C}"/>
              </a:ext>
            </a:extLst>
          </p:cNvPr>
          <p:cNvPicPr>
            <a:picLocks noChangeAspect="1"/>
          </p:cNvPicPr>
          <p:nvPr/>
        </p:nvPicPr>
        <p:blipFill>
          <a:blip r:embed="rId8"/>
          <a:stretch>
            <a:fillRect/>
          </a:stretch>
        </p:blipFill>
        <p:spPr>
          <a:xfrm>
            <a:off x="10871677" y="134774"/>
            <a:ext cx="1095036" cy="359309"/>
          </a:xfrm>
          <a:prstGeom prst="rect">
            <a:avLst/>
          </a:prstGeom>
        </p:spPr>
      </p:pic>
      <p:pic>
        <p:nvPicPr>
          <p:cNvPr id="15" name="图片 14" descr="黑暗中的标志&#10;&#10;描述已自动生成">
            <a:extLst>
              <a:ext uri="{FF2B5EF4-FFF2-40B4-BE49-F238E27FC236}">
                <a16:creationId xmlns:a16="http://schemas.microsoft.com/office/drawing/2014/main" id="{60D9F803-8869-B928-F572-0C3069D1D27D}"/>
              </a:ext>
            </a:extLst>
          </p:cNvPr>
          <p:cNvPicPr>
            <a:picLocks noChangeAspect="1"/>
          </p:cNvPicPr>
          <p:nvPr/>
        </p:nvPicPr>
        <p:blipFill>
          <a:blip r:embed="rId9"/>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345027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42"/>
                                        </p:tgtEl>
                                      </p:cBhvr>
                                    </p:animEffect>
                                    <p:set>
                                      <p:cBhvr>
                                        <p:cTn id="13" dur="1" fill="hold">
                                          <p:stCondLst>
                                            <p:cond delay="499"/>
                                          </p:stCondLst>
                                        </p:cTn>
                                        <p:tgtEl>
                                          <p:spTgt spid="42"/>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30"/>
                                        </p:tgtEl>
                                      </p:cBhvr>
                                    </p:animEffect>
                                    <p:set>
                                      <p:cBhvr>
                                        <p:cTn id="19" dur="1" fill="hold">
                                          <p:stCondLst>
                                            <p:cond delay="499"/>
                                          </p:stCondLst>
                                        </p:cTn>
                                        <p:tgtEl>
                                          <p:spTgt spid="30"/>
                                        </p:tgtEl>
                                        <p:attrNameLst>
                                          <p:attrName>style.visibility</p:attrName>
                                        </p:attrNameLst>
                                      </p:cBhvr>
                                      <p:to>
                                        <p:strVal val="hidden"/>
                                      </p:to>
                                    </p:set>
                                  </p:childTnLst>
                                </p:cTn>
                              </p:par>
                              <p:par>
                                <p:cTn id="20" presetID="3" presetClass="exit" presetSubtype="10" fill="hold" nodeType="withEffect">
                                  <p:stCondLst>
                                    <p:cond delay="0"/>
                                  </p:stCondLst>
                                  <p:childTnLst>
                                    <p:animEffect transition="out" filter="blinds(horizontal)">
                                      <p:cBhvr>
                                        <p:cTn id="21" dur="500"/>
                                        <p:tgtEl>
                                          <p:spTgt spid="32"/>
                                        </p:tgtEl>
                                      </p:cBhvr>
                                    </p:animEffect>
                                    <p:set>
                                      <p:cBhvr>
                                        <p:cTn id="22" dur="1" fill="hold">
                                          <p:stCondLst>
                                            <p:cond delay="499"/>
                                          </p:stCondLst>
                                        </p:cTn>
                                        <p:tgtEl>
                                          <p:spTgt spid="32"/>
                                        </p:tgtEl>
                                        <p:attrNameLst>
                                          <p:attrName>style.visibility</p:attrName>
                                        </p:attrNameLst>
                                      </p:cBhvr>
                                      <p:to>
                                        <p:strVal val="hidden"/>
                                      </p:to>
                                    </p:set>
                                  </p:childTnLst>
                                </p:cTn>
                              </p:par>
                              <p:par>
                                <p:cTn id="23" presetID="3" presetClass="exit" presetSubtype="10" fill="hold" nodeType="withEffect">
                                  <p:stCondLst>
                                    <p:cond delay="0"/>
                                  </p:stCondLst>
                                  <p:childTnLst>
                                    <p:animEffect transition="out" filter="blinds(horizontal)">
                                      <p:cBhvr>
                                        <p:cTn id="24" dur="500"/>
                                        <p:tgtEl>
                                          <p:spTgt spid="34"/>
                                        </p:tgtEl>
                                      </p:cBhvr>
                                    </p:animEffect>
                                    <p:set>
                                      <p:cBhvr>
                                        <p:cTn id="25" dur="1" fill="hold">
                                          <p:stCondLst>
                                            <p:cond delay="499"/>
                                          </p:stCondLst>
                                        </p:cTn>
                                        <p:tgtEl>
                                          <p:spTgt spid="34"/>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24"/>
                                        </p:tgtEl>
                                      </p:cBhvr>
                                    </p:animEffect>
                                    <p:set>
                                      <p:cBhvr>
                                        <p:cTn id="28" dur="1" fill="hold">
                                          <p:stCondLst>
                                            <p:cond delay="499"/>
                                          </p:stCondLst>
                                        </p:cTn>
                                        <p:tgtEl>
                                          <p:spTgt spid="24"/>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47"/>
                                        </p:tgtEl>
                                      </p:cBhvr>
                                    </p:animEffect>
                                    <p:set>
                                      <p:cBhvr>
                                        <p:cTn id="34" dur="1" fill="hold">
                                          <p:stCondLst>
                                            <p:cond delay="499"/>
                                          </p:stCondLst>
                                        </p:cTn>
                                        <p:tgtEl>
                                          <p:spTgt spid="47"/>
                                        </p:tgtEl>
                                        <p:attrNameLst>
                                          <p:attrName>style.visibility</p:attrName>
                                        </p:attrNameLst>
                                      </p:cBhvr>
                                      <p:to>
                                        <p:strVal val="hidden"/>
                                      </p:to>
                                    </p:set>
                                  </p:childTnLst>
                                </p:cTn>
                              </p:par>
                              <p:par>
                                <p:cTn id="35" presetID="3" presetClass="exit" presetSubtype="10" fill="hold" nodeType="withEffect">
                                  <p:stCondLst>
                                    <p:cond delay="0"/>
                                  </p:stCondLst>
                                  <p:childTnLst>
                                    <p:animEffect transition="out" filter="blinds(horizontal)">
                                      <p:cBhvr>
                                        <p:cTn id="36" dur="500"/>
                                        <p:tgtEl>
                                          <p:spTgt spid="52"/>
                                        </p:tgtEl>
                                      </p:cBhvr>
                                    </p:animEffect>
                                    <p:set>
                                      <p:cBhvr>
                                        <p:cTn id="37" dur="1" fill="hold">
                                          <p:stCondLst>
                                            <p:cond delay="499"/>
                                          </p:stCondLst>
                                        </p:cTn>
                                        <p:tgtEl>
                                          <p:spTgt spid="52"/>
                                        </p:tgtEl>
                                        <p:attrNameLst>
                                          <p:attrName>style.visibility</p:attrName>
                                        </p:attrNameLst>
                                      </p:cBhvr>
                                      <p:to>
                                        <p:strVal val="hidden"/>
                                      </p:to>
                                    </p:set>
                                  </p:childTnLst>
                                </p:cTn>
                              </p:par>
                              <p:par>
                                <p:cTn id="38" presetID="3" presetClass="exit" presetSubtype="10" fill="hold" nodeType="withEffect">
                                  <p:stCondLst>
                                    <p:cond delay="0"/>
                                  </p:stCondLst>
                                  <p:childTnLst>
                                    <p:animEffect transition="out" filter="blinds(horizontal)">
                                      <p:cBhvr>
                                        <p:cTn id="39" dur="500"/>
                                        <p:tgtEl>
                                          <p:spTgt spid="72"/>
                                        </p:tgtEl>
                                      </p:cBhvr>
                                    </p:animEffect>
                                    <p:set>
                                      <p:cBhvr>
                                        <p:cTn id="40" dur="1" fill="hold">
                                          <p:stCondLst>
                                            <p:cond delay="499"/>
                                          </p:stCondLst>
                                        </p:cTn>
                                        <p:tgtEl>
                                          <p:spTgt spid="72"/>
                                        </p:tgtEl>
                                        <p:attrNameLst>
                                          <p:attrName>style.visibility</p:attrName>
                                        </p:attrNameLst>
                                      </p:cBhvr>
                                      <p:to>
                                        <p:strVal val="hidden"/>
                                      </p:to>
                                    </p:set>
                                  </p:childTnLst>
                                </p:cTn>
                              </p:par>
                              <p:par>
                                <p:cTn id="41" presetID="3" presetClass="exit" presetSubtype="10" fill="hold" grpId="0" nodeType="withEffect">
                                  <p:stCondLst>
                                    <p:cond delay="0"/>
                                  </p:stCondLst>
                                  <p:childTnLst>
                                    <p:animEffect transition="out" filter="blinds(horizontal)">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0" presetClass="path" presetSubtype="0" accel="50000" decel="50000" fill="hold" grpId="0" nodeType="clickEffect">
                                  <p:stCondLst>
                                    <p:cond delay="0"/>
                                  </p:stCondLst>
                                  <p:childTnLst>
                                    <p:animMotion origin="layout" path="M 3.54167E-6 -2.59259E-6 L 0.06888 -2.59259E-6 " pathEditMode="relative" rAng="0" ptsTypes="AA">
                                      <p:cBhvr>
                                        <p:cTn id="47" dur="2000" fill="hold"/>
                                        <p:tgtEl>
                                          <p:spTgt spid="23"/>
                                        </p:tgtEl>
                                        <p:attrNameLst>
                                          <p:attrName>ppt_x</p:attrName>
                                          <p:attrName>ppt_y</p:attrName>
                                        </p:attrNameLst>
                                      </p:cBhvr>
                                      <p:rCtr x="3438" y="0"/>
                                    </p:animMotion>
                                  </p:childTnLst>
                                </p:cTn>
                              </p:par>
                              <p:par>
                                <p:cTn id="48" presetID="0" presetClass="path" presetSubtype="0" accel="50000" decel="50000" fill="hold" nodeType="withEffect">
                                  <p:stCondLst>
                                    <p:cond delay="0"/>
                                  </p:stCondLst>
                                  <p:childTnLst>
                                    <p:animMotion origin="layout" path="M -4.375E-6 -2.59259E-6 L 0.06888 -2.59259E-6 " pathEditMode="relative" rAng="0" ptsTypes="AA">
                                      <p:cBhvr>
                                        <p:cTn id="49" dur="2000" fill="hold"/>
                                        <p:tgtEl>
                                          <p:spTgt spid="18"/>
                                        </p:tgtEl>
                                        <p:attrNameLst>
                                          <p:attrName>ppt_x</p:attrName>
                                          <p:attrName>ppt_y</p:attrName>
                                        </p:attrNameLst>
                                      </p:cBhvr>
                                      <p:rCtr x="3438" y="0"/>
                                    </p:animMotion>
                                  </p:childTnLst>
                                </p:cTn>
                              </p:par>
                              <p:par>
                                <p:cTn id="50" presetID="0" presetClass="path" presetSubtype="0" accel="50000" decel="50000" fill="hold" nodeType="withEffect">
                                  <p:stCondLst>
                                    <p:cond delay="0"/>
                                  </p:stCondLst>
                                  <p:childTnLst>
                                    <p:animMotion origin="layout" path="M 4.58333E-6 4.44444E-6 L -0.07969 4.44444E-6 " pathEditMode="relative" rAng="0" ptsTypes="AA">
                                      <p:cBhvr>
                                        <p:cTn id="51" dur="2000" fill="hold"/>
                                        <p:tgtEl>
                                          <p:spTgt spid="56"/>
                                        </p:tgtEl>
                                        <p:attrNameLst>
                                          <p:attrName>ppt_x</p:attrName>
                                          <p:attrName>ppt_y</p:attrName>
                                        </p:attrNameLst>
                                      </p:cBhvr>
                                      <p:rCtr x="-3984" y="0"/>
                                    </p:animMotion>
                                  </p:childTnLst>
                                </p:cTn>
                              </p:par>
                              <p:par>
                                <p:cTn id="52" presetID="0" presetClass="path" presetSubtype="0" accel="50000" decel="50000" fill="hold" nodeType="withEffect">
                                  <p:stCondLst>
                                    <p:cond delay="0"/>
                                  </p:stCondLst>
                                  <p:childTnLst>
                                    <p:animMotion origin="layout" path="M -3.75E-6 3.7037E-7 L -0.07968 3.7037E-7 " pathEditMode="relative" rAng="0" ptsTypes="AA">
                                      <p:cBhvr>
                                        <p:cTn id="53" dur="2000" fill="hold"/>
                                        <p:tgtEl>
                                          <p:spTgt spid="70"/>
                                        </p:tgtEl>
                                        <p:attrNameLst>
                                          <p:attrName>ppt_x</p:attrName>
                                          <p:attrName>ppt_y</p:attrName>
                                        </p:attrNameLst>
                                      </p:cBhvr>
                                      <p:rCtr x="-3984" y="0"/>
                                    </p:animMotion>
                                  </p:childTnLst>
                                </p:cTn>
                              </p:par>
                              <p:par>
                                <p:cTn id="54" presetID="0" presetClass="path" presetSubtype="0" accel="50000" decel="50000" fill="hold" grpId="0" nodeType="withEffect">
                                  <p:stCondLst>
                                    <p:cond delay="0"/>
                                  </p:stCondLst>
                                  <p:childTnLst>
                                    <p:animMotion origin="layout" path="M 0 0 L -0.07969 0 " pathEditMode="relative" ptsTypes="AA">
                                      <p:cBhvr>
                                        <p:cTn id="55" dur="2000" fill="hold"/>
                                        <p:tgtEl>
                                          <p:spTgt spid="73"/>
                                        </p:tgtEl>
                                        <p:attrNameLst>
                                          <p:attrName>ppt_x</p:attrName>
                                          <p:attrName>ppt_y</p:attrName>
                                        </p:attrNameLst>
                                      </p:cBhvr>
                                    </p:animMotion>
                                  </p:childTnLst>
                                </p:cTn>
                              </p:par>
                              <p:par>
                                <p:cTn id="56" presetID="3" presetClass="entr" presetSubtype="1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linds(horizontal)">
                                      <p:cBhvr>
                                        <p:cTn id="58" dur="500"/>
                                        <p:tgtEl>
                                          <p:spTgt spid="5"/>
                                        </p:tgtEl>
                                      </p:cBhvr>
                                    </p:animEffect>
                                  </p:childTnLst>
                                </p:cTn>
                              </p:par>
                              <p:par>
                                <p:cTn id="59" presetID="3" presetClass="entr" presetSubtype="10"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linds(horizontal)">
                                      <p:cBhvr>
                                        <p:cTn id="6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73" grpId="0"/>
      <p:bldP spid="6" grpId="0" animBg="1"/>
      <p:bldP spid="13" grpId="0" animBg="1"/>
      <p:bldP spid="41" grpId="0" animBg="1"/>
      <p:bldP spid="42" grpId="0" animBg="1"/>
      <p:bldP spid="43" grpId="0" animBg="1"/>
      <p:bldP spid="47"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3F19563-47A2-061C-7039-E082EC032B03}"/>
              </a:ext>
            </a:extLst>
          </p:cNvPr>
          <p:cNvPicPr>
            <a:picLocks noChangeAspect="1"/>
          </p:cNvPicPr>
          <p:nvPr/>
        </p:nvPicPr>
        <p:blipFill>
          <a:blip r:embed="rId3"/>
          <a:stretch>
            <a:fillRect/>
          </a:stretch>
        </p:blipFill>
        <p:spPr>
          <a:xfrm>
            <a:off x="8945217" y="-1"/>
            <a:ext cx="3246783" cy="1419477"/>
          </a:xfrm>
          <a:prstGeom prst="rect">
            <a:avLst/>
          </a:prstGeom>
        </p:spPr>
      </p:pic>
      <p:sp>
        <p:nvSpPr>
          <p:cNvPr id="2" name="文本占位符 1">
            <a:extLst>
              <a:ext uri="{FF2B5EF4-FFF2-40B4-BE49-F238E27FC236}">
                <a16:creationId xmlns:a16="http://schemas.microsoft.com/office/drawing/2014/main" id="{DAA0570E-82FF-6371-04F4-FE9D3B1D0C7C}"/>
              </a:ext>
            </a:extLst>
          </p:cNvPr>
          <p:cNvSpPr>
            <a:spLocks noGrp="1"/>
          </p:cNvSpPr>
          <p:nvPr>
            <p:ph type="body" sz="quarter" idx="10"/>
          </p:nvPr>
        </p:nvSpPr>
        <p:spPr/>
        <p:txBody>
          <a:bodyPr>
            <a:normAutofit fontScale="92500" lnSpcReduction="20000"/>
          </a:bodyPr>
          <a:lstStyle/>
          <a:p>
            <a:r>
              <a:rPr kumimoji="1" lang="en-US" altLang="zh-CN" sz="3200" dirty="0">
                <a:latin typeface="Times New Roman" panose="02020603050405020304" pitchFamily="18" charset="0"/>
                <a:cs typeface="Times New Roman" panose="02020603050405020304" pitchFamily="18" charset="0"/>
              </a:rPr>
              <a:t>Differentiable Search Index (DSI)</a:t>
            </a:r>
            <a:endParaRPr kumimoji="1" lang="zh-CN" altLang="en-US" sz="32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3E62179A-D41E-BB95-F912-512291672ABF}"/>
              </a:ext>
            </a:extLst>
          </p:cNvPr>
          <p:cNvSpPr>
            <a:spLocks noGrp="1"/>
          </p:cNvSpPr>
          <p:nvPr>
            <p:ph type="body" sz="quarter" idx="22"/>
          </p:nvPr>
        </p:nvSpPr>
        <p:spPr>
          <a:xfrm>
            <a:off x="474300" y="1125968"/>
            <a:ext cx="11525442" cy="4766832"/>
          </a:xfrm>
        </p:spPr>
        <p:txBody>
          <a:bodyPr>
            <a:normAutofit fontScale="92500" lnSpcReduction="10000"/>
          </a:bodyPr>
          <a:lstStyle/>
          <a:p>
            <a:r>
              <a:rPr kumimoji="1" lang="en" altLang="zh-CN" dirty="0">
                <a:solidFill>
                  <a:schemeClr val="tx1"/>
                </a:solidFill>
                <a:latin typeface="Times New Roman" panose="02020603050405020304" pitchFamily="18" charset="0"/>
                <a:cs typeface="Times New Roman" panose="02020603050405020304" pitchFamily="18" charset="0"/>
              </a:rPr>
              <a:t>The information of all the documents within a corpus is encoded into the model parameters.</a:t>
            </a:r>
          </a:p>
          <a:p>
            <a:r>
              <a:rPr kumimoji="1" lang="en" altLang="zh-CN" dirty="0">
                <a:solidFill>
                  <a:schemeClr val="tx1"/>
                </a:solidFill>
                <a:latin typeface="Times New Roman" panose="02020603050405020304" pitchFamily="18" charset="0"/>
                <a:cs typeface="Times New Roman" panose="02020603050405020304" pitchFamily="18" charset="0"/>
              </a:rPr>
              <a:t>Formalizing the document retrieval task as a Seq2Seq problem </a:t>
            </a:r>
          </a:p>
          <a:p>
            <a:r>
              <a:rPr kumimoji="1" lang="en" altLang="zh-CN" dirty="0">
                <a:solidFill>
                  <a:schemeClr val="tx1"/>
                </a:solidFill>
                <a:latin typeface="Times New Roman" panose="02020603050405020304" pitchFamily="18" charset="0"/>
                <a:cs typeface="Times New Roman" panose="02020603050405020304" pitchFamily="18" charset="0"/>
              </a:rPr>
              <a:t>Directly mapping string queries to relevant document identifiers (</a:t>
            </a:r>
            <a:r>
              <a:rPr kumimoji="1" lang="en" altLang="zh-CN" dirty="0" err="1">
                <a:solidFill>
                  <a:schemeClr val="tx1"/>
                </a:solidFill>
                <a:latin typeface="Times New Roman" panose="02020603050405020304" pitchFamily="18" charset="0"/>
                <a:cs typeface="Times New Roman" panose="02020603050405020304" pitchFamily="18" charset="0"/>
              </a:rPr>
              <a:t>docids</a:t>
            </a:r>
            <a:r>
              <a:rPr kumimoji="1" lang="en" altLang="zh-CN" dirty="0">
                <a:solidFill>
                  <a:schemeClr val="tx1"/>
                </a:solidFill>
                <a:latin typeface="Times New Roman" panose="02020603050405020304" pitchFamily="18" charset="0"/>
                <a:cs typeface="Times New Roman" panose="02020603050405020304" pitchFamily="18" charset="0"/>
              </a:rPr>
              <a:t>)</a:t>
            </a: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r>
              <a:rPr kumimoji="1" lang="en" altLang="zh-CN" b="1" dirty="0">
                <a:solidFill>
                  <a:schemeClr val="tx1"/>
                </a:solidFill>
                <a:latin typeface="Times New Roman" panose="02020603050405020304" pitchFamily="18" charset="0"/>
                <a:cs typeface="Times New Roman" panose="02020603050405020304" pitchFamily="18" charset="0"/>
              </a:rPr>
              <a:t>Advantages</a:t>
            </a:r>
          </a:p>
          <a:p>
            <a:pPr lvl="1"/>
            <a:r>
              <a:rPr kumimoji="1" lang="en" altLang="zh-CN" dirty="0">
                <a:solidFill>
                  <a:schemeClr val="tx1"/>
                </a:solidFill>
                <a:latin typeface="Times New Roman" panose="02020603050405020304" pitchFamily="18" charset="0"/>
                <a:cs typeface="Times New Roman" panose="02020603050405020304" pitchFamily="18" charset="0"/>
              </a:rPr>
              <a:t>Enabling the end-to-end optimization</a:t>
            </a:r>
          </a:p>
          <a:p>
            <a:pPr lvl="1"/>
            <a:r>
              <a:rPr kumimoji="1" lang="en" altLang="zh-CN" dirty="0">
                <a:solidFill>
                  <a:schemeClr val="tx1"/>
                </a:solidFill>
                <a:latin typeface="Times New Roman" panose="02020603050405020304" pitchFamily="18" charset="0"/>
                <a:cs typeface="Times New Roman" panose="02020603050405020304" pitchFamily="18" charset="0"/>
              </a:rPr>
              <a:t>Supporting fine-grained interaction with the model parameters</a:t>
            </a:r>
          </a:p>
          <a:p>
            <a:pPr lvl="1"/>
            <a:r>
              <a:rPr kumimoji="1" lang="en" altLang="zh-CN" dirty="0">
                <a:solidFill>
                  <a:schemeClr val="tx1"/>
                </a:solidFill>
                <a:latin typeface="Times New Roman" panose="02020603050405020304" pitchFamily="18" charset="0"/>
                <a:cs typeface="Times New Roman" panose="02020603050405020304" pitchFamily="18" charset="0"/>
              </a:rPr>
              <a:t>The autoregressive decoding significantly reduces the memory space and computational cost</a:t>
            </a: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81856B99-6934-F1D9-EB21-5DD3BB4D420A}"/>
              </a:ext>
            </a:extLst>
          </p:cNvPr>
          <p:cNvPicPr>
            <a:picLocks noChangeAspect="1"/>
          </p:cNvPicPr>
          <p:nvPr/>
        </p:nvPicPr>
        <p:blipFill>
          <a:blip r:embed="rId4"/>
          <a:stretch>
            <a:fillRect/>
          </a:stretch>
        </p:blipFill>
        <p:spPr>
          <a:xfrm>
            <a:off x="11473068" y="6450263"/>
            <a:ext cx="612915" cy="323482"/>
          </a:xfrm>
          <a:prstGeom prst="rect">
            <a:avLst/>
          </a:prstGeom>
        </p:spPr>
      </p:pic>
      <p:sp>
        <p:nvSpPr>
          <p:cNvPr id="7" name="文本框 6">
            <a:extLst>
              <a:ext uri="{FF2B5EF4-FFF2-40B4-BE49-F238E27FC236}">
                <a16:creationId xmlns:a16="http://schemas.microsoft.com/office/drawing/2014/main" id="{2879E8B6-FA38-2986-2711-6B84B9AE8563}"/>
              </a:ext>
            </a:extLst>
          </p:cNvPr>
          <p:cNvSpPr txBox="1"/>
          <p:nvPr/>
        </p:nvSpPr>
        <p:spPr>
          <a:xfrm>
            <a:off x="3039036" y="6450263"/>
            <a:ext cx="6113928" cy="338554"/>
          </a:xfrm>
          <a:prstGeom prst="rect">
            <a:avLst/>
          </a:prstGeom>
          <a:noFill/>
        </p:spPr>
        <p:txBody>
          <a:bodyPr wrap="square">
            <a:spAutoFit/>
          </a:bodyPr>
          <a:lstStyle/>
          <a:p>
            <a:r>
              <a:rPr lang="zh-CN" altLang="en-US" sz="1600" i="1" dirty="0">
                <a:latin typeface="Times New Roman" panose="02020603050405020304" pitchFamily="18" charset="0"/>
                <a:cs typeface="Times New Roman" panose="02020603050405020304" pitchFamily="18" charset="0"/>
              </a:rPr>
              <a:t>Transformer Memory as a Diﬀerentiable Search Index</a:t>
            </a:r>
            <a:r>
              <a:rPr lang="en-US" altLang="zh-CN" sz="1600" i="1" dirty="0">
                <a:latin typeface="Times New Roman" panose="02020603050405020304" pitchFamily="18" charset="0"/>
                <a:cs typeface="Times New Roman" panose="02020603050405020304" pitchFamily="18" charset="0"/>
              </a:rPr>
              <a:t>, 2021, </a:t>
            </a:r>
            <a:r>
              <a:rPr lang="en" altLang="zh-CN" sz="1600" b="0" i="1" dirty="0" err="1">
                <a:solidFill>
                  <a:srgbClr val="000000"/>
                </a:solidFill>
                <a:effectLst/>
                <a:latin typeface="Times New Roman" panose="02020603050405020304" pitchFamily="18" charset="0"/>
                <a:cs typeface="Times New Roman" panose="02020603050405020304" pitchFamily="18" charset="0"/>
              </a:rPr>
              <a:t>NeurIPS</a:t>
            </a:r>
            <a:endParaRPr lang="zh-CN" altLang="en-US" sz="1600" i="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53682872-54DA-4208-7176-DBF23F8EE932}"/>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FEA64B7C-6B8D-D940-B145-4D1E7DE0E0CA}"/>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64D36118-D796-6D52-A806-E880E7FBB6D0}"/>
              </a:ext>
            </a:extLst>
          </p:cNvPr>
          <p:cNvPicPr>
            <a:picLocks noChangeAspect="1"/>
          </p:cNvPicPr>
          <p:nvPr/>
        </p:nvPicPr>
        <p:blipFill>
          <a:blip r:embed="rId7"/>
          <a:stretch>
            <a:fillRect/>
          </a:stretch>
        </p:blipFill>
        <p:spPr>
          <a:xfrm>
            <a:off x="9512261" y="212051"/>
            <a:ext cx="1214306" cy="282032"/>
          </a:xfrm>
          <a:prstGeom prst="rect">
            <a:avLst/>
          </a:prstGeom>
        </p:spPr>
      </p:pic>
      <p:pic>
        <p:nvPicPr>
          <p:cNvPr id="8" name="图片 7">
            <a:extLst>
              <a:ext uri="{FF2B5EF4-FFF2-40B4-BE49-F238E27FC236}">
                <a16:creationId xmlns:a16="http://schemas.microsoft.com/office/drawing/2014/main" id="{3B78EDAA-3F6F-CC18-6207-A7A32DF5001E}"/>
              </a:ext>
            </a:extLst>
          </p:cNvPr>
          <p:cNvPicPr>
            <a:picLocks noChangeAspect="1"/>
          </p:cNvPicPr>
          <p:nvPr/>
        </p:nvPicPr>
        <p:blipFill>
          <a:blip r:embed="rId8"/>
          <a:stretch>
            <a:fillRect/>
          </a:stretch>
        </p:blipFill>
        <p:spPr>
          <a:xfrm>
            <a:off x="1185012" y="2549076"/>
            <a:ext cx="8669655" cy="1525516"/>
          </a:xfrm>
          <a:prstGeom prst="rect">
            <a:avLst/>
          </a:prstGeom>
        </p:spPr>
      </p:pic>
    </p:spTree>
    <p:extLst>
      <p:ext uri="{BB962C8B-B14F-4D97-AF65-F5344CB8AC3E}">
        <p14:creationId xmlns:p14="http://schemas.microsoft.com/office/powerpoint/2010/main" val="333990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A0570E-82FF-6371-04F4-FE9D3B1D0C7C}"/>
              </a:ext>
            </a:extLst>
          </p:cNvPr>
          <p:cNvSpPr>
            <a:spLocks noGrp="1"/>
          </p:cNvSpPr>
          <p:nvPr>
            <p:ph type="body" sz="quarter" idx="10"/>
          </p:nvPr>
        </p:nvSpPr>
        <p:spPr/>
        <p:txBody>
          <a:bodyPr>
            <a:normAutofit fontScale="92500" lnSpcReduction="20000"/>
          </a:bodyPr>
          <a:lstStyle/>
          <a:p>
            <a:r>
              <a:rPr kumimoji="1" lang="en-US" altLang="zh-CN" sz="3200" dirty="0">
                <a:latin typeface="Times New Roman" panose="02020603050405020304" pitchFamily="18" charset="0"/>
                <a:cs typeface="Times New Roman" panose="02020603050405020304" pitchFamily="18" charset="0"/>
              </a:rPr>
              <a:t>Two basic tasks of DSI</a:t>
            </a:r>
            <a:endParaRPr kumimoji="1" lang="zh-CN" altLang="en-US" sz="32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3E62179A-D41E-BB95-F912-512291672ABF}"/>
              </a:ext>
            </a:extLst>
          </p:cNvPr>
          <p:cNvSpPr>
            <a:spLocks noGrp="1"/>
          </p:cNvSpPr>
          <p:nvPr>
            <p:ph type="body" sz="quarter" idx="22"/>
          </p:nvPr>
        </p:nvSpPr>
        <p:spPr>
          <a:xfrm>
            <a:off x="474300" y="1125968"/>
            <a:ext cx="11525442" cy="4766832"/>
          </a:xfrm>
        </p:spPr>
        <p:txBody>
          <a:bodyPr/>
          <a:lstStyle/>
          <a:p>
            <a:r>
              <a:rPr kumimoji="1" lang="en" altLang="zh-CN" b="1" dirty="0">
                <a:solidFill>
                  <a:schemeClr val="tx1"/>
                </a:solidFill>
                <a:latin typeface="Times New Roman" panose="02020603050405020304" pitchFamily="18" charset="0"/>
                <a:cs typeface="Times New Roman" panose="02020603050405020304" pitchFamily="18" charset="0"/>
              </a:rPr>
              <a:t>The indexing task</a:t>
            </a:r>
          </a:p>
          <a:p>
            <a:pPr lvl="1"/>
            <a:r>
              <a:rPr kumimoji="1" lang="en" altLang="zh-CN" dirty="0">
                <a:solidFill>
                  <a:schemeClr val="tx1"/>
                </a:solidFill>
                <a:latin typeface="Times New Roman" panose="02020603050405020304" pitchFamily="18" charset="0"/>
                <a:cs typeface="Times New Roman" panose="02020603050405020304" pitchFamily="18" charset="0"/>
              </a:rPr>
              <a:t>Learning a mapping from the document content to its identifier (</a:t>
            </a:r>
            <a:r>
              <a:rPr kumimoji="1" lang="en" altLang="zh-CN" dirty="0" err="1">
                <a:solidFill>
                  <a:schemeClr val="tx1"/>
                </a:solidFill>
                <a:latin typeface="Times New Roman" panose="02020603050405020304" pitchFamily="18" charset="0"/>
                <a:cs typeface="Times New Roman" panose="02020603050405020304" pitchFamily="18" charset="0"/>
              </a:rPr>
              <a:t>docid</a:t>
            </a:r>
            <a:r>
              <a:rPr kumimoji="1" lang="en" altLang="zh-CN" dirty="0">
                <a:solidFill>
                  <a:schemeClr val="tx1"/>
                </a:solidFill>
                <a:latin typeface="Times New Roman" panose="02020603050405020304" pitchFamily="18" charset="0"/>
                <a:cs typeface="Times New Roman" panose="02020603050405020304" pitchFamily="18" charset="0"/>
              </a:rPr>
              <a:t>). </a:t>
            </a:r>
          </a:p>
          <a:p>
            <a:pPr lvl="1"/>
            <a:r>
              <a:rPr kumimoji="1" lang="en" altLang="zh-CN" dirty="0">
                <a:solidFill>
                  <a:schemeClr val="tx1"/>
                </a:solidFill>
                <a:latin typeface="Times New Roman" panose="02020603050405020304" pitchFamily="18" charset="0"/>
                <a:cs typeface="Times New Roman" panose="02020603050405020304" pitchFamily="18" charset="0"/>
              </a:rPr>
              <a:t>The index is stored in model parameters, and indexing is simply another kind of model training. </a:t>
            </a:r>
          </a:p>
          <a:p>
            <a:endParaRPr kumimoji="1" lang="en"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kumimoji="1" lang="en" altLang="zh-CN" dirty="0">
              <a:solidFill>
                <a:schemeClr val="tx1"/>
              </a:solidFill>
              <a:latin typeface="Times New Roman" panose="02020603050405020304" pitchFamily="18" charset="0"/>
              <a:cs typeface="Times New Roman" panose="02020603050405020304" pitchFamily="18" charset="0"/>
            </a:endParaRPr>
          </a:p>
          <a:p>
            <a:pPr marL="0" indent="0">
              <a:buNone/>
            </a:pPr>
            <a:endParaRPr kumimoji="1" lang="en" altLang="zh-CN" dirty="0">
              <a:solidFill>
                <a:schemeClr val="tx1"/>
              </a:solidFill>
              <a:latin typeface="Times New Roman" panose="02020603050405020304" pitchFamily="18" charset="0"/>
              <a:cs typeface="Times New Roman" panose="02020603050405020304" pitchFamily="18" charset="0"/>
            </a:endParaRPr>
          </a:p>
          <a:p>
            <a:r>
              <a:rPr kumimoji="1" lang="en" altLang="zh-CN" b="1" dirty="0">
                <a:solidFill>
                  <a:schemeClr val="tx1"/>
                </a:solidFill>
                <a:latin typeface="Times New Roman" panose="02020603050405020304" pitchFamily="18" charset="0"/>
                <a:cs typeface="Times New Roman" panose="02020603050405020304" pitchFamily="18" charset="0"/>
              </a:rPr>
              <a:t>The retrieval task</a:t>
            </a:r>
          </a:p>
          <a:p>
            <a:pPr lvl="1"/>
            <a:r>
              <a:rPr kumimoji="1" lang="en" altLang="zh-CN" dirty="0">
                <a:solidFill>
                  <a:schemeClr val="tx1"/>
                </a:solidFill>
                <a:latin typeface="Times New Roman" panose="02020603050405020304" pitchFamily="18" charset="0"/>
                <a:cs typeface="Times New Roman" panose="02020603050405020304" pitchFamily="18" charset="0"/>
              </a:rPr>
              <a:t> Mapping queries to relevant </a:t>
            </a:r>
            <a:r>
              <a:rPr kumimoji="1" lang="en" altLang="zh-CN" dirty="0" err="1">
                <a:solidFill>
                  <a:schemeClr val="tx1"/>
                </a:solidFill>
                <a:latin typeface="Times New Roman" panose="02020603050405020304" pitchFamily="18" charset="0"/>
                <a:cs typeface="Times New Roman" panose="02020603050405020304" pitchFamily="18" charset="0"/>
              </a:rPr>
              <a:t>docids</a:t>
            </a:r>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en" altLang="zh-CN" dirty="0">
              <a:solidFill>
                <a:schemeClr val="tx1"/>
              </a:solidFill>
              <a:latin typeface="Times New Roman" panose="02020603050405020304" pitchFamily="18" charset="0"/>
              <a:cs typeface="Times New Roman" panose="02020603050405020304" pitchFamily="18" charset="0"/>
            </a:endParaRPr>
          </a:p>
          <a:p>
            <a:endParaRPr kumimoji="1" lang="zh-CN" altLang="en-US" dirty="0">
              <a:solidFill>
                <a:schemeClr val="tx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FE29EE8-CB7E-2FCF-D9F7-3E095D512B70}"/>
              </a:ext>
            </a:extLst>
          </p:cNvPr>
          <p:cNvPicPr>
            <a:picLocks noChangeAspect="1"/>
          </p:cNvPicPr>
          <p:nvPr/>
        </p:nvPicPr>
        <p:blipFill>
          <a:blip r:embed="rId3"/>
          <a:stretch>
            <a:fillRect/>
          </a:stretch>
        </p:blipFill>
        <p:spPr>
          <a:xfrm>
            <a:off x="4388898" y="2653081"/>
            <a:ext cx="3086100" cy="596900"/>
          </a:xfrm>
          <a:prstGeom prst="rect">
            <a:avLst/>
          </a:prstGeom>
        </p:spPr>
      </p:pic>
      <p:pic>
        <p:nvPicPr>
          <p:cNvPr id="5" name="图片 4">
            <a:extLst>
              <a:ext uri="{FF2B5EF4-FFF2-40B4-BE49-F238E27FC236}">
                <a16:creationId xmlns:a16="http://schemas.microsoft.com/office/drawing/2014/main" id="{13AED2D0-7B0E-F062-3F46-91EFC046B8C9}"/>
              </a:ext>
            </a:extLst>
          </p:cNvPr>
          <p:cNvPicPr>
            <a:picLocks noChangeAspect="1"/>
          </p:cNvPicPr>
          <p:nvPr/>
        </p:nvPicPr>
        <p:blipFill>
          <a:blip r:embed="rId4"/>
          <a:stretch>
            <a:fillRect/>
          </a:stretch>
        </p:blipFill>
        <p:spPr>
          <a:xfrm>
            <a:off x="4217448" y="4816850"/>
            <a:ext cx="3429000" cy="609600"/>
          </a:xfrm>
          <a:prstGeom prst="rect">
            <a:avLst/>
          </a:prstGeom>
        </p:spPr>
      </p:pic>
      <p:pic>
        <p:nvPicPr>
          <p:cNvPr id="6" name="图片 5">
            <a:extLst>
              <a:ext uri="{FF2B5EF4-FFF2-40B4-BE49-F238E27FC236}">
                <a16:creationId xmlns:a16="http://schemas.microsoft.com/office/drawing/2014/main" id="{7F342635-3C17-71F2-6962-359E6E429111}"/>
              </a:ext>
            </a:extLst>
          </p:cNvPr>
          <p:cNvPicPr>
            <a:picLocks noChangeAspect="1"/>
          </p:cNvPicPr>
          <p:nvPr/>
        </p:nvPicPr>
        <p:blipFill>
          <a:blip r:embed="rId5"/>
          <a:stretch>
            <a:fillRect/>
          </a:stretch>
        </p:blipFill>
        <p:spPr>
          <a:xfrm>
            <a:off x="8945217" y="-1"/>
            <a:ext cx="3246783" cy="1419477"/>
          </a:xfrm>
          <a:prstGeom prst="rect">
            <a:avLst/>
          </a:prstGeom>
        </p:spPr>
      </p:pic>
      <p:pic>
        <p:nvPicPr>
          <p:cNvPr id="7" name="图片 6">
            <a:extLst>
              <a:ext uri="{FF2B5EF4-FFF2-40B4-BE49-F238E27FC236}">
                <a16:creationId xmlns:a16="http://schemas.microsoft.com/office/drawing/2014/main" id="{872CF1A4-8636-8F78-46B8-C5B32780C9A3}"/>
              </a:ext>
            </a:extLst>
          </p:cNvPr>
          <p:cNvPicPr>
            <a:picLocks noChangeAspect="1"/>
          </p:cNvPicPr>
          <p:nvPr/>
        </p:nvPicPr>
        <p:blipFill>
          <a:blip r:embed="rId6"/>
          <a:stretch>
            <a:fillRect/>
          </a:stretch>
        </p:blipFill>
        <p:spPr>
          <a:xfrm>
            <a:off x="11473068" y="6450263"/>
            <a:ext cx="612915" cy="323482"/>
          </a:xfrm>
          <a:prstGeom prst="rect">
            <a:avLst/>
          </a:prstGeom>
        </p:spPr>
      </p:pic>
      <p:pic>
        <p:nvPicPr>
          <p:cNvPr id="10" name="图片 9">
            <a:extLst>
              <a:ext uri="{FF2B5EF4-FFF2-40B4-BE49-F238E27FC236}">
                <a16:creationId xmlns:a16="http://schemas.microsoft.com/office/drawing/2014/main" id="{CC21EE03-36B4-54B5-031E-72975ECFD40B}"/>
              </a:ext>
            </a:extLst>
          </p:cNvPr>
          <p:cNvPicPr>
            <a:picLocks noChangeAspect="1"/>
          </p:cNvPicPr>
          <p:nvPr/>
        </p:nvPicPr>
        <p:blipFill>
          <a:blip r:embed="rId7"/>
          <a:stretch>
            <a:fillRect/>
          </a:stretch>
        </p:blipFill>
        <p:spPr>
          <a:xfrm>
            <a:off x="7549531" y="204905"/>
            <a:ext cx="1836756" cy="289178"/>
          </a:xfrm>
          <a:prstGeom prst="rect">
            <a:avLst/>
          </a:prstGeom>
        </p:spPr>
      </p:pic>
      <p:pic>
        <p:nvPicPr>
          <p:cNvPr id="11" name="图片 10">
            <a:extLst>
              <a:ext uri="{FF2B5EF4-FFF2-40B4-BE49-F238E27FC236}">
                <a16:creationId xmlns:a16="http://schemas.microsoft.com/office/drawing/2014/main" id="{7EADBC5B-BB1E-BDC8-E572-8427147553B7}"/>
              </a:ext>
            </a:extLst>
          </p:cNvPr>
          <p:cNvPicPr>
            <a:picLocks noChangeAspect="1"/>
          </p:cNvPicPr>
          <p:nvPr/>
        </p:nvPicPr>
        <p:blipFill>
          <a:blip r:embed="rId8"/>
          <a:stretch>
            <a:fillRect/>
          </a:stretch>
        </p:blipFill>
        <p:spPr>
          <a:xfrm>
            <a:off x="10871677" y="134774"/>
            <a:ext cx="1095036" cy="359309"/>
          </a:xfrm>
          <a:prstGeom prst="rect">
            <a:avLst/>
          </a:prstGeom>
        </p:spPr>
      </p:pic>
      <p:pic>
        <p:nvPicPr>
          <p:cNvPr id="12" name="图片 11" descr="黑暗中的标志&#10;&#10;描述已自动生成">
            <a:extLst>
              <a:ext uri="{FF2B5EF4-FFF2-40B4-BE49-F238E27FC236}">
                <a16:creationId xmlns:a16="http://schemas.microsoft.com/office/drawing/2014/main" id="{07B79C7A-2311-FB94-CC67-AD4988119A39}"/>
              </a:ext>
            </a:extLst>
          </p:cNvPr>
          <p:cNvPicPr>
            <a:picLocks noChangeAspect="1"/>
          </p:cNvPicPr>
          <p:nvPr/>
        </p:nvPicPr>
        <p:blipFill>
          <a:blip r:embed="rId9"/>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132887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55C6679-113B-564F-85BD-BF70838D9E3B}"/>
              </a:ext>
            </a:extLst>
          </p:cNvPr>
          <p:cNvSpPr>
            <a:spLocks noGrp="1"/>
          </p:cNvSpPr>
          <p:nvPr>
            <p:ph type="body" sz="quarter" idx="10"/>
          </p:nvPr>
        </p:nvSpPr>
        <p:spPr/>
        <p:txBody>
          <a:bodyPr>
            <a:normAutofit fontScale="92500" lnSpcReduction="20000"/>
          </a:bodyPr>
          <a:lstStyle/>
          <a:p>
            <a:r>
              <a:rPr kumimoji="1" lang="en" altLang="zh-CN" sz="3200" dirty="0">
                <a:latin typeface="Times New Roman" panose="02020603050405020304" pitchFamily="18" charset="0"/>
                <a:cs typeface="Times New Roman" panose="02020603050405020304" pitchFamily="18" charset="0"/>
              </a:rPr>
              <a:t>Challenges for DSI</a:t>
            </a:r>
            <a:endParaRPr kumimoji="1" lang="zh-CN" altLang="en-US" sz="3200" dirty="0">
              <a:latin typeface="Times New Roman" panose="02020603050405020304" pitchFamily="18" charset="0"/>
              <a:cs typeface="Times New Roman" panose="02020603050405020304" pitchFamily="18" charset="0"/>
            </a:endParaRPr>
          </a:p>
        </p:txBody>
      </p:sp>
      <p:sp>
        <p:nvSpPr>
          <p:cNvPr id="3" name="文本占位符 2">
            <a:extLst>
              <a:ext uri="{FF2B5EF4-FFF2-40B4-BE49-F238E27FC236}">
                <a16:creationId xmlns:a16="http://schemas.microsoft.com/office/drawing/2014/main" id="{82A86FA7-D176-7D41-89E0-5DDB25BA81E1}"/>
              </a:ext>
            </a:extLst>
          </p:cNvPr>
          <p:cNvSpPr>
            <a:spLocks noGrp="1"/>
          </p:cNvSpPr>
          <p:nvPr>
            <p:ph type="body" sz="quarter" idx="22"/>
          </p:nvPr>
        </p:nvSpPr>
        <p:spPr>
          <a:xfrm>
            <a:off x="474300" y="1125968"/>
            <a:ext cx="11572389" cy="4766832"/>
          </a:xfrm>
        </p:spPr>
        <p:txBody>
          <a:bodyPr>
            <a:normAutofit/>
          </a:bodyPr>
          <a:lstStyle/>
          <a:p>
            <a:r>
              <a:rPr kumimoji="1" lang="en" altLang="zh-CN" b="1" dirty="0">
                <a:solidFill>
                  <a:schemeClr val="tx1"/>
                </a:solidFill>
                <a:latin typeface="Times New Roman" panose="02020603050405020304" pitchFamily="18" charset="0"/>
                <a:cs typeface="Times New Roman" panose="02020603050405020304" pitchFamily="18" charset="0"/>
              </a:rPr>
              <a:t>How to assign an identifier to each document</a:t>
            </a:r>
          </a:p>
          <a:p>
            <a:pPr lvl="1"/>
            <a:r>
              <a:rPr kumimoji="1" lang="en" altLang="zh-CN" dirty="0">
                <a:solidFill>
                  <a:schemeClr val="tx1"/>
                </a:solidFill>
                <a:latin typeface="Times New Roman" panose="02020603050405020304" pitchFamily="18" charset="0"/>
                <a:cs typeface="Times New Roman" panose="02020603050405020304" pitchFamily="18" charset="0"/>
              </a:rPr>
              <a:t>A single token (arbitrary unique integer) or a string of tokens which can be arbitrary numeric string or semantic numeric string via hierarchical clustering, as the identifiers</a:t>
            </a:r>
          </a:p>
          <a:p>
            <a:endParaRPr kumimoji="1" lang="en" altLang="zh-CN" dirty="0">
              <a:solidFill>
                <a:schemeClr val="tx1"/>
              </a:solidFill>
              <a:latin typeface="Times New Roman" panose="02020603050405020304" pitchFamily="18" charset="0"/>
              <a:cs typeface="Times New Roman" panose="02020603050405020304" pitchFamily="18" charset="0"/>
            </a:endParaRPr>
          </a:p>
          <a:p>
            <a:r>
              <a:rPr kumimoji="1" lang="en" altLang="zh-CN" b="1" dirty="0">
                <a:solidFill>
                  <a:schemeClr val="tx1"/>
                </a:solidFill>
                <a:latin typeface="Times New Roman" panose="02020603050405020304" pitchFamily="18" charset="0"/>
                <a:cs typeface="Times New Roman" panose="02020603050405020304" pitchFamily="18" charset="0"/>
              </a:rPr>
              <a:t>How to learn the associations between a document and its identifier</a:t>
            </a:r>
          </a:p>
          <a:p>
            <a:pPr lvl="1"/>
            <a:r>
              <a:rPr kumimoji="1" lang="en" altLang="zh-CN" dirty="0">
                <a:solidFill>
                  <a:schemeClr val="tx1"/>
                </a:solidFill>
                <a:latin typeface="Times New Roman" panose="02020603050405020304" pitchFamily="18" charset="0"/>
                <a:cs typeface="Times New Roman" panose="02020603050405020304" pitchFamily="18" charset="0"/>
              </a:rPr>
              <a:t>Taking the documents as inputs and generates identifiers as outputs</a:t>
            </a:r>
            <a:endParaRPr kumimoji="1" lang="zh-CN" altLang="en-US" dirty="0"/>
          </a:p>
        </p:txBody>
      </p:sp>
      <p:sp>
        <p:nvSpPr>
          <p:cNvPr id="4" name="灯片编号占位符 3">
            <a:extLst>
              <a:ext uri="{FF2B5EF4-FFF2-40B4-BE49-F238E27FC236}">
                <a16:creationId xmlns:a16="http://schemas.microsoft.com/office/drawing/2014/main" id="{B0445F3F-6DE7-B340-998E-0F8C8DE0D00F}"/>
              </a:ext>
            </a:extLst>
          </p:cNvPr>
          <p:cNvSpPr>
            <a:spLocks noGrp="1"/>
          </p:cNvSpPr>
          <p:nvPr>
            <p:ph type="sldNum" sz="quarter" idx="4"/>
          </p:nvPr>
        </p:nvSpPr>
        <p:spPr/>
        <p:txBody>
          <a:bodyPr/>
          <a:lstStyle/>
          <a:p>
            <a:fld id="{CFA165D2-0530-E94C-A987-BD40D545B1E6}" type="slidenum">
              <a:rPr kumimoji="1" lang="zh-CN" altLang="en-US" smtClean="0"/>
              <a:t>6</a:t>
            </a:fld>
            <a:endParaRPr kumimoji="1" lang="zh-CN" altLang="en-US" dirty="0"/>
          </a:p>
        </p:txBody>
      </p:sp>
      <p:sp>
        <p:nvSpPr>
          <p:cNvPr id="8" name="文本框 7">
            <a:extLst>
              <a:ext uri="{FF2B5EF4-FFF2-40B4-BE49-F238E27FC236}">
                <a16:creationId xmlns:a16="http://schemas.microsoft.com/office/drawing/2014/main" id="{AD1F7422-2046-6C49-B95C-FBB8F1EB921A}"/>
              </a:ext>
            </a:extLst>
          </p:cNvPr>
          <p:cNvSpPr txBox="1"/>
          <p:nvPr/>
        </p:nvSpPr>
        <p:spPr>
          <a:xfrm>
            <a:off x="3227205" y="6546558"/>
            <a:ext cx="6066577" cy="338554"/>
          </a:xfrm>
          <a:prstGeom prst="rect">
            <a:avLst/>
          </a:prstGeom>
          <a:noFill/>
        </p:spPr>
        <p:txBody>
          <a:bodyPr wrap="square">
            <a:spAutoFit/>
          </a:bodyPr>
          <a:lstStyle/>
          <a:p>
            <a:r>
              <a:rPr lang="zh-CN" altLang="en-US" sz="1600" i="1" dirty="0">
                <a:latin typeface="Times New Roman" panose="02020603050405020304" pitchFamily="18" charset="0"/>
                <a:cs typeface="Times New Roman" panose="02020603050405020304" pitchFamily="18" charset="0"/>
              </a:rPr>
              <a:t>Transformer Memory as a Diﬀerentiable Search Index</a:t>
            </a:r>
            <a:r>
              <a:rPr lang="en-US" altLang="zh-CN" sz="1600" i="1" dirty="0">
                <a:latin typeface="Times New Roman" panose="02020603050405020304" pitchFamily="18" charset="0"/>
                <a:cs typeface="Times New Roman" panose="02020603050405020304" pitchFamily="18" charset="0"/>
              </a:rPr>
              <a:t>, 2021, </a:t>
            </a:r>
            <a:r>
              <a:rPr lang="en" altLang="zh-CN" sz="1600" b="0" i="1" dirty="0" err="1">
                <a:solidFill>
                  <a:srgbClr val="000000"/>
                </a:solidFill>
                <a:effectLst/>
                <a:latin typeface="Times New Roman" panose="02020603050405020304" pitchFamily="18" charset="0"/>
                <a:cs typeface="Times New Roman" panose="02020603050405020304" pitchFamily="18" charset="0"/>
              </a:rPr>
              <a:t>NeurIPS</a:t>
            </a:r>
            <a:endParaRPr lang="zh-CN" altLang="en-US" sz="1600" i="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000264E0-175F-6680-E577-2BBB17D52366}"/>
              </a:ext>
            </a:extLst>
          </p:cNvPr>
          <p:cNvPicPr>
            <a:picLocks noChangeAspect="1"/>
          </p:cNvPicPr>
          <p:nvPr/>
        </p:nvPicPr>
        <p:blipFill>
          <a:blip r:embed="rId3"/>
          <a:stretch>
            <a:fillRect/>
          </a:stretch>
        </p:blipFill>
        <p:spPr>
          <a:xfrm>
            <a:off x="8945217" y="-1"/>
            <a:ext cx="3246783" cy="1419477"/>
          </a:xfrm>
          <a:prstGeom prst="rect">
            <a:avLst/>
          </a:prstGeom>
        </p:spPr>
      </p:pic>
      <p:pic>
        <p:nvPicPr>
          <p:cNvPr id="7" name="图片 6">
            <a:extLst>
              <a:ext uri="{FF2B5EF4-FFF2-40B4-BE49-F238E27FC236}">
                <a16:creationId xmlns:a16="http://schemas.microsoft.com/office/drawing/2014/main" id="{B7CE9FCB-1EAB-A7E0-9F78-ECC06BF19019}"/>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11" name="图片 10">
            <a:extLst>
              <a:ext uri="{FF2B5EF4-FFF2-40B4-BE49-F238E27FC236}">
                <a16:creationId xmlns:a16="http://schemas.microsoft.com/office/drawing/2014/main" id="{5DC28701-9497-CB7C-41E5-C35F2D14049E}"/>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2" name="图片 11">
            <a:extLst>
              <a:ext uri="{FF2B5EF4-FFF2-40B4-BE49-F238E27FC236}">
                <a16:creationId xmlns:a16="http://schemas.microsoft.com/office/drawing/2014/main" id="{30586AC5-ADFF-9ED5-8B06-A62AA7AC3CCE}"/>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3" name="图片 12" descr="黑暗中的标志&#10;&#10;描述已自动生成">
            <a:extLst>
              <a:ext uri="{FF2B5EF4-FFF2-40B4-BE49-F238E27FC236}">
                <a16:creationId xmlns:a16="http://schemas.microsoft.com/office/drawing/2014/main" id="{46553AAC-2E26-1AC7-A38D-9ED6487B156A}"/>
              </a:ext>
            </a:extLst>
          </p:cNvPr>
          <p:cNvPicPr>
            <a:picLocks noChangeAspect="1"/>
          </p:cNvPicPr>
          <p:nvPr/>
        </p:nvPicPr>
        <p:blipFill>
          <a:blip r:embed="rId7"/>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82475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A0570E-82FF-6371-04F4-FE9D3B1D0C7C}"/>
              </a:ext>
            </a:extLst>
          </p:cNvPr>
          <p:cNvSpPr>
            <a:spLocks noGrp="1"/>
          </p:cNvSpPr>
          <p:nvPr>
            <p:ph type="body" sz="quarter" idx="10"/>
          </p:nvPr>
        </p:nvSpPr>
        <p:spPr/>
        <p:txBody>
          <a:bodyPr>
            <a:normAutofit fontScale="92500" lnSpcReduction="20000"/>
          </a:bodyPr>
          <a:lstStyle/>
          <a:p>
            <a:r>
              <a:rPr kumimoji="1" lang="en-US" altLang="zh-CN" sz="3200" dirty="0">
                <a:latin typeface="Times New Roman" panose="02020603050405020304" pitchFamily="18" charset="0"/>
                <a:cs typeface="Times New Roman" panose="02020603050405020304" pitchFamily="18" charset="0"/>
              </a:rPr>
              <a:t>Memory and recall for humans</a:t>
            </a:r>
            <a:endParaRPr kumimoji="1" lang="zh-CN" altLang="en-US" sz="32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1942A905-97F7-1A90-6DA3-D42F556FCB27}"/>
              </a:ext>
            </a:extLst>
          </p:cNvPr>
          <p:cNvPicPr>
            <a:picLocks noChangeAspect="1"/>
          </p:cNvPicPr>
          <p:nvPr/>
        </p:nvPicPr>
        <p:blipFill rotWithShape="1">
          <a:blip r:embed="rId3"/>
          <a:srcRect l="1357" t="4511" r="57225" b="6452"/>
          <a:stretch/>
        </p:blipFill>
        <p:spPr>
          <a:xfrm>
            <a:off x="5354073" y="3104273"/>
            <a:ext cx="3246589" cy="1663277"/>
          </a:xfrm>
          <a:prstGeom prst="rect">
            <a:avLst/>
          </a:prstGeom>
        </p:spPr>
      </p:pic>
      <p:sp>
        <p:nvSpPr>
          <p:cNvPr id="5" name="文本占位符 2">
            <a:extLst>
              <a:ext uri="{FF2B5EF4-FFF2-40B4-BE49-F238E27FC236}">
                <a16:creationId xmlns:a16="http://schemas.microsoft.com/office/drawing/2014/main" id="{C5FE2812-E160-6942-11DB-CE2FA4308993}"/>
              </a:ext>
            </a:extLst>
          </p:cNvPr>
          <p:cNvSpPr>
            <a:spLocks noGrp="1"/>
          </p:cNvSpPr>
          <p:nvPr>
            <p:ph type="body" sz="quarter" idx="22"/>
          </p:nvPr>
        </p:nvSpPr>
        <p:spPr>
          <a:xfrm>
            <a:off x="474300" y="1125968"/>
            <a:ext cx="11572389" cy="4766832"/>
          </a:xfrm>
        </p:spPr>
        <p:txBody>
          <a:bodyPr>
            <a:normAutofit/>
          </a:bodyPr>
          <a:lstStyle/>
          <a:p>
            <a:r>
              <a:rPr kumimoji="1" lang="en" altLang="zh-CN" b="1" dirty="0">
                <a:solidFill>
                  <a:schemeClr val="tx1"/>
                </a:solidFill>
                <a:latin typeface="Times New Roman" panose="02020603050405020304" pitchFamily="18" charset="0"/>
                <a:cs typeface="Times New Roman" panose="02020603050405020304" pitchFamily="18" charset="0"/>
              </a:rPr>
              <a:t>How does the </a:t>
            </a:r>
            <a:r>
              <a:rPr kumimoji="1" lang="en-US" altLang="zh-CN" b="1" dirty="0">
                <a:solidFill>
                  <a:schemeClr val="tx1"/>
                </a:solidFill>
                <a:latin typeface="Times New Roman" panose="02020603050405020304" pitchFamily="18" charset="0"/>
                <a:cs typeface="Times New Roman" panose="02020603050405020304" pitchFamily="18" charset="0"/>
              </a:rPr>
              <a:t>human mind remember documents</a:t>
            </a:r>
          </a:p>
          <a:p>
            <a:pPr lvl="1"/>
            <a:r>
              <a:rPr lang="en" altLang="zh-CN" sz="2400" dirty="0">
                <a:solidFill>
                  <a:schemeClr val="tx1"/>
                </a:solidFill>
                <a:latin typeface="Times New Roman" panose="02020603050405020304" pitchFamily="18" charset="0"/>
                <a:cs typeface="Times New Roman" panose="02020603050405020304" pitchFamily="18" charset="0"/>
              </a:rPr>
              <a:t>Learning Strategies</a:t>
            </a:r>
            <a:r>
              <a:rPr lang="zh-CN" altLang="en-US" sz="2400" dirty="0">
                <a:solidFill>
                  <a:schemeClr val="tx1"/>
                </a:solidFill>
                <a:latin typeface="Times New Roman" panose="02020603050405020304" pitchFamily="18" charset="0"/>
                <a:cs typeface="Times New Roman" panose="02020603050405020304" pitchFamily="18" charset="0"/>
              </a:rPr>
              <a:t> </a:t>
            </a:r>
            <a:r>
              <a:rPr lang="en-US" altLang="zh-CN" sz="2400" dirty="0">
                <a:solidFill>
                  <a:schemeClr val="tx1"/>
                </a:solidFill>
                <a:latin typeface="Times New Roman" panose="02020603050405020304" pitchFamily="18" charset="0"/>
                <a:cs typeface="Times New Roman" panose="02020603050405020304" pitchFamily="18" charset="0"/>
              </a:rPr>
              <a:t>in</a:t>
            </a:r>
            <a:r>
              <a:rPr lang="en" altLang="zh-CN" sz="2400" dirty="0">
                <a:solidFill>
                  <a:schemeClr val="tx1"/>
                </a:solidFill>
                <a:latin typeface="Times New Roman" panose="02020603050405020304" pitchFamily="18" charset="0"/>
                <a:cs typeface="Times New Roman" panose="02020603050405020304" pitchFamily="18" charset="0"/>
              </a:rPr>
              <a:t> Cognitive Psychology are intended to influence learner’s</a:t>
            </a:r>
            <a:r>
              <a:rPr lang="zh-CN" altLang="en-US" sz="2400" dirty="0">
                <a:solidFill>
                  <a:schemeClr val="tx1"/>
                </a:solidFill>
                <a:latin typeface="Times New Roman" panose="02020603050405020304" pitchFamily="18" charset="0"/>
                <a:cs typeface="Times New Roman" panose="02020603050405020304" pitchFamily="18" charset="0"/>
              </a:rPr>
              <a:t> </a:t>
            </a:r>
            <a:r>
              <a:rPr lang="en" altLang="zh-CN" sz="2400" dirty="0">
                <a:solidFill>
                  <a:schemeClr val="tx1"/>
                </a:solidFill>
                <a:latin typeface="Times New Roman" panose="02020603050405020304" pitchFamily="18" charset="0"/>
                <a:cs typeface="Times New Roman" panose="02020603050405020304" pitchFamily="18" charset="0"/>
              </a:rPr>
              <a:t>encoding process</a:t>
            </a:r>
          </a:p>
          <a:p>
            <a:endParaRPr kumimoji="1" lang="zh-CN" altLang="en-US" dirty="0">
              <a:solidFill>
                <a:schemeClr val="tx1"/>
              </a:solidFill>
            </a:endParaRPr>
          </a:p>
        </p:txBody>
      </p:sp>
      <p:sp>
        <p:nvSpPr>
          <p:cNvPr id="12" name="文本框 11">
            <a:extLst>
              <a:ext uri="{FF2B5EF4-FFF2-40B4-BE49-F238E27FC236}">
                <a16:creationId xmlns:a16="http://schemas.microsoft.com/office/drawing/2014/main" id="{AB0F47FE-4380-C858-6141-7EFC5EEB1C57}"/>
              </a:ext>
            </a:extLst>
          </p:cNvPr>
          <p:cNvSpPr txBox="1"/>
          <p:nvPr/>
        </p:nvSpPr>
        <p:spPr>
          <a:xfrm>
            <a:off x="3485320" y="6519446"/>
            <a:ext cx="6109252" cy="338554"/>
          </a:xfrm>
          <a:prstGeom prst="rect">
            <a:avLst/>
          </a:prstGeom>
          <a:noFill/>
        </p:spPr>
        <p:txBody>
          <a:bodyPr wrap="square">
            <a:spAutoFit/>
          </a:bodyPr>
          <a:lstStyle/>
          <a:p>
            <a:r>
              <a:rPr lang="zh-CN" altLang="en-US" sz="1600" i="1" dirty="0">
                <a:latin typeface="Times New Roman" panose="02020603050405020304" pitchFamily="18" charset="0"/>
                <a:cs typeface="Times New Roman" panose="02020603050405020304" pitchFamily="18" charset="0"/>
              </a:rPr>
              <a:t>The teaching of learning strategies</a:t>
            </a:r>
            <a:r>
              <a:rPr lang="en-US" altLang="zh-CN" sz="1600" i="1" dirty="0">
                <a:latin typeface="Times New Roman" panose="02020603050405020304" pitchFamily="18" charset="0"/>
                <a:cs typeface="Times New Roman" panose="02020603050405020304" pitchFamily="18" charset="0"/>
              </a:rPr>
              <a:t>, 1983, </a:t>
            </a:r>
            <a:r>
              <a:rPr lang="zh-CN" altLang="en-US" sz="1600" i="1" dirty="0">
                <a:latin typeface="Times New Roman" panose="02020603050405020304" pitchFamily="18" charset="0"/>
                <a:cs typeface="Times New Roman" panose="02020603050405020304" pitchFamily="18" charset="0"/>
              </a:rPr>
              <a:t>Innovation abstracts</a:t>
            </a:r>
            <a:r>
              <a:rPr lang="en-US" altLang="zh-CN" sz="1600" i="1" dirty="0">
                <a:latin typeface="Times New Roman" panose="02020603050405020304" pitchFamily="18" charset="0"/>
                <a:cs typeface="Times New Roman" panose="02020603050405020304" pitchFamily="18" charset="0"/>
              </a:rPr>
              <a:t> </a:t>
            </a:r>
            <a:endParaRPr lang="zh-CN" altLang="en-US" sz="1600" i="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F6B04C42-F3B3-8478-E83E-1FD488821A61}"/>
              </a:ext>
            </a:extLst>
          </p:cNvPr>
          <p:cNvPicPr>
            <a:picLocks noChangeAspect="1"/>
          </p:cNvPicPr>
          <p:nvPr/>
        </p:nvPicPr>
        <p:blipFill>
          <a:blip r:embed="rId4"/>
          <a:stretch>
            <a:fillRect/>
          </a:stretch>
        </p:blipFill>
        <p:spPr>
          <a:xfrm>
            <a:off x="8945217" y="-1"/>
            <a:ext cx="3246783" cy="1419477"/>
          </a:xfrm>
          <a:prstGeom prst="rect">
            <a:avLst/>
          </a:prstGeom>
        </p:spPr>
      </p:pic>
      <p:pic>
        <p:nvPicPr>
          <p:cNvPr id="16" name="图片 15">
            <a:extLst>
              <a:ext uri="{FF2B5EF4-FFF2-40B4-BE49-F238E27FC236}">
                <a16:creationId xmlns:a16="http://schemas.microsoft.com/office/drawing/2014/main" id="{FC8F3BB5-0B54-2C44-482F-C61A526984EF}"/>
              </a:ext>
            </a:extLst>
          </p:cNvPr>
          <p:cNvPicPr>
            <a:picLocks noChangeAspect="1"/>
          </p:cNvPicPr>
          <p:nvPr/>
        </p:nvPicPr>
        <p:blipFill>
          <a:blip r:embed="rId5"/>
          <a:stretch>
            <a:fillRect/>
          </a:stretch>
        </p:blipFill>
        <p:spPr>
          <a:xfrm>
            <a:off x="11473068" y="6450263"/>
            <a:ext cx="612915" cy="323482"/>
          </a:xfrm>
          <a:prstGeom prst="rect">
            <a:avLst/>
          </a:prstGeom>
        </p:spPr>
      </p:pic>
      <p:pic>
        <p:nvPicPr>
          <p:cNvPr id="4" name="图片 3" descr="图标&#10;&#10;描述已自动生成">
            <a:extLst>
              <a:ext uri="{FF2B5EF4-FFF2-40B4-BE49-F238E27FC236}">
                <a16:creationId xmlns:a16="http://schemas.microsoft.com/office/drawing/2014/main" id="{E967FC24-0EA5-ADAF-7561-2DCE92372467}"/>
              </a:ext>
            </a:extLst>
          </p:cNvPr>
          <p:cNvPicPr>
            <a:picLocks noChangeAspect="1"/>
          </p:cNvPicPr>
          <p:nvPr/>
        </p:nvPicPr>
        <p:blipFill>
          <a:blip r:embed="rId6"/>
          <a:stretch>
            <a:fillRect/>
          </a:stretch>
        </p:blipFill>
        <p:spPr>
          <a:xfrm>
            <a:off x="3972402" y="3384187"/>
            <a:ext cx="1103448" cy="1103448"/>
          </a:xfrm>
          <a:prstGeom prst="rect">
            <a:avLst/>
          </a:prstGeom>
        </p:spPr>
      </p:pic>
      <p:pic>
        <p:nvPicPr>
          <p:cNvPr id="3" name="图片 2">
            <a:extLst>
              <a:ext uri="{FF2B5EF4-FFF2-40B4-BE49-F238E27FC236}">
                <a16:creationId xmlns:a16="http://schemas.microsoft.com/office/drawing/2014/main" id="{20BAC1F1-15D9-F959-ADE7-DBEDD3B8CEBA}"/>
              </a:ext>
            </a:extLst>
          </p:cNvPr>
          <p:cNvPicPr>
            <a:picLocks noChangeAspect="1"/>
          </p:cNvPicPr>
          <p:nvPr/>
        </p:nvPicPr>
        <p:blipFill>
          <a:blip r:embed="rId7"/>
          <a:stretch>
            <a:fillRect/>
          </a:stretch>
        </p:blipFill>
        <p:spPr>
          <a:xfrm>
            <a:off x="7549531" y="204905"/>
            <a:ext cx="1836756" cy="289178"/>
          </a:xfrm>
          <a:prstGeom prst="rect">
            <a:avLst/>
          </a:prstGeom>
        </p:spPr>
      </p:pic>
      <p:pic>
        <p:nvPicPr>
          <p:cNvPr id="6" name="图片 5">
            <a:extLst>
              <a:ext uri="{FF2B5EF4-FFF2-40B4-BE49-F238E27FC236}">
                <a16:creationId xmlns:a16="http://schemas.microsoft.com/office/drawing/2014/main" id="{F3244398-41A5-2BE8-FF10-1E94C3439C77}"/>
              </a:ext>
            </a:extLst>
          </p:cNvPr>
          <p:cNvPicPr>
            <a:picLocks noChangeAspect="1"/>
          </p:cNvPicPr>
          <p:nvPr/>
        </p:nvPicPr>
        <p:blipFill>
          <a:blip r:embed="rId8"/>
          <a:stretch>
            <a:fillRect/>
          </a:stretch>
        </p:blipFill>
        <p:spPr>
          <a:xfrm>
            <a:off x="10871677" y="134774"/>
            <a:ext cx="1095036" cy="359309"/>
          </a:xfrm>
          <a:prstGeom prst="rect">
            <a:avLst/>
          </a:prstGeom>
        </p:spPr>
      </p:pic>
      <p:pic>
        <p:nvPicPr>
          <p:cNvPr id="7" name="图片 6" descr="黑暗中的标志&#10;&#10;描述已自动生成">
            <a:extLst>
              <a:ext uri="{FF2B5EF4-FFF2-40B4-BE49-F238E27FC236}">
                <a16:creationId xmlns:a16="http://schemas.microsoft.com/office/drawing/2014/main" id="{54DA78B7-D85F-42EE-EFD7-2BED13544B7B}"/>
              </a:ext>
            </a:extLst>
          </p:cNvPr>
          <p:cNvPicPr>
            <a:picLocks noChangeAspect="1"/>
          </p:cNvPicPr>
          <p:nvPr/>
        </p:nvPicPr>
        <p:blipFill>
          <a:blip r:embed="rId9"/>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1868629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3EC99BD8-696F-762C-6972-0424DC89E45E}"/>
              </a:ext>
            </a:extLst>
          </p:cNvPr>
          <p:cNvPicPr>
            <a:picLocks noChangeAspect="1"/>
          </p:cNvPicPr>
          <p:nvPr/>
        </p:nvPicPr>
        <p:blipFill>
          <a:blip r:embed="rId3"/>
          <a:stretch>
            <a:fillRect/>
          </a:stretch>
        </p:blipFill>
        <p:spPr>
          <a:xfrm>
            <a:off x="8945217" y="-1"/>
            <a:ext cx="3246783" cy="1419477"/>
          </a:xfrm>
          <a:prstGeom prst="rect">
            <a:avLst/>
          </a:prstGeom>
        </p:spPr>
      </p:pic>
      <p:sp>
        <p:nvSpPr>
          <p:cNvPr id="2" name="文本占位符 1">
            <a:extLst>
              <a:ext uri="{FF2B5EF4-FFF2-40B4-BE49-F238E27FC236}">
                <a16:creationId xmlns:a16="http://schemas.microsoft.com/office/drawing/2014/main" id="{DAA0570E-82FF-6371-04F4-FE9D3B1D0C7C}"/>
              </a:ext>
            </a:extLst>
          </p:cNvPr>
          <p:cNvSpPr>
            <a:spLocks noGrp="1"/>
          </p:cNvSpPr>
          <p:nvPr>
            <p:ph type="body" sz="quarter" idx="10"/>
          </p:nvPr>
        </p:nvSpPr>
        <p:spPr/>
        <p:txBody>
          <a:bodyPr>
            <a:normAutofit fontScale="92500" lnSpcReduction="20000"/>
          </a:bodyPr>
          <a:lstStyle/>
          <a:p>
            <a:r>
              <a:rPr kumimoji="1" lang="en-US" altLang="zh-CN" sz="3200" dirty="0">
                <a:latin typeface="Times New Roman" panose="02020603050405020304" pitchFamily="18" charset="0"/>
                <a:cs typeface="Times New Roman" panose="02020603050405020304" pitchFamily="18" charset="0"/>
              </a:rPr>
              <a:t>Memory and recall for humans</a:t>
            </a:r>
            <a:endParaRPr kumimoji="1" lang="zh-CN" altLang="en-US" sz="3200" dirty="0">
              <a:latin typeface="Times New Roman" panose="02020603050405020304" pitchFamily="18" charset="0"/>
              <a:cs typeface="Times New Roman" panose="02020603050405020304" pitchFamily="18" charset="0"/>
            </a:endParaRPr>
          </a:p>
        </p:txBody>
      </p:sp>
      <p:sp>
        <p:nvSpPr>
          <p:cNvPr id="20" name="文本占位符 2">
            <a:extLst>
              <a:ext uri="{FF2B5EF4-FFF2-40B4-BE49-F238E27FC236}">
                <a16:creationId xmlns:a16="http://schemas.microsoft.com/office/drawing/2014/main" id="{8789808E-6AE6-2801-2C38-AB8EA6B8A837}"/>
              </a:ext>
            </a:extLst>
          </p:cNvPr>
          <p:cNvSpPr>
            <a:spLocks noGrp="1"/>
          </p:cNvSpPr>
          <p:nvPr>
            <p:ph type="body" sz="quarter" idx="22"/>
          </p:nvPr>
        </p:nvSpPr>
        <p:spPr>
          <a:xfrm>
            <a:off x="629245" y="895684"/>
            <a:ext cx="9504587" cy="4766832"/>
          </a:xfrm>
        </p:spPr>
        <p:txBody>
          <a:bodyPr>
            <a:normAutofit/>
          </a:bodyPr>
          <a:lstStyle/>
          <a:p>
            <a:r>
              <a:rPr lang="en" altLang="zh-CN" sz="2000" b="1" dirty="0">
                <a:solidFill>
                  <a:schemeClr val="tx1"/>
                </a:solidFill>
                <a:effectLst/>
                <a:latin typeface="Times New Roman" panose="02020603050405020304" pitchFamily="18" charset="0"/>
                <a:cs typeface="Times New Roman" panose="02020603050405020304" pitchFamily="18" charset="0"/>
              </a:rPr>
              <a:t>Elaboration Strategies</a:t>
            </a:r>
            <a:endParaRPr lang="en" altLang="zh-CN" sz="2000" b="1" dirty="0">
              <a:solidFill>
                <a:schemeClr val="tx1"/>
              </a:solidFill>
              <a:latin typeface="Times New Roman" panose="02020603050405020304" pitchFamily="18" charset="0"/>
              <a:cs typeface="Times New Roman" panose="02020603050405020304" pitchFamily="18" charset="0"/>
            </a:endParaRPr>
          </a:p>
          <a:p>
            <a:pPr lvl="1"/>
            <a:r>
              <a:rPr lang="en" altLang="zh-CN" sz="2000" dirty="0">
                <a:solidFill>
                  <a:schemeClr val="tx1"/>
                </a:solidFill>
                <a:effectLst/>
                <a:latin typeface="Times New Roman" panose="02020603050405020304" pitchFamily="18" charset="0"/>
                <a:cs typeface="Times New Roman" panose="02020603050405020304" pitchFamily="18" charset="0"/>
              </a:rPr>
              <a:t>Naming a document with natural language words which have semantic relationships with it, would contribute to better encoding and recall for human brain</a:t>
            </a:r>
          </a:p>
          <a:p>
            <a:pPr lvl="1"/>
            <a:endParaRPr lang="en" altLang="zh-CN" sz="2000" dirty="0">
              <a:solidFill>
                <a:schemeClr val="tx1"/>
              </a:solidFill>
              <a:effectLst/>
              <a:latin typeface="Times New Roman" panose="02020603050405020304" pitchFamily="18" charset="0"/>
              <a:cs typeface="Times New Roman" panose="02020603050405020304" pitchFamily="18" charset="0"/>
            </a:endParaRPr>
          </a:p>
          <a:p>
            <a:pPr lvl="1"/>
            <a:endParaRPr lang="en" altLang="zh-CN" sz="2000" dirty="0">
              <a:solidFill>
                <a:schemeClr val="tx1"/>
              </a:solidFill>
              <a:latin typeface="Times New Roman" panose="02020603050405020304" pitchFamily="18" charset="0"/>
              <a:cs typeface="Times New Roman" panose="02020603050405020304" pitchFamily="18" charset="0"/>
            </a:endParaRPr>
          </a:p>
          <a:p>
            <a:pPr lvl="1"/>
            <a:endParaRPr lang="en" altLang="zh-CN" sz="2000" dirty="0">
              <a:solidFill>
                <a:schemeClr val="tx1"/>
              </a:solidFill>
              <a:effectLst/>
              <a:latin typeface="Times New Roman" panose="02020603050405020304" pitchFamily="18" charset="0"/>
              <a:cs typeface="Times New Roman" panose="02020603050405020304" pitchFamily="18" charset="0"/>
            </a:endParaRPr>
          </a:p>
          <a:p>
            <a:r>
              <a:rPr lang="en" altLang="zh-CN" sz="2000" b="1" dirty="0">
                <a:solidFill>
                  <a:schemeClr val="tx1"/>
                </a:solidFill>
                <a:effectLst/>
                <a:latin typeface="Times New Roman" panose="02020603050405020304" pitchFamily="18" charset="0"/>
                <a:cs typeface="Times New Roman" panose="02020603050405020304" pitchFamily="18" charset="0"/>
              </a:rPr>
              <a:t>Rehearsal Strategies</a:t>
            </a:r>
            <a:endParaRPr lang="en" altLang="zh-CN" sz="2000" b="1" dirty="0">
              <a:solidFill>
                <a:schemeClr val="tx1"/>
              </a:solidFill>
              <a:latin typeface="Times New Roman" panose="02020603050405020304" pitchFamily="18" charset="0"/>
              <a:cs typeface="Times New Roman" panose="02020603050405020304" pitchFamily="18" charset="0"/>
            </a:endParaRPr>
          </a:p>
          <a:p>
            <a:pPr lvl="1"/>
            <a:r>
              <a:rPr lang="en" altLang="zh-CN" sz="2000" dirty="0">
                <a:solidFill>
                  <a:schemeClr val="tx1"/>
                </a:solidFill>
                <a:effectLst/>
                <a:latin typeface="Times New Roman" panose="02020603050405020304" pitchFamily="18" charset="0"/>
                <a:cs typeface="Times New Roman" panose="02020603050405020304" pitchFamily="18" charset="0"/>
              </a:rPr>
              <a:t>Ones who underline the important contents in a document are able to recall substantially more information and higher long-term</a:t>
            </a:r>
            <a:r>
              <a:rPr lang="zh-CN" altLang="en-US" sz="2000" dirty="0">
                <a:solidFill>
                  <a:schemeClr val="tx1"/>
                </a:solidFill>
                <a:effectLst/>
                <a:latin typeface="Times New Roman" panose="02020603050405020304" pitchFamily="18" charset="0"/>
                <a:cs typeface="Times New Roman" panose="02020603050405020304" pitchFamily="18" charset="0"/>
              </a:rPr>
              <a:t> </a:t>
            </a:r>
            <a:endParaRPr lang="en" altLang="zh-CN" sz="2000" dirty="0">
              <a:solidFill>
                <a:schemeClr val="tx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7ECA9EF-6BC8-8220-CAEC-7AE02418EED6}"/>
              </a:ext>
            </a:extLst>
          </p:cNvPr>
          <p:cNvPicPr>
            <a:picLocks noChangeAspect="1"/>
          </p:cNvPicPr>
          <p:nvPr/>
        </p:nvPicPr>
        <p:blipFill>
          <a:blip r:embed="rId4"/>
          <a:stretch>
            <a:fillRect/>
          </a:stretch>
        </p:blipFill>
        <p:spPr>
          <a:xfrm>
            <a:off x="2917791" y="1989682"/>
            <a:ext cx="4927496" cy="1174274"/>
          </a:xfrm>
          <a:prstGeom prst="rect">
            <a:avLst/>
          </a:prstGeom>
        </p:spPr>
      </p:pic>
      <p:pic>
        <p:nvPicPr>
          <p:cNvPr id="5" name="图片 4">
            <a:extLst>
              <a:ext uri="{FF2B5EF4-FFF2-40B4-BE49-F238E27FC236}">
                <a16:creationId xmlns:a16="http://schemas.microsoft.com/office/drawing/2014/main" id="{57801190-EF01-A1D1-1C85-198577CF894E}"/>
              </a:ext>
            </a:extLst>
          </p:cNvPr>
          <p:cNvPicPr>
            <a:picLocks noChangeAspect="1"/>
          </p:cNvPicPr>
          <p:nvPr/>
        </p:nvPicPr>
        <p:blipFill>
          <a:blip r:embed="rId5"/>
          <a:stretch>
            <a:fillRect/>
          </a:stretch>
        </p:blipFill>
        <p:spPr>
          <a:xfrm>
            <a:off x="2917791" y="4257954"/>
            <a:ext cx="5417826" cy="2049102"/>
          </a:xfrm>
          <a:prstGeom prst="rect">
            <a:avLst/>
          </a:prstGeom>
        </p:spPr>
      </p:pic>
      <p:sp>
        <p:nvSpPr>
          <p:cNvPr id="12" name="文本框 11">
            <a:extLst>
              <a:ext uri="{FF2B5EF4-FFF2-40B4-BE49-F238E27FC236}">
                <a16:creationId xmlns:a16="http://schemas.microsoft.com/office/drawing/2014/main" id="{469403A3-1A4B-C565-9D99-26B2012297EB}"/>
              </a:ext>
            </a:extLst>
          </p:cNvPr>
          <p:cNvSpPr txBox="1"/>
          <p:nvPr/>
        </p:nvSpPr>
        <p:spPr>
          <a:xfrm>
            <a:off x="3484439" y="6396335"/>
            <a:ext cx="5662759" cy="461665"/>
          </a:xfrm>
          <a:prstGeom prst="rect">
            <a:avLst/>
          </a:prstGeom>
          <a:noFill/>
        </p:spPr>
        <p:txBody>
          <a:bodyPr wrap="square">
            <a:spAutoFit/>
          </a:bodyPr>
          <a:lstStyle/>
          <a:p>
            <a:r>
              <a:rPr lang="zh-CN" altLang="en-US" sz="1200" i="1" dirty="0">
                <a:latin typeface="Times New Roman" panose="02020603050405020304" pitchFamily="18" charset="0"/>
                <a:cs typeface="Times New Roman" panose="02020603050405020304" pitchFamily="18" charset="0"/>
              </a:rPr>
              <a:t>Cognition: Exploring the science of the mind</a:t>
            </a:r>
            <a:r>
              <a:rPr lang="en-US" altLang="zh-CN" sz="1200" i="1" dirty="0">
                <a:latin typeface="Times New Roman" panose="02020603050405020304" pitchFamily="18" charset="0"/>
                <a:cs typeface="Times New Roman" panose="02020603050405020304" pitchFamily="18" charset="0"/>
              </a:rPr>
              <a:t>, 1997,</a:t>
            </a:r>
            <a:r>
              <a:rPr lang="zh-CN" altLang="en-US" sz="1200" i="1" dirty="0">
                <a:latin typeface="Times New Roman" panose="02020603050405020304" pitchFamily="18" charset="0"/>
                <a:cs typeface="Times New Roman" panose="02020603050405020304" pitchFamily="18" charset="0"/>
              </a:rPr>
              <a:t> WW Norton &amp; Co</a:t>
            </a:r>
            <a:endParaRPr lang="en-US" altLang="zh-CN" sz="1200" i="1" dirty="0">
              <a:latin typeface="Times New Roman" panose="02020603050405020304" pitchFamily="18" charset="0"/>
              <a:cs typeface="Times New Roman" panose="02020603050405020304" pitchFamily="18" charset="0"/>
            </a:endParaRPr>
          </a:p>
          <a:p>
            <a:r>
              <a:rPr lang="zh-CN" altLang="en-US" sz="1200" i="1" dirty="0">
                <a:latin typeface="Times New Roman" panose="02020603050405020304" pitchFamily="18" charset="0"/>
                <a:cs typeface="Times New Roman" panose="02020603050405020304" pitchFamily="18" charset="0"/>
              </a:rPr>
              <a:t>Cognitive psychology</a:t>
            </a:r>
            <a:r>
              <a:rPr lang="en-US" altLang="zh-CN" sz="1200" i="1" dirty="0">
                <a:latin typeface="Times New Roman" panose="02020603050405020304" pitchFamily="18" charset="0"/>
                <a:cs typeface="Times New Roman" panose="02020603050405020304" pitchFamily="18" charset="0"/>
              </a:rPr>
              <a:t>, 2005,</a:t>
            </a:r>
            <a:r>
              <a:rPr lang="zh-CN" altLang="en-US" sz="1200" i="1" dirty="0">
                <a:latin typeface="Times New Roman" panose="02020603050405020304" pitchFamily="18" charset="0"/>
                <a:cs typeface="Times New Roman" panose="02020603050405020304" pitchFamily="18" charset="0"/>
              </a:rPr>
              <a:t> Pearson Education New Zealand</a:t>
            </a:r>
          </a:p>
        </p:txBody>
      </p:sp>
      <p:pic>
        <p:nvPicPr>
          <p:cNvPr id="16" name="图片 15">
            <a:extLst>
              <a:ext uri="{FF2B5EF4-FFF2-40B4-BE49-F238E27FC236}">
                <a16:creationId xmlns:a16="http://schemas.microsoft.com/office/drawing/2014/main" id="{2591D768-61B6-9DD3-0B47-73CFDE5A0003}"/>
              </a:ext>
            </a:extLst>
          </p:cNvPr>
          <p:cNvPicPr>
            <a:picLocks noChangeAspect="1"/>
          </p:cNvPicPr>
          <p:nvPr/>
        </p:nvPicPr>
        <p:blipFill>
          <a:blip r:embed="rId6"/>
          <a:stretch>
            <a:fillRect/>
          </a:stretch>
        </p:blipFill>
        <p:spPr>
          <a:xfrm>
            <a:off x="11473068" y="6450263"/>
            <a:ext cx="612915" cy="323482"/>
          </a:xfrm>
          <a:prstGeom prst="rect">
            <a:avLst/>
          </a:prstGeom>
        </p:spPr>
      </p:pic>
      <p:pic>
        <p:nvPicPr>
          <p:cNvPr id="3" name="图片 2">
            <a:extLst>
              <a:ext uri="{FF2B5EF4-FFF2-40B4-BE49-F238E27FC236}">
                <a16:creationId xmlns:a16="http://schemas.microsoft.com/office/drawing/2014/main" id="{17AA59A7-1749-DBDF-784D-5A2A5717FB7A}"/>
              </a:ext>
            </a:extLst>
          </p:cNvPr>
          <p:cNvPicPr>
            <a:picLocks noChangeAspect="1"/>
          </p:cNvPicPr>
          <p:nvPr/>
        </p:nvPicPr>
        <p:blipFill>
          <a:blip r:embed="rId7"/>
          <a:stretch>
            <a:fillRect/>
          </a:stretch>
        </p:blipFill>
        <p:spPr>
          <a:xfrm>
            <a:off x="7549531" y="204905"/>
            <a:ext cx="1836756" cy="289178"/>
          </a:xfrm>
          <a:prstGeom prst="rect">
            <a:avLst/>
          </a:prstGeom>
        </p:spPr>
      </p:pic>
      <p:pic>
        <p:nvPicPr>
          <p:cNvPr id="6" name="图片 5">
            <a:extLst>
              <a:ext uri="{FF2B5EF4-FFF2-40B4-BE49-F238E27FC236}">
                <a16:creationId xmlns:a16="http://schemas.microsoft.com/office/drawing/2014/main" id="{EFC3ED76-27EA-DAE8-0781-BC6318D7E525}"/>
              </a:ext>
            </a:extLst>
          </p:cNvPr>
          <p:cNvPicPr>
            <a:picLocks noChangeAspect="1"/>
          </p:cNvPicPr>
          <p:nvPr/>
        </p:nvPicPr>
        <p:blipFill>
          <a:blip r:embed="rId8"/>
          <a:stretch>
            <a:fillRect/>
          </a:stretch>
        </p:blipFill>
        <p:spPr>
          <a:xfrm>
            <a:off x="10871677" y="134774"/>
            <a:ext cx="1095036" cy="359309"/>
          </a:xfrm>
          <a:prstGeom prst="rect">
            <a:avLst/>
          </a:prstGeom>
        </p:spPr>
      </p:pic>
      <p:pic>
        <p:nvPicPr>
          <p:cNvPr id="7" name="图片 6" descr="黑暗中的标志&#10;&#10;描述已自动生成">
            <a:extLst>
              <a:ext uri="{FF2B5EF4-FFF2-40B4-BE49-F238E27FC236}">
                <a16:creationId xmlns:a16="http://schemas.microsoft.com/office/drawing/2014/main" id="{8DF21457-7337-3CDB-93C3-D973695F4E50}"/>
              </a:ext>
            </a:extLst>
          </p:cNvPr>
          <p:cNvPicPr>
            <a:picLocks noChangeAspect="1"/>
          </p:cNvPicPr>
          <p:nvPr/>
        </p:nvPicPr>
        <p:blipFill>
          <a:blip r:embed="rId9"/>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180068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68D5D0-5B59-E14A-B877-5E64F599728F}"/>
              </a:ext>
            </a:extLst>
          </p:cNvPr>
          <p:cNvSpPr>
            <a:spLocks noGrp="1"/>
          </p:cNvSpPr>
          <p:nvPr>
            <p:ph type="body" sz="quarter" idx="10"/>
          </p:nvPr>
        </p:nvSpPr>
        <p:spPr>
          <a:xfrm>
            <a:off x="4775828" y="2639030"/>
            <a:ext cx="3519575" cy="420693"/>
          </a:xfrm>
        </p:spPr>
        <p:txBody>
          <a:bodyPr>
            <a:noAutofit/>
          </a:bodyPr>
          <a:lstStyle/>
          <a:p>
            <a:r>
              <a:rPr lang="en-US" altLang="zh-CN" sz="4800" dirty="0">
                <a:latin typeface="Times New Roman" panose="02020603050405020304" pitchFamily="18" charset="0"/>
                <a:cs typeface="Times New Roman" panose="02020603050405020304" pitchFamily="18" charset="0"/>
              </a:rPr>
              <a:t>Approach</a:t>
            </a:r>
          </a:p>
        </p:txBody>
      </p:sp>
      <p:sp>
        <p:nvSpPr>
          <p:cNvPr id="4" name="灯片编号占位符 3">
            <a:extLst>
              <a:ext uri="{FF2B5EF4-FFF2-40B4-BE49-F238E27FC236}">
                <a16:creationId xmlns:a16="http://schemas.microsoft.com/office/drawing/2014/main" id="{5ECD02E6-0427-FE4B-B021-8408B1ECAF49}"/>
              </a:ext>
            </a:extLst>
          </p:cNvPr>
          <p:cNvSpPr>
            <a:spLocks noGrp="1"/>
          </p:cNvSpPr>
          <p:nvPr>
            <p:ph type="sldNum" sz="quarter" idx="4"/>
          </p:nvPr>
        </p:nvSpPr>
        <p:spPr/>
        <p:txBody>
          <a:bodyPr/>
          <a:lstStyle/>
          <a:p>
            <a:fld id="{CFA165D2-0530-E94C-A987-BD40D545B1E6}" type="slidenum">
              <a:rPr kumimoji="1" lang="zh-CN" altLang="en-US" smtClean="0"/>
              <a:t>9</a:t>
            </a:fld>
            <a:endParaRPr kumimoji="1" lang="zh-CN" altLang="en-US" dirty="0"/>
          </a:p>
        </p:txBody>
      </p:sp>
      <p:pic>
        <p:nvPicPr>
          <p:cNvPr id="5" name="图片 4">
            <a:extLst>
              <a:ext uri="{FF2B5EF4-FFF2-40B4-BE49-F238E27FC236}">
                <a16:creationId xmlns:a16="http://schemas.microsoft.com/office/drawing/2014/main" id="{2FBAF5BA-2571-223C-5A3B-89AF5A8F3AC2}"/>
              </a:ext>
            </a:extLst>
          </p:cNvPr>
          <p:cNvPicPr>
            <a:picLocks noChangeAspect="1"/>
          </p:cNvPicPr>
          <p:nvPr/>
        </p:nvPicPr>
        <p:blipFill>
          <a:blip r:embed="rId3"/>
          <a:stretch>
            <a:fillRect/>
          </a:stretch>
        </p:blipFill>
        <p:spPr>
          <a:xfrm>
            <a:off x="8945217" y="-1"/>
            <a:ext cx="3246783" cy="1419477"/>
          </a:xfrm>
          <a:prstGeom prst="rect">
            <a:avLst/>
          </a:prstGeom>
        </p:spPr>
      </p:pic>
      <p:pic>
        <p:nvPicPr>
          <p:cNvPr id="6" name="图片 5">
            <a:extLst>
              <a:ext uri="{FF2B5EF4-FFF2-40B4-BE49-F238E27FC236}">
                <a16:creationId xmlns:a16="http://schemas.microsoft.com/office/drawing/2014/main" id="{365417B8-40AB-7C7E-7497-401E96A5FA1A}"/>
              </a:ext>
            </a:extLst>
          </p:cNvPr>
          <p:cNvPicPr>
            <a:picLocks noChangeAspect="1"/>
          </p:cNvPicPr>
          <p:nvPr/>
        </p:nvPicPr>
        <p:blipFill>
          <a:blip r:embed="rId4"/>
          <a:stretch>
            <a:fillRect/>
          </a:stretch>
        </p:blipFill>
        <p:spPr>
          <a:xfrm>
            <a:off x="11473068" y="6450263"/>
            <a:ext cx="612915" cy="323482"/>
          </a:xfrm>
          <a:prstGeom prst="rect">
            <a:avLst/>
          </a:prstGeom>
        </p:spPr>
      </p:pic>
      <p:pic>
        <p:nvPicPr>
          <p:cNvPr id="9" name="图片 8">
            <a:extLst>
              <a:ext uri="{FF2B5EF4-FFF2-40B4-BE49-F238E27FC236}">
                <a16:creationId xmlns:a16="http://schemas.microsoft.com/office/drawing/2014/main" id="{E39234B0-F059-5909-0B62-3B3308874736}"/>
              </a:ext>
            </a:extLst>
          </p:cNvPr>
          <p:cNvPicPr>
            <a:picLocks noChangeAspect="1"/>
          </p:cNvPicPr>
          <p:nvPr/>
        </p:nvPicPr>
        <p:blipFill>
          <a:blip r:embed="rId5"/>
          <a:stretch>
            <a:fillRect/>
          </a:stretch>
        </p:blipFill>
        <p:spPr>
          <a:xfrm>
            <a:off x="7549531" y="204905"/>
            <a:ext cx="1836756" cy="289178"/>
          </a:xfrm>
          <a:prstGeom prst="rect">
            <a:avLst/>
          </a:prstGeom>
        </p:spPr>
      </p:pic>
      <p:pic>
        <p:nvPicPr>
          <p:cNvPr id="10" name="图片 9">
            <a:extLst>
              <a:ext uri="{FF2B5EF4-FFF2-40B4-BE49-F238E27FC236}">
                <a16:creationId xmlns:a16="http://schemas.microsoft.com/office/drawing/2014/main" id="{6A49FEB8-5FDB-1701-CD60-AC187ED928C4}"/>
              </a:ext>
            </a:extLst>
          </p:cNvPr>
          <p:cNvPicPr>
            <a:picLocks noChangeAspect="1"/>
          </p:cNvPicPr>
          <p:nvPr/>
        </p:nvPicPr>
        <p:blipFill>
          <a:blip r:embed="rId6"/>
          <a:stretch>
            <a:fillRect/>
          </a:stretch>
        </p:blipFill>
        <p:spPr>
          <a:xfrm>
            <a:off x="10871677" y="134774"/>
            <a:ext cx="1095036" cy="359309"/>
          </a:xfrm>
          <a:prstGeom prst="rect">
            <a:avLst/>
          </a:prstGeom>
        </p:spPr>
      </p:pic>
      <p:pic>
        <p:nvPicPr>
          <p:cNvPr id="11" name="图片 10" descr="黑暗中的标志&#10;&#10;描述已自动生成">
            <a:extLst>
              <a:ext uri="{FF2B5EF4-FFF2-40B4-BE49-F238E27FC236}">
                <a16:creationId xmlns:a16="http://schemas.microsoft.com/office/drawing/2014/main" id="{5EF838BF-62F4-064A-D7E5-98506F120D54}"/>
              </a:ext>
            </a:extLst>
          </p:cNvPr>
          <p:cNvPicPr>
            <a:picLocks noChangeAspect="1"/>
          </p:cNvPicPr>
          <p:nvPr/>
        </p:nvPicPr>
        <p:blipFill>
          <a:blip r:embed="rId7"/>
          <a:stretch>
            <a:fillRect/>
          </a:stretch>
        </p:blipFill>
        <p:spPr>
          <a:xfrm>
            <a:off x="9512261" y="212051"/>
            <a:ext cx="1214306" cy="282032"/>
          </a:xfrm>
          <a:prstGeom prst="rect">
            <a:avLst/>
          </a:prstGeom>
        </p:spPr>
      </p:pic>
    </p:spTree>
    <p:extLst>
      <p:ext uri="{BB962C8B-B14F-4D97-AF65-F5344CB8AC3E}">
        <p14:creationId xmlns:p14="http://schemas.microsoft.com/office/powerpoint/2010/main" val="27800032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1789</TotalTime>
  <Words>3035</Words>
  <Application>Microsoft Macintosh PowerPoint</Application>
  <PresentationFormat>宽屏</PresentationFormat>
  <Paragraphs>425</Paragraphs>
  <Slides>29</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等线</vt:lpstr>
      <vt:lpstr>等线 Light</vt:lpstr>
      <vt:lpstr>方正仿宋简体</vt:lpstr>
      <vt:lpstr>微软雅黑</vt:lpstr>
      <vt:lpstr>Söhne</vt:lpstr>
      <vt:lpstr>Source Han Sans CN</vt:lpstr>
      <vt:lpstr>Arial</vt:lpstr>
      <vt:lpstr>Cambria Math</vt:lpstr>
      <vt:lpstr>Helvetica Neue</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Semantic-Enhanced Differentiable Search Index Inspired by Learning Strategies</dc:title>
  <dc:creator>C6672</dc:creator>
  <cp:lastModifiedBy>C6672</cp:lastModifiedBy>
  <cp:revision>21</cp:revision>
  <dcterms:created xsi:type="dcterms:W3CDTF">2023-06-14T01:53:37Z</dcterms:created>
  <dcterms:modified xsi:type="dcterms:W3CDTF">2023-07-20T14:23:31Z</dcterms:modified>
</cp:coreProperties>
</file>