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28"/>
  </p:notesMasterIdLst>
  <p:handoutMasterIdLst>
    <p:handoutMasterId r:id="rId29"/>
  </p:handoutMasterIdLst>
  <p:sldIdLst>
    <p:sldId id="497" r:id="rId2"/>
    <p:sldId id="541" r:id="rId3"/>
    <p:sldId id="519" r:id="rId4"/>
    <p:sldId id="520" r:id="rId5"/>
    <p:sldId id="542" r:id="rId6"/>
    <p:sldId id="543" r:id="rId7"/>
    <p:sldId id="558" r:id="rId8"/>
    <p:sldId id="545" r:id="rId9"/>
    <p:sldId id="544" r:id="rId10"/>
    <p:sldId id="547" r:id="rId11"/>
    <p:sldId id="548" r:id="rId12"/>
    <p:sldId id="549" r:id="rId13"/>
    <p:sldId id="557" r:id="rId14"/>
    <p:sldId id="550" r:id="rId15"/>
    <p:sldId id="552" r:id="rId16"/>
    <p:sldId id="551" r:id="rId17"/>
    <p:sldId id="553" r:id="rId18"/>
    <p:sldId id="554" r:id="rId19"/>
    <p:sldId id="555" r:id="rId20"/>
    <p:sldId id="556" r:id="rId21"/>
    <p:sldId id="563" r:id="rId22"/>
    <p:sldId id="560" r:id="rId23"/>
    <p:sldId id="561" r:id="rId24"/>
    <p:sldId id="562" r:id="rId25"/>
    <p:sldId id="538" r:id="rId26"/>
    <p:sldId id="374" r:id="rId27"/>
  </p:sldIdLst>
  <p:sldSz cx="12192000" cy="6858000"/>
  <p:notesSz cx="7315200" cy="9601200"/>
  <p:defaultTextStyle>
    <a:defPPr>
      <a:defRPr lang="en-US"/>
    </a:defPPr>
    <a:lvl1pPr algn="l" rtl="0" fontAlgn="b">
      <a:spcBef>
        <a:spcPct val="0"/>
      </a:spcBef>
      <a:spcAft>
        <a:spcPct val="0"/>
      </a:spcAft>
      <a:defRPr sz="1000" kern="1200">
        <a:solidFill>
          <a:schemeClr val="bg1"/>
        </a:solidFill>
        <a:latin typeface="Arial" charset="0"/>
        <a:ea typeface="ＭＳ Ｐゴシック" charset="0"/>
        <a:cs typeface="Arial" charset="0"/>
      </a:defRPr>
    </a:lvl1pPr>
    <a:lvl2pPr marL="457200" algn="l" rtl="0" fontAlgn="b">
      <a:spcBef>
        <a:spcPct val="0"/>
      </a:spcBef>
      <a:spcAft>
        <a:spcPct val="0"/>
      </a:spcAft>
      <a:defRPr sz="1000" kern="1200">
        <a:solidFill>
          <a:schemeClr val="bg1"/>
        </a:solidFill>
        <a:latin typeface="Arial" charset="0"/>
        <a:ea typeface="ＭＳ Ｐゴシック" charset="0"/>
        <a:cs typeface="Arial" charset="0"/>
      </a:defRPr>
    </a:lvl2pPr>
    <a:lvl3pPr marL="914400" algn="l" rtl="0" fontAlgn="b">
      <a:spcBef>
        <a:spcPct val="0"/>
      </a:spcBef>
      <a:spcAft>
        <a:spcPct val="0"/>
      </a:spcAft>
      <a:defRPr sz="1000" kern="1200">
        <a:solidFill>
          <a:schemeClr val="bg1"/>
        </a:solidFill>
        <a:latin typeface="Arial" charset="0"/>
        <a:ea typeface="ＭＳ Ｐゴシック" charset="0"/>
        <a:cs typeface="Arial" charset="0"/>
      </a:defRPr>
    </a:lvl3pPr>
    <a:lvl4pPr marL="1371600" algn="l" rtl="0" fontAlgn="b">
      <a:spcBef>
        <a:spcPct val="0"/>
      </a:spcBef>
      <a:spcAft>
        <a:spcPct val="0"/>
      </a:spcAft>
      <a:defRPr sz="1000" kern="1200">
        <a:solidFill>
          <a:schemeClr val="bg1"/>
        </a:solidFill>
        <a:latin typeface="Arial" charset="0"/>
        <a:ea typeface="ＭＳ Ｐゴシック" charset="0"/>
        <a:cs typeface="Arial" charset="0"/>
      </a:defRPr>
    </a:lvl4pPr>
    <a:lvl5pPr marL="1828800" algn="l" rtl="0" fontAlgn="b">
      <a:spcBef>
        <a:spcPct val="0"/>
      </a:spcBef>
      <a:spcAft>
        <a:spcPct val="0"/>
      </a:spcAft>
      <a:defRPr sz="1000" kern="1200">
        <a:solidFill>
          <a:schemeClr val="bg1"/>
        </a:solidFill>
        <a:latin typeface="Arial" charset="0"/>
        <a:ea typeface="ＭＳ Ｐゴシック" charset="0"/>
        <a:cs typeface="Arial" charset="0"/>
      </a:defRPr>
    </a:lvl5pPr>
    <a:lvl6pPr marL="2286000" algn="l" defTabSz="457200" rtl="0" eaLnBrk="1" latinLnBrk="0" hangingPunct="1">
      <a:defRPr sz="1000" kern="1200">
        <a:solidFill>
          <a:schemeClr val="bg1"/>
        </a:solidFill>
        <a:latin typeface="Arial" charset="0"/>
        <a:ea typeface="ＭＳ Ｐゴシック" charset="0"/>
        <a:cs typeface="Arial" charset="0"/>
      </a:defRPr>
    </a:lvl6pPr>
    <a:lvl7pPr marL="2743200" algn="l" defTabSz="457200" rtl="0" eaLnBrk="1" latinLnBrk="0" hangingPunct="1">
      <a:defRPr sz="1000" kern="1200">
        <a:solidFill>
          <a:schemeClr val="bg1"/>
        </a:solidFill>
        <a:latin typeface="Arial" charset="0"/>
        <a:ea typeface="ＭＳ Ｐゴシック" charset="0"/>
        <a:cs typeface="Arial" charset="0"/>
      </a:defRPr>
    </a:lvl7pPr>
    <a:lvl8pPr marL="3200400" algn="l" defTabSz="457200" rtl="0" eaLnBrk="1" latinLnBrk="0" hangingPunct="1">
      <a:defRPr sz="1000" kern="1200">
        <a:solidFill>
          <a:schemeClr val="bg1"/>
        </a:solidFill>
        <a:latin typeface="Arial" charset="0"/>
        <a:ea typeface="ＭＳ Ｐゴシック" charset="0"/>
        <a:cs typeface="Arial" charset="0"/>
      </a:defRPr>
    </a:lvl8pPr>
    <a:lvl9pPr marL="3657600" algn="l" defTabSz="457200" rtl="0" eaLnBrk="1" latinLnBrk="0" hangingPunct="1">
      <a:defRPr sz="1000" kern="1200">
        <a:solidFill>
          <a:schemeClr val="bg1"/>
        </a:solidFill>
        <a:latin typeface="Arial" charset="0"/>
        <a:ea typeface="ＭＳ Ｐゴシック" charset="0"/>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5817"/>
    <a:srgbClr val="0432FF"/>
    <a:srgbClr val="1DE8EA"/>
    <a:srgbClr val="3CFFD9"/>
    <a:srgbClr val="081620"/>
    <a:srgbClr val="B8E3F0"/>
    <a:srgbClr val="003366"/>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84" autoAdjust="0"/>
    <p:restoredTop sz="70621" autoAdjust="0"/>
  </p:normalViewPr>
  <p:slideViewPr>
    <p:cSldViewPr>
      <p:cViewPr varScale="1">
        <p:scale>
          <a:sx n="67" d="100"/>
          <a:sy n="67" d="100"/>
        </p:scale>
        <p:origin x="845"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1" name="Rectangle 3"/>
          <p:cNvSpPr>
            <a:spLocks noGrp="1" noChangeArrowheads="1"/>
          </p:cNvSpPr>
          <p:nvPr>
            <p:ph type="dt" sz="quarter"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17412" name="Rectangle 4"/>
          <p:cNvSpPr>
            <a:spLocks noGrp="1" noChangeArrowheads="1"/>
          </p:cNvSpPr>
          <p:nvPr>
            <p:ph type="ftr" sz="quarter" idx="2"/>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17413" name="Rectangle 5"/>
          <p:cNvSpPr>
            <a:spLocks noGrp="1" noChangeArrowheads="1"/>
          </p:cNvSpPr>
          <p:nvPr>
            <p:ph type="sldNum" sz="quarter" idx="3"/>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299CFDFD-0BE4-254D-B98E-AD9CD702F18E}" type="slidenum">
              <a:rPr lang="en-US"/>
              <a:pPr/>
              <a:t>‹#›</a:t>
            </a:fld>
            <a:endParaRPr lang="en-US"/>
          </a:p>
        </p:txBody>
      </p:sp>
    </p:spTree>
    <p:extLst>
      <p:ext uri="{BB962C8B-B14F-4D97-AF65-F5344CB8AC3E}">
        <p14:creationId xmlns:p14="http://schemas.microsoft.com/office/powerpoint/2010/main" val="28303600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5" name="Rectangle 3"/>
          <p:cNvSpPr>
            <a:spLocks noGrp="1" noChangeArrowheads="1"/>
          </p:cNvSpPr>
          <p:nvPr>
            <p:ph type="dt" idx="1"/>
          </p:nvPr>
        </p:nvSpPr>
        <p:spPr bwMode="auto">
          <a:xfrm>
            <a:off x="4143375" y="0"/>
            <a:ext cx="3170238" cy="479425"/>
          </a:xfrm>
          <a:prstGeom prst="rect">
            <a:avLst/>
          </a:prstGeom>
          <a:noFill/>
          <a:ln>
            <a:noFill/>
          </a:ln>
          <a:effectLst/>
        </p:spPr>
        <p:txBody>
          <a:bodyPr vert="horz" wrap="square" lIns="99048" tIns="49524" rIns="99048" bIns="49524" numCol="1" anchor="t" anchorCtr="0" compatLnSpc="1">
            <a:prstTxWarp prst="textNoShape">
              <a:avLst/>
            </a:prstTxWarp>
          </a:bodyPr>
          <a:lstStyle>
            <a:lvl1pPr algn="r" defTabSz="990600" fontAlgn="base">
              <a:defRPr sz="1300">
                <a:solidFill>
                  <a:schemeClr val="tx1"/>
                </a:solidFill>
                <a:ea typeface="+mn-ea"/>
              </a:defRPr>
            </a:lvl1pPr>
          </a:lstStyle>
          <a:p>
            <a:pPr>
              <a:defRPr/>
            </a:pPr>
            <a:endParaRPr lang="en-US"/>
          </a:p>
        </p:txBody>
      </p:sp>
      <p:sp>
        <p:nvSpPr>
          <p:cNvPr id="63492" name="Rectangle 4"/>
          <p:cNvSpPr>
            <a:spLocks noGrp="1" noRot="1" noChangeAspect="1" noChangeArrowheads="1" noTextEdit="1"/>
          </p:cNvSpPr>
          <p:nvPr>
            <p:ph type="sldImg" idx="2"/>
          </p:nvPr>
        </p:nvSpPr>
        <p:spPr bwMode="auto">
          <a:xfrm>
            <a:off x="458788" y="720725"/>
            <a:ext cx="63976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077" name="Rectangle 5"/>
          <p:cNvSpPr>
            <a:spLocks noGrp="1" noChangeArrowheads="1"/>
          </p:cNvSpPr>
          <p:nvPr>
            <p:ph type="body" sz="quarter" idx="3"/>
          </p:nvPr>
        </p:nvSpPr>
        <p:spPr bwMode="auto">
          <a:xfrm>
            <a:off x="731838" y="4559300"/>
            <a:ext cx="5851525" cy="4321175"/>
          </a:xfrm>
          <a:prstGeom prst="rect">
            <a:avLst/>
          </a:prstGeom>
          <a:noFill/>
          <a:ln>
            <a:noFill/>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defTabSz="990600" fontAlgn="base">
              <a:defRPr sz="1300">
                <a:solidFill>
                  <a:schemeClr val="tx1"/>
                </a:solidFill>
                <a:ea typeface="+mn-ea"/>
              </a:defRPr>
            </a:lvl1pPr>
          </a:lstStyle>
          <a:p>
            <a:pPr>
              <a:defRPr/>
            </a:pPr>
            <a:endParaRPr lang="en-US"/>
          </a:p>
        </p:txBody>
      </p:sp>
      <p:sp>
        <p:nvSpPr>
          <p:cNvPr id="3079" name="Rectangle 7"/>
          <p:cNvSpPr>
            <a:spLocks noGrp="1" noChangeArrowheads="1"/>
          </p:cNvSpPr>
          <p:nvPr>
            <p:ph type="sldNum" sz="quarter" idx="5"/>
          </p:nvPr>
        </p:nvSpPr>
        <p:spPr bwMode="auto">
          <a:xfrm>
            <a:off x="4143375" y="9120188"/>
            <a:ext cx="3170238" cy="479425"/>
          </a:xfrm>
          <a:prstGeom prst="rect">
            <a:avLst/>
          </a:prstGeom>
          <a:noFill/>
          <a:ln>
            <a:noFill/>
          </a:ln>
          <a:effectLst/>
        </p:spPr>
        <p:txBody>
          <a:bodyPr vert="horz" wrap="square" lIns="99048" tIns="49524" rIns="99048" bIns="49524" numCol="1" anchor="b" anchorCtr="0" compatLnSpc="1">
            <a:prstTxWarp prst="textNoShape">
              <a:avLst/>
            </a:prstTxWarp>
          </a:bodyPr>
          <a:lstStyle>
            <a:lvl1pPr algn="r" defTabSz="990600" fontAlgn="base">
              <a:defRPr sz="1300">
                <a:solidFill>
                  <a:schemeClr val="tx1"/>
                </a:solidFill>
              </a:defRPr>
            </a:lvl1pPr>
          </a:lstStyle>
          <a:p>
            <a:fld id="{6D6AA351-6953-1E48-8EC4-68F89E579C6C}" type="slidenum">
              <a:rPr lang="en-US"/>
              <a:pPr/>
              <a:t>‹#›</a:t>
            </a:fld>
            <a:endParaRPr lang="en-US"/>
          </a:p>
        </p:txBody>
      </p:sp>
    </p:spTree>
    <p:extLst>
      <p:ext uri="{BB962C8B-B14F-4D97-AF65-F5344CB8AC3E}">
        <p14:creationId xmlns:p14="http://schemas.microsoft.com/office/powerpoint/2010/main" val="41101013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upsolver.com/glossary/apache-spark"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a:t>
            </a:fld>
            <a:endParaRPr lang="en-US"/>
          </a:p>
        </p:txBody>
      </p:sp>
    </p:spTree>
    <p:extLst>
      <p:ext uri="{BB962C8B-B14F-4D97-AF65-F5344CB8AC3E}">
        <p14:creationId xmlns:p14="http://schemas.microsoft.com/office/powerpoint/2010/main" val="2821171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Arial" charset="0"/>
                <a:ea typeface="ＭＳ Ｐゴシック" charset="0"/>
                <a:cs typeface="Arial" charset="0"/>
              </a:rPr>
              <a:t>The Core Analogy: A Water Pipeline</a:t>
            </a:r>
          </a:p>
          <a:p>
            <a:r>
              <a:rPr lang="en-US" sz="1200" b="0" i="0" kern="1200" dirty="0">
                <a:solidFill>
                  <a:schemeClr val="tx1"/>
                </a:solidFill>
                <a:effectLst/>
                <a:latin typeface="Arial" charset="0"/>
                <a:ea typeface="ＭＳ Ｐゴシック" charset="0"/>
                <a:cs typeface="Arial" charset="0"/>
              </a:rPr>
              <a:t>Think of a data pipeline like a </a:t>
            </a:r>
            <a:r>
              <a:rPr lang="en-US" sz="1200" b="1" i="0" kern="1200" dirty="0">
                <a:solidFill>
                  <a:schemeClr val="tx1"/>
                </a:solidFill>
                <a:effectLst/>
                <a:latin typeface="Arial" charset="0"/>
                <a:ea typeface="ＭＳ Ｐゴシック" charset="0"/>
                <a:cs typeface="Arial" charset="0"/>
              </a:rPr>
              <a:t>water purification and delivery system</a:t>
            </a:r>
            <a:r>
              <a:rPr lang="en-US" sz="1200" b="0" i="0" kern="1200" dirty="0">
                <a:solidFill>
                  <a:schemeClr val="tx1"/>
                </a:solidFill>
                <a:effectLst/>
                <a:latin typeface="Arial" charset="0"/>
                <a:ea typeface="ＭＳ Ｐゴシック" charset="0"/>
                <a:cs typeface="Arial" charset="0"/>
              </a:rPr>
              <a:t>.</a:t>
            </a:r>
          </a:p>
          <a:p>
            <a:r>
              <a:rPr lang="en-US" sz="1200" b="1" i="0" kern="1200" dirty="0">
                <a:solidFill>
                  <a:schemeClr val="tx1"/>
                </a:solidFill>
                <a:effectLst/>
                <a:latin typeface="Arial" charset="0"/>
                <a:ea typeface="ＭＳ Ｐゴシック" charset="0"/>
                <a:cs typeface="Arial" charset="0"/>
              </a:rPr>
              <a:t>Source System</a:t>
            </a:r>
            <a:r>
              <a:rPr lang="en-US" sz="1200" b="0" i="0" kern="1200" dirty="0">
                <a:solidFill>
                  <a:schemeClr val="tx1"/>
                </a:solidFill>
                <a:effectLst/>
                <a:latin typeface="Arial" charset="0"/>
                <a:ea typeface="ＭＳ Ｐゴシック" charset="0"/>
                <a:cs typeface="Arial" charset="0"/>
              </a:rPr>
              <a:t> = A muddy river (your raw, unorganized data).</a:t>
            </a:r>
          </a:p>
          <a:p>
            <a:r>
              <a:rPr lang="en-US" sz="1200" b="1" i="0" kern="1200" dirty="0">
                <a:solidFill>
                  <a:schemeClr val="tx1"/>
                </a:solidFill>
                <a:effectLst/>
                <a:latin typeface="Arial" charset="0"/>
                <a:ea typeface="ＭＳ Ｐゴシック" charset="0"/>
                <a:cs typeface="Arial" charset="0"/>
              </a:rPr>
              <a:t>Data Pipeline</a:t>
            </a:r>
            <a:r>
              <a:rPr lang="en-US" sz="1200" b="0" i="0" kern="1200" dirty="0">
                <a:solidFill>
                  <a:schemeClr val="tx1"/>
                </a:solidFill>
                <a:effectLst/>
                <a:latin typeface="Arial" charset="0"/>
                <a:ea typeface="ＭＳ Ｐゴシック" charset="0"/>
                <a:cs typeface="Arial" charset="0"/>
              </a:rPr>
              <a:t> = The series of pipes, filters, and treatment plants.</a:t>
            </a:r>
          </a:p>
          <a:p>
            <a:r>
              <a:rPr lang="en-US" sz="1200" b="1" i="0" kern="1200" dirty="0">
                <a:solidFill>
                  <a:schemeClr val="tx1"/>
                </a:solidFill>
                <a:effectLst/>
                <a:latin typeface="Arial" charset="0"/>
                <a:ea typeface="ＭＳ Ｐゴシック" charset="0"/>
                <a:cs typeface="Arial" charset="0"/>
              </a:rPr>
              <a:t>Analytics Database</a:t>
            </a:r>
            <a:r>
              <a:rPr lang="en-US" sz="1200" b="0" i="0" kern="1200" dirty="0">
                <a:solidFill>
                  <a:schemeClr val="tx1"/>
                </a:solidFill>
                <a:effectLst/>
                <a:latin typeface="Arial" charset="0"/>
                <a:ea typeface="ＭＳ Ｐゴシック" charset="0"/>
                <a:cs typeface="Arial" charset="0"/>
              </a:rPr>
              <a:t> = The clean water tap in your kitchen, ready for consumption (analysis).</a:t>
            </a:r>
          </a:p>
          <a:p>
            <a:r>
              <a:rPr lang="en-US" sz="1200" b="0" i="0" kern="1200" dirty="0">
                <a:solidFill>
                  <a:schemeClr val="tx1"/>
                </a:solidFill>
                <a:effectLst/>
                <a:latin typeface="Arial" charset="0"/>
                <a:ea typeface="ＭＳ Ｐゴシック" charset="0"/>
                <a:cs typeface="Arial" charset="0"/>
              </a:rPr>
              <a:t>The pipeline's job is to take the "muddy" raw data and clean, transform, and transport it so it's safe and useful for "drinking" (analysis).</a:t>
            </a:r>
          </a:p>
          <a:p>
            <a:endParaRPr lang="en-US" dirty="0"/>
          </a:p>
          <a:p>
            <a:r>
              <a:rPr lang="en-US" dirty="0"/>
              <a:t>Along the way, the pipeline doesn’t just move the data; it also:</a:t>
            </a:r>
          </a:p>
          <a:p>
            <a:r>
              <a:rPr lang="en-US" b="1" dirty="0"/>
              <a:t>Transforms</a:t>
            </a:r>
            <a:r>
              <a:rPr lang="en-US" dirty="0"/>
              <a:t> it (changing it into a usable structure or format).</a:t>
            </a:r>
          </a:p>
          <a:p>
            <a:r>
              <a:rPr lang="en-US" b="1" dirty="0"/>
              <a:t>Enriches</a:t>
            </a:r>
            <a:r>
              <a:rPr lang="en-US" dirty="0"/>
              <a:t> it (adding extra context, joining with other data, cleaning).</a:t>
            </a:r>
          </a:p>
          <a:p>
            <a:r>
              <a:rPr lang="en-US" b="1" dirty="0"/>
              <a:t>Ensures quality and trustworthiness</a:t>
            </a:r>
            <a:r>
              <a:rPr lang="en-US" dirty="0"/>
              <a:t> (so analysts can rely on it).</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11</a:t>
            </a:fld>
            <a:endParaRPr lang="en-US"/>
          </a:p>
        </p:txBody>
      </p:sp>
    </p:spTree>
    <p:extLst>
      <p:ext uri="{BB962C8B-B14F-4D97-AF65-F5344CB8AC3E}">
        <p14:creationId xmlns:p14="http://schemas.microsoft.com/office/powerpoint/2010/main" val="3720620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t>Source of image: </a:t>
            </a:r>
            <a:r>
              <a:rPr lang="en-AU" dirty="0" err="1"/>
              <a:t>Upsolver</a:t>
            </a:r>
            <a:endParaRPr lang="en-AU" dirty="0"/>
          </a:p>
          <a:p>
            <a:pPr algn="l"/>
            <a:r>
              <a:rPr lang="en-US" sz="1200" b="0" i="0" kern="1200" dirty="0">
                <a:solidFill>
                  <a:schemeClr val="tx1"/>
                </a:solidFill>
                <a:effectLst/>
                <a:latin typeface="Arial" charset="0"/>
                <a:ea typeface="ＭＳ Ｐゴシック" charset="0"/>
                <a:cs typeface="Arial" charset="0"/>
              </a:rPr>
              <a:t>ETL stands for extract, transform, and load. Meaning, the transformation is happening after the data has been extracted from the source system but before it is loaded into the target system</a:t>
            </a:r>
          </a:p>
          <a:p>
            <a:pPr algn="l"/>
            <a:endParaRPr lang="en-US" sz="1200" b="0" i="0" kern="1200" dirty="0">
              <a:solidFill>
                <a:schemeClr val="tx1"/>
              </a:solidFill>
              <a:effectLst/>
              <a:latin typeface="Arial" charset="0"/>
              <a:ea typeface="ＭＳ Ｐゴシック" charset="0"/>
              <a:cs typeface="Arial" charset="0"/>
            </a:endParaRPr>
          </a:p>
          <a:p>
            <a:r>
              <a:rPr lang="en-US" sz="1200" b="1" i="0" kern="1200" dirty="0">
                <a:solidFill>
                  <a:schemeClr val="tx1"/>
                </a:solidFill>
                <a:effectLst/>
                <a:latin typeface="Arial" charset="0"/>
                <a:ea typeface="ＭＳ Ｐゴシック" charset="0"/>
                <a:cs typeface="Arial" charset="0"/>
              </a:rPr>
              <a:t>The logical architecture </a:t>
            </a:r>
            <a:r>
              <a:rPr lang="en-US" sz="1200" b="0" i="0" kern="1200" dirty="0">
                <a:solidFill>
                  <a:schemeClr val="tx1"/>
                </a:solidFill>
                <a:effectLst/>
                <a:latin typeface="Arial" charset="0"/>
                <a:ea typeface="ＭＳ Ｐゴシック" charset="0"/>
                <a:cs typeface="Arial" charset="0"/>
              </a:rPr>
              <a:t>that outlines the process and transformations a dataset undergoes, from collection to serving (see data architecture components).</a:t>
            </a:r>
          </a:p>
          <a:p>
            <a:r>
              <a:rPr lang="en-US" sz="1200" b="1" i="0" kern="1200" dirty="0">
                <a:solidFill>
                  <a:schemeClr val="tx1"/>
                </a:solidFill>
                <a:effectLst/>
                <a:latin typeface="Arial" charset="0"/>
                <a:ea typeface="ＭＳ Ｐゴシック" charset="0"/>
                <a:cs typeface="Arial" charset="0"/>
              </a:rPr>
              <a:t>The specific set of tools and frameworks </a:t>
            </a:r>
            <a:r>
              <a:rPr lang="en-US" sz="1200" b="0" i="0" kern="1200" dirty="0">
                <a:solidFill>
                  <a:schemeClr val="tx1"/>
                </a:solidFill>
                <a:effectLst/>
                <a:latin typeface="Arial" charset="0"/>
                <a:ea typeface="ＭＳ Ｐゴシック" charset="0"/>
                <a:cs typeface="Arial" charset="0"/>
              </a:rPr>
              <a:t>used in a particular scenario, and the role each of these performs.</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12</a:t>
            </a:fld>
            <a:endParaRPr lang="en-US"/>
          </a:p>
        </p:txBody>
      </p:sp>
    </p:spTree>
    <p:extLst>
      <p:ext uri="{BB962C8B-B14F-4D97-AF65-F5344CB8AC3E}">
        <p14:creationId xmlns:p14="http://schemas.microsoft.com/office/powerpoint/2010/main" val="257391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t>Source of image: </a:t>
            </a:r>
            <a:r>
              <a:rPr lang="en-AU" dirty="0" err="1"/>
              <a:t>Upsolver</a:t>
            </a:r>
            <a:endParaRPr lang="en-AU" dirty="0"/>
          </a:p>
          <a:p>
            <a:r>
              <a:rPr lang="en-US" sz="1200" b="0" i="0" kern="1200" dirty="0">
                <a:solidFill>
                  <a:schemeClr val="tx1"/>
                </a:solidFill>
                <a:effectLst/>
                <a:latin typeface="Arial" charset="0"/>
                <a:ea typeface="ＭＳ Ｐゴシック" charset="0"/>
                <a:cs typeface="Arial" charset="0"/>
              </a:rPr>
              <a:t>In this architecture, the monolithic data warehouse has been replaced with a data lake. Large volumes of data from different sources can now be easily ingested and stored in an object store such as Amazon S3 or on-premise Hadoop clusters, reducing the engineering overhead associated with data warehousing.  The data lake stores data in its original, raw format, which means it can store complex and streaming data as easily as structured, batch files.  </a:t>
            </a:r>
          </a:p>
          <a:p>
            <a:r>
              <a:rPr lang="en-US" sz="1200" b="0" i="0" kern="1200" dirty="0">
                <a:solidFill>
                  <a:schemeClr val="tx1"/>
                </a:solidFill>
                <a:effectLst/>
                <a:latin typeface="Arial" charset="0"/>
                <a:ea typeface="ＭＳ Ｐゴシック" charset="0"/>
                <a:cs typeface="Arial" charset="0"/>
              </a:rPr>
              <a:t>However, raw data in the lake is not in a </a:t>
            </a:r>
            <a:r>
              <a:rPr lang="en-US" sz="1200" b="0" i="0" kern="1200" dirty="0" err="1">
                <a:solidFill>
                  <a:schemeClr val="tx1"/>
                </a:solidFill>
                <a:effectLst/>
                <a:latin typeface="Arial" charset="0"/>
                <a:ea typeface="ＭＳ Ｐゴシック" charset="0"/>
                <a:cs typeface="Arial" charset="0"/>
              </a:rPr>
              <a:t>queryable</a:t>
            </a:r>
            <a:r>
              <a:rPr lang="en-US" sz="1200" b="0" i="0" kern="1200" dirty="0">
                <a:solidFill>
                  <a:schemeClr val="tx1"/>
                </a:solidFill>
                <a:effectLst/>
                <a:latin typeface="Arial" charset="0"/>
                <a:ea typeface="ＭＳ Ｐゴシック" charset="0"/>
                <a:cs typeface="Arial" charset="0"/>
              </a:rPr>
              <a:t> format, which necessitates an additional preparation layer that converts files to tabular data. The big data platform – typically built in-house using open source frameworks such as</a:t>
            </a:r>
            <a:r>
              <a:rPr lang="en-US" sz="1200" b="0" i="0" kern="1200" dirty="0">
                <a:solidFill>
                  <a:schemeClr val="tx1"/>
                </a:solidFill>
                <a:effectLst/>
                <a:latin typeface="Arial" charset="0"/>
                <a:ea typeface="ＭＳ Ｐゴシック" charset="0"/>
                <a:cs typeface="Arial" charset="0"/>
                <a:hlinkClick r:id="rId3"/>
              </a:rPr>
              <a:t> Apache Spark</a:t>
            </a:r>
            <a:r>
              <a:rPr lang="en-US" sz="1200" b="0" i="0" kern="1200" dirty="0">
                <a:solidFill>
                  <a:schemeClr val="tx1"/>
                </a:solidFill>
                <a:effectLst/>
                <a:latin typeface="Arial" charset="0"/>
                <a:ea typeface="ＭＳ Ｐゴシック" charset="0"/>
                <a:cs typeface="Arial" charset="0"/>
              </a:rPr>
              <a:t> and Hadoop – consists of data lake pipelines that extract the data from object storage, run transformation code, and serve it onwards to analytics systems. These can be physical databases such as RDS, data warehouses such as Redshift or Snowflake, single-purpose systems such as Elasticsearch, or serverless query engines such as Amazon Athena or Starburst. BI and analytics tools would connect to these databases to provide visualization and exploration capabilities.</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13</a:t>
            </a:fld>
            <a:endParaRPr lang="en-US"/>
          </a:p>
        </p:txBody>
      </p:sp>
    </p:spTree>
    <p:extLst>
      <p:ext uri="{BB962C8B-B14F-4D97-AF65-F5344CB8AC3E}">
        <p14:creationId xmlns:p14="http://schemas.microsoft.com/office/powerpoint/2010/main" val="350496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dirty="0"/>
              <a:t>Source of image: </a:t>
            </a:r>
            <a:r>
              <a:rPr lang="en-AU" dirty="0" err="1"/>
              <a:t>Upsolver</a:t>
            </a: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14</a:t>
            </a:fld>
            <a:endParaRPr lang="en-US"/>
          </a:p>
        </p:txBody>
      </p:sp>
    </p:spTree>
    <p:extLst>
      <p:ext uri="{BB962C8B-B14F-4D97-AF65-F5344CB8AC3E}">
        <p14:creationId xmlns:p14="http://schemas.microsoft.com/office/powerpoint/2010/main" val="420666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sz="1600" b="1" i="0" dirty="0">
                <a:effectLst/>
                <a:latin typeface="Söhne"/>
              </a:rPr>
              <a:t>Example: E-commerce Platform</a:t>
            </a:r>
          </a:p>
          <a:p>
            <a:pPr algn="l"/>
            <a:r>
              <a:rPr lang="en-AU" sz="1600" b="0" i="0" dirty="0">
                <a:solidFill>
                  <a:srgbClr val="374151"/>
                </a:solidFill>
                <a:effectLst/>
                <a:latin typeface="Söhne"/>
              </a:rPr>
              <a:t>Imagine you operate a large e-commerce platform where millions of transactions take place every day. There's a vast amount of data flowing in and out, including product views, user logins, orders, reviews, and more.</a:t>
            </a:r>
          </a:p>
          <a:p>
            <a:pPr marL="228600" indent="-228600" algn="l">
              <a:buAutoNum type="arabicPeriod"/>
            </a:pPr>
            <a:r>
              <a:rPr lang="en-AU" sz="1600" b="1" i="0" dirty="0">
                <a:solidFill>
                  <a:srgbClr val="374151"/>
                </a:solidFill>
                <a:effectLst/>
                <a:latin typeface="Söhne"/>
              </a:rPr>
              <a:t>Batch Processing</a:t>
            </a:r>
          </a:p>
          <a:p>
            <a:pPr marL="0" indent="0" algn="l">
              <a:buNone/>
            </a:pPr>
            <a:r>
              <a:rPr lang="en-AU" sz="1600" b="1" i="0" dirty="0">
                <a:solidFill>
                  <a:srgbClr val="374151"/>
                </a:solidFill>
                <a:effectLst/>
                <a:latin typeface="Söhne"/>
              </a:rPr>
              <a:t>Scenario</a:t>
            </a:r>
            <a:r>
              <a:rPr lang="en-AU" sz="1600" b="0" i="0" dirty="0">
                <a:solidFill>
                  <a:srgbClr val="374151"/>
                </a:solidFill>
                <a:effectLst/>
                <a:latin typeface="Söhne"/>
              </a:rPr>
              <a:t>: At the end of each day, you want to generate a sales report that provides an overview of the total sales, the most purchased products, the regions with the highest sales, and so on.</a:t>
            </a:r>
          </a:p>
          <a:p>
            <a:pPr algn="l"/>
            <a:r>
              <a:rPr lang="en-AU" sz="1600" b="1" i="0" dirty="0">
                <a:solidFill>
                  <a:srgbClr val="374151"/>
                </a:solidFill>
                <a:effectLst/>
                <a:latin typeface="Söhne"/>
              </a:rPr>
              <a:t>Why Batch Processing?</a:t>
            </a:r>
            <a:endParaRPr lang="en-AU" sz="1600" b="0" i="0" dirty="0">
              <a:solidFill>
                <a:srgbClr val="374151"/>
              </a:solidFill>
              <a:effectLst/>
              <a:latin typeface="Söhne"/>
            </a:endParaRPr>
          </a:p>
          <a:p>
            <a:pPr algn="l">
              <a:buFont typeface="Arial" panose="020B0604020202020204" pitchFamily="34" charset="0"/>
              <a:buChar char="•"/>
            </a:pPr>
            <a:r>
              <a:rPr lang="en-AU" sz="1600" b="1" i="0" dirty="0">
                <a:solidFill>
                  <a:srgbClr val="374151"/>
                </a:solidFill>
                <a:effectLst/>
                <a:latin typeface="Söhne"/>
              </a:rPr>
              <a:t>Volume</a:t>
            </a:r>
            <a:r>
              <a:rPr lang="en-AU" sz="1600" b="0" i="0" dirty="0">
                <a:solidFill>
                  <a:srgbClr val="374151"/>
                </a:solidFill>
                <a:effectLst/>
                <a:latin typeface="Söhne"/>
              </a:rPr>
              <a:t>: The amount of data is massive, covering all transactions for the entire day.</a:t>
            </a:r>
          </a:p>
          <a:p>
            <a:pPr algn="l">
              <a:buFont typeface="Arial" panose="020B0604020202020204" pitchFamily="34" charset="0"/>
              <a:buChar char="•"/>
            </a:pPr>
            <a:r>
              <a:rPr lang="en-AU" sz="1600" b="1" i="0" dirty="0">
                <a:solidFill>
                  <a:srgbClr val="374151"/>
                </a:solidFill>
                <a:effectLst/>
                <a:latin typeface="Söhne"/>
              </a:rPr>
              <a:t>Complexity</a:t>
            </a:r>
            <a:r>
              <a:rPr lang="en-AU" sz="1600" b="0" i="0" dirty="0">
                <a:solidFill>
                  <a:srgbClr val="374151"/>
                </a:solidFill>
                <a:effectLst/>
                <a:latin typeface="Söhne"/>
              </a:rPr>
              <a:t>: The report requires comprehensive data processing, such as sorting, aggregating, filtering, and joining data from different sources (e.g., product database, user database, sales database).</a:t>
            </a:r>
          </a:p>
          <a:p>
            <a:pPr algn="l">
              <a:buFont typeface="Arial" panose="020B0604020202020204" pitchFamily="34" charset="0"/>
              <a:buChar char="•"/>
            </a:pPr>
            <a:r>
              <a:rPr lang="en-AU" sz="1600" b="1" i="0" dirty="0">
                <a:solidFill>
                  <a:srgbClr val="374151"/>
                </a:solidFill>
                <a:effectLst/>
                <a:latin typeface="Söhne"/>
              </a:rPr>
              <a:t>Non-Time Sensitive</a:t>
            </a:r>
            <a:r>
              <a:rPr lang="en-AU" sz="1600" b="0" i="0" dirty="0">
                <a:solidFill>
                  <a:srgbClr val="374151"/>
                </a:solidFill>
                <a:effectLst/>
                <a:latin typeface="Söhne"/>
              </a:rPr>
              <a:t>: It's okay if the report isn't available immediately after a sale occurs; a delay until the end of the day is acceptable.</a:t>
            </a:r>
          </a:p>
          <a:p>
            <a:pPr algn="l"/>
            <a:endParaRPr lang="en-AU" sz="1600" b="0" i="0" dirty="0">
              <a:solidFill>
                <a:srgbClr val="374151"/>
              </a:solidFill>
              <a:effectLst/>
              <a:latin typeface="Söhne"/>
            </a:endParaRPr>
          </a:p>
          <a:p>
            <a:pPr algn="l"/>
            <a:r>
              <a:rPr lang="en-AU" sz="2400" b="1" i="0" dirty="0">
                <a:solidFill>
                  <a:srgbClr val="374151"/>
                </a:solidFill>
                <a:effectLst/>
                <a:latin typeface="Söhne"/>
              </a:rPr>
              <a:t>Real-time Inventory Management</a:t>
            </a:r>
            <a:endParaRPr lang="en-AU" sz="2400" b="0" i="0" dirty="0">
              <a:solidFill>
                <a:srgbClr val="374151"/>
              </a:solidFill>
              <a:effectLst/>
              <a:latin typeface="Söhne"/>
            </a:endParaRPr>
          </a:p>
          <a:p>
            <a:pPr algn="l"/>
            <a:r>
              <a:rPr lang="en-AU" sz="2400" b="1" i="0" dirty="0">
                <a:solidFill>
                  <a:srgbClr val="374151"/>
                </a:solidFill>
                <a:effectLst/>
                <a:latin typeface="Söhne"/>
              </a:rPr>
              <a:t>Scenario</a:t>
            </a:r>
            <a:r>
              <a:rPr lang="en-AU" sz="2400" b="0" i="0" dirty="0">
                <a:solidFill>
                  <a:srgbClr val="374151"/>
                </a:solidFill>
                <a:effectLst/>
                <a:latin typeface="Söhne"/>
              </a:rPr>
              <a:t>: You want to keep track of product stock in real-time. Every time a product is sold, you want to decrement the stock count. If the stock falls below a certain threshold, you want to automatically reorder or send alerts to suppliers.</a:t>
            </a:r>
          </a:p>
          <a:p>
            <a:pPr algn="l"/>
            <a:r>
              <a:rPr lang="en-AU" sz="2400" b="1" i="0" dirty="0">
                <a:solidFill>
                  <a:srgbClr val="374151"/>
                </a:solidFill>
                <a:effectLst/>
                <a:latin typeface="Söhne"/>
              </a:rPr>
              <a:t>Why Stream Processing?</a:t>
            </a:r>
            <a:endParaRPr lang="en-AU" sz="2400" b="0" i="0" dirty="0">
              <a:solidFill>
                <a:srgbClr val="374151"/>
              </a:solidFill>
              <a:effectLst/>
              <a:latin typeface="Söhne"/>
            </a:endParaRPr>
          </a:p>
          <a:p>
            <a:pPr algn="l">
              <a:buFont typeface="Arial" panose="020B0604020202020204" pitchFamily="34" charset="0"/>
              <a:buChar char="•"/>
            </a:pPr>
            <a:r>
              <a:rPr lang="en-AU" sz="2400" b="1" i="0" dirty="0">
                <a:solidFill>
                  <a:srgbClr val="374151"/>
                </a:solidFill>
                <a:effectLst/>
                <a:latin typeface="Söhne"/>
              </a:rPr>
              <a:t>Immediate Action</a:t>
            </a:r>
            <a:r>
              <a:rPr lang="en-AU" sz="2400" b="0" i="0" dirty="0">
                <a:solidFill>
                  <a:srgbClr val="374151"/>
                </a:solidFill>
                <a:effectLst/>
                <a:latin typeface="Söhne"/>
              </a:rPr>
              <a:t>: You need to act on data immediately after a sale to ensure inventory accuracy and to avoid stockouts.</a:t>
            </a:r>
          </a:p>
          <a:p>
            <a:pPr algn="l">
              <a:buFont typeface="Arial" panose="020B0604020202020204" pitchFamily="34" charset="0"/>
              <a:buChar char="•"/>
            </a:pPr>
            <a:r>
              <a:rPr lang="en-AU" sz="2400" b="1" i="0" dirty="0">
                <a:solidFill>
                  <a:srgbClr val="374151"/>
                </a:solidFill>
                <a:effectLst/>
                <a:latin typeface="Söhne"/>
              </a:rPr>
              <a:t>Continuous Flow</a:t>
            </a:r>
            <a:r>
              <a:rPr lang="en-AU" sz="2400" b="0" i="0" dirty="0">
                <a:solidFill>
                  <a:srgbClr val="374151"/>
                </a:solidFill>
                <a:effectLst/>
                <a:latin typeface="Söhne"/>
              </a:rPr>
              <a:t>: Data is continuously flowing in real-time as sales happen.</a:t>
            </a:r>
          </a:p>
          <a:p>
            <a:pPr algn="l">
              <a:buFont typeface="Arial" panose="020B0604020202020204" pitchFamily="34" charset="0"/>
              <a:buChar char="•"/>
            </a:pPr>
            <a:r>
              <a:rPr lang="en-AU" sz="2400" b="1" i="0" dirty="0">
                <a:solidFill>
                  <a:srgbClr val="374151"/>
                </a:solidFill>
                <a:effectLst/>
                <a:latin typeface="Söhne"/>
              </a:rPr>
              <a:t>Time-Sensitive</a:t>
            </a:r>
            <a:r>
              <a:rPr lang="en-AU" sz="2400" b="0" i="0" dirty="0">
                <a:solidFill>
                  <a:srgbClr val="374151"/>
                </a:solidFill>
                <a:effectLst/>
                <a:latin typeface="Söhne"/>
              </a:rPr>
              <a:t>: A delay in processing can result in incorrect stock counts and potentially dissatisfied customers.</a:t>
            </a:r>
          </a:p>
          <a:p>
            <a:pPr algn="l">
              <a:buFont typeface="Arial" panose="020B0604020202020204" pitchFamily="34" charset="0"/>
              <a:buChar char="•"/>
            </a:pPr>
            <a:endParaRPr lang="en-AU" sz="2400" b="0" i="0" dirty="0">
              <a:solidFill>
                <a:srgbClr val="374151"/>
              </a:solidFill>
              <a:effectLst/>
              <a:latin typeface="Söhne"/>
            </a:endParaRPr>
          </a:p>
          <a:p>
            <a:pPr algn="l">
              <a:buFont typeface="Arial" panose="020B0604020202020204" pitchFamily="34" charset="0"/>
              <a:buChar char="•"/>
            </a:pPr>
            <a:r>
              <a:rPr lang="en-AU" sz="2400" b="0" i="0" dirty="0">
                <a:solidFill>
                  <a:srgbClr val="374151"/>
                </a:solidFill>
                <a:effectLst/>
                <a:latin typeface="Söhne"/>
              </a:rPr>
              <a:t>HDFS: Hadoop Distributed File System</a:t>
            </a:r>
          </a:p>
          <a:p>
            <a:pPr algn="l"/>
            <a:endParaRPr lang="en-AU" sz="1600"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6D6AA351-6953-1E48-8EC4-68F89E579C6C}" type="slidenum">
              <a:rPr lang="en-US" smtClean="0"/>
              <a:pPr/>
              <a:t>15</a:t>
            </a:fld>
            <a:endParaRPr lang="en-US"/>
          </a:p>
        </p:txBody>
      </p:sp>
    </p:spTree>
    <p:extLst>
      <p:ext uri="{BB962C8B-B14F-4D97-AF65-F5344CB8AC3E}">
        <p14:creationId xmlns:p14="http://schemas.microsoft.com/office/powerpoint/2010/main" val="2478554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16</a:t>
            </a:fld>
            <a:endParaRPr lang="en-US"/>
          </a:p>
        </p:txBody>
      </p:sp>
    </p:spTree>
    <p:extLst>
      <p:ext uri="{BB962C8B-B14F-4D97-AF65-F5344CB8AC3E}">
        <p14:creationId xmlns:p14="http://schemas.microsoft.com/office/powerpoint/2010/main" val="16793250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17</a:t>
            </a:fld>
            <a:endParaRPr lang="en-US"/>
          </a:p>
        </p:txBody>
      </p:sp>
    </p:spTree>
    <p:extLst>
      <p:ext uri="{BB962C8B-B14F-4D97-AF65-F5344CB8AC3E}">
        <p14:creationId xmlns:p14="http://schemas.microsoft.com/office/powerpoint/2010/main" val="1517105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18</a:t>
            </a:fld>
            <a:endParaRPr lang="en-US"/>
          </a:p>
        </p:txBody>
      </p:sp>
    </p:spTree>
    <p:extLst>
      <p:ext uri="{BB962C8B-B14F-4D97-AF65-F5344CB8AC3E}">
        <p14:creationId xmlns:p14="http://schemas.microsoft.com/office/powerpoint/2010/main" val="3587382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19</a:t>
            </a:fld>
            <a:endParaRPr lang="en-US"/>
          </a:p>
        </p:txBody>
      </p:sp>
    </p:spTree>
    <p:extLst>
      <p:ext uri="{BB962C8B-B14F-4D97-AF65-F5344CB8AC3E}">
        <p14:creationId xmlns:p14="http://schemas.microsoft.com/office/powerpoint/2010/main" val="3043736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20</a:t>
            </a:fld>
            <a:endParaRPr lang="en-US"/>
          </a:p>
        </p:txBody>
      </p:sp>
    </p:spTree>
    <p:extLst>
      <p:ext uri="{BB962C8B-B14F-4D97-AF65-F5344CB8AC3E}">
        <p14:creationId xmlns:p14="http://schemas.microsoft.com/office/powerpoint/2010/main" val="324863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3</a:t>
            </a:fld>
            <a:endParaRPr lang="en-US"/>
          </a:p>
        </p:txBody>
      </p:sp>
    </p:spTree>
    <p:extLst>
      <p:ext uri="{BB962C8B-B14F-4D97-AF65-F5344CB8AC3E}">
        <p14:creationId xmlns:p14="http://schemas.microsoft.com/office/powerpoint/2010/main" val="1179276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21</a:t>
            </a:fld>
            <a:endParaRPr lang="en-US"/>
          </a:p>
        </p:txBody>
      </p:sp>
    </p:spTree>
    <p:extLst>
      <p:ext uri="{BB962C8B-B14F-4D97-AF65-F5344CB8AC3E}">
        <p14:creationId xmlns:p14="http://schemas.microsoft.com/office/powerpoint/2010/main" val="9442200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22</a:t>
            </a:fld>
            <a:endParaRPr lang="en-US"/>
          </a:p>
        </p:txBody>
      </p:sp>
    </p:spTree>
    <p:extLst>
      <p:ext uri="{BB962C8B-B14F-4D97-AF65-F5344CB8AC3E}">
        <p14:creationId xmlns:p14="http://schemas.microsoft.com/office/powerpoint/2010/main" val="10352163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23</a:t>
            </a:fld>
            <a:endParaRPr lang="en-US"/>
          </a:p>
        </p:txBody>
      </p:sp>
    </p:spTree>
    <p:extLst>
      <p:ext uri="{BB962C8B-B14F-4D97-AF65-F5344CB8AC3E}">
        <p14:creationId xmlns:p14="http://schemas.microsoft.com/office/powerpoint/2010/main" val="3779805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24</a:t>
            </a:fld>
            <a:endParaRPr lang="en-US"/>
          </a:p>
        </p:txBody>
      </p:sp>
    </p:spTree>
    <p:extLst>
      <p:ext uri="{BB962C8B-B14F-4D97-AF65-F5344CB8AC3E}">
        <p14:creationId xmlns:p14="http://schemas.microsoft.com/office/powerpoint/2010/main" val="477069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25</a:t>
            </a:fld>
            <a:endParaRPr lang="en-US"/>
          </a:p>
        </p:txBody>
      </p:sp>
    </p:spTree>
    <p:extLst>
      <p:ext uri="{BB962C8B-B14F-4D97-AF65-F5344CB8AC3E}">
        <p14:creationId xmlns:p14="http://schemas.microsoft.com/office/powerpoint/2010/main" val="2789688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pPr>
            <a:r>
              <a:rPr lang="en-AU" sz="2400" b="1" i="0" dirty="0">
                <a:solidFill>
                  <a:srgbClr val="0432FF"/>
                </a:solidFill>
                <a:effectLst/>
                <a:latin typeface="Söhne"/>
              </a:rPr>
              <a:t>Types of Data</a:t>
            </a:r>
            <a:endParaRPr lang="en-AU" sz="2400" b="0" i="0" dirty="0">
              <a:solidFill>
                <a:srgbClr val="0432FF"/>
              </a:solidFill>
              <a:effectLst/>
              <a:latin typeface="Söhne"/>
            </a:endParaRPr>
          </a:p>
          <a:p>
            <a:pPr algn="l">
              <a:buFont typeface="Arial" panose="020B0604020202020204" pitchFamily="34" charset="0"/>
              <a:buChar char="•"/>
            </a:pPr>
            <a:r>
              <a:rPr lang="en-AU" sz="2400" b="1" i="0" dirty="0">
                <a:solidFill>
                  <a:srgbClr val="374151"/>
                </a:solidFill>
                <a:effectLst/>
                <a:latin typeface="Söhne"/>
              </a:rPr>
              <a:t> Primary Data</a:t>
            </a:r>
            <a:r>
              <a:rPr lang="en-AU" sz="2400" b="0" i="0" dirty="0">
                <a:solidFill>
                  <a:srgbClr val="374151"/>
                </a:solidFill>
                <a:effectLst/>
                <a:latin typeface="Söhne"/>
              </a:rPr>
              <a:t>: Collected first-hand for a specific purpose.</a:t>
            </a:r>
          </a:p>
          <a:p>
            <a:pPr marL="742950" lvl="1" indent="-285750" algn="l">
              <a:buFont typeface="Arial" panose="020B0604020202020204" pitchFamily="34" charset="0"/>
              <a:buChar char="•"/>
            </a:pPr>
            <a:r>
              <a:rPr lang="en-AU" sz="2400" b="0" i="1" dirty="0">
                <a:solidFill>
                  <a:srgbClr val="374151"/>
                </a:solidFill>
                <a:effectLst/>
                <a:latin typeface="Söhne"/>
              </a:rPr>
              <a:t>Examples</a:t>
            </a:r>
            <a:r>
              <a:rPr lang="en-AU" sz="2400" b="0" i="0" dirty="0">
                <a:solidFill>
                  <a:srgbClr val="374151"/>
                </a:solidFill>
                <a:effectLst/>
                <a:latin typeface="Söhne"/>
              </a:rPr>
              <a:t>: Surveys, Interviews, Experiments</a:t>
            </a:r>
          </a:p>
          <a:p>
            <a:pPr marL="742950" lvl="1" indent="-285750" algn="l">
              <a:buFont typeface="Arial" panose="020B0604020202020204" pitchFamily="34" charset="0"/>
              <a:buChar char="•"/>
            </a:pPr>
            <a:r>
              <a:rPr lang="en-AU" sz="2400" b="1" i="0" dirty="0">
                <a:solidFill>
                  <a:srgbClr val="374151"/>
                </a:solidFill>
                <a:effectLst/>
                <a:latin typeface="Söhne"/>
              </a:rPr>
              <a:t>Advantages</a:t>
            </a:r>
            <a:r>
              <a:rPr lang="en-AU" sz="2400" b="0" i="0" dirty="0">
                <a:solidFill>
                  <a:srgbClr val="374151"/>
                </a:solidFill>
                <a:effectLst/>
                <a:latin typeface="Söhne"/>
              </a:rPr>
              <a:t>: Specific to your purpose, up-to-date, reliable.</a:t>
            </a:r>
          </a:p>
          <a:p>
            <a:pPr marL="742950" lvl="1" indent="-285750" algn="l">
              <a:buFont typeface="Arial" panose="020B0604020202020204" pitchFamily="34" charset="0"/>
              <a:buChar char="•"/>
            </a:pPr>
            <a:r>
              <a:rPr lang="en-AU" sz="2400" b="1" i="0" dirty="0">
                <a:solidFill>
                  <a:srgbClr val="374151"/>
                </a:solidFill>
                <a:effectLst/>
                <a:latin typeface="Söhne"/>
              </a:rPr>
              <a:t>Disadvantages</a:t>
            </a:r>
            <a:r>
              <a:rPr lang="en-AU" sz="2400" b="0" i="0" dirty="0">
                <a:solidFill>
                  <a:srgbClr val="374151"/>
                </a:solidFill>
                <a:effectLst/>
                <a:latin typeface="Söhne"/>
              </a:rPr>
              <a:t>: Time-consuming, often more expensive.</a:t>
            </a:r>
          </a:p>
          <a:p>
            <a:pPr algn="l">
              <a:buFont typeface="Arial" panose="020B0604020202020204" pitchFamily="34" charset="0"/>
              <a:buChar char="•"/>
            </a:pPr>
            <a:r>
              <a:rPr lang="en-AU" sz="2400" b="1" i="0" dirty="0">
                <a:solidFill>
                  <a:srgbClr val="374151"/>
                </a:solidFill>
                <a:effectLst/>
                <a:latin typeface="Söhne"/>
              </a:rPr>
              <a:t> Secondary Data</a:t>
            </a:r>
            <a:r>
              <a:rPr lang="en-AU" sz="2400" b="0" i="0" dirty="0">
                <a:solidFill>
                  <a:srgbClr val="374151"/>
                </a:solidFill>
                <a:effectLst/>
                <a:latin typeface="Söhne"/>
              </a:rPr>
              <a:t>: Data collected by someone else, for another purpose.</a:t>
            </a:r>
          </a:p>
          <a:p>
            <a:pPr marL="742950" lvl="1" indent="-285750" algn="l">
              <a:buFont typeface="Arial" panose="020B0604020202020204" pitchFamily="34" charset="0"/>
              <a:buChar char="•"/>
            </a:pPr>
            <a:r>
              <a:rPr lang="en-AU" sz="2400" b="0" i="1" dirty="0">
                <a:solidFill>
                  <a:srgbClr val="374151"/>
                </a:solidFill>
                <a:effectLst/>
                <a:latin typeface="Söhne"/>
              </a:rPr>
              <a:t>Examples</a:t>
            </a:r>
            <a:r>
              <a:rPr lang="en-AU" sz="2400" b="0" i="0" dirty="0">
                <a:solidFill>
                  <a:srgbClr val="374151"/>
                </a:solidFill>
                <a:effectLst/>
                <a:latin typeface="Söhne"/>
              </a:rPr>
              <a:t>: Census data, archived research, databases.</a:t>
            </a:r>
          </a:p>
          <a:p>
            <a:pPr marL="742950" lvl="1" indent="-285750" algn="l">
              <a:buFont typeface="Arial" panose="020B0604020202020204" pitchFamily="34" charset="0"/>
              <a:buChar char="•"/>
            </a:pPr>
            <a:r>
              <a:rPr lang="en-AU" sz="2400" b="1" i="0" dirty="0">
                <a:solidFill>
                  <a:srgbClr val="374151"/>
                </a:solidFill>
                <a:effectLst/>
                <a:latin typeface="Söhne"/>
              </a:rPr>
              <a:t>Advantages</a:t>
            </a:r>
            <a:r>
              <a:rPr lang="en-AU" sz="2400" b="0" i="0" dirty="0">
                <a:solidFill>
                  <a:srgbClr val="374151"/>
                </a:solidFill>
                <a:effectLst/>
                <a:latin typeface="Söhne"/>
              </a:rPr>
              <a:t>: Easily accessible, cost-effective.</a:t>
            </a:r>
          </a:p>
          <a:p>
            <a:pPr marL="742950" lvl="1" indent="-285750" algn="l">
              <a:buFont typeface="Arial" panose="020B0604020202020204" pitchFamily="34" charset="0"/>
              <a:buChar char="•"/>
            </a:pPr>
            <a:r>
              <a:rPr lang="en-AU" sz="2400" b="1" i="0" dirty="0">
                <a:solidFill>
                  <a:srgbClr val="374151"/>
                </a:solidFill>
                <a:effectLst/>
                <a:latin typeface="Söhne"/>
              </a:rPr>
              <a:t>Disadvantages</a:t>
            </a:r>
            <a:r>
              <a:rPr lang="en-AU" sz="2400" b="0" i="0" dirty="0">
                <a:solidFill>
                  <a:srgbClr val="374151"/>
                </a:solidFill>
                <a:effectLst/>
                <a:latin typeface="Söhne"/>
              </a:rPr>
              <a:t>: Not specific to your needs, might be outdated.</a:t>
            </a:r>
          </a:p>
          <a:p>
            <a:pPr algn="l">
              <a:spcAft>
                <a:spcPts val="600"/>
              </a:spcAft>
            </a:pPr>
            <a:endParaRPr lang="en-AU" sz="2200" b="1" i="0" dirty="0">
              <a:solidFill>
                <a:srgbClr val="0432FF"/>
              </a:solidFill>
              <a:effectLst/>
              <a:latin typeface="Söhne"/>
            </a:endParaRPr>
          </a:p>
          <a:p>
            <a:pPr algn="l">
              <a:spcAft>
                <a:spcPts val="600"/>
              </a:spcAft>
            </a:pPr>
            <a:r>
              <a:rPr lang="en-AU" sz="2200" b="1" i="0" dirty="0">
                <a:solidFill>
                  <a:srgbClr val="0432FF"/>
                </a:solidFill>
                <a:effectLst/>
                <a:latin typeface="Söhne"/>
              </a:rPr>
              <a:t>Various Sources of Data</a:t>
            </a:r>
            <a:endParaRPr lang="en-AU" sz="2200" b="0" i="0" dirty="0">
              <a:solidFill>
                <a:srgbClr val="0432FF"/>
              </a:solidFill>
              <a:effectLst/>
              <a:latin typeface="Söhne"/>
            </a:endParaRPr>
          </a:p>
          <a:p>
            <a:pPr>
              <a:spcAft>
                <a:spcPts val="600"/>
              </a:spcAft>
              <a:buFont typeface="Arial" panose="020B0604020202020204" pitchFamily="34" charset="0"/>
              <a:buChar char="•"/>
            </a:pPr>
            <a:r>
              <a:rPr lang="en-AU" sz="2200" b="1" i="0" dirty="0">
                <a:solidFill>
                  <a:srgbClr val="374151"/>
                </a:solidFill>
                <a:effectLst/>
                <a:latin typeface="Söhne"/>
              </a:rPr>
              <a:t> Internal Sources</a:t>
            </a:r>
            <a:r>
              <a:rPr lang="en-AU" sz="2200" b="0" i="0" dirty="0">
                <a:solidFill>
                  <a:srgbClr val="374151"/>
                </a:solidFill>
                <a:effectLst/>
                <a:latin typeface="Söhne"/>
              </a:rPr>
              <a:t>: Originates within the organisation or individual's domain. </a:t>
            </a:r>
            <a:r>
              <a:rPr lang="en-AU" sz="2200" dirty="0">
                <a:solidFill>
                  <a:srgbClr val="374151"/>
                </a:solidFill>
                <a:latin typeface="Söhne"/>
              </a:rPr>
              <a:t>covering areas such as operations, maintenance, personnel, and finance. </a:t>
            </a:r>
          </a:p>
          <a:p>
            <a:pPr>
              <a:spcAft>
                <a:spcPts val="600"/>
              </a:spcAft>
              <a:buFont typeface="Arial" panose="020B0604020202020204" pitchFamily="34" charset="0"/>
              <a:buChar char="•"/>
            </a:pPr>
            <a:r>
              <a:rPr lang="en-AU" sz="2200" b="0" i="1" dirty="0">
                <a:solidFill>
                  <a:srgbClr val="374151"/>
                </a:solidFill>
                <a:effectLst/>
                <a:latin typeface="Söhne"/>
              </a:rPr>
              <a:t> Examples</a:t>
            </a:r>
            <a:r>
              <a:rPr lang="en-AU" sz="2200" b="0" i="0" dirty="0">
                <a:solidFill>
                  <a:srgbClr val="374151"/>
                </a:solidFill>
                <a:effectLst/>
                <a:latin typeface="Söhne"/>
              </a:rPr>
              <a:t>: Sales reports, feedback forms, company databases.</a:t>
            </a:r>
          </a:p>
          <a:p>
            <a:pPr marL="742950" lvl="1" indent="-285750" algn="l">
              <a:spcAft>
                <a:spcPts val="600"/>
              </a:spcAft>
              <a:buFont typeface="Arial" panose="020B0604020202020204" pitchFamily="34" charset="0"/>
              <a:buChar char="•"/>
            </a:pPr>
            <a:endParaRPr lang="en-AU" sz="2200" b="0" i="0" dirty="0">
              <a:solidFill>
                <a:srgbClr val="374151"/>
              </a:solidFill>
              <a:effectLst/>
              <a:latin typeface="Söhne"/>
            </a:endParaRPr>
          </a:p>
          <a:p>
            <a:pPr algn="l">
              <a:spcAft>
                <a:spcPts val="600"/>
              </a:spcAft>
              <a:buFont typeface="Arial" panose="020B0604020202020204" pitchFamily="34" charset="0"/>
              <a:buChar char="•"/>
            </a:pPr>
            <a:r>
              <a:rPr lang="en-AU" sz="2200" b="1" i="0" dirty="0">
                <a:solidFill>
                  <a:srgbClr val="374151"/>
                </a:solidFill>
                <a:effectLst/>
                <a:latin typeface="Söhne"/>
              </a:rPr>
              <a:t> External Sources</a:t>
            </a:r>
            <a:r>
              <a:rPr lang="en-AU" sz="2200" b="0" i="0" dirty="0">
                <a:solidFill>
                  <a:srgbClr val="374151"/>
                </a:solidFill>
                <a:effectLst/>
                <a:latin typeface="Söhne"/>
              </a:rPr>
              <a:t>: Comes from outside the organisation or individual's domain.</a:t>
            </a:r>
          </a:p>
          <a:p>
            <a:pPr marL="742950" lvl="1" indent="-285750" algn="l">
              <a:spcAft>
                <a:spcPts val="600"/>
              </a:spcAft>
              <a:buFont typeface="Arial" panose="020B0604020202020204" pitchFamily="34" charset="0"/>
              <a:buChar char="•"/>
            </a:pPr>
            <a:r>
              <a:rPr lang="en-AU" sz="2200" b="0" i="1" dirty="0">
                <a:solidFill>
                  <a:srgbClr val="374151"/>
                </a:solidFill>
                <a:effectLst/>
                <a:latin typeface="Söhne"/>
              </a:rPr>
              <a:t>Examples</a:t>
            </a:r>
            <a:r>
              <a:rPr lang="en-AU" sz="2200" b="0" i="0" dirty="0">
                <a:solidFill>
                  <a:srgbClr val="374151"/>
                </a:solidFill>
                <a:effectLst/>
                <a:latin typeface="Söhne"/>
              </a:rPr>
              <a:t>: Government reports, market research agencies, publications.</a:t>
            </a:r>
          </a:p>
          <a:p>
            <a:pPr>
              <a:spcAft>
                <a:spcPts val="600"/>
              </a:spcAft>
            </a:pPr>
            <a:endParaRPr lang="en-AU" sz="2200" dirty="0">
              <a:solidFill>
                <a:srgbClr val="0432FF"/>
              </a:solidFill>
              <a:latin typeface="Söhne"/>
            </a:endParaRPr>
          </a:p>
          <a:p>
            <a:pPr>
              <a:spcAft>
                <a:spcPts val="600"/>
              </a:spcAft>
            </a:pPr>
            <a:r>
              <a:rPr lang="en-AU" sz="2200" b="1" dirty="0">
                <a:solidFill>
                  <a:srgbClr val="0432FF"/>
                </a:solidFill>
                <a:latin typeface="Söhne"/>
              </a:rPr>
              <a:t>Structured Data: </a:t>
            </a:r>
            <a:r>
              <a:rPr lang="en-AU" sz="2200" dirty="0">
                <a:solidFill>
                  <a:schemeClr val="tx1"/>
                </a:solidFill>
                <a:latin typeface="Söhne"/>
              </a:rPr>
              <a:t>Data that adheres to a fixed format or schema. </a:t>
            </a:r>
          </a:p>
          <a:p>
            <a:pPr>
              <a:spcAft>
                <a:spcPts val="600"/>
              </a:spcAft>
            </a:pPr>
            <a:r>
              <a:rPr lang="en-AU" sz="2200" i="1" dirty="0">
                <a:solidFill>
                  <a:schemeClr val="tx1"/>
                </a:solidFill>
                <a:latin typeface="Söhne"/>
              </a:rPr>
              <a:t>Characteristics: </a:t>
            </a:r>
            <a:r>
              <a:rPr lang="en-AU" sz="2200" dirty="0">
                <a:solidFill>
                  <a:schemeClr val="tx1"/>
                </a:solidFill>
                <a:latin typeface="Söhne"/>
              </a:rPr>
              <a:t>Easily searchable. Highly organised. Defined length and format.</a:t>
            </a:r>
          </a:p>
          <a:p>
            <a:pPr>
              <a:spcAft>
                <a:spcPts val="600"/>
              </a:spcAft>
            </a:pPr>
            <a:r>
              <a:rPr lang="en-AU" sz="2200" i="1" dirty="0">
                <a:solidFill>
                  <a:schemeClr val="tx1"/>
                </a:solidFill>
                <a:latin typeface="Söhne"/>
              </a:rPr>
              <a:t>Examples: </a:t>
            </a:r>
            <a:r>
              <a:rPr lang="en-AU" sz="2200" dirty="0">
                <a:solidFill>
                  <a:schemeClr val="tx1"/>
                </a:solidFill>
                <a:latin typeface="Söhne"/>
              </a:rPr>
              <a:t>Relational databases (like SQL). CSV files. Excel spreadsheets.</a:t>
            </a:r>
          </a:p>
          <a:p>
            <a:pPr>
              <a:spcAft>
                <a:spcPts val="600"/>
              </a:spcAft>
            </a:pPr>
            <a:endParaRPr lang="en-AU" sz="2200" dirty="0">
              <a:solidFill>
                <a:schemeClr val="tx1"/>
              </a:solidFill>
              <a:latin typeface="Söhne"/>
            </a:endParaRPr>
          </a:p>
          <a:p>
            <a:pPr>
              <a:spcAft>
                <a:spcPts val="600"/>
              </a:spcAft>
            </a:pPr>
            <a:r>
              <a:rPr lang="en-AU" sz="2200" b="1" dirty="0">
                <a:solidFill>
                  <a:schemeClr val="tx1"/>
                </a:solidFill>
                <a:latin typeface="Söhne"/>
              </a:rPr>
              <a:t>Advantages: </a:t>
            </a:r>
            <a:r>
              <a:rPr lang="en-AU" sz="2200" dirty="0">
                <a:solidFill>
                  <a:schemeClr val="tx1"/>
                </a:solidFill>
                <a:latin typeface="Söhne"/>
              </a:rPr>
              <a:t>Efficient for querying. Easily analysed. Supports transactions.</a:t>
            </a:r>
          </a:p>
          <a:p>
            <a:pPr>
              <a:spcAft>
                <a:spcPts val="600"/>
              </a:spcAft>
            </a:pPr>
            <a:r>
              <a:rPr lang="en-AU" sz="2200" b="1" dirty="0">
                <a:solidFill>
                  <a:schemeClr val="tx1"/>
                </a:solidFill>
                <a:latin typeface="Söhne"/>
              </a:rPr>
              <a:t>Disadvantages: </a:t>
            </a:r>
            <a:r>
              <a:rPr lang="en-AU" sz="2200" dirty="0">
                <a:solidFill>
                  <a:schemeClr val="tx1"/>
                </a:solidFill>
                <a:latin typeface="Söhne"/>
              </a:rPr>
              <a:t>Inflexible to changes in schema. May not capture all types of data.</a:t>
            </a:r>
          </a:p>
          <a:p>
            <a:pPr>
              <a:spcAft>
                <a:spcPts val="600"/>
              </a:spcAft>
            </a:pPr>
            <a:endParaRPr lang="en-AU" sz="2200" dirty="0">
              <a:solidFill>
                <a:schemeClr val="tx1"/>
              </a:solidFill>
              <a:latin typeface="Söhne"/>
            </a:endParaRPr>
          </a:p>
          <a:p>
            <a:pPr>
              <a:spcAft>
                <a:spcPts val="600"/>
              </a:spcAft>
            </a:pPr>
            <a:r>
              <a:rPr lang="en-AU" sz="2200" b="1" i="0" dirty="0">
                <a:solidFill>
                  <a:srgbClr val="0432FF"/>
                </a:solidFill>
                <a:effectLst/>
                <a:latin typeface="Söhne"/>
              </a:rPr>
              <a:t>Semi-Structured: </a:t>
            </a:r>
            <a:r>
              <a:rPr lang="en-AU" sz="2200" i="0" dirty="0">
                <a:solidFill>
                  <a:schemeClr val="tx1"/>
                </a:solidFill>
                <a:effectLst/>
                <a:latin typeface="Söhne"/>
              </a:rPr>
              <a:t>Data that doesn't have a rigid structure but contains tags, hierarchies, or other markers to group and convey relationships between elements.</a:t>
            </a:r>
          </a:p>
          <a:p>
            <a:pPr>
              <a:spcAft>
                <a:spcPts val="600"/>
              </a:spcAft>
            </a:pPr>
            <a:r>
              <a:rPr lang="en-AU" sz="2200" i="1" dirty="0">
                <a:solidFill>
                  <a:schemeClr val="tx1"/>
                </a:solidFill>
                <a:effectLst/>
                <a:latin typeface="Söhne"/>
              </a:rPr>
              <a:t>Characteristics: </a:t>
            </a:r>
            <a:r>
              <a:rPr lang="en-AU" sz="2200" i="0" dirty="0">
                <a:solidFill>
                  <a:schemeClr val="tx1"/>
                </a:solidFill>
                <a:effectLst/>
                <a:latin typeface="Söhne"/>
              </a:rPr>
              <a:t>Contains tags, elements, and attributes. Not organised in rows and columns.</a:t>
            </a:r>
          </a:p>
          <a:p>
            <a:pPr>
              <a:spcAft>
                <a:spcPts val="600"/>
              </a:spcAft>
            </a:pPr>
            <a:r>
              <a:rPr lang="en-AU" sz="2200" i="0" dirty="0">
                <a:solidFill>
                  <a:schemeClr val="tx1"/>
                </a:solidFill>
                <a:effectLst/>
                <a:latin typeface="Söhne"/>
              </a:rPr>
              <a:t>More flexible than structured data.</a:t>
            </a:r>
          </a:p>
          <a:p>
            <a:pPr>
              <a:spcAft>
                <a:spcPts val="600"/>
              </a:spcAft>
            </a:pPr>
            <a:r>
              <a:rPr lang="en-AU" sz="2200" i="1" dirty="0">
                <a:solidFill>
                  <a:schemeClr val="tx1"/>
                </a:solidFill>
                <a:effectLst/>
                <a:latin typeface="Söhne"/>
              </a:rPr>
              <a:t>Examples: </a:t>
            </a:r>
            <a:r>
              <a:rPr lang="en-AU" sz="2200" i="0" dirty="0">
                <a:solidFill>
                  <a:schemeClr val="tx1"/>
                </a:solidFill>
                <a:effectLst/>
                <a:latin typeface="Söhne"/>
              </a:rPr>
              <a:t>XML documents. JSON files. Email.</a:t>
            </a:r>
          </a:p>
          <a:p>
            <a:pPr>
              <a:spcAft>
                <a:spcPts val="600"/>
              </a:spcAft>
            </a:pPr>
            <a:r>
              <a:rPr lang="en-AU" sz="2200" b="1" i="0" dirty="0">
                <a:solidFill>
                  <a:schemeClr val="tx1"/>
                </a:solidFill>
                <a:effectLst/>
                <a:latin typeface="Söhne"/>
              </a:rPr>
              <a:t>Advantages: </a:t>
            </a:r>
            <a:r>
              <a:rPr lang="en-AU" sz="2200" i="0" dirty="0">
                <a:solidFill>
                  <a:schemeClr val="tx1"/>
                </a:solidFill>
                <a:effectLst/>
                <a:latin typeface="Söhne"/>
              </a:rPr>
              <a:t>Offers flexibility in data capture, Contains meta-data, Can be converted to structured format if necessary.</a:t>
            </a:r>
          </a:p>
          <a:p>
            <a:pPr>
              <a:spcAft>
                <a:spcPts val="600"/>
              </a:spcAft>
            </a:pPr>
            <a:r>
              <a:rPr lang="en-AU" sz="2200" b="1" i="0" dirty="0">
                <a:solidFill>
                  <a:schemeClr val="tx1"/>
                </a:solidFill>
                <a:effectLst/>
                <a:latin typeface="Söhne"/>
              </a:rPr>
              <a:t>Disadvantages: </a:t>
            </a:r>
            <a:r>
              <a:rPr lang="en-AU" sz="2200" i="0" dirty="0">
                <a:solidFill>
                  <a:schemeClr val="tx1"/>
                </a:solidFill>
                <a:effectLst/>
                <a:latin typeface="Söhne"/>
              </a:rPr>
              <a:t>Less efficient to query than structured data. </a:t>
            </a:r>
          </a:p>
          <a:p>
            <a:pPr>
              <a:spcAft>
                <a:spcPts val="600"/>
              </a:spcAft>
            </a:pPr>
            <a:r>
              <a:rPr lang="en-AU" sz="2200" i="0" dirty="0">
                <a:solidFill>
                  <a:schemeClr val="tx1"/>
                </a:solidFill>
                <a:effectLst/>
                <a:latin typeface="Söhne"/>
              </a:rPr>
              <a:t>May require more storage space.</a:t>
            </a:r>
          </a:p>
          <a:p>
            <a:pPr>
              <a:spcAft>
                <a:spcPts val="600"/>
              </a:spcAft>
            </a:pPr>
            <a:endParaRPr lang="en-AU" sz="2200" i="0" dirty="0">
              <a:solidFill>
                <a:schemeClr val="tx1"/>
              </a:solidFill>
              <a:effectLst/>
              <a:latin typeface="Söhne"/>
            </a:endParaRPr>
          </a:p>
          <a:p>
            <a:pPr algn="l"/>
            <a:r>
              <a:rPr lang="en-AU" sz="2800" b="1" dirty="0">
                <a:solidFill>
                  <a:srgbClr val="0432FF"/>
                </a:solidFill>
                <a:latin typeface="Söhne"/>
              </a:rPr>
              <a:t>Uns</a:t>
            </a:r>
            <a:r>
              <a:rPr lang="en-AU" sz="2800" b="1" i="0" dirty="0">
                <a:solidFill>
                  <a:srgbClr val="0432FF"/>
                </a:solidFill>
                <a:effectLst/>
                <a:latin typeface="Söhne"/>
              </a:rPr>
              <a:t>tructured</a:t>
            </a:r>
            <a:r>
              <a:rPr lang="en-AU" sz="2800" i="0" dirty="0">
                <a:solidFill>
                  <a:srgbClr val="0432FF"/>
                </a:solidFill>
                <a:effectLst/>
                <a:latin typeface="Söhne"/>
              </a:rPr>
              <a:t>: </a:t>
            </a:r>
            <a:r>
              <a:rPr lang="en-AU" sz="2400" b="0" i="0" dirty="0">
                <a:solidFill>
                  <a:srgbClr val="374151"/>
                </a:solidFill>
                <a:effectLst/>
                <a:latin typeface="Söhne"/>
              </a:rPr>
              <a:t>Data that doesn’t have a specific form or model. </a:t>
            </a:r>
          </a:p>
          <a:p>
            <a:pPr algn="l"/>
            <a:endParaRPr lang="en-AU" sz="2400" i="1" dirty="0">
              <a:solidFill>
                <a:srgbClr val="374151"/>
              </a:solidFill>
              <a:effectLst/>
              <a:latin typeface="Söhne"/>
            </a:endParaRPr>
          </a:p>
          <a:p>
            <a:pPr algn="l"/>
            <a:r>
              <a:rPr lang="en-AU" sz="2400" i="1" dirty="0">
                <a:solidFill>
                  <a:srgbClr val="374151"/>
                </a:solidFill>
                <a:effectLst/>
                <a:latin typeface="Söhne"/>
              </a:rPr>
              <a:t>Characteristics: </a:t>
            </a:r>
            <a:r>
              <a:rPr lang="en-AU" sz="2400" b="0" i="0" dirty="0">
                <a:solidFill>
                  <a:srgbClr val="374151"/>
                </a:solidFill>
                <a:effectLst/>
                <a:latin typeface="Söhne"/>
              </a:rPr>
              <a:t>No pre-defined model. Harder to analyse and query. May come from various sources.</a:t>
            </a:r>
          </a:p>
          <a:p>
            <a:pPr algn="l"/>
            <a:r>
              <a:rPr lang="en-AU" sz="2400" i="1" dirty="0">
                <a:solidFill>
                  <a:srgbClr val="374151"/>
                </a:solidFill>
                <a:effectLst/>
                <a:latin typeface="Söhne"/>
              </a:rPr>
              <a:t>Examples: </a:t>
            </a:r>
            <a:r>
              <a:rPr lang="en-AU" sz="2400" b="0" i="0" dirty="0">
                <a:solidFill>
                  <a:srgbClr val="374151"/>
                </a:solidFill>
                <a:effectLst/>
                <a:latin typeface="Söhne"/>
              </a:rPr>
              <a:t>Social media posts. Multimedia content (videos, images, audio).</a:t>
            </a:r>
          </a:p>
          <a:p>
            <a:pPr algn="l"/>
            <a:endParaRPr lang="en-AU" sz="2400" b="1" i="0" dirty="0">
              <a:solidFill>
                <a:srgbClr val="374151"/>
              </a:solidFill>
              <a:effectLst/>
              <a:latin typeface="Söhne"/>
            </a:endParaRPr>
          </a:p>
          <a:p>
            <a:pPr algn="l"/>
            <a:r>
              <a:rPr lang="en-AU" sz="2400" b="1" i="0" dirty="0">
                <a:solidFill>
                  <a:srgbClr val="374151"/>
                </a:solidFill>
                <a:effectLst/>
                <a:latin typeface="Söhne"/>
              </a:rPr>
              <a:t>Advantages</a:t>
            </a:r>
            <a:r>
              <a:rPr lang="en-AU" sz="2400" b="0" i="0" dirty="0">
                <a:solidFill>
                  <a:srgbClr val="374151"/>
                </a:solidFill>
                <a:effectLst/>
                <a:latin typeface="Söhne"/>
              </a:rPr>
              <a:t>: Captures data in its natural form. Flexible and varied. Represents human input and interaction well.</a:t>
            </a:r>
          </a:p>
          <a:p>
            <a:pPr algn="l"/>
            <a:endParaRPr lang="en-AU" sz="2400" b="1" i="0" dirty="0">
              <a:solidFill>
                <a:srgbClr val="374151"/>
              </a:solidFill>
              <a:effectLst/>
              <a:latin typeface="Söhne"/>
            </a:endParaRPr>
          </a:p>
          <a:p>
            <a:pPr algn="l"/>
            <a:r>
              <a:rPr lang="en-AU" sz="2400" b="1" i="0" dirty="0">
                <a:solidFill>
                  <a:srgbClr val="374151"/>
                </a:solidFill>
                <a:effectLst/>
                <a:latin typeface="Söhne"/>
              </a:rPr>
              <a:t>Disadvantages</a:t>
            </a:r>
            <a:r>
              <a:rPr lang="en-AU" sz="2400" b="0" i="0" dirty="0">
                <a:solidFill>
                  <a:srgbClr val="374151"/>
                </a:solidFill>
                <a:effectLst/>
                <a:latin typeface="Söhne"/>
              </a:rPr>
              <a:t>: Requires advanced tools and methods to analyse. Not easily searchable. Storage can be a challenge due to volume and variety.</a:t>
            </a:r>
          </a:p>
          <a:p>
            <a:pPr>
              <a:spcAft>
                <a:spcPts val="600"/>
              </a:spcAft>
            </a:pPr>
            <a:endParaRPr lang="en-AU" sz="2200" i="0" dirty="0">
              <a:solidFill>
                <a:schemeClr val="tx1"/>
              </a:solidFill>
              <a:effectLst/>
              <a:latin typeface="Söhne"/>
            </a:endParaRPr>
          </a:p>
          <a:p>
            <a:pPr>
              <a:spcAft>
                <a:spcPts val="600"/>
              </a:spcAft>
            </a:pPr>
            <a:endParaRPr lang="en-AU" sz="2200" dirty="0">
              <a:solidFill>
                <a:srgbClr val="0432FF"/>
              </a:solidFill>
              <a:latin typeface="Söhne"/>
            </a:endParaRPr>
          </a:p>
          <a:p>
            <a:pPr marL="742950" lvl="1" indent="-285750" algn="l">
              <a:spcAft>
                <a:spcPts val="600"/>
              </a:spcAft>
              <a:buFont typeface="Arial" panose="020B0604020202020204" pitchFamily="34" charset="0"/>
              <a:buChar char="•"/>
            </a:pPr>
            <a:endParaRPr lang="en-AU" sz="2200" b="0" i="0" dirty="0">
              <a:solidFill>
                <a:srgbClr val="374151"/>
              </a:solidFill>
              <a:effectLst/>
              <a:latin typeface="Söhne"/>
            </a:endParaRP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4</a:t>
            </a:fld>
            <a:endParaRPr lang="en-US"/>
          </a:p>
        </p:txBody>
      </p:sp>
    </p:spTree>
    <p:extLst>
      <p:ext uri="{BB962C8B-B14F-4D97-AF65-F5344CB8AC3E}">
        <p14:creationId xmlns:p14="http://schemas.microsoft.com/office/powerpoint/2010/main" val="4122983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ct val="150000"/>
              </a:lnSpc>
            </a:pPr>
            <a:r>
              <a:rPr lang="en-AU" sz="2400" dirty="0">
                <a:solidFill>
                  <a:srgbClr val="374151"/>
                </a:solidFill>
                <a:latin typeface="Helvetica" pitchFamily="2" charset="0"/>
              </a:rPr>
              <a:t>C</a:t>
            </a:r>
            <a:r>
              <a:rPr lang="en-AU" sz="2400" b="0" i="0" dirty="0">
                <a:solidFill>
                  <a:srgbClr val="374151"/>
                </a:solidFill>
                <a:effectLst/>
                <a:latin typeface="Helvetica" pitchFamily="2" charset="0"/>
              </a:rPr>
              <a:t>entralised storage repository </a:t>
            </a:r>
          </a:p>
          <a:p>
            <a:r>
              <a:rPr lang="en-AU" sz="2400" b="1" dirty="0">
                <a:solidFill>
                  <a:srgbClr val="0432FF"/>
                </a:solidFill>
                <a:latin typeface="Helvetica" pitchFamily="2" charset="0"/>
              </a:rPr>
              <a:t>Data Lake Key Characteristics:</a:t>
            </a:r>
          </a:p>
          <a:p>
            <a:endParaRPr lang="en-AU" sz="2400" b="1" dirty="0">
              <a:solidFill>
                <a:srgbClr val="0432FF"/>
              </a:solidFill>
              <a:latin typeface="Helvetica" pitchFamily="2" charset="0"/>
            </a:endParaRPr>
          </a:p>
          <a:p>
            <a:pPr marL="742950" lvl="1" indent="-285750" algn="l">
              <a:buFont typeface="Arial" panose="020B0604020202020204" pitchFamily="34" charset="0"/>
              <a:buChar char="•"/>
            </a:pPr>
            <a:r>
              <a:rPr lang="en-AU" sz="2000" b="0" i="0" dirty="0">
                <a:solidFill>
                  <a:srgbClr val="374151"/>
                </a:solidFill>
                <a:effectLst/>
                <a:latin typeface="Helvetica" pitchFamily="2" charset="0"/>
              </a:rPr>
              <a:t>Stores structured, semi-structured, and unstructured data.</a:t>
            </a:r>
          </a:p>
          <a:p>
            <a:pPr marL="742950" lvl="1" indent="-285750" algn="l">
              <a:buFont typeface="Arial" panose="020B0604020202020204" pitchFamily="34" charset="0"/>
              <a:buChar char="•"/>
            </a:pPr>
            <a:r>
              <a:rPr lang="en-AU" sz="2000" b="0" i="0" dirty="0">
                <a:solidFill>
                  <a:srgbClr val="374151"/>
                </a:solidFill>
                <a:effectLst/>
                <a:latin typeface="Helvetica" pitchFamily="2" charset="0"/>
              </a:rPr>
              <a:t>Uses a flat architecture where data is identified and tagged with unique identifiers.</a:t>
            </a:r>
          </a:p>
          <a:p>
            <a:pPr marL="742950" lvl="1" indent="-285750" algn="l">
              <a:buFont typeface="Arial" panose="020B0604020202020204" pitchFamily="34" charset="0"/>
              <a:buChar char="•"/>
            </a:pPr>
            <a:r>
              <a:rPr lang="en-AU" sz="2000" b="0" i="0" dirty="0">
                <a:solidFill>
                  <a:srgbClr val="374151"/>
                </a:solidFill>
                <a:effectLst/>
                <a:latin typeface="Helvetica" pitchFamily="2" charset="0"/>
              </a:rPr>
              <a:t>Highly scalable.</a:t>
            </a:r>
          </a:p>
          <a:p>
            <a:pPr marL="742950" lvl="1" indent="-285750" algn="l">
              <a:buFont typeface="Arial" panose="020B0604020202020204" pitchFamily="34" charset="0"/>
              <a:buChar char="•"/>
            </a:pPr>
            <a:r>
              <a:rPr lang="en-AU" sz="2000" b="0" i="0" dirty="0">
                <a:solidFill>
                  <a:srgbClr val="374151"/>
                </a:solidFill>
                <a:effectLst/>
                <a:latin typeface="Helvetica" pitchFamily="2" charset="0"/>
              </a:rPr>
              <a:t>Can store real-time data.</a:t>
            </a: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000" dirty="0">
                <a:solidFill>
                  <a:schemeClr val="tx1"/>
                </a:solidFill>
                <a:latin typeface="Helvetica" pitchFamily="2" charset="0"/>
              </a:rPr>
              <a:t>Supports multiple data types, including real-time streams.</a:t>
            </a: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000" dirty="0">
                <a:solidFill>
                  <a:schemeClr val="tx1"/>
                </a:solidFill>
                <a:latin typeface="Helvetica" pitchFamily="2" charset="0"/>
              </a:rPr>
              <a:t>Can easily grow with the business, adapting to increasing data loads</a:t>
            </a: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000" dirty="0">
                <a:solidFill>
                  <a:schemeClr val="tx1"/>
                </a:solidFill>
                <a:latin typeface="Helvetica" pitchFamily="2" charset="0"/>
              </a:rPr>
              <a:t>Facilitates complex analytical tasks, like machine learning, directly on the large datasets.</a:t>
            </a: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AU" sz="2000" dirty="0">
                <a:solidFill>
                  <a:schemeClr val="tx1"/>
                </a:solidFill>
                <a:latin typeface="Helvetica" pitchFamily="2" charset="0"/>
              </a:rPr>
              <a:t>Often built on open-source technologies, allowing for cost-effective scaling.</a:t>
            </a: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000" b="1" i="0" dirty="0">
              <a:solidFill>
                <a:schemeClr val="tx1"/>
              </a:solidFill>
              <a:effectLst/>
              <a:latin typeface="Helvetica" pitchFamily="2" charset="0"/>
            </a:endParaRPr>
          </a:p>
          <a:p>
            <a:pPr marL="457200" marR="0" lvl="1"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r>
              <a:rPr lang="en-AU" sz="2000" b="1" i="0" dirty="0">
                <a:solidFill>
                  <a:srgbClr val="202124"/>
                </a:solidFill>
                <a:effectLst/>
                <a:latin typeface="Google Sans"/>
              </a:rPr>
              <a:t>ETL</a:t>
            </a:r>
            <a:r>
              <a:rPr lang="en-AU" sz="2000" b="0" i="0" dirty="0">
                <a:solidFill>
                  <a:srgbClr val="202124"/>
                </a:solidFill>
                <a:effectLst/>
                <a:latin typeface="Google Sans"/>
              </a:rPr>
              <a:t>: extract, transform and load</a:t>
            </a:r>
            <a:endParaRPr lang="en-AU" sz="2000" b="0" i="0" dirty="0">
              <a:solidFill>
                <a:srgbClr val="202124"/>
              </a:solidFill>
              <a:effectLst/>
              <a:latin typeface="arial" panose="020B0604020202020204" pitchFamily="34" charset="0"/>
            </a:endParaRP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000" dirty="0">
              <a:solidFill>
                <a:schemeClr val="tx1"/>
              </a:solidFill>
              <a:latin typeface="Helvetica" pitchFamily="2" charset="0"/>
            </a:endParaRPr>
          </a:p>
          <a:p>
            <a:pPr marL="742950" marR="0" lvl="1" indent="-2857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AU" sz="2000" dirty="0">
              <a:solidFill>
                <a:schemeClr val="tx1"/>
              </a:solidFill>
              <a:latin typeface="Helvetica" pitchFamily="2" charset="0"/>
            </a:endParaRPr>
          </a:p>
          <a:p>
            <a:pPr marL="742950" lvl="1" indent="-285750" algn="l">
              <a:buFont typeface="Arial" panose="020B0604020202020204" pitchFamily="34" charset="0"/>
              <a:buChar char="•"/>
            </a:pPr>
            <a:endParaRPr lang="en-AU" sz="2000" b="0" i="0" dirty="0">
              <a:solidFill>
                <a:srgbClr val="374151"/>
              </a:solidFill>
              <a:effectLst/>
              <a:latin typeface="Helvetica" pitchFamily="2" charset="0"/>
            </a:endParaRPr>
          </a:p>
          <a:p>
            <a:pPr algn="l">
              <a:lnSpc>
                <a:spcPct val="150000"/>
              </a:lnSpc>
            </a:pPr>
            <a:endParaRPr lang="en-AU" sz="2200" i="0" dirty="0">
              <a:solidFill>
                <a:schemeClr val="tx1"/>
              </a:solidFill>
              <a:effectLst/>
              <a:latin typeface="Söhne"/>
            </a:endParaRPr>
          </a:p>
          <a:p>
            <a:pPr>
              <a:spcAft>
                <a:spcPts val="600"/>
              </a:spcAft>
            </a:pPr>
            <a:endParaRPr lang="en-AU" sz="2200" dirty="0">
              <a:solidFill>
                <a:srgbClr val="0432FF"/>
              </a:solidFill>
              <a:latin typeface="Söhne"/>
            </a:endParaRPr>
          </a:p>
          <a:p>
            <a:pPr marL="742950" lvl="1" indent="-285750" algn="l">
              <a:spcAft>
                <a:spcPts val="600"/>
              </a:spcAft>
              <a:buFont typeface="Arial" panose="020B0604020202020204" pitchFamily="34" charset="0"/>
              <a:buChar char="•"/>
            </a:pPr>
            <a:endParaRPr lang="en-AU" sz="2200" b="0" i="0" dirty="0">
              <a:solidFill>
                <a:srgbClr val="374151"/>
              </a:solidFill>
              <a:effectLst/>
              <a:latin typeface="Söhne"/>
            </a:endParaRP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5</a:t>
            </a:fld>
            <a:endParaRPr lang="en-US"/>
          </a:p>
        </p:txBody>
      </p:sp>
    </p:spTree>
    <p:extLst>
      <p:ext uri="{BB962C8B-B14F-4D97-AF65-F5344CB8AC3E}">
        <p14:creationId xmlns:p14="http://schemas.microsoft.com/office/powerpoint/2010/main" val="379653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Arial" charset="0"/>
                <a:ea typeface="ＭＳ Ｐゴシック" charset="0"/>
                <a:cs typeface="Arial" charset="0"/>
              </a:rPr>
              <a:t>In the previous module, you were introduced to the overall architecture of a data lake, which consists of three stages: 1) the intake tier; 2) the management tier; and 3) the consumption tier. You also learned about the first component of a data lake; that is, the data intake tier, which focuses on sourcing and ingesting data from different sources and of varying structures. The next logical step is to provide a unified view of the data by integrating, enriching and storing the data derived from various sources.</a:t>
            </a:r>
          </a:p>
          <a:p>
            <a:pPr marL="171450" indent="-171450">
              <a:buFont typeface="Arial" panose="020B0604020202020204" pitchFamily="34" charset="0"/>
              <a:buChar char="•"/>
            </a:pPr>
            <a:r>
              <a:rPr lang="en-US" sz="1200" b="0" i="0" kern="1200" dirty="0">
                <a:solidFill>
                  <a:schemeClr val="tx1"/>
                </a:solidFill>
                <a:effectLst/>
                <a:latin typeface="Arial" charset="0"/>
                <a:ea typeface="ＭＳ Ｐゴシック" charset="0"/>
                <a:cs typeface="Arial" charset="0"/>
              </a:rPr>
              <a:t>This Module focuses on the next component of the data lake; that is, the data management tier, which essentially addresses the challenges related to the integration, enrichment and storage of big data.</a:t>
            </a:r>
          </a:p>
        </p:txBody>
      </p:sp>
      <p:sp>
        <p:nvSpPr>
          <p:cNvPr id="4" name="Slide Number Placeholder 3"/>
          <p:cNvSpPr>
            <a:spLocks noGrp="1"/>
          </p:cNvSpPr>
          <p:nvPr>
            <p:ph type="sldNum" sz="quarter" idx="5"/>
          </p:nvPr>
        </p:nvSpPr>
        <p:spPr/>
        <p:txBody>
          <a:bodyPr/>
          <a:lstStyle/>
          <a:p>
            <a:fld id="{6D6AA351-6953-1E48-8EC4-68F89E579C6C}" type="slidenum">
              <a:rPr lang="en-US" smtClean="0"/>
              <a:pPr/>
              <a:t>6</a:t>
            </a:fld>
            <a:endParaRPr lang="en-US"/>
          </a:p>
        </p:txBody>
      </p:sp>
    </p:spTree>
    <p:extLst>
      <p:ext uri="{BB962C8B-B14F-4D97-AF65-F5344CB8AC3E}">
        <p14:creationId xmlns:p14="http://schemas.microsoft.com/office/powerpoint/2010/main" val="4004025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7</a:t>
            </a:fld>
            <a:endParaRPr lang="en-US"/>
          </a:p>
        </p:txBody>
      </p:sp>
    </p:spTree>
    <p:extLst>
      <p:ext uri="{BB962C8B-B14F-4D97-AF65-F5344CB8AC3E}">
        <p14:creationId xmlns:p14="http://schemas.microsoft.com/office/powerpoint/2010/main" val="251479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404040"/>
                </a:solidFill>
                <a:effectLst/>
                <a:latin typeface="Roboto" panose="02000000000000000000" pitchFamily="2" charset="0"/>
              </a:rPr>
              <a:t>Big Data Integration combines data originating from a variety of different sources and software formats, and then provides users with a translated and unified view of the accumulated data.</a:t>
            </a:r>
          </a:p>
          <a:p>
            <a:pPr algn="l"/>
            <a:r>
              <a:rPr lang="en-AU" b="0" i="0" dirty="0">
                <a:solidFill>
                  <a:srgbClr val="404040"/>
                </a:solidFill>
                <a:effectLst/>
                <a:latin typeface="Roboto" panose="02000000000000000000" pitchFamily="2" charset="0"/>
              </a:rPr>
              <a:t>Managing “integrated” Big Data assures more confidence in decision-making and provides superior insights. The process of integrating huge data sets can be quite complicated and can present several challenges</a:t>
            </a:r>
          </a:p>
          <a:p>
            <a:pPr algn="l"/>
            <a:endParaRPr lang="en-AU" b="0" i="0" dirty="0">
              <a:solidFill>
                <a:srgbClr val="404040"/>
              </a:solidFill>
              <a:effectLst/>
              <a:latin typeface="Roboto" panose="02000000000000000000" pitchFamily="2" charset="0"/>
            </a:endParaRPr>
          </a:p>
          <a:p>
            <a:pPr algn="l"/>
            <a:r>
              <a:rPr lang="en-AU" b="1" i="0" dirty="0">
                <a:solidFill>
                  <a:srgbClr val="202124"/>
                </a:solidFill>
                <a:effectLst/>
                <a:latin typeface="Google Sans"/>
              </a:rPr>
              <a:t>ETL</a:t>
            </a:r>
            <a:r>
              <a:rPr lang="en-AU" b="0" i="0" dirty="0">
                <a:solidFill>
                  <a:srgbClr val="202124"/>
                </a:solidFill>
                <a:effectLst/>
                <a:latin typeface="Google Sans"/>
              </a:rPr>
              <a:t>: extract, transform and load. </a:t>
            </a:r>
            <a:endParaRPr lang="en-AU" b="0" i="0" dirty="0">
              <a:solidFill>
                <a:srgbClr val="202124"/>
              </a:solidFill>
              <a:effectLst/>
              <a:latin typeface="arial" panose="020B0604020202020204" pitchFamily="34" charset="0"/>
            </a:endParaRPr>
          </a:p>
          <a:p>
            <a:pPr algn="l"/>
            <a:r>
              <a:rPr lang="en-AU" b="1" i="0" dirty="0">
                <a:solidFill>
                  <a:srgbClr val="4D5156"/>
                </a:solidFill>
                <a:effectLst/>
                <a:latin typeface="Google Sans"/>
              </a:rPr>
              <a:t>Messaging system </a:t>
            </a:r>
            <a:r>
              <a:rPr lang="en-AU" b="0" i="0" dirty="0">
                <a:solidFill>
                  <a:srgbClr val="040C28"/>
                </a:solidFill>
                <a:effectLst/>
                <a:latin typeface="Google Sans"/>
              </a:rPr>
              <a:t>enables users to transfer data from one application to another or one device to another</a:t>
            </a:r>
            <a:r>
              <a:rPr lang="en-AU" b="0" i="0" dirty="0">
                <a:solidFill>
                  <a:srgbClr val="4D5156"/>
                </a:solidFill>
                <a:effectLst/>
                <a:latin typeface="Google Sans"/>
              </a:rPr>
              <a:t>.</a:t>
            </a:r>
          </a:p>
          <a:p>
            <a:pPr algn="l"/>
            <a:r>
              <a:rPr lang="en-AU" b="1" i="0" dirty="0">
                <a:solidFill>
                  <a:srgbClr val="4D5156"/>
                </a:solidFill>
                <a:effectLst/>
                <a:latin typeface="Google Sans"/>
              </a:rPr>
              <a:t>API</a:t>
            </a:r>
            <a:r>
              <a:rPr lang="en-AU" b="0" i="0" dirty="0">
                <a:solidFill>
                  <a:srgbClr val="4D5156"/>
                </a:solidFill>
                <a:effectLst/>
                <a:latin typeface="Google Sans"/>
              </a:rPr>
              <a:t>: </a:t>
            </a:r>
            <a:r>
              <a:rPr lang="en-AU" b="0" i="0" dirty="0">
                <a:solidFill>
                  <a:srgbClr val="040C28"/>
                </a:solidFill>
                <a:effectLst/>
                <a:latin typeface="Google Sans"/>
              </a:rPr>
              <a:t>application programming interface. </a:t>
            </a:r>
            <a:r>
              <a:rPr lang="en-US" b="0" i="0" dirty="0">
                <a:solidFill>
                  <a:srgbClr val="040C28"/>
                </a:solidFill>
                <a:effectLst/>
                <a:latin typeface="Google Sans"/>
              </a:rPr>
              <a:t>APIs are used to connect applications and systems without requiring manual coding</a:t>
            </a:r>
            <a:endParaRPr lang="en-AU" b="0" i="0" dirty="0">
              <a:solidFill>
                <a:srgbClr val="040C28"/>
              </a:solidFill>
              <a:effectLst/>
              <a:latin typeface="Google Sans"/>
            </a:endParaRPr>
          </a:p>
          <a:p>
            <a:pPr algn="l"/>
            <a:r>
              <a:rPr lang="en-AU" b="0" i="0" u="none" strike="noStrike" dirty="0">
                <a:solidFill>
                  <a:srgbClr val="202124"/>
                </a:solidFill>
                <a:effectLst/>
                <a:latin typeface="Google Sans"/>
              </a:rPr>
              <a:t>(</a:t>
            </a:r>
            <a:r>
              <a:rPr lang="en-AU" b="1" i="0" u="none" strike="noStrike" dirty="0">
                <a:solidFill>
                  <a:srgbClr val="202124"/>
                </a:solidFill>
                <a:effectLst/>
                <a:latin typeface="Google Sans"/>
              </a:rPr>
              <a:t>ODBC</a:t>
            </a:r>
            <a:r>
              <a:rPr lang="en-AU" b="0" i="0" u="none" strike="noStrike" dirty="0">
                <a:solidFill>
                  <a:srgbClr val="202124"/>
                </a:solidFill>
                <a:effectLst/>
                <a:latin typeface="Google Sans"/>
              </a:rPr>
              <a:t>: </a:t>
            </a:r>
            <a:r>
              <a:rPr lang="en-AU" b="0" i="0" u="none" strike="noStrike" dirty="0">
                <a:solidFill>
                  <a:srgbClr val="040C28"/>
                </a:solidFill>
                <a:effectLst/>
                <a:latin typeface="Google Sans"/>
              </a:rPr>
              <a:t>Open Database Connectivity</a:t>
            </a:r>
            <a:r>
              <a:rPr lang="en-AU" b="0" i="0" u="none" strike="noStrike" dirty="0">
                <a:solidFill>
                  <a:srgbClr val="202124"/>
                </a:solidFill>
                <a:effectLst/>
                <a:latin typeface="Google Sans"/>
              </a:rPr>
              <a:t>  is an open standard Application Programming Interface (API) for accessing a database</a:t>
            </a:r>
            <a:endParaRPr lang="en-AU" b="0" i="0" dirty="0">
              <a:solidFill>
                <a:srgbClr val="202124"/>
              </a:solidFill>
              <a:effectLst/>
              <a:latin typeface="arial" panose="020B0604020202020204" pitchFamily="34" charset="0"/>
            </a:endParaRPr>
          </a:p>
          <a:p>
            <a:pPr algn="l"/>
            <a:r>
              <a:rPr lang="en-AU" b="1" i="0" dirty="0">
                <a:solidFill>
                  <a:srgbClr val="202124"/>
                </a:solidFill>
                <a:effectLst/>
                <a:latin typeface="Google Sans"/>
              </a:rPr>
              <a:t>Data replication </a:t>
            </a:r>
            <a:r>
              <a:rPr lang="en-AU" b="0" i="0" dirty="0">
                <a:solidFill>
                  <a:srgbClr val="202124"/>
                </a:solidFill>
                <a:effectLst/>
                <a:latin typeface="Google Sans"/>
              </a:rPr>
              <a:t>is </a:t>
            </a:r>
            <a:r>
              <a:rPr lang="en-AU" b="0" i="0" dirty="0">
                <a:solidFill>
                  <a:srgbClr val="040C28"/>
                </a:solidFill>
                <a:effectLst/>
                <a:latin typeface="Google Sans"/>
              </a:rPr>
              <a:t>the process of moving or copying data from one place to another or storing data simultaneously in more than one location</a:t>
            </a:r>
            <a:r>
              <a:rPr lang="en-AU" b="0" i="0" dirty="0">
                <a:solidFill>
                  <a:srgbClr val="202124"/>
                </a:solidFill>
                <a:effectLst/>
                <a:latin typeface="Google Sans"/>
              </a:rPr>
              <a:t>.</a:t>
            </a:r>
          </a:p>
          <a:p>
            <a:pPr algn="l"/>
            <a:r>
              <a:rPr lang="en-AU" b="0" i="0" u="none" strike="noStrike" dirty="0">
                <a:solidFill>
                  <a:srgbClr val="202124"/>
                </a:solidFill>
                <a:effectLst/>
                <a:latin typeface="Google Sans"/>
              </a:rPr>
              <a:t>A </a:t>
            </a:r>
            <a:r>
              <a:rPr lang="en-AU" b="1" i="0" u="none" strike="noStrike" dirty="0">
                <a:solidFill>
                  <a:srgbClr val="202124"/>
                </a:solidFill>
                <a:effectLst/>
                <a:latin typeface="Google Sans"/>
              </a:rPr>
              <a:t>data mart </a:t>
            </a:r>
            <a:r>
              <a:rPr lang="en-AU" b="0" i="0" u="none" strike="noStrike" dirty="0">
                <a:solidFill>
                  <a:srgbClr val="202124"/>
                </a:solidFill>
                <a:effectLst/>
                <a:latin typeface="Google Sans"/>
              </a:rPr>
              <a:t>is </a:t>
            </a:r>
            <a:r>
              <a:rPr lang="en-AU" b="0" i="0" u="none" strike="noStrike" dirty="0">
                <a:solidFill>
                  <a:srgbClr val="040C28"/>
                </a:solidFill>
                <a:effectLst/>
                <a:latin typeface="Google Sans"/>
              </a:rPr>
              <a:t>a simple form of a data warehouse that is focused on a single subject or line of business, such as sales, finance, or marketing</a:t>
            </a:r>
            <a:r>
              <a:rPr lang="en-AU" b="0" i="0" u="none" strike="noStrike" dirty="0">
                <a:solidFill>
                  <a:srgbClr val="202124"/>
                </a:solidFill>
                <a:effectLst/>
                <a:latin typeface="Google Sans"/>
              </a:rPr>
              <a:t>.</a:t>
            </a:r>
            <a:endParaRPr lang="en-AU" b="0" i="0" dirty="0">
              <a:solidFill>
                <a:srgbClr val="202124"/>
              </a:solidFill>
              <a:effectLst/>
              <a:latin typeface="Google Sans"/>
            </a:endParaRPr>
          </a:p>
          <a:p>
            <a:pPr algn="l"/>
            <a:r>
              <a:rPr lang="en-AU" b="1" i="0" dirty="0">
                <a:solidFill>
                  <a:srgbClr val="202124"/>
                </a:solidFill>
                <a:effectLst/>
                <a:latin typeface="Google Sans"/>
              </a:rPr>
              <a:t>OLAP cube </a:t>
            </a:r>
            <a:r>
              <a:rPr lang="en-AU" b="0" i="0" dirty="0">
                <a:solidFill>
                  <a:srgbClr val="202124"/>
                </a:solidFill>
                <a:effectLst/>
                <a:latin typeface="Google Sans"/>
              </a:rPr>
              <a:t>is </a:t>
            </a:r>
            <a:r>
              <a:rPr lang="en-AU" b="0" i="0" dirty="0">
                <a:solidFill>
                  <a:srgbClr val="040C28"/>
                </a:solidFill>
                <a:effectLst/>
                <a:latin typeface="Google Sans"/>
              </a:rPr>
              <a:t>a data structure designed for fast analysis of data based on multiple dimensions (Product category (Sale records for Books, Electronics, Shoes, Clothes) + Time ( Quarter 1, 2, 3, 4) + Location (Store A, B, C, D )</a:t>
            </a:r>
            <a:endParaRPr lang="en-AU" b="0" i="0" dirty="0">
              <a:solidFill>
                <a:srgbClr val="404040"/>
              </a:solidFill>
              <a:effectLst/>
              <a:latin typeface="Roboto" panose="02000000000000000000" pitchFamily="2" charset="0"/>
            </a:endParaRPr>
          </a:p>
          <a:p>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8</a:t>
            </a:fld>
            <a:endParaRPr lang="en-US"/>
          </a:p>
        </p:txBody>
      </p:sp>
    </p:spTree>
    <p:extLst>
      <p:ext uri="{BB962C8B-B14F-4D97-AF65-F5344CB8AC3E}">
        <p14:creationId xmlns:p14="http://schemas.microsoft.com/office/powerpoint/2010/main" val="6518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AU" b="0" i="0" dirty="0">
                <a:solidFill>
                  <a:srgbClr val="404040"/>
                </a:solidFill>
                <a:effectLst/>
                <a:latin typeface="Roboto" panose="02000000000000000000" pitchFamily="2" charset="0"/>
              </a:rPr>
              <a:t>It requires multiple tools and techniques  to be ready for analysis</a:t>
            </a:r>
          </a:p>
          <a:p>
            <a:pPr algn="l"/>
            <a:endParaRPr lang="en-AU" b="0" i="0" dirty="0">
              <a:solidFill>
                <a:srgbClr val="404040"/>
              </a:solidFill>
              <a:effectLst/>
              <a:latin typeface="Roboto" panose="02000000000000000000" pitchFamily="2" charset="0"/>
            </a:endParaRPr>
          </a:p>
          <a:p>
            <a:pPr algn="l"/>
            <a:r>
              <a:rPr lang="en-AU" b="1" i="0" dirty="0">
                <a:solidFill>
                  <a:srgbClr val="404040"/>
                </a:solidFill>
                <a:effectLst/>
                <a:latin typeface="Roboto" panose="02000000000000000000" pitchFamily="2" charset="0"/>
              </a:rPr>
              <a:t>Heterogeneous</a:t>
            </a:r>
            <a:r>
              <a:rPr lang="en-AU" b="0" i="0" dirty="0">
                <a:solidFill>
                  <a:srgbClr val="404040"/>
                </a:solidFill>
                <a:effectLst/>
                <a:latin typeface="Roboto" panose="02000000000000000000" pitchFamily="2" charset="0"/>
              </a:rPr>
              <a:t>: Diverse in character or content</a:t>
            </a:r>
          </a:p>
          <a:p>
            <a:pPr algn="l"/>
            <a:endParaRPr lang="en-AU" b="0" i="0" dirty="0">
              <a:solidFill>
                <a:srgbClr val="404040"/>
              </a:solidFill>
              <a:effectLst/>
              <a:latin typeface="Roboto" panose="02000000000000000000" pitchFamily="2" charset="0"/>
            </a:endParaRPr>
          </a:p>
          <a:p>
            <a:r>
              <a:rPr lang="en-AU" b="0" i="0" dirty="0">
                <a:solidFill>
                  <a:srgbClr val="404040"/>
                </a:solidFill>
                <a:effectLst/>
                <a:latin typeface="Roboto" panose="02000000000000000000" pitchFamily="2" charset="0"/>
              </a:rPr>
              <a:t>Some challenges faced during the integration process include: uncertainty of data, management, syncing across data sources, finding insights, and skill availability.</a:t>
            </a:r>
          </a:p>
          <a:p>
            <a:endParaRPr lang="en-AU" b="0" i="0" dirty="0">
              <a:solidFill>
                <a:srgbClr val="404040"/>
              </a:solidFill>
              <a:effectLst/>
              <a:latin typeface="Roboto" panose="02000000000000000000" pitchFamily="2" charset="0"/>
            </a:endParaRPr>
          </a:p>
          <a:p>
            <a:r>
              <a:rPr lang="en-AU" b="0" i="0" dirty="0">
                <a:solidFill>
                  <a:srgbClr val="404040"/>
                </a:solidFill>
                <a:effectLst/>
                <a:latin typeface="Roboto" panose="02000000000000000000" pitchFamily="2" charset="0"/>
              </a:rPr>
              <a:t>Big Data Integration combines traditional data, social media, data from the Internet of Things (IoT), and transactional data. Data that is not compatible, or has not been translated/transformed, is essentially useless for such projects.</a:t>
            </a:r>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9</a:t>
            </a:fld>
            <a:endParaRPr lang="en-US"/>
          </a:p>
        </p:txBody>
      </p:sp>
    </p:spTree>
    <p:extLst>
      <p:ext uri="{BB962C8B-B14F-4D97-AF65-F5344CB8AC3E}">
        <p14:creationId xmlns:p14="http://schemas.microsoft.com/office/powerpoint/2010/main" val="3556483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1" dirty="0">
                <a:solidFill>
                  <a:schemeClr val="tx1"/>
                </a:solidFill>
              </a:rPr>
              <a:t>Finding Staff: </a:t>
            </a:r>
            <a:r>
              <a:rPr lang="en-AU" sz="1200" dirty="0">
                <a:solidFill>
                  <a:schemeClr val="tx1"/>
                </a:solidFill>
              </a:rPr>
              <a:t>the number of data scientists and Big Data analysts continues to grow, there is still a lack of people to fill all the positions in the Big Data research industry. The typical Big Data expert has gained experience with tool implementation and has an understanding of how to organize the data to best research it. Data scientists and Big Data analysts should be familiar with traditional relational database tools, as well as in-memory analytics, NoSQL Data Management frameworks, and Hadoop ecosystems.</a:t>
            </a:r>
          </a:p>
          <a:p>
            <a:endParaRPr lang="en-AU" sz="1200" dirty="0">
              <a:solidFill>
                <a:schemeClr val="tx1"/>
              </a:solidFill>
            </a:endParaRPr>
          </a:p>
          <a:p>
            <a:r>
              <a:rPr lang="en-AU" sz="1200" b="1" dirty="0">
                <a:solidFill>
                  <a:schemeClr val="tx1"/>
                </a:solidFill>
              </a:rPr>
              <a:t>Bringing in the Data: </a:t>
            </a:r>
            <a:r>
              <a:rPr lang="en-AU" sz="1200" dirty="0">
                <a:solidFill>
                  <a:schemeClr val="tx1"/>
                </a:solidFill>
              </a:rPr>
              <a:t>The issues involved with accessing data coming from an extensive range of sources is also a challenge. The skills needed to navigate the extraction processes are necessary for the goal of analysing and processing Big Data.</a:t>
            </a:r>
          </a:p>
          <a:p>
            <a:endParaRPr lang="en-AU" sz="1200" dirty="0">
              <a:solidFill>
                <a:schemeClr val="tx1"/>
              </a:solidFill>
            </a:endParaRPr>
          </a:p>
          <a:p>
            <a:r>
              <a:rPr lang="en-AU" sz="1200" b="1" dirty="0">
                <a:solidFill>
                  <a:schemeClr val="tx1"/>
                </a:solidFill>
              </a:rPr>
              <a:t>Synchronization: </a:t>
            </a:r>
            <a:r>
              <a:rPr lang="en-AU" sz="1200" dirty="0">
                <a:solidFill>
                  <a:schemeClr val="tx1"/>
                </a:solidFill>
              </a:rPr>
              <a:t>Data coming from a wide range of sources uses different schedules and rates, and can quickly become desynchronized from the originating system. Data synchronization provides consistency in systems and continually updates to maintain that consistency. In traditional Data Management systems, the process of data extraction, migration, and transformation all promote desynchronization.</a:t>
            </a:r>
          </a:p>
          <a:p>
            <a:endParaRPr lang="en-AU" sz="1200" dirty="0">
              <a:solidFill>
                <a:schemeClr val="tx1"/>
              </a:solidFill>
            </a:endParaRPr>
          </a:p>
          <a:p>
            <a:r>
              <a:rPr lang="en-AU" sz="1200" b="1" dirty="0">
                <a:solidFill>
                  <a:schemeClr val="tx1"/>
                </a:solidFill>
              </a:rPr>
              <a:t>Data Management Tools: </a:t>
            </a:r>
            <a:r>
              <a:rPr lang="en-AU" sz="1200" dirty="0">
                <a:solidFill>
                  <a:schemeClr val="tx1"/>
                </a:solidFill>
              </a:rPr>
              <a:t>Incompatibility between Big Data Management tools can cause problems. They can be incompatible NoSQL approaches — hierarchical object representation and the key-value storage provide two good examples. The range of NoSQL tools has caused some confusion regarding the compatibility of different approaches. Selecting the appropriate tools for a highly functional data integration system requires forethought. Small organizations that are planning to start data warehousing face a decision about the tools they will be using.</a:t>
            </a:r>
          </a:p>
          <a:p>
            <a:endParaRPr lang="en-AU" sz="1200" dirty="0">
              <a:solidFill>
                <a:schemeClr val="tx1"/>
              </a:solidFill>
            </a:endParaRPr>
          </a:p>
          <a:p>
            <a:r>
              <a:rPr lang="en-AU" sz="1200" b="1" dirty="0">
                <a:solidFill>
                  <a:schemeClr val="tx1"/>
                </a:solidFill>
              </a:rPr>
              <a:t>Choosing a Strategy: </a:t>
            </a:r>
            <a:r>
              <a:rPr lang="en-AU" sz="1200" dirty="0">
                <a:solidFill>
                  <a:schemeClr val="tx1"/>
                </a:solidFill>
              </a:rPr>
              <a:t>Big Data Integration often begins with a simple need to share information. This is often followed by an interest in breaking down the “data silos” for purposes of analysis. Businesses will often leap from one project to another without an organizational plan. To meet goals that are sometimes contradictory, and include security and compliance needs, a true data integration strategy should be developed.</a:t>
            </a:r>
          </a:p>
          <a:p>
            <a:pPr algn="l"/>
            <a:endParaRPr lang="en-AU" dirty="0"/>
          </a:p>
        </p:txBody>
      </p:sp>
      <p:sp>
        <p:nvSpPr>
          <p:cNvPr id="4" name="Slide Number Placeholder 3"/>
          <p:cNvSpPr>
            <a:spLocks noGrp="1"/>
          </p:cNvSpPr>
          <p:nvPr>
            <p:ph type="sldNum" sz="quarter" idx="5"/>
          </p:nvPr>
        </p:nvSpPr>
        <p:spPr/>
        <p:txBody>
          <a:bodyPr/>
          <a:lstStyle/>
          <a:p>
            <a:fld id="{6D6AA351-6953-1E48-8EC4-68F89E579C6C}" type="slidenum">
              <a:rPr lang="en-US" smtClean="0"/>
              <a:pPr/>
              <a:t>10</a:t>
            </a:fld>
            <a:endParaRPr lang="en-US"/>
          </a:p>
        </p:txBody>
      </p:sp>
    </p:spTree>
    <p:extLst>
      <p:ext uri="{BB962C8B-B14F-4D97-AF65-F5344CB8AC3E}">
        <p14:creationId xmlns:p14="http://schemas.microsoft.com/office/powerpoint/2010/main" val="631435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7890" name="Rectangle 2"/>
          <p:cNvSpPr>
            <a:spLocks noGrp="1" noChangeArrowheads="1"/>
          </p:cNvSpPr>
          <p:nvPr>
            <p:ph type="ctrTitle"/>
          </p:nvPr>
        </p:nvSpPr>
        <p:spPr>
          <a:xfrm>
            <a:off x="910167" y="1557338"/>
            <a:ext cx="8737600" cy="1295400"/>
          </a:xfrm>
        </p:spPr>
        <p:txBody>
          <a:bodyPr/>
          <a:lstStyle>
            <a:lvl1pPr>
              <a:defRPr sz="3200">
                <a:solidFill>
                  <a:schemeClr val="bg1"/>
                </a:solidFill>
              </a:defRPr>
            </a:lvl1pPr>
          </a:lstStyle>
          <a:p>
            <a:pPr lvl="0"/>
            <a:r>
              <a:rPr lang="en-US" noProof="0"/>
              <a:t>Click to edit Master title style</a:t>
            </a:r>
          </a:p>
        </p:txBody>
      </p:sp>
      <p:sp>
        <p:nvSpPr>
          <p:cNvPr id="37891" name="Rectangle 3"/>
          <p:cNvSpPr>
            <a:spLocks noGrp="1" noChangeArrowheads="1"/>
          </p:cNvSpPr>
          <p:nvPr>
            <p:ph type="subTitle" idx="1"/>
          </p:nvPr>
        </p:nvSpPr>
        <p:spPr>
          <a:xfrm>
            <a:off x="910168" y="3357564"/>
            <a:ext cx="7812617" cy="503237"/>
          </a:xfrm>
        </p:spPr>
        <p:txBody>
          <a:bodyPr/>
          <a:lstStyle>
            <a:lvl1pPr marL="0" indent="0">
              <a:buFontTx/>
              <a:buNone/>
              <a:defRPr sz="22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976214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44BDE2-9A00-C44D-ACEE-174900561332}" type="slidenum">
              <a:rPr lang="en-US"/>
              <a:pPr/>
              <a:t>‹#›</a:t>
            </a:fld>
            <a:endParaRPr lang="en-US"/>
          </a:p>
        </p:txBody>
      </p:sp>
    </p:spTree>
    <p:extLst>
      <p:ext uri="{BB962C8B-B14F-4D97-AF65-F5344CB8AC3E}">
        <p14:creationId xmlns:p14="http://schemas.microsoft.com/office/powerpoint/2010/main" val="269790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638"/>
            <a:ext cx="27432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508000" y="274638"/>
            <a:ext cx="80264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3ADB93DE-2296-2C47-9563-097AEC55617A}" type="slidenum">
              <a:rPr lang="en-US"/>
              <a:pPr/>
              <a:t>‹#›</a:t>
            </a:fld>
            <a:endParaRPr lang="en-US"/>
          </a:p>
        </p:txBody>
      </p:sp>
    </p:spTree>
    <p:extLst>
      <p:ext uri="{BB962C8B-B14F-4D97-AF65-F5344CB8AC3E}">
        <p14:creationId xmlns:p14="http://schemas.microsoft.com/office/powerpoint/2010/main" val="378408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ext Placeholder 2"/>
          <p:cNvSpPr>
            <a:spLocks noGrp="1"/>
          </p:cNvSpPr>
          <p:nvPr>
            <p:ph type="body" sz="half" idx="1"/>
          </p:nvPr>
        </p:nvSpPr>
        <p:spPr>
          <a:xfrm>
            <a:off x="508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E2B62942-B521-1646-870D-48DBCA506289}" type="slidenum">
              <a:rPr lang="en-US"/>
              <a:pPr/>
              <a:t>‹#›</a:t>
            </a:fld>
            <a:endParaRPr lang="en-US"/>
          </a:p>
        </p:txBody>
      </p:sp>
    </p:spTree>
    <p:extLst>
      <p:ext uri="{BB962C8B-B14F-4D97-AF65-F5344CB8AC3E}">
        <p14:creationId xmlns:p14="http://schemas.microsoft.com/office/powerpoint/2010/main" val="31552466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39"/>
            <a:ext cx="10972800" cy="922337"/>
          </a:xfrm>
        </p:spPr>
        <p:txBody>
          <a:bodyPr/>
          <a:lstStyle/>
          <a:p>
            <a:r>
              <a:rPr lang="en-US"/>
              <a:t>Click to edit Master title style</a:t>
            </a:r>
            <a:endParaRPr lang="en-AU"/>
          </a:p>
        </p:txBody>
      </p:sp>
      <p:sp>
        <p:nvSpPr>
          <p:cNvPr id="3" name="Table Placeholder 2"/>
          <p:cNvSpPr>
            <a:spLocks noGrp="1"/>
          </p:cNvSpPr>
          <p:nvPr>
            <p:ph type="tbl" idx="1"/>
          </p:nvPr>
        </p:nvSpPr>
        <p:spPr>
          <a:xfrm>
            <a:off x="508000" y="1300164"/>
            <a:ext cx="10972800" cy="4865687"/>
          </a:xfrm>
        </p:spPr>
        <p:txBody>
          <a:bodyPr/>
          <a:lstStyle/>
          <a:p>
            <a:pPr lvl="0"/>
            <a:endParaRPr lang="en-AU"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780D8281-E466-2245-A67D-7AFC54F6AC53}" type="slidenum">
              <a:rPr lang="en-US"/>
              <a:pPr/>
              <a:t>‹#›</a:t>
            </a:fld>
            <a:endParaRPr lang="en-US"/>
          </a:p>
        </p:txBody>
      </p:sp>
    </p:spTree>
    <p:extLst>
      <p:ext uri="{BB962C8B-B14F-4D97-AF65-F5344CB8AC3E}">
        <p14:creationId xmlns:p14="http://schemas.microsoft.com/office/powerpoint/2010/main" val="327357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8000" y="274640"/>
            <a:ext cx="10972800" cy="625476"/>
          </a:xfrm>
        </p:spPr>
        <p:txBody>
          <a:bodyPr/>
          <a:lstStyle/>
          <a:p>
            <a:r>
              <a:rPr lang="en-US"/>
              <a:t>Click to edit Master title style</a:t>
            </a:r>
            <a:endParaRPr lang="en-AU"/>
          </a:p>
        </p:txBody>
      </p:sp>
      <p:sp>
        <p:nvSpPr>
          <p:cNvPr id="3" name="Content Placeholder 2"/>
          <p:cNvSpPr>
            <a:spLocks noGrp="1"/>
          </p:cNvSpPr>
          <p:nvPr>
            <p:ph idx="1"/>
          </p:nvPr>
        </p:nvSpPr>
        <p:spPr>
          <a:xfrm>
            <a:off x="508000" y="990600"/>
            <a:ext cx="10972800" cy="51752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AU" dirty="0"/>
              <a:t>Supply Chain Analytics</a:t>
            </a:r>
            <a:endParaRPr lang="en-US" dirty="0"/>
          </a:p>
        </p:txBody>
      </p:sp>
      <p:sp>
        <p:nvSpPr>
          <p:cNvPr id="9" name="Slide Number Placeholder 8"/>
          <p:cNvSpPr>
            <a:spLocks noGrp="1"/>
          </p:cNvSpPr>
          <p:nvPr>
            <p:ph type="sldNum" sz="quarter" idx="12"/>
          </p:nvPr>
        </p:nvSpPr>
        <p:spPr/>
        <p:txBody>
          <a:bodyPr/>
          <a:lstStyle/>
          <a:p>
            <a:fld id="{717DD886-EDCF-D24C-B7E3-DCF69C9B9CA5}" type="slidenum">
              <a:rPr lang="en-US" smtClean="0"/>
              <a:pPr/>
              <a:t>‹#›</a:t>
            </a:fld>
            <a:endParaRPr lang="en-US"/>
          </a:p>
        </p:txBody>
      </p:sp>
    </p:spTree>
    <p:extLst>
      <p:ext uri="{BB962C8B-B14F-4D97-AF65-F5344CB8AC3E}">
        <p14:creationId xmlns:p14="http://schemas.microsoft.com/office/powerpoint/2010/main" val="3823789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6" name="Rectangle 7"/>
          <p:cNvSpPr>
            <a:spLocks noGrp="1" noChangeArrowheads="1"/>
          </p:cNvSpPr>
          <p:nvPr>
            <p:ph type="sldNum" sz="quarter" idx="12"/>
          </p:nvPr>
        </p:nvSpPr>
        <p:spPr>
          <a:ln/>
        </p:spPr>
        <p:txBody>
          <a:bodyPr/>
          <a:lstStyle>
            <a:lvl1pPr>
              <a:defRPr/>
            </a:lvl1pPr>
          </a:lstStyle>
          <a:p>
            <a:fld id="{54C42DBA-7A8A-7E43-9ACB-1A6D43A21866}" type="slidenum">
              <a:rPr lang="en-US"/>
              <a:pPr/>
              <a:t>‹#›</a:t>
            </a:fld>
            <a:endParaRPr lang="en-US"/>
          </a:p>
        </p:txBody>
      </p:sp>
    </p:spTree>
    <p:extLst>
      <p:ext uri="{BB962C8B-B14F-4D97-AF65-F5344CB8AC3E}">
        <p14:creationId xmlns:p14="http://schemas.microsoft.com/office/powerpoint/2010/main" val="4227091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508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096000" y="1300164"/>
            <a:ext cx="53848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B4A817EF-194B-7B48-9446-E0B654D72E45}" type="slidenum">
              <a:rPr lang="en-US"/>
              <a:pPr/>
              <a:t>‹#›</a:t>
            </a:fld>
            <a:endParaRPr lang="en-US"/>
          </a:p>
        </p:txBody>
      </p:sp>
    </p:spTree>
    <p:extLst>
      <p:ext uri="{BB962C8B-B14F-4D97-AF65-F5344CB8AC3E}">
        <p14:creationId xmlns:p14="http://schemas.microsoft.com/office/powerpoint/2010/main" val="1756810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9" name="Rectangle 7"/>
          <p:cNvSpPr>
            <a:spLocks noGrp="1" noChangeArrowheads="1"/>
          </p:cNvSpPr>
          <p:nvPr>
            <p:ph type="sldNum" sz="quarter" idx="12"/>
          </p:nvPr>
        </p:nvSpPr>
        <p:spPr>
          <a:ln/>
        </p:spPr>
        <p:txBody>
          <a:bodyPr/>
          <a:lstStyle>
            <a:lvl1pPr>
              <a:defRPr/>
            </a:lvl1pPr>
          </a:lstStyle>
          <a:p>
            <a:fld id="{A8B988BE-BEC6-FA48-B9E0-14276D4DE0F1}" type="slidenum">
              <a:rPr lang="en-US"/>
              <a:pPr/>
              <a:t>‹#›</a:t>
            </a:fld>
            <a:endParaRPr lang="en-US"/>
          </a:p>
        </p:txBody>
      </p:sp>
    </p:spTree>
    <p:extLst>
      <p:ext uri="{BB962C8B-B14F-4D97-AF65-F5344CB8AC3E}">
        <p14:creationId xmlns:p14="http://schemas.microsoft.com/office/powerpoint/2010/main" val="233348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AU" dirty="0"/>
              <a:t>Big Data and Analytics</a:t>
            </a:r>
            <a:endParaRPr lang="en-US" dirty="0"/>
          </a:p>
        </p:txBody>
      </p:sp>
      <p:sp>
        <p:nvSpPr>
          <p:cNvPr id="5" name="Rectangle 7"/>
          <p:cNvSpPr>
            <a:spLocks noGrp="1" noChangeArrowheads="1"/>
          </p:cNvSpPr>
          <p:nvPr>
            <p:ph type="sldNum" sz="quarter" idx="12"/>
          </p:nvPr>
        </p:nvSpPr>
        <p:spPr>
          <a:ln/>
        </p:spPr>
        <p:txBody>
          <a:bodyPr/>
          <a:lstStyle>
            <a:lvl1pPr>
              <a:defRPr/>
            </a:lvl1pPr>
          </a:lstStyle>
          <a:p>
            <a:fld id="{3956DA85-404E-9646-866F-75D030953504}" type="slidenum">
              <a:rPr lang="en-US"/>
              <a:pPr/>
              <a:t>‹#›</a:t>
            </a:fld>
            <a:endParaRPr lang="en-US"/>
          </a:p>
        </p:txBody>
      </p:sp>
    </p:spTree>
    <p:extLst>
      <p:ext uri="{BB962C8B-B14F-4D97-AF65-F5344CB8AC3E}">
        <p14:creationId xmlns:p14="http://schemas.microsoft.com/office/powerpoint/2010/main" val="133137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4" name="Rectangle 7"/>
          <p:cNvSpPr>
            <a:spLocks noGrp="1" noChangeArrowheads="1"/>
          </p:cNvSpPr>
          <p:nvPr>
            <p:ph type="sldNum" sz="quarter" idx="12"/>
          </p:nvPr>
        </p:nvSpPr>
        <p:spPr>
          <a:ln/>
        </p:spPr>
        <p:txBody>
          <a:bodyPr/>
          <a:lstStyle>
            <a:lvl1pPr>
              <a:defRPr/>
            </a:lvl1pPr>
          </a:lstStyle>
          <a:p>
            <a:fld id="{0EBD8297-4AE1-CD42-9D17-954F8241ABE8}" type="slidenum">
              <a:rPr lang="en-US"/>
              <a:pPr/>
              <a:t>‹#›</a:t>
            </a:fld>
            <a:endParaRPr lang="en-US"/>
          </a:p>
        </p:txBody>
      </p:sp>
    </p:spTree>
    <p:extLst>
      <p:ext uri="{BB962C8B-B14F-4D97-AF65-F5344CB8AC3E}">
        <p14:creationId xmlns:p14="http://schemas.microsoft.com/office/powerpoint/2010/main" val="403646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807F47E8-F1F6-A64A-AAA5-17151741E5CC}" type="slidenum">
              <a:rPr lang="en-US"/>
              <a:pPr/>
              <a:t>‹#›</a:t>
            </a:fld>
            <a:endParaRPr lang="en-US"/>
          </a:p>
        </p:txBody>
      </p:sp>
    </p:spTree>
    <p:extLst>
      <p:ext uri="{BB962C8B-B14F-4D97-AF65-F5344CB8AC3E}">
        <p14:creationId xmlns:p14="http://schemas.microsoft.com/office/powerpoint/2010/main" val="400348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AU" dirty="0"/>
              <a:t>Supply Chain Analytics</a:t>
            </a:r>
            <a:endParaRPr lang="en-US" dirty="0"/>
          </a:p>
        </p:txBody>
      </p:sp>
      <p:sp>
        <p:nvSpPr>
          <p:cNvPr id="7" name="Rectangle 7"/>
          <p:cNvSpPr>
            <a:spLocks noGrp="1" noChangeArrowheads="1"/>
          </p:cNvSpPr>
          <p:nvPr>
            <p:ph type="sldNum" sz="quarter" idx="12"/>
          </p:nvPr>
        </p:nvSpPr>
        <p:spPr>
          <a:ln/>
        </p:spPr>
        <p:txBody>
          <a:bodyPr/>
          <a:lstStyle>
            <a:lvl1pPr>
              <a:defRPr/>
            </a:lvl1pPr>
          </a:lstStyle>
          <a:p>
            <a:fld id="{AFE8E269-5738-F64F-A9B9-5D9384E9B199}" type="slidenum">
              <a:rPr lang="en-US"/>
              <a:pPr/>
              <a:t>‹#›</a:t>
            </a:fld>
            <a:endParaRPr lang="en-US"/>
          </a:p>
        </p:txBody>
      </p:sp>
    </p:spTree>
    <p:extLst>
      <p:ext uri="{BB962C8B-B14F-4D97-AF65-F5344CB8AC3E}">
        <p14:creationId xmlns:p14="http://schemas.microsoft.com/office/powerpoint/2010/main" val="1241315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0" y="6534150"/>
            <a:ext cx="12192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508000" y="274640"/>
            <a:ext cx="10972800" cy="657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p>
            <a:pPr lvl="0"/>
            <a:r>
              <a:rPr lang="en-US" dirty="0"/>
              <a:t>Click to edit Header 1</a:t>
            </a:r>
          </a:p>
        </p:txBody>
      </p:sp>
      <p:sp>
        <p:nvSpPr>
          <p:cNvPr id="1028" name="Rectangle 4"/>
          <p:cNvSpPr>
            <a:spLocks noGrp="1" noChangeArrowheads="1"/>
          </p:cNvSpPr>
          <p:nvPr>
            <p:ph type="body" idx="1"/>
          </p:nvPr>
        </p:nvSpPr>
        <p:spPr bwMode="auto">
          <a:xfrm>
            <a:off x="508000" y="1066800"/>
            <a:ext cx="10972800" cy="509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6869" name="Rectangle 5"/>
          <p:cNvSpPr>
            <a:spLocks noGrp="1" noChangeArrowheads="1"/>
          </p:cNvSpPr>
          <p:nvPr>
            <p:ph type="dt" sz="half" idx="2"/>
          </p:nvPr>
        </p:nvSpPr>
        <p:spPr bwMode="auto">
          <a:xfrm>
            <a:off x="592667" y="65659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fontAlgn="base">
              <a:defRPr sz="1100">
                <a:ea typeface="+mn-ea"/>
              </a:defRPr>
            </a:lvl1pPr>
          </a:lstStyle>
          <a:p>
            <a:pPr>
              <a:defRPr/>
            </a:pPr>
            <a:endParaRPr lang="en-US" dirty="0"/>
          </a:p>
        </p:txBody>
      </p:sp>
      <p:sp>
        <p:nvSpPr>
          <p:cNvPr id="36870" name="Rectangle 6"/>
          <p:cNvSpPr>
            <a:spLocks noGrp="1" noChangeArrowheads="1"/>
          </p:cNvSpPr>
          <p:nvPr>
            <p:ph type="ftr" sz="quarter" idx="3"/>
          </p:nvPr>
        </p:nvSpPr>
        <p:spPr bwMode="auto">
          <a:xfrm>
            <a:off x="3481918" y="6575425"/>
            <a:ext cx="5109633"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fontAlgn="base">
              <a:defRPr sz="1100">
                <a:ea typeface="+mn-ea"/>
              </a:defRPr>
            </a:lvl1pPr>
          </a:lstStyle>
          <a:p>
            <a:pPr>
              <a:defRPr/>
            </a:pPr>
            <a:r>
              <a:rPr lang="en-AU" dirty="0"/>
              <a:t>Supply Chain Analytics</a:t>
            </a:r>
            <a:endParaRPr lang="en-US" dirty="0"/>
          </a:p>
        </p:txBody>
      </p:sp>
      <p:sp>
        <p:nvSpPr>
          <p:cNvPr id="36871" name="Rectangle 7"/>
          <p:cNvSpPr>
            <a:spLocks noGrp="1" noChangeArrowheads="1"/>
          </p:cNvSpPr>
          <p:nvPr>
            <p:ph type="sldNum" sz="quarter" idx="4"/>
          </p:nvPr>
        </p:nvSpPr>
        <p:spPr bwMode="auto">
          <a:xfrm>
            <a:off x="8697384" y="6578600"/>
            <a:ext cx="2844800" cy="2159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fontAlgn="base">
              <a:defRPr sz="1100"/>
            </a:lvl1pPr>
          </a:lstStyle>
          <a:p>
            <a:fld id="{717DD886-EDCF-D24C-B7E3-DCF69C9B9CA5}" type="slidenum">
              <a:rPr lang="en-US"/>
              <a:pPr/>
              <a:t>‹#›</a:t>
            </a:fld>
            <a:endParaRPr lang="en-US"/>
          </a:p>
        </p:txBody>
      </p:sp>
      <p:cxnSp>
        <p:nvCxnSpPr>
          <p:cNvPr id="3" name="Straight Connector 2"/>
          <p:cNvCxnSpPr/>
          <p:nvPr userDrawn="1"/>
        </p:nvCxnSpPr>
        <p:spPr bwMode="auto">
          <a:xfrm>
            <a:off x="508000" y="762000"/>
            <a:ext cx="10972800" cy="0"/>
          </a:xfrm>
          <a:prstGeom prst="line">
            <a:avLst/>
          </a:prstGeom>
          <a:ln w="50800">
            <a:gradFill flip="none" rotWithShape="1">
              <a:gsLst>
                <a:gs pos="0">
                  <a:srgbClr val="C00000"/>
                </a:gs>
                <a:gs pos="42000">
                  <a:srgbClr val="FF0000"/>
                </a:gs>
                <a:gs pos="70000">
                  <a:schemeClr val="accent2">
                    <a:lumMod val="60000"/>
                    <a:lumOff val="40000"/>
                  </a:schemeClr>
                </a:gs>
                <a:gs pos="100000">
                  <a:schemeClr val="accent2">
                    <a:lumMod val="40000"/>
                    <a:lumOff val="60000"/>
                  </a:schemeClr>
                </a:gs>
              </a:gsLst>
              <a:lin ang="0" scaled="1"/>
              <a:tileRect/>
            </a:gradFill>
          </a:ln>
        </p:spPr>
        <p:style>
          <a:lnRef idx="3">
            <a:schemeClr val="accent2"/>
          </a:lnRef>
          <a:fillRef idx="0">
            <a:schemeClr val="accent2"/>
          </a:fillRef>
          <a:effectRef idx="2">
            <a:schemeClr val="accent2"/>
          </a:effectRef>
          <a:fontRef idx="minor">
            <a:schemeClr val="tx1"/>
          </a:fontRef>
        </p:style>
      </p:cxnSp>
    </p:spTree>
  </p:cSld>
  <p:clrMap bg1="lt1" tx1="dk1" bg2="lt2" tx2="dk2" accent1="accent1" accent2="accent2" accent3="accent3" accent4="accent4" accent5="accent5" accent6="accent6" hlink="hlink" folHlink="folHlink"/>
  <p:sldLayoutIdLst>
    <p:sldLayoutId id="2147483888"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Lst>
  <p:hf hdr="0" dt="0"/>
  <p:txStyles>
    <p:title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ＭＳ Ｐゴシック" charset="0"/>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ea typeface="Arial" charset="0"/>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ea typeface="Arial" charset="0"/>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1524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Session 3</a:t>
            </a:r>
          </a:p>
        </p:txBody>
      </p:sp>
      <p:sp>
        <p:nvSpPr>
          <p:cNvPr id="3" name="Footer Placeholder 2"/>
          <p:cNvSpPr>
            <a:spLocks noGrp="1"/>
          </p:cNvSpPr>
          <p:nvPr>
            <p:ph type="ftr" sz="quarter" idx="11"/>
          </p:nvPr>
        </p:nvSpPr>
        <p:spPr/>
        <p:txBody>
          <a:bodyPr/>
          <a:lstStyle/>
          <a:p>
            <a:pPr>
              <a:defRPr/>
            </a:pPr>
            <a:r>
              <a:rPr lang="en-AU" dirty="0"/>
              <a:t>Big Data and Analytics</a:t>
            </a:r>
            <a:endParaRPr lang="en-US" dirty="0"/>
          </a:p>
        </p:txBody>
      </p:sp>
      <p:sp>
        <p:nvSpPr>
          <p:cNvPr id="7" name="Slide Number Placeholder 6"/>
          <p:cNvSpPr>
            <a:spLocks noGrp="1"/>
          </p:cNvSpPr>
          <p:nvPr>
            <p:ph type="sldNum" sz="quarter" idx="12"/>
          </p:nvPr>
        </p:nvSpPr>
        <p:spPr/>
        <p:txBody>
          <a:bodyPr/>
          <a:lstStyle/>
          <a:p>
            <a:fld id="{3956DA85-404E-9646-866F-75D030953504}" type="slidenum">
              <a:rPr lang="en-US" smtClean="0"/>
              <a:pPr/>
              <a:t>1</a:t>
            </a:fld>
            <a:endParaRPr lang="en-US"/>
          </a:p>
        </p:txBody>
      </p:sp>
      <p:sp>
        <p:nvSpPr>
          <p:cNvPr id="8" name="Rectangle 2">
            <a:extLst>
              <a:ext uri="{FF2B5EF4-FFF2-40B4-BE49-F238E27FC236}">
                <a16:creationId xmlns:a16="http://schemas.microsoft.com/office/drawing/2014/main" id="{3166393E-73C0-05C7-D277-F5DFE114D305}"/>
              </a:ext>
            </a:extLst>
          </p:cNvPr>
          <p:cNvSpPr txBox="1">
            <a:spLocks noChangeArrowheads="1"/>
          </p:cNvSpPr>
          <p:nvPr/>
        </p:nvSpPr>
        <p:spPr bwMode="auto">
          <a:xfrm>
            <a:off x="608012" y="1379573"/>
            <a:ext cx="7623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cene3d>
              <a:camera prst="orthographicFront"/>
              <a:lightRig rig="harsh" dir="t"/>
            </a:scene3d>
            <a:sp3d extrusionH="57150" prstMaterial="matte">
              <a:bevelT w="63500" h="12700" prst="angle"/>
              <a:contourClr>
                <a:schemeClr val="bg1">
                  <a:lumMod val="65000"/>
                </a:schemeClr>
              </a:contourClr>
            </a:sp3d>
          </a:bodyPr>
          <a:lstStyle>
            <a:lvl1pPr algn="l" rtl="0" eaLnBrk="0" fontAlgn="base" hangingPunct="0">
              <a:spcBef>
                <a:spcPct val="0"/>
              </a:spcBef>
              <a:spcAft>
                <a:spcPct val="0"/>
              </a:spcAft>
              <a:defRPr sz="2500" b="1" cap="none" spc="0">
                <a:ln/>
                <a:solidFill>
                  <a:srgbClr val="FF0000"/>
                </a:solidFill>
                <a:effectLst/>
                <a:latin typeface="+mj-lt"/>
                <a:ea typeface="ＭＳ Ｐゴシック" charset="0"/>
                <a:cs typeface="+mj-cs"/>
              </a:defRPr>
            </a:lvl1pPr>
            <a:lvl2pPr algn="l" rtl="0" eaLnBrk="0" fontAlgn="base" hangingPunct="0">
              <a:spcBef>
                <a:spcPct val="0"/>
              </a:spcBef>
              <a:spcAft>
                <a:spcPct val="0"/>
              </a:spcAft>
              <a:defRPr sz="2500">
                <a:solidFill>
                  <a:srgbClr val="EE3224"/>
                </a:solidFill>
                <a:latin typeface="Arial" charset="0"/>
                <a:ea typeface="ＭＳ Ｐゴシック" charset="0"/>
                <a:cs typeface="Arial" charset="0"/>
              </a:defRPr>
            </a:lvl2pPr>
            <a:lvl3pPr algn="l" rtl="0" eaLnBrk="0" fontAlgn="base" hangingPunct="0">
              <a:spcBef>
                <a:spcPct val="0"/>
              </a:spcBef>
              <a:spcAft>
                <a:spcPct val="0"/>
              </a:spcAft>
              <a:defRPr sz="2500">
                <a:solidFill>
                  <a:srgbClr val="EE3224"/>
                </a:solidFill>
                <a:latin typeface="Arial" charset="0"/>
                <a:ea typeface="ＭＳ Ｐゴシック" charset="0"/>
                <a:cs typeface="Arial" charset="0"/>
              </a:defRPr>
            </a:lvl3pPr>
            <a:lvl4pPr algn="l" rtl="0" eaLnBrk="0" fontAlgn="base" hangingPunct="0">
              <a:spcBef>
                <a:spcPct val="0"/>
              </a:spcBef>
              <a:spcAft>
                <a:spcPct val="0"/>
              </a:spcAft>
              <a:defRPr sz="2500">
                <a:solidFill>
                  <a:srgbClr val="EE3224"/>
                </a:solidFill>
                <a:latin typeface="Arial" charset="0"/>
                <a:ea typeface="ＭＳ Ｐゴシック" charset="0"/>
                <a:cs typeface="Arial" charset="0"/>
              </a:defRPr>
            </a:lvl4pPr>
            <a:lvl5pPr algn="l" rtl="0" eaLnBrk="0" fontAlgn="base" hangingPunct="0">
              <a:spcBef>
                <a:spcPct val="0"/>
              </a:spcBef>
              <a:spcAft>
                <a:spcPct val="0"/>
              </a:spcAft>
              <a:defRPr sz="2500">
                <a:solidFill>
                  <a:srgbClr val="EE3224"/>
                </a:solidFill>
                <a:latin typeface="Arial" charset="0"/>
                <a:ea typeface="ＭＳ Ｐゴシック"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eaLnBrk="1" hangingPunct="1"/>
            <a:r>
              <a:rPr lang="en-AU" sz="3500" kern="0" dirty="0">
                <a:solidFill>
                  <a:schemeClr val="accent4">
                    <a:lumMod val="65000"/>
                    <a:lumOff val="35000"/>
                  </a:schemeClr>
                </a:solidFill>
                <a:latin typeface="Arial" charset="0"/>
                <a:cs typeface="Arial" charset="0"/>
              </a:rPr>
              <a:t>Big Data and Analytics</a:t>
            </a:r>
            <a:endParaRPr lang="en-US" sz="4600" kern="0" dirty="0">
              <a:solidFill>
                <a:schemeClr val="accent4">
                  <a:lumMod val="65000"/>
                  <a:lumOff val="35000"/>
                </a:schemeClr>
              </a:solidFill>
              <a:latin typeface="Arial" charset="0"/>
              <a:cs typeface="Arial" charset="0"/>
            </a:endParaRPr>
          </a:p>
        </p:txBody>
      </p:sp>
      <p:sp>
        <p:nvSpPr>
          <p:cNvPr id="13" name="Rectangle 3">
            <a:extLst>
              <a:ext uri="{FF2B5EF4-FFF2-40B4-BE49-F238E27FC236}">
                <a16:creationId xmlns:a16="http://schemas.microsoft.com/office/drawing/2014/main" id="{1AFE4038-CDD0-4FCE-CF3D-63DC1665966C}"/>
              </a:ext>
            </a:extLst>
          </p:cNvPr>
          <p:cNvSpPr txBox="1">
            <a:spLocks noChangeArrowheads="1"/>
          </p:cNvSpPr>
          <p:nvPr/>
        </p:nvSpPr>
        <p:spPr>
          <a:xfrm>
            <a:off x="2133600" y="2628900"/>
            <a:ext cx="8534400" cy="160020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vert="horz" lIns="91440" tIns="45720" rIns="91440" bIns="45720" rtlCol="0" anchor="ct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spcAft>
                <a:spcPct val="0"/>
              </a:spcAft>
            </a:pPr>
            <a:r>
              <a:rPr lang="en-US" dirty="0"/>
              <a:t>Topic 3:</a:t>
            </a:r>
          </a:p>
          <a:p>
            <a:pPr lvl="0" rtl="0"/>
            <a:r>
              <a:rPr lang="en-US" sz="3200" dirty="0"/>
              <a:t>Big Data Integration and Storage</a:t>
            </a:r>
          </a:p>
        </p:txBody>
      </p:sp>
      <p:pic>
        <p:nvPicPr>
          <p:cNvPr id="2" name="Picture 1" descr="A logo with orange and grey text&#10;&#10;Description automatically generated">
            <a:extLst>
              <a:ext uri="{FF2B5EF4-FFF2-40B4-BE49-F238E27FC236}">
                <a16:creationId xmlns:a16="http://schemas.microsoft.com/office/drawing/2014/main" id="{1C800551-9687-93A3-2ACA-1A37C590232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6" name="TextBox 5">
            <a:extLst>
              <a:ext uri="{FF2B5EF4-FFF2-40B4-BE49-F238E27FC236}">
                <a16:creationId xmlns:a16="http://schemas.microsoft.com/office/drawing/2014/main" id="{70B52648-3D17-EEF8-EF7D-4842C9C034AA}"/>
              </a:ext>
            </a:extLst>
          </p:cNvPr>
          <p:cNvSpPr txBox="1"/>
          <p:nvPr/>
        </p:nvSpPr>
        <p:spPr>
          <a:xfrm>
            <a:off x="3868738" y="4688993"/>
            <a:ext cx="4722813" cy="584775"/>
          </a:xfrm>
          <a:prstGeom prst="rect">
            <a:avLst/>
          </a:prstGeom>
          <a:noFill/>
        </p:spPr>
        <p:txBody>
          <a:bodyPr wrap="square" rtlCol="0">
            <a:spAutoFit/>
          </a:bodyPr>
          <a:lstStyle/>
          <a:p>
            <a:r>
              <a:rPr lang="en-US" sz="1600" dirty="0">
                <a:solidFill>
                  <a:schemeClr val="tx1"/>
                </a:solidFill>
              </a:rPr>
              <a:t>We will wait for 5 to 10 mins for everyone to join</a:t>
            </a:r>
          </a:p>
          <a:p>
            <a:endParaRPr lang="en-AU" sz="1600" dirty="0">
              <a:solidFill>
                <a:schemeClr val="tx1"/>
              </a:solidFill>
            </a:endParaRPr>
          </a:p>
        </p:txBody>
      </p:sp>
    </p:spTree>
    <p:extLst>
      <p:ext uri="{BB962C8B-B14F-4D97-AF65-F5344CB8AC3E}">
        <p14:creationId xmlns:p14="http://schemas.microsoft.com/office/powerpoint/2010/main" val="262305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46AA3F0-B05C-6E95-DF51-B64880017041}"/>
              </a:ext>
            </a:extLst>
          </p:cNvPr>
          <p:cNvPicPr>
            <a:picLocks noChangeAspect="1"/>
          </p:cNvPicPr>
          <p:nvPr/>
        </p:nvPicPr>
        <p:blipFill>
          <a:blip r:embed="rId3"/>
          <a:stretch>
            <a:fillRect/>
          </a:stretch>
        </p:blipFill>
        <p:spPr>
          <a:xfrm>
            <a:off x="3962400" y="1035150"/>
            <a:ext cx="7680543" cy="5120362"/>
          </a:xfrm>
          <a:prstGeom prst="rect">
            <a:avLst/>
          </a:prstGeom>
        </p:spPr>
      </p:pic>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10</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867080" y="1110473"/>
            <a:ext cx="10972799" cy="2246769"/>
          </a:xfrm>
          <a:prstGeom prst="rect">
            <a:avLst/>
          </a:prstGeom>
          <a:noFill/>
        </p:spPr>
        <p:txBody>
          <a:bodyPr wrap="square" rtlCol="0">
            <a:spAutoFit/>
          </a:bodyPr>
          <a:lstStyle/>
          <a:p>
            <a:r>
              <a:rPr lang="en-AU" sz="2000" b="1" dirty="0">
                <a:solidFill>
                  <a:schemeClr val="tx1"/>
                </a:solidFill>
              </a:rPr>
              <a:t>The Challenges of Big Data Integration</a:t>
            </a:r>
          </a:p>
          <a:p>
            <a:endParaRPr lang="en-AU" sz="2000" dirty="0">
              <a:solidFill>
                <a:schemeClr val="tx1"/>
              </a:solidFill>
            </a:endParaRPr>
          </a:p>
          <a:p>
            <a:pPr marL="285750" indent="-285750">
              <a:buFont typeface="Arial" panose="020B0604020202020204" pitchFamily="34" charset="0"/>
              <a:buChar char="•"/>
            </a:pPr>
            <a:r>
              <a:rPr lang="en-AU" sz="2000" dirty="0">
                <a:solidFill>
                  <a:schemeClr val="tx1"/>
                </a:solidFill>
              </a:rPr>
              <a:t>Lack of expertise</a:t>
            </a:r>
          </a:p>
          <a:p>
            <a:pPr marL="285750" indent="-285750">
              <a:buFont typeface="Arial" panose="020B0604020202020204" pitchFamily="34" charset="0"/>
              <a:buChar char="•"/>
            </a:pPr>
            <a:r>
              <a:rPr lang="en-AU" sz="2000" dirty="0">
                <a:solidFill>
                  <a:schemeClr val="tx1"/>
                </a:solidFill>
              </a:rPr>
              <a:t>Bringing in the Data</a:t>
            </a:r>
          </a:p>
          <a:p>
            <a:pPr marL="285750" indent="-285750">
              <a:buFont typeface="Arial" panose="020B0604020202020204" pitchFamily="34" charset="0"/>
              <a:buChar char="•"/>
            </a:pPr>
            <a:r>
              <a:rPr lang="en-AU" sz="2000" dirty="0">
                <a:solidFill>
                  <a:schemeClr val="tx1"/>
                </a:solidFill>
              </a:rPr>
              <a:t>Synchronisation</a:t>
            </a:r>
          </a:p>
          <a:p>
            <a:pPr marL="285750" indent="-285750">
              <a:buFont typeface="Arial" panose="020B0604020202020204" pitchFamily="34" charset="0"/>
              <a:buChar char="•"/>
            </a:pPr>
            <a:r>
              <a:rPr lang="en-AU" sz="2000" dirty="0">
                <a:solidFill>
                  <a:schemeClr val="tx1"/>
                </a:solidFill>
              </a:rPr>
              <a:t>Data Management Tools</a:t>
            </a:r>
          </a:p>
          <a:p>
            <a:pPr marL="285750" indent="-285750">
              <a:buFont typeface="Arial" panose="020B0604020202020204" pitchFamily="34" charset="0"/>
              <a:buChar char="•"/>
            </a:pPr>
            <a:r>
              <a:rPr lang="en-AU" sz="2000" dirty="0">
                <a:solidFill>
                  <a:schemeClr val="tx1"/>
                </a:solidFill>
              </a:rPr>
              <a:t>Choosing a Strategy</a:t>
            </a:r>
          </a:p>
        </p:txBody>
      </p:sp>
    </p:spTree>
    <p:extLst>
      <p:ext uri="{BB962C8B-B14F-4D97-AF65-F5344CB8AC3E}">
        <p14:creationId xmlns:p14="http://schemas.microsoft.com/office/powerpoint/2010/main" val="278179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11</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867080" y="1110473"/>
            <a:ext cx="10972799" cy="4524315"/>
          </a:xfrm>
          <a:prstGeom prst="rect">
            <a:avLst/>
          </a:prstGeom>
          <a:noFill/>
        </p:spPr>
        <p:txBody>
          <a:bodyPr wrap="square" rtlCol="0">
            <a:spAutoFit/>
          </a:bodyPr>
          <a:lstStyle/>
          <a:p>
            <a:r>
              <a:rPr lang="en-AU" sz="2400" b="1" dirty="0">
                <a:solidFill>
                  <a:schemeClr val="tx1"/>
                </a:solidFill>
              </a:rPr>
              <a:t>Data Pipeline:</a:t>
            </a:r>
          </a:p>
          <a:p>
            <a:endParaRPr lang="en-AU" sz="2400" dirty="0">
              <a:solidFill>
                <a:schemeClr val="tx1"/>
              </a:solidFill>
            </a:endParaRPr>
          </a:p>
          <a:p>
            <a:pPr algn="l"/>
            <a:r>
              <a:rPr lang="en-AU" sz="2400" b="0" i="0" dirty="0">
                <a:solidFill>
                  <a:schemeClr val="tx1"/>
                </a:solidFill>
                <a:effectLst/>
                <a:latin typeface="Söhne"/>
              </a:rPr>
              <a:t>A series of </a:t>
            </a:r>
            <a:r>
              <a:rPr lang="en-AU" sz="2400" b="1" i="0" dirty="0">
                <a:solidFill>
                  <a:schemeClr val="tx1"/>
                </a:solidFill>
                <a:effectLst/>
                <a:latin typeface="Söhne"/>
              </a:rPr>
              <a:t>automated data processing steps </a:t>
            </a:r>
            <a:r>
              <a:rPr lang="en-AU" sz="2400" b="0" i="0" dirty="0">
                <a:solidFill>
                  <a:schemeClr val="tx1"/>
                </a:solidFill>
                <a:effectLst/>
                <a:latin typeface="Söhne"/>
              </a:rPr>
              <a:t>and </a:t>
            </a:r>
            <a:r>
              <a:rPr lang="en-AU" sz="2400" b="1" i="0" dirty="0">
                <a:solidFill>
                  <a:schemeClr val="tx1"/>
                </a:solidFill>
                <a:effectLst/>
                <a:latin typeface="Söhne"/>
              </a:rPr>
              <a:t>tools</a:t>
            </a:r>
            <a:r>
              <a:rPr lang="en-AU" sz="2400" b="0" i="0" dirty="0">
                <a:solidFill>
                  <a:schemeClr val="tx1"/>
                </a:solidFill>
                <a:effectLst/>
                <a:latin typeface="Söhne"/>
              </a:rPr>
              <a:t> that:</a:t>
            </a:r>
          </a:p>
          <a:p>
            <a:pPr lvl="1"/>
            <a:r>
              <a:rPr lang="en-AU" sz="2400" b="1" i="0" dirty="0">
                <a:solidFill>
                  <a:schemeClr val="tx1"/>
                </a:solidFill>
                <a:effectLst/>
                <a:latin typeface="Söhne"/>
              </a:rPr>
              <a:t>transport and refine raw data </a:t>
            </a:r>
          </a:p>
          <a:p>
            <a:pPr lvl="1"/>
            <a:r>
              <a:rPr lang="en-AU" sz="2400" b="1" i="0" dirty="0">
                <a:solidFill>
                  <a:schemeClr val="tx1"/>
                </a:solidFill>
                <a:effectLst/>
                <a:latin typeface="Söhne"/>
              </a:rPr>
              <a:t>from source systems to analytics databases </a:t>
            </a:r>
            <a:r>
              <a:rPr lang="en-AU" sz="2400" b="0" i="0" dirty="0">
                <a:solidFill>
                  <a:schemeClr val="tx1"/>
                </a:solidFill>
                <a:effectLst/>
                <a:latin typeface="Söhne"/>
              </a:rPr>
              <a:t>or operational systems.</a:t>
            </a:r>
          </a:p>
          <a:p>
            <a:pPr algn="l"/>
            <a:endParaRPr lang="en-AU" sz="2400" dirty="0">
              <a:solidFill>
                <a:schemeClr val="tx1"/>
              </a:solidFill>
              <a:latin typeface="Söhne"/>
            </a:endParaRPr>
          </a:p>
          <a:p>
            <a:pPr algn="l"/>
            <a:r>
              <a:rPr lang="en-AU" sz="2400" b="0" i="0" dirty="0">
                <a:solidFill>
                  <a:schemeClr val="tx1"/>
                </a:solidFill>
                <a:effectLst/>
                <a:latin typeface="Söhne"/>
              </a:rPr>
              <a:t>Data pipelines enable:</a:t>
            </a:r>
          </a:p>
          <a:p>
            <a:pPr marL="342900" indent="-342900" algn="l">
              <a:buFont typeface="Arial" panose="020B0604020202020204" pitchFamily="34" charset="0"/>
              <a:buChar char="•"/>
            </a:pPr>
            <a:r>
              <a:rPr lang="en-AU" sz="2400" b="0" i="0" dirty="0">
                <a:solidFill>
                  <a:schemeClr val="tx1"/>
                </a:solidFill>
                <a:effectLst/>
                <a:latin typeface="Söhne"/>
              </a:rPr>
              <a:t>data transformation, </a:t>
            </a:r>
          </a:p>
          <a:p>
            <a:pPr marL="342900" indent="-342900" algn="l">
              <a:buFont typeface="Arial" panose="020B0604020202020204" pitchFamily="34" charset="0"/>
              <a:buChar char="•"/>
            </a:pPr>
            <a:r>
              <a:rPr lang="en-AU" sz="2400" b="0" i="0" dirty="0">
                <a:solidFill>
                  <a:schemeClr val="tx1"/>
                </a:solidFill>
                <a:effectLst/>
                <a:latin typeface="Söhne"/>
              </a:rPr>
              <a:t>enrichment, and </a:t>
            </a:r>
          </a:p>
          <a:p>
            <a:pPr marL="342900" indent="-342900" algn="l">
              <a:buFont typeface="Arial" panose="020B0604020202020204" pitchFamily="34" charset="0"/>
              <a:buChar char="•"/>
            </a:pPr>
            <a:r>
              <a:rPr lang="en-AU" sz="2400" b="0" i="0" dirty="0">
                <a:solidFill>
                  <a:schemeClr val="tx1"/>
                </a:solidFill>
                <a:effectLst/>
                <a:latin typeface="Söhne"/>
              </a:rPr>
              <a:t>movement to ensure that data is readily available, </a:t>
            </a:r>
          </a:p>
          <a:p>
            <a:pPr marL="342900" indent="-342900" algn="l">
              <a:buFont typeface="Arial" panose="020B0604020202020204" pitchFamily="34" charset="0"/>
              <a:buChar char="•"/>
            </a:pPr>
            <a:r>
              <a:rPr lang="en-AU" sz="2400" b="0" i="0" dirty="0">
                <a:solidFill>
                  <a:schemeClr val="tx1"/>
                </a:solidFill>
                <a:effectLst/>
                <a:latin typeface="Söhne"/>
              </a:rPr>
              <a:t>trustworthy, and </a:t>
            </a:r>
          </a:p>
          <a:p>
            <a:pPr marL="342900" indent="-342900" algn="l">
              <a:buFont typeface="Arial" panose="020B0604020202020204" pitchFamily="34" charset="0"/>
              <a:buChar char="•"/>
            </a:pPr>
            <a:r>
              <a:rPr lang="en-AU" sz="2400" b="0" i="0" dirty="0">
                <a:solidFill>
                  <a:schemeClr val="tx1"/>
                </a:solidFill>
                <a:effectLst/>
                <a:latin typeface="Söhne"/>
              </a:rPr>
              <a:t>in the right format for analysis.</a:t>
            </a:r>
          </a:p>
        </p:txBody>
      </p:sp>
    </p:spTree>
    <p:extLst>
      <p:ext uri="{BB962C8B-B14F-4D97-AF65-F5344CB8AC3E}">
        <p14:creationId xmlns:p14="http://schemas.microsoft.com/office/powerpoint/2010/main" val="259643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12</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867080" y="1110473"/>
            <a:ext cx="10972799" cy="461665"/>
          </a:xfrm>
          <a:prstGeom prst="rect">
            <a:avLst/>
          </a:prstGeom>
          <a:noFill/>
        </p:spPr>
        <p:txBody>
          <a:bodyPr wrap="square" rtlCol="0">
            <a:spAutoFit/>
          </a:bodyPr>
          <a:lstStyle/>
          <a:p>
            <a:r>
              <a:rPr lang="en-AU" sz="2400" b="1" dirty="0">
                <a:solidFill>
                  <a:schemeClr val="tx1"/>
                </a:solidFill>
              </a:rPr>
              <a:t>Data Pipeline:</a:t>
            </a:r>
          </a:p>
        </p:txBody>
      </p:sp>
      <p:pic>
        <p:nvPicPr>
          <p:cNvPr id="9" name="Picture 8">
            <a:extLst>
              <a:ext uri="{FF2B5EF4-FFF2-40B4-BE49-F238E27FC236}">
                <a16:creationId xmlns:a16="http://schemas.microsoft.com/office/drawing/2014/main" id="{DA05F9A9-E39C-47B1-8F1B-68BFE30F4695}"/>
              </a:ext>
            </a:extLst>
          </p:cNvPr>
          <p:cNvPicPr>
            <a:picLocks noChangeAspect="1"/>
          </p:cNvPicPr>
          <p:nvPr/>
        </p:nvPicPr>
        <p:blipFill>
          <a:blip r:embed="rId4"/>
          <a:stretch>
            <a:fillRect/>
          </a:stretch>
        </p:blipFill>
        <p:spPr>
          <a:xfrm>
            <a:off x="2398184" y="1449384"/>
            <a:ext cx="9144000" cy="4928134"/>
          </a:xfrm>
          <a:prstGeom prst="rect">
            <a:avLst/>
          </a:prstGeom>
        </p:spPr>
      </p:pic>
    </p:spTree>
    <p:extLst>
      <p:ext uri="{BB962C8B-B14F-4D97-AF65-F5344CB8AC3E}">
        <p14:creationId xmlns:p14="http://schemas.microsoft.com/office/powerpoint/2010/main" val="247002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13</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867080" y="1110473"/>
            <a:ext cx="10972799" cy="461665"/>
          </a:xfrm>
          <a:prstGeom prst="rect">
            <a:avLst/>
          </a:prstGeom>
          <a:noFill/>
        </p:spPr>
        <p:txBody>
          <a:bodyPr wrap="square" rtlCol="0">
            <a:spAutoFit/>
          </a:bodyPr>
          <a:lstStyle/>
          <a:p>
            <a:r>
              <a:rPr lang="en-AU" sz="2400" b="1" dirty="0">
                <a:solidFill>
                  <a:schemeClr val="tx1"/>
                </a:solidFill>
              </a:rPr>
              <a:t>Data Pipeline:</a:t>
            </a:r>
          </a:p>
        </p:txBody>
      </p:sp>
      <p:pic>
        <p:nvPicPr>
          <p:cNvPr id="10" name="Picture 9">
            <a:extLst>
              <a:ext uri="{FF2B5EF4-FFF2-40B4-BE49-F238E27FC236}">
                <a16:creationId xmlns:a16="http://schemas.microsoft.com/office/drawing/2014/main" id="{0EA2B0B8-B9CF-5E6E-38ED-D22EB37F17E5}"/>
              </a:ext>
            </a:extLst>
          </p:cNvPr>
          <p:cNvPicPr>
            <a:picLocks noChangeAspect="1"/>
          </p:cNvPicPr>
          <p:nvPr/>
        </p:nvPicPr>
        <p:blipFill>
          <a:blip r:embed="rId4"/>
          <a:stretch>
            <a:fillRect/>
          </a:stretch>
        </p:blipFill>
        <p:spPr>
          <a:xfrm>
            <a:off x="2826054" y="1827465"/>
            <a:ext cx="7054850" cy="3802193"/>
          </a:xfrm>
          <a:prstGeom prst="rect">
            <a:avLst/>
          </a:prstGeom>
        </p:spPr>
      </p:pic>
    </p:spTree>
    <p:extLst>
      <p:ext uri="{BB962C8B-B14F-4D97-AF65-F5344CB8AC3E}">
        <p14:creationId xmlns:p14="http://schemas.microsoft.com/office/powerpoint/2010/main" val="2197157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i="0" dirty="0">
                <a:solidFill>
                  <a:schemeClr val="tx1"/>
                </a:solidFill>
                <a:effectLst/>
                <a:latin typeface="Söhne"/>
              </a:rPr>
              <a:t>1. Data Ingestion</a:t>
            </a:r>
            <a:r>
              <a:rPr lang="en-AU" sz="2400" b="0" i="0" dirty="0">
                <a:solidFill>
                  <a:schemeClr val="tx1"/>
                </a:solidFill>
                <a:effectLst/>
                <a:latin typeface="Söhne"/>
              </a:rPr>
              <a:t> (Moving data from various sources into the pipeline):</a:t>
            </a: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14</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3991633" y="2590800"/>
            <a:ext cx="3805785" cy="2831544"/>
          </a:xfrm>
          <a:prstGeom prst="rect">
            <a:avLst/>
          </a:prstGeom>
          <a:noFill/>
        </p:spPr>
        <p:txBody>
          <a:bodyPr wrap="none" rtlCol="0">
            <a:spAutoFit/>
          </a:bodyPr>
          <a:lstStyle/>
          <a:p>
            <a:pPr algn="l"/>
            <a:r>
              <a:rPr lang="en-AU" sz="2400" b="1" i="0" dirty="0">
                <a:solidFill>
                  <a:schemeClr val="tx1"/>
                </a:solidFill>
                <a:effectLst/>
                <a:latin typeface="Söhne"/>
              </a:rPr>
              <a:t>Cloud-based</a:t>
            </a:r>
            <a:r>
              <a:rPr lang="en-AU" sz="2400" b="0" i="0" dirty="0">
                <a:solidFill>
                  <a:schemeClr val="tx1"/>
                </a:solidFill>
                <a:effectLst/>
                <a:latin typeface="Söhne"/>
              </a:rPr>
              <a:t>:</a:t>
            </a:r>
          </a:p>
          <a:p>
            <a:pPr marL="742950" lvl="1" indent="-285750" algn="l">
              <a:buFont typeface="Arial" panose="020B0604020202020204" pitchFamily="34" charset="0"/>
              <a:buChar char="•"/>
            </a:pPr>
            <a:r>
              <a:rPr lang="en-AU" sz="2400" b="0" i="0" dirty="0">
                <a:solidFill>
                  <a:schemeClr val="tx1"/>
                </a:solidFill>
                <a:effectLst/>
                <a:latin typeface="Söhne"/>
              </a:rPr>
              <a:t>AWS Data Pipeline</a:t>
            </a:r>
          </a:p>
          <a:p>
            <a:pPr marL="742950" lvl="1" indent="-285750" algn="l">
              <a:buFont typeface="Arial" panose="020B0604020202020204" pitchFamily="34" charset="0"/>
              <a:buChar char="•"/>
            </a:pPr>
            <a:r>
              <a:rPr lang="en-AU" sz="2400" b="0" i="0" dirty="0">
                <a:solidFill>
                  <a:schemeClr val="tx1"/>
                </a:solidFill>
                <a:effectLst/>
                <a:latin typeface="Söhne"/>
              </a:rPr>
              <a:t>AWS Glue</a:t>
            </a:r>
          </a:p>
          <a:p>
            <a:pPr marL="742950" lvl="1" indent="-285750" algn="l">
              <a:buFont typeface="Arial" panose="020B0604020202020204" pitchFamily="34" charset="0"/>
              <a:buChar char="•"/>
            </a:pPr>
            <a:r>
              <a:rPr lang="en-AU" sz="2400" b="0" i="0" dirty="0">
                <a:solidFill>
                  <a:schemeClr val="tx1"/>
                </a:solidFill>
                <a:effectLst/>
                <a:latin typeface="Söhne"/>
              </a:rPr>
              <a:t>Google Cloud Dataflow</a:t>
            </a:r>
          </a:p>
          <a:p>
            <a:pPr marL="742950" lvl="1" indent="-285750" algn="l">
              <a:buFont typeface="Arial" panose="020B0604020202020204" pitchFamily="34" charset="0"/>
              <a:buChar char="•"/>
            </a:pPr>
            <a:r>
              <a:rPr lang="en-AU" sz="2400" b="0" i="0" dirty="0">
                <a:solidFill>
                  <a:schemeClr val="tx1"/>
                </a:solidFill>
                <a:effectLst/>
                <a:latin typeface="Söhne"/>
              </a:rPr>
              <a:t>Azure Data Factory</a:t>
            </a:r>
          </a:p>
          <a:p>
            <a:pPr marL="742950" lvl="1" indent="-285750" algn="l">
              <a:buFont typeface="Arial" panose="020B0604020202020204" pitchFamily="34" charset="0"/>
              <a:buChar char="•"/>
            </a:pPr>
            <a:r>
              <a:rPr lang="en-AU" sz="2400" b="0" i="0" dirty="0">
                <a:solidFill>
                  <a:schemeClr val="tx1"/>
                </a:solidFill>
                <a:effectLst/>
                <a:latin typeface="Söhne"/>
              </a:rPr>
              <a:t>Amazon Kinesis</a:t>
            </a:r>
          </a:p>
          <a:p>
            <a:pPr marL="742950" lvl="1" indent="-285750" algn="l">
              <a:buFont typeface="Arial" panose="020B0604020202020204" pitchFamily="34" charset="0"/>
              <a:buChar char="•"/>
            </a:pPr>
            <a:r>
              <a:rPr lang="en-AU" sz="2400" b="0" i="0" dirty="0">
                <a:solidFill>
                  <a:schemeClr val="tx1"/>
                </a:solidFill>
                <a:effectLst/>
                <a:latin typeface="Söhne"/>
              </a:rPr>
              <a:t>Azure Stream Analytics</a:t>
            </a:r>
          </a:p>
          <a:p>
            <a:endParaRPr lang="en-AU" dirty="0">
              <a:solidFill>
                <a:schemeClr val="tx1"/>
              </a:solidFill>
            </a:endParaRPr>
          </a:p>
        </p:txBody>
      </p:sp>
      <p:sp>
        <p:nvSpPr>
          <p:cNvPr id="11" name="TextBox 10">
            <a:extLst>
              <a:ext uri="{FF2B5EF4-FFF2-40B4-BE49-F238E27FC236}">
                <a16:creationId xmlns:a16="http://schemas.microsoft.com/office/drawing/2014/main" id="{BAB90EA2-052A-69BA-628E-53CCFAED0056}"/>
              </a:ext>
            </a:extLst>
          </p:cNvPr>
          <p:cNvSpPr txBox="1"/>
          <p:nvPr/>
        </p:nvSpPr>
        <p:spPr>
          <a:xfrm>
            <a:off x="7871294" y="2682344"/>
            <a:ext cx="4064382" cy="2462213"/>
          </a:xfrm>
          <a:prstGeom prst="rect">
            <a:avLst/>
          </a:prstGeom>
          <a:noFill/>
        </p:spPr>
        <p:txBody>
          <a:bodyPr wrap="none" rtlCol="0">
            <a:spAutoFit/>
          </a:bodyPr>
          <a:lstStyle/>
          <a:p>
            <a:pPr algn="l"/>
            <a:r>
              <a:rPr lang="en-AU" sz="2400" b="1" i="0" dirty="0">
                <a:solidFill>
                  <a:schemeClr val="tx1"/>
                </a:solidFill>
                <a:effectLst/>
                <a:latin typeface="Söhne"/>
              </a:rPr>
              <a:t>Commercial</a:t>
            </a:r>
            <a:r>
              <a:rPr lang="en-AU" sz="2400" b="0" i="0" dirty="0">
                <a:solidFill>
                  <a:schemeClr val="tx1"/>
                </a:solidFill>
                <a:effectLst/>
                <a:latin typeface="Söhne"/>
              </a:rPr>
              <a:t>:</a:t>
            </a:r>
          </a:p>
          <a:p>
            <a:pPr marL="742950" lvl="1" indent="-285750" algn="l">
              <a:buFont typeface="Arial" panose="020B0604020202020204" pitchFamily="34" charset="0"/>
              <a:buChar char="•"/>
            </a:pPr>
            <a:r>
              <a:rPr lang="en-AU" sz="2400" b="0" i="0" dirty="0">
                <a:solidFill>
                  <a:schemeClr val="tx1"/>
                </a:solidFill>
                <a:effectLst/>
                <a:latin typeface="Söhne"/>
              </a:rPr>
              <a:t>Informatica PowerCenter</a:t>
            </a:r>
          </a:p>
          <a:p>
            <a:pPr marL="742950" lvl="1" indent="-285750" algn="l">
              <a:buFont typeface="Arial" panose="020B0604020202020204" pitchFamily="34" charset="0"/>
              <a:buChar char="•"/>
            </a:pPr>
            <a:r>
              <a:rPr lang="en-AU" sz="2400" b="0" i="0" dirty="0">
                <a:solidFill>
                  <a:schemeClr val="tx1"/>
                </a:solidFill>
                <a:effectLst/>
                <a:latin typeface="Söhne"/>
              </a:rPr>
              <a:t>Talend</a:t>
            </a:r>
          </a:p>
          <a:p>
            <a:pPr marL="742950" lvl="1" indent="-285750" algn="l">
              <a:buFont typeface="Arial" panose="020B0604020202020204" pitchFamily="34" charset="0"/>
              <a:buChar char="•"/>
            </a:pPr>
            <a:r>
              <a:rPr lang="en-AU" sz="2400" b="0" i="0" dirty="0" err="1">
                <a:solidFill>
                  <a:schemeClr val="tx1"/>
                </a:solidFill>
                <a:effectLst/>
                <a:latin typeface="Söhne"/>
              </a:rPr>
              <a:t>Fivetran</a:t>
            </a:r>
            <a:endParaRPr lang="en-AU" sz="2400" b="0" i="0" dirty="0">
              <a:solidFill>
                <a:schemeClr val="tx1"/>
              </a:solidFill>
              <a:effectLst/>
              <a:latin typeface="Söhne"/>
            </a:endParaRPr>
          </a:p>
          <a:p>
            <a:pPr marL="742950" lvl="1" indent="-285750" algn="l">
              <a:buFont typeface="Arial" panose="020B0604020202020204" pitchFamily="34" charset="0"/>
              <a:buChar char="•"/>
            </a:pPr>
            <a:r>
              <a:rPr lang="en-AU" sz="2400" b="0" i="0" dirty="0">
                <a:solidFill>
                  <a:schemeClr val="tx1"/>
                </a:solidFill>
                <a:effectLst/>
                <a:latin typeface="Söhne"/>
              </a:rPr>
              <a:t>Stitch</a:t>
            </a:r>
          </a:p>
          <a:p>
            <a:pPr marL="742950" lvl="1" indent="-285750" algn="l">
              <a:buFont typeface="Arial" panose="020B0604020202020204" pitchFamily="34" charset="0"/>
              <a:buChar char="•"/>
            </a:pPr>
            <a:r>
              <a:rPr lang="en-AU" sz="2400" b="0" i="0" dirty="0" err="1">
                <a:solidFill>
                  <a:schemeClr val="tx1"/>
                </a:solidFill>
                <a:effectLst/>
                <a:latin typeface="Söhne"/>
              </a:rPr>
              <a:t>Hevo</a:t>
            </a:r>
            <a:endParaRPr lang="en-AU" sz="2400" b="0" i="0" dirty="0">
              <a:solidFill>
                <a:schemeClr val="tx1"/>
              </a:solidFill>
              <a:effectLst/>
              <a:latin typeface="Söhne"/>
            </a:endParaRPr>
          </a:p>
          <a:p>
            <a:endParaRPr lang="en-AU" dirty="0">
              <a:solidFill>
                <a:schemeClr val="tx1"/>
              </a:solidFill>
            </a:endParaRPr>
          </a:p>
        </p:txBody>
      </p:sp>
      <p:sp>
        <p:nvSpPr>
          <p:cNvPr id="12" name="TextBox 11">
            <a:extLst>
              <a:ext uri="{FF2B5EF4-FFF2-40B4-BE49-F238E27FC236}">
                <a16:creationId xmlns:a16="http://schemas.microsoft.com/office/drawing/2014/main" id="{51211D18-ED1F-BD9E-AD2F-FBD1C48BD015}"/>
              </a:ext>
            </a:extLst>
          </p:cNvPr>
          <p:cNvSpPr txBox="1"/>
          <p:nvPr/>
        </p:nvSpPr>
        <p:spPr>
          <a:xfrm>
            <a:off x="508000" y="2590800"/>
            <a:ext cx="2725426" cy="2462213"/>
          </a:xfrm>
          <a:prstGeom prst="rect">
            <a:avLst/>
          </a:prstGeom>
          <a:noFill/>
        </p:spPr>
        <p:txBody>
          <a:bodyPr wrap="none" rtlCol="0">
            <a:spAutoFit/>
          </a:bodyPr>
          <a:lstStyle/>
          <a:p>
            <a:pPr algn="l"/>
            <a:r>
              <a:rPr lang="en-AU" sz="2400" b="1" i="0" dirty="0">
                <a:solidFill>
                  <a:schemeClr val="tx1"/>
                </a:solidFill>
                <a:effectLst/>
                <a:latin typeface="Söhne"/>
              </a:rPr>
              <a:t>Open-source</a:t>
            </a:r>
            <a:r>
              <a:rPr lang="en-AU" sz="2400" b="0" i="0" dirty="0">
                <a:solidFill>
                  <a:schemeClr val="tx1"/>
                </a:solidFill>
                <a:effectLst/>
                <a:latin typeface="Söhne"/>
              </a:rPr>
              <a:t>:</a:t>
            </a:r>
          </a:p>
          <a:p>
            <a:pPr marL="742950" lvl="1" indent="-285750" algn="l">
              <a:buFont typeface="Arial" panose="020B0604020202020204" pitchFamily="34" charset="0"/>
              <a:buChar char="•"/>
            </a:pPr>
            <a:r>
              <a:rPr lang="en-AU" sz="2400" b="0" i="0" dirty="0">
                <a:solidFill>
                  <a:schemeClr val="tx1"/>
                </a:solidFill>
                <a:effectLst/>
                <a:latin typeface="Söhne"/>
              </a:rPr>
              <a:t>Apache </a:t>
            </a:r>
            <a:r>
              <a:rPr lang="en-AU" sz="2400" b="0" i="0" dirty="0" err="1">
                <a:solidFill>
                  <a:schemeClr val="tx1"/>
                </a:solidFill>
                <a:effectLst/>
                <a:latin typeface="Söhne"/>
              </a:rPr>
              <a:t>NiFi</a:t>
            </a:r>
            <a:endParaRPr lang="en-AU" sz="2400" b="0" i="0" dirty="0">
              <a:solidFill>
                <a:schemeClr val="tx1"/>
              </a:solidFill>
              <a:effectLst/>
              <a:latin typeface="Söhne"/>
            </a:endParaRPr>
          </a:p>
          <a:p>
            <a:pPr marL="742950" lvl="1" indent="-285750" algn="l">
              <a:buFont typeface="Arial" panose="020B0604020202020204" pitchFamily="34" charset="0"/>
              <a:buChar char="•"/>
            </a:pPr>
            <a:r>
              <a:rPr lang="en-AU" sz="2400" b="0" i="0" dirty="0">
                <a:solidFill>
                  <a:schemeClr val="tx1"/>
                </a:solidFill>
                <a:effectLst/>
                <a:latin typeface="Söhne"/>
              </a:rPr>
              <a:t>Apache Flume</a:t>
            </a:r>
          </a:p>
          <a:p>
            <a:pPr marL="742950" lvl="1" indent="-285750" algn="l">
              <a:buFont typeface="Arial" panose="020B0604020202020204" pitchFamily="34" charset="0"/>
              <a:buChar char="•"/>
            </a:pPr>
            <a:r>
              <a:rPr lang="en-AU" sz="2400" b="0" i="0" dirty="0">
                <a:solidFill>
                  <a:schemeClr val="tx1"/>
                </a:solidFill>
                <a:effectLst/>
                <a:latin typeface="Söhne"/>
              </a:rPr>
              <a:t>Apache Sqoop</a:t>
            </a:r>
          </a:p>
          <a:p>
            <a:pPr marL="742950" lvl="1" indent="-285750" algn="l">
              <a:buFont typeface="Arial" panose="020B0604020202020204" pitchFamily="34" charset="0"/>
              <a:buChar char="•"/>
            </a:pPr>
            <a:r>
              <a:rPr lang="en-AU" sz="2400" b="0" i="0" dirty="0">
                <a:solidFill>
                  <a:schemeClr val="tx1"/>
                </a:solidFill>
                <a:effectLst/>
                <a:latin typeface="Söhne"/>
              </a:rPr>
              <a:t>Logstash</a:t>
            </a:r>
          </a:p>
          <a:p>
            <a:pPr marL="742950" lvl="1" indent="-285750" algn="l">
              <a:buFont typeface="Arial" panose="020B0604020202020204" pitchFamily="34" charset="0"/>
              <a:buChar char="•"/>
            </a:pPr>
            <a:r>
              <a:rPr lang="en-AU" sz="2400" b="0" i="0" dirty="0">
                <a:solidFill>
                  <a:schemeClr val="tx1"/>
                </a:solidFill>
                <a:effectLst/>
                <a:latin typeface="Söhne"/>
              </a:rPr>
              <a:t>Kafka Connect</a:t>
            </a:r>
          </a:p>
          <a:p>
            <a:endParaRPr lang="en-AU" dirty="0">
              <a:solidFill>
                <a:schemeClr val="tx1"/>
              </a:solidFill>
            </a:endParaRPr>
          </a:p>
        </p:txBody>
      </p:sp>
    </p:spTree>
    <p:extLst>
      <p:ext uri="{BB962C8B-B14F-4D97-AF65-F5344CB8AC3E}">
        <p14:creationId xmlns:p14="http://schemas.microsoft.com/office/powerpoint/2010/main" val="526665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i="0" dirty="0">
                <a:solidFill>
                  <a:schemeClr val="tx1"/>
                </a:solidFill>
                <a:effectLst/>
                <a:latin typeface="Söhne"/>
              </a:rPr>
              <a:t>2. Data Processing</a:t>
            </a:r>
            <a:r>
              <a:rPr lang="en-AU" sz="2400" b="0" i="0" dirty="0">
                <a:solidFill>
                  <a:schemeClr val="tx1"/>
                </a:solidFill>
                <a:effectLst/>
                <a:latin typeface="Söhne"/>
              </a:rPr>
              <a:t> (Transforming and processing the data):</a:t>
            </a: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15</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pic>
        <p:nvPicPr>
          <p:cNvPr id="12" name="Picture 11">
            <a:extLst>
              <a:ext uri="{FF2B5EF4-FFF2-40B4-BE49-F238E27FC236}">
                <a16:creationId xmlns:a16="http://schemas.microsoft.com/office/drawing/2014/main" id="{2FB8C9BF-82DE-C759-0E01-FB54E80D1241}"/>
              </a:ext>
            </a:extLst>
          </p:cNvPr>
          <p:cNvPicPr>
            <a:picLocks noChangeAspect="1"/>
          </p:cNvPicPr>
          <p:nvPr/>
        </p:nvPicPr>
        <p:blipFill>
          <a:blip r:embed="rId4"/>
          <a:stretch>
            <a:fillRect/>
          </a:stretch>
        </p:blipFill>
        <p:spPr>
          <a:xfrm>
            <a:off x="914400" y="3022325"/>
            <a:ext cx="9811381" cy="2533650"/>
          </a:xfrm>
          <a:prstGeom prst="rect">
            <a:avLst/>
          </a:prstGeom>
        </p:spPr>
      </p:pic>
    </p:spTree>
    <p:extLst>
      <p:ext uri="{BB962C8B-B14F-4D97-AF65-F5344CB8AC3E}">
        <p14:creationId xmlns:p14="http://schemas.microsoft.com/office/powerpoint/2010/main" val="260362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i="0" dirty="0">
                <a:solidFill>
                  <a:schemeClr val="tx1"/>
                </a:solidFill>
                <a:effectLst/>
                <a:latin typeface="Söhne"/>
              </a:rPr>
              <a:t>2. Data Processing</a:t>
            </a:r>
            <a:r>
              <a:rPr lang="en-AU" sz="2400" b="0" i="0" dirty="0">
                <a:solidFill>
                  <a:schemeClr val="tx1"/>
                </a:solidFill>
                <a:effectLst/>
                <a:latin typeface="Söhne"/>
              </a:rPr>
              <a:t> (Transforming and processing the data):</a:t>
            </a: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16</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1066800" y="3056379"/>
            <a:ext cx="4729052" cy="1938992"/>
          </a:xfrm>
          <a:prstGeom prst="rect">
            <a:avLst/>
          </a:prstGeom>
          <a:noFill/>
        </p:spPr>
        <p:txBody>
          <a:bodyPr wrap="none" rtlCol="0">
            <a:spAutoFit/>
          </a:bodyPr>
          <a:lstStyle/>
          <a:p>
            <a:pPr algn="l"/>
            <a:r>
              <a:rPr lang="en-AU" sz="2000" b="1" i="0" dirty="0">
                <a:solidFill>
                  <a:schemeClr val="tx1"/>
                </a:solidFill>
                <a:effectLst/>
                <a:latin typeface="Söhne"/>
              </a:rPr>
              <a:t>Batch Processing</a:t>
            </a:r>
            <a:r>
              <a:rPr lang="en-AU" sz="2000" b="0" i="0" dirty="0">
                <a:solidFill>
                  <a:schemeClr val="tx1"/>
                </a:solidFill>
                <a:effectLst/>
                <a:latin typeface="Söhne"/>
              </a:rPr>
              <a:t>:</a:t>
            </a:r>
          </a:p>
          <a:p>
            <a:pPr marL="742950" lvl="1" indent="-285750" algn="l">
              <a:buFont typeface="Arial" panose="020B0604020202020204" pitchFamily="34" charset="0"/>
              <a:buChar char="•"/>
            </a:pPr>
            <a:r>
              <a:rPr lang="en-AU" sz="2000" b="0" i="0" dirty="0">
                <a:solidFill>
                  <a:schemeClr val="tx1"/>
                </a:solidFill>
                <a:effectLst/>
                <a:latin typeface="Söhne"/>
              </a:rPr>
              <a:t>Apache Hadoop (HDFS, MapReduce)</a:t>
            </a:r>
          </a:p>
          <a:p>
            <a:pPr marL="742950" lvl="1" indent="-285750" algn="l">
              <a:buFont typeface="Arial" panose="020B0604020202020204" pitchFamily="34" charset="0"/>
              <a:buChar char="•"/>
            </a:pPr>
            <a:r>
              <a:rPr lang="en-AU" sz="2000" b="0" i="0" dirty="0">
                <a:solidFill>
                  <a:schemeClr val="tx1"/>
                </a:solidFill>
                <a:effectLst/>
                <a:latin typeface="Söhne"/>
              </a:rPr>
              <a:t>Apache Spark</a:t>
            </a:r>
          </a:p>
          <a:p>
            <a:pPr marL="742950" lvl="1" indent="-285750" algn="l">
              <a:buFont typeface="Arial" panose="020B0604020202020204" pitchFamily="34" charset="0"/>
              <a:buChar char="•"/>
            </a:pPr>
            <a:r>
              <a:rPr lang="en-AU" sz="2000" b="0" i="0" dirty="0">
                <a:solidFill>
                  <a:schemeClr val="tx1"/>
                </a:solidFill>
                <a:effectLst/>
                <a:latin typeface="Söhne"/>
              </a:rPr>
              <a:t>Apache Pig</a:t>
            </a:r>
          </a:p>
          <a:p>
            <a:pPr marL="742950" lvl="1" indent="-285750" algn="l">
              <a:buFont typeface="Arial" panose="020B0604020202020204" pitchFamily="34" charset="0"/>
              <a:buChar char="•"/>
            </a:pPr>
            <a:r>
              <a:rPr lang="en-AU" sz="2000" b="0" i="0" dirty="0">
                <a:solidFill>
                  <a:schemeClr val="tx1"/>
                </a:solidFill>
                <a:effectLst/>
                <a:latin typeface="Söhne"/>
              </a:rPr>
              <a:t>Talend</a:t>
            </a:r>
          </a:p>
          <a:p>
            <a:pPr marL="742950" lvl="1" indent="-285750" algn="l">
              <a:buFont typeface="Arial" panose="020B0604020202020204" pitchFamily="34" charset="0"/>
              <a:buChar char="•"/>
            </a:pPr>
            <a:r>
              <a:rPr lang="en-AU" sz="2000" dirty="0">
                <a:solidFill>
                  <a:schemeClr val="tx1"/>
                </a:solidFill>
                <a:latin typeface="Söhne"/>
              </a:rPr>
              <a:t>Amazon Redshift</a:t>
            </a:r>
            <a:endParaRPr lang="en-AU" sz="2000" b="0" i="0" dirty="0">
              <a:solidFill>
                <a:schemeClr val="tx1"/>
              </a:solidFill>
              <a:effectLst/>
              <a:latin typeface="Söhne"/>
            </a:endParaRPr>
          </a:p>
        </p:txBody>
      </p:sp>
      <p:sp>
        <p:nvSpPr>
          <p:cNvPr id="11" name="TextBox 10">
            <a:extLst>
              <a:ext uri="{FF2B5EF4-FFF2-40B4-BE49-F238E27FC236}">
                <a16:creationId xmlns:a16="http://schemas.microsoft.com/office/drawing/2014/main" id="{BAB90EA2-052A-69BA-628E-53CCFAED0056}"/>
              </a:ext>
            </a:extLst>
          </p:cNvPr>
          <p:cNvSpPr txBox="1"/>
          <p:nvPr/>
        </p:nvSpPr>
        <p:spPr>
          <a:xfrm>
            <a:off x="6250968" y="3056379"/>
            <a:ext cx="4241289" cy="2585323"/>
          </a:xfrm>
          <a:prstGeom prst="rect">
            <a:avLst/>
          </a:prstGeom>
          <a:noFill/>
        </p:spPr>
        <p:txBody>
          <a:bodyPr wrap="none" rtlCol="0">
            <a:spAutoFit/>
          </a:bodyPr>
          <a:lstStyle/>
          <a:p>
            <a:pPr algn="l"/>
            <a:r>
              <a:rPr lang="en-AU" sz="1800" b="1" i="0" dirty="0">
                <a:solidFill>
                  <a:schemeClr val="tx1"/>
                </a:solidFill>
                <a:effectLst/>
                <a:latin typeface="Söhne"/>
              </a:rPr>
              <a:t>Stream Processing</a:t>
            </a:r>
            <a:r>
              <a:rPr lang="en-AU" sz="1800" b="0" i="0" dirty="0">
                <a:solidFill>
                  <a:schemeClr val="tx1"/>
                </a:solidFill>
                <a:effectLst/>
                <a:latin typeface="Söhne"/>
              </a:rPr>
              <a:t>:</a:t>
            </a:r>
          </a:p>
          <a:p>
            <a:pPr marL="742950" lvl="1" indent="-285750" algn="l">
              <a:buFont typeface="Arial" panose="020B0604020202020204" pitchFamily="34" charset="0"/>
              <a:buChar char="•"/>
            </a:pPr>
            <a:r>
              <a:rPr lang="en-AU" sz="1800" b="0" i="0" dirty="0">
                <a:solidFill>
                  <a:schemeClr val="tx1"/>
                </a:solidFill>
                <a:effectLst/>
                <a:latin typeface="Söhne"/>
              </a:rPr>
              <a:t>Apache Kafka (Streams API)</a:t>
            </a:r>
          </a:p>
          <a:p>
            <a:pPr marL="742950" lvl="1" indent="-285750" algn="l">
              <a:buFont typeface="Arial" panose="020B0604020202020204" pitchFamily="34" charset="0"/>
              <a:buChar char="•"/>
            </a:pPr>
            <a:r>
              <a:rPr lang="en-AU" sz="1800" b="0" i="0" dirty="0">
                <a:solidFill>
                  <a:schemeClr val="tx1"/>
                </a:solidFill>
                <a:effectLst/>
                <a:latin typeface="Söhne"/>
              </a:rPr>
              <a:t>Apache Storm</a:t>
            </a:r>
          </a:p>
          <a:p>
            <a:pPr marL="742950" lvl="1" indent="-285750" algn="l">
              <a:buFont typeface="Arial" panose="020B0604020202020204" pitchFamily="34" charset="0"/>
              <a:buChar char="•"/>
            </a:pPr>
            <a:r>
              <a:rPr lang="en-AU" sz="1800" b="0" i="0" dirty="0">
                <a:solidFill>
                  <a:schemeClr val="tx1"/>
                </a:solidFill>
                <a:effectLst/>
                <a:latin typeface="Söhne"/>
              </a:rPr>
              <a:t>Apache </a:t>
            </a:r>
            <a:r>
              <a:rPr lang="en-AU" sz="1800" b="0" i="0" dirty="0" err="1">
                <a:solidFill>
                  <a:schemeClr val="tx1"/>
                </a:solidFill>
                <a:effectLst/>
                <a:latin typeface="Söhne"/>
              </a:rPr>
              <a:t>Samza</a:t>
            </a:r>
            <a:endParaRPr lang="en-AU" sz="1800" b="0" i="0" dirty="0">
              <a:solidFill>
                <a:schemeClr val="tx1"/>
              </a:solidFill>
              <a:effectLst/>
              <a:latin typeface="Söhne"/>
            </a:endParaRPr>
          </a:p>
          <a:p>
            <a:pPr marL="742950" lvl="1" indent="-285750" algn="l">
              <a:buFont typeface="Arial" panose="020B0604020202020204" pitchFamily="34" charset="0"/>
              <a:buChar char="•"/>
            </a:pPr>
            <a:r>
              <a:rPr lang="en-AU" sz="1800" b="0" i="0" dirty="0">
                <a:solidFill>
                  <a:schemeClr val="tx1"/>
                </a:solidFill>
                <a:effectLst/>
                <a:latin typeface="Söhne"/>
              </a:rPr>
              <a:t>Google Cloud Dataflow (Streaming)</a:t>
            </a:r>
          </a:p>
          <a:p>
            <a:pPr marL="742950" lvl="1" indent="-285750" algn="l">
              <a:buFont typeface="Arial" panose="020B0604020202020204" pitchFamily="34" charset="0"/>
              <a:buChar char="•"/>
            </a:pPr>
            <a:r>
              <a:rPr lang="en-AU" sz="1800" b="0" i="0" dirty="0">
                <a:solidFill>
                  <a:schemeClr val="tx1"/>
                </a:solidFill>
                <a:effectLst/>
                <a:latin typeface="Söhne"/>
              </a:rPr>
              <a:t>Azure Stream Analytics</a:t>
            </a:r>
          </a:p>
          <a:p>
            <a:pPr marL="742950" lvl="1" indent="-285750" algn="l">
              <a:buFont typeface="Arial" panose="020B0604020202020204" pitchFamily="34" charset="0"/>
              <a:buChar char="•"/>
            </a:pPr>
            <a:r>
              <a:rPr lang="en-AU" sz="1800" b="0" i="0" dirty="0" err="1">
                <a:solidFill>
                  <a:schemeClr val="tx1"/>
                </a:solidFill>
                <a:effectLst/>
                <a:latin typeface="Söhne"/>
              </a:rPr>
              <a:t>Flink</a:t>
            </a:r>
            <a:endParaRPr lang="en-AU" sz="1800" b="0" i="0" dirty="0">
              <a:solidFill>
                <a:schemeClr val="tx1"/>
              </a:solidFill>
              <a:effectLst/>
              <a:latin typeface="Söhne"/>
            </a:endParaRPr>
          </a:p>
          <a:p>
            <a:pPr marL="742950" lvl="1" indent="-285750" algn="l">
              <a:buFont typeface="Arial" panose="020B0604020202020204" pitchFamily="34" charset="0"/>
              <a:buChar char="•"/>
            </a:pPr>
            <a:r>
              <a:rPr lang="en-AU" sz="1800" b="0" i="0" dirty="0">
                <a:solidFill>
                  <a:schemeClr val="tx1"/>
                </a:solidFill>
                <a:effectLst/>
                <a:latin typeface="Söhne"/>
              </a:rPr>
              <a:t>Amazon Kinesis</a:t>
            </a:r>
          </a:p>
          <a:p>
            <a:pPr marL="742950" lvl="1" indent="-285750" algn="l">
              <a:buFont typeface="Arial" panose="020B0604020202020204" pitchFamily="34" charset="0"/>
              <a:buChar char="•"/>
            </a:pPr>
            <a:r>
              <a:rPr lang="en-AU" sz="1800" b="0" i="0" dirty="0">
                <a:solidFill>
                  <a:schemeClr val="tx1"/>
                </a:solidFill>
                <a:effectLst/>
                <a:latin typeface="Söhne"/>
              </a:rPr>
              <a:t>Google Cloud Dataflow</a:t>
            </a:r>
          </a:p>
        </p:txBody>
      </p:sp>
    </p:spTree>
    <p:extLst>
      <p:ext uri="{BB962C8B-B14F-4D97-AF65-F5344CB8AC3E}">
        <p14:creationId xmlns:p14="http://schemas.microsoft.com/office/powerpoint/2010/main" val="1959371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dirty="0">
                <a:solidFill>
                  <a:schemeClr val="tx1"/>
                </a:solidFill>
                <a:latin typeface="Söhne"/>
              </a:rPr>
              <a:t>3. </a:t>
            </a:r>
            <a:r>
              <a:rPr lang="en-AU" sz="2400" b="1" i="0" dirty="0">
                <a:solidFill>
                  <a:schemeClr val="tx1"/>
                </a:solidFill>
                <a:effectLst/>
                <a:latin typeface="Söhne"/>
              </a:rPr>
              <a:t>Data Storage</a:t>
            </a:r>
            <a:r>
              <a:rPr lang="en-AU" sz="2400" b="0" i="0" dirty="0">
                <a:solidFill>
                  <a:schemeClr val="tx1"/>
                </a:solidFill>
                <a:effectLst/>
                <a:latin typeface="Söhne"/>
              </a:rPr>
              <a:t> (Store Processed data):</a:t>
            </a: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17</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914400" y="2802557"/>
            <a:ext cx="1597681" cy="1938992"/>
          </a:xfrm>
          <a:prstGeom prst="rect">
            <a:avLst/>
          </a:prstGeom>
          <a:noFill/>
        </p:spPr>
        <p:txBody>
          <a:bodyPr wrap="none" rtlCol="0">
            <a:spAutoFit/>
          </a:bodyPr>
          <a:lstStyle/>
          <a:p>
            <a:r>
              <a:rPr lang="en-AU" sz="2400" b="1" i="0" dirty="0">
                <a:solidFill>
                  <a:schemeClr val="tx1"/>
                </a:solidFill>
                <a:effectLst/>
                <a:latin typeface="Söhne"/>
              </a:rPr>
              <a:t>Databases</a:t>
            </a:r>
            <a:r>
              <a:rPr lang="en-AU" sz="2400" b="0" i="0" dirty="0">
                <a:solidFill>
                  <a:schemeClr val="tx1"/>
                </a:solidFill>
                <a:effectLst/>
                <a:latin typeface="Söhne"/>
              </a:rPr>
              <a:t>:</a:t>
            </a:r>
          </a:p>
          <a:p>
            <a:r>
              <a:rPr lang="en-AU" sz="2400" b="0" i="0" dirty="0">
                <a:solidFill>
                  <a:schemeClr val="tx1"/>
                </a:solidFill>
                <a:effectLst/>
                <a:latin typeface="Söhne"/>
              </a:rPr>
              <a:t>MySQL</a:t>
            </a:r>
          </a:p>
          <a:p>
            <a:r>
              <a:rPr lang="en-AU" sz="2400" b="0" i="0" dirty="0">
                <a:solidFill>
                  <a:schemeClr val="tx1"/>
                </a:solidFill>
                <a:effectLst/>
                <a:latin typeface="Söhne"/>
              </a:rPr>
              <a:t>PostgreSQL</a:t>
            </a:r>
          </a:p>
          <a:p>
            <a:r>
              <a:rPr lang="en-AU" sz="2400" b="0" i="0" dirty="0">
                <a:solidFill>
                  <a:schemeClr val="tx1"/>
                </a:solidFill>
                <a:effectLst/>
                <a:latin typeface="Söhne"/>
              </a:rPr>
              <a:t>MongoDB</a:t>
            </a:r>
          </a:p>
          <a:p>
            <a:r>
              <a:rPr lang="en-AU" sz="2400" b="0" i="0" dirty="0">
                <a:solidFill>
                  <a:schemeClr val="tx1"/>
                </a:solidFill>
                <a:effectLst/>
                <a:latin typeface="Söhne"/>
              </a:rPr>
              <a:t>Cassandra</a:t>
            </a:r>
          </a:p>
        </p:txBody>
      </p:sp>
      <p:sp>
        <p:nvSpPr>
          <p:cNvPr id="11" name="TextBox 10">
            <a:extLst>
              <a:ext uri="{FF2B5EF4-FFF2-40B4-BE49-F238E27FC236}">
                <a16:creationId xmlns:a16="http://schemas.microsoft.com/office/drawing/2014/main" id="{BAB90EA2-052A-69BA-628E-53CCFAED0056}"/>
              </a:ext>
            </a:extLst>
          </p:cNvPr>
          <p:cNvSpPr txBox="1"/>
          <p:nvPr/>
        </p:nvSpPr>
        <p:spPr>
          <a:xfrm>
            <a:off x="3352800" y="2813987"/>
            <a:ext cx="2514214" cy="1938992"/>
          </a:xfrm>
          <a:prstGeom prst="rect">
            <a:avLst/>
          </a:prstGeom>
          <a:noFill/>
        </p:spPr>
        <p:txBody>
          <a:bodyPr wrap="none" rtlCol="0">
            <a:spAutoFit/>
          </a:bodyPr>
          <a:lstStyle/>
          <a:p>
            <a:pPr algn="l"/>
            <a:r>
              <a:rPr lang="en-AU" sz="2400" b="1" i="0" dirty="0">
                <a:solidFill>
                  <a:schemeClr val="tx1"/>
                </a:solidFill>
                <a:effectLst/>
                <a:latin typeface="Söhne"/>
              </a:rPr>
              <a:t>Data Warehouses</a:t>
            </a:r>
            <a:r>
              <a:rPr lang="en-AU" sz="2400" b="0" i="0" dirty="0">
                <a:solidFill>
                  <a:schemeClr val="tx1"/>
                </a:solidFill>
                <a:effectLst/>
                <a:latin typeface="Söhne"/>
              </a:rPr>
              <a:t>:</a:t>
            </a:r>
          </a:p>
          <a:p>
            <a:pPr algn="l"/>
            <a:r>
              <a:rPr lang="en-AU" sz="2400" b="0" i="0" dirty="0">
                <a:solidFill>
                  <a:schemeClr val="tx1"/>
                </a:solidFill>
                <a:effectLst/>
                <a:latin typeface="Söhne"/>
              </a:rPr>
              <a:t>Amazon Redshift</a:t>
            </a:r>
          </a:p>
          <a:p>
            <a:pPr algn="l"/>
            <a:r>
              <a:rPr lang="en-AU" sz="2400" b="0" i="0" dirty="0">
                <a:solidFill>
                  <a:schemeClr val="tx1"/>
                </a:solidFill>
                <a:effectLst/>
                <a:latin typeface="Söhne"/>
              </a:rPr>
              <a:t>Google </a:t>
            </a:r>
            <a:r>
              <a:rPr lang="en-AU" sz="2400" b="0" i="0" dirty="0" err="1">
                <a:solidFill>
                  <a:schemeClr val="tx1"/>
                </a:solidFill>
                <a:effectLst/>
                <a:latin typeface="Söhne"/>
              </a:rPr>
              <a:t>BigQuery</a:t>
            </a:r>
            <a:endParaRPr lang="en-AU" sz="2400" b="0" i="0" dirty="0">
              <a:solidFill>
                <a:schemeClr val="tx1"/>
              </a:solidFill>
              <a:effectLst/>
              <a:latin typeface="Söhne"/>
            </a:endParaRPr>
          </a:p>
          <a:p>
            <a:pPr algn="l"/>
            <a:r>
              <a:rPr lang="en-AU" sz="2400" b="0" i="0" dirty="0">
                <a:solidFill>
                  <a:schemeClr val="tx1"/>
                </a:solidFill>
                <a:effectLst/>
                <a:latin typeface="Söhne"/>
              </a:rPr>
              <a:t>Snowflake</a:t>
            </a:r>
          </a:p>
          <a:p>
            <a:pPr algn="l"/>
            <a:r>
              <a:rPr lang="en-AU" sz="2400" b="0" i="0" dirty="0">
                <a:solidFill>
                  <a:schemeClr val="tx1"/>
                </a:solidFill>
                <a:effectLst/>
                <a:latin typeface="Söhne"/>
              </a:rPr>
              <a:t>Teradata</a:t>
            </a:r>
          </a:p>
        </p:txBody>
      </p:sp>
      <p:sp>
        <p:nvSpPr>
          <p:cNvPr id="9" name="TextBox 8">
            <a:extLst>
              <a:ext uri="{FF2B5EF4-FFF2-40B4-BE49-F238E27FC236}">
                <a16:creationId xmlns:a16="http://schemas.microsoft.com/office/drawing/2014/main" id="{63E17174-05AA-1E16-5A1E-D00628AEF30D}"/>
              </a:ext>
            </a:extLst>
          </p:cNvPr>
          <p:cNvSpPr txBox="1"/>
          <p:nvPr/>
        </p:nvSpPr>
        <p:spPr>
          <a:xfrm>
            <a:off x="6934200" y="2813987"/>
            <a:ext cx="5013937" cy="1938992"/>
          </a:xfrm>
          <a:prstGeom prst="rect">
            <a:avLst/>
          </a:prstGeom>
          <a:noFill/>
        </p:spPr>
        <p:txBody>
          <a:bodyPr wrap="none" rtlCol="0">
            <a:spAutoFit/>
          </a:bodyPr>
          <a:lstStyle/>
          <a:p>
            <a:pPr algn="l"/>
            <a:r>
              <a:rPr lang="en-AU" sz="2400" b="1" i="0" dirty="0">
                <a:solidFill>
                  <a:schemeClr val="tx1"/>
                </a:solidFill>
                <a:effectLst/>
                <a:latin typeface="Söhne"/>
              </a:rPr>
              <a:t>Data Lakes</a:t>
            </a:r>
            <a:r>
              <a:rPr lang="en-AU" sz="2400" b="0" i="0" dirty="0">
                <a:solidFill>
                  <a:schemeClr val="tx1"/>
                </a:solidFill>
                <a:effectLst/>
                <a:latin typeface="Söhne"/>
              </a:rPr>
              <a:t>:</a:t>
            </a:r>
          </a:p>
          <a:p>
            <a:pPr algn="l"/>
            <a:r>
              <a:rPr lang="en-AU" sz="2400" b="0" i="0" dirty="0">
                <a:solidFill>
                  <a:schemeClr val="tx1"/>
                </a:solidFill>
                <a:effectLst/>
                <a:latin typeface="Söhne"/>
              </a:rPr>
              <a:t>Hadoop Distributed File System (HDFS)</a:t>
            </a:r>
          </a:p>
          <a:p>
            <a:pPr algn="l"/>
            <a:r>
              <a:rPr lang="en-AU" sz="2400" b="0" i="0" dirty="0">
                <a:solidFill>
                  <a:schemeClr val="tx1"/>
                </a:solidFill>
                <a:effectLst/>
                <a:latin typeface="Söhne"/>
              </a:rPr>
              <a:t>Amazon S3</a:t>
            </a:r>
          </a:p>
          <a:p>
            <a:pPr algn="l"/>
            <a:r>
              <a:rPr lang="en-AU" sz="2400" b="0" i="0" dirty="0">
                <a:solidFill>
                  <a:schemeClr val="tx1"/>
                </a:solidFill>
                <a:effectLst/>
                <a:latin typeface="Söhne"/>
              </a:rPr>
              <a:t>Azure Data Lake Storage</a:t>
            </a:r>
          </a:p>
          <a:p>
            <a:pPr algn="l"/>
            <a:r>
              <a:rPr lang="en-AU" sz="2400" b="0" i="0" dirty="0">
                <a:solidFill>
                  <a:schemeClr val="tx1"/>
                </a:solidFill>
                <a:effectLst/>
                <a:latin typeface="Söhne"/>
              </a:rPr>
              <a:t>Google Cloud Storage</a:t>
            </a:r>
          </a:p>
        </p:txBody>
      </p:sp>
    </p:spTree>
    <p:extLst>
      <p:ext uri="{BB962C8B-B14F-4D97-AF65-F5344CB8AC3E}">
        <p14:creationId xmlns:p14="http://schemas.microsoft.com/office/powerpoint/2010/main" val="31903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1373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ct val="0"/>
              </a:spcBef>
            </a:pPr>
            <a:r>
              <a:rPr lang="en-AU" sz="2400" b="1" dirty="0">
                <a:solidFill>
                  <a:schemeClr val="tx1"/>
                </a:solidFill>
                <a:latin typeface="Söhne"/>
                <a:ea typeface="ＭＳ Ｐゴシック" charset="0"/>
                <a:cs typeface="Arial" charset="0"/>
              </a:rPr>
              <a:t>4. Data Analysis &amp; Computation:</a:t>
            </a:r>
          </a:p>
          <a:p>
            <a:pPr lvl="1" algn="l" fontAlgn="base">
              <a:buFont typeface="Arial" panose="020B0604020202020204" pitchFamily="34" charset="0"/>
              <a:buChar char="•"/>
            </a:pPr>
            <a:endParaRPr lang="en-AU" sz="24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18</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914400" y="2802557"/>
            <a:ext cx="3508525" cy="1938992"/>
          </a:xfrm>
          <a:prstGeom prst="rect">
            <a:avLst/>
          </a:prstGeom>
          <a:noFill/>
        </p:spPr>
        <p:txBody>
          <a:bodyPr wrap="none" rtlCol="0">
            <a:spAutoFit/>
          </a:bodyPr>
          <a:lstStyle/>
          <a:p>
            <a:pPr algn="l"/>
            <a:r>
              <a:rPr lang="en-AU" sz="2400" b="1" i="0" dirty="0">
                <a:solidFill>
                  <a:schemeClr val="tx1"/>
                </a:solidFill>
                <a:effectLst/>
                <a:latin typeface="Söhne"/>
              </a:rPr>
              <a:t>Data Analytics Platforms</a:t>
            </a:r>
            <a:r>
              <a:rPr lang="en-AU" sz="2400" b="0" i="0" dirty="0">
                <a:solidFill>
                  <a:schemeClr val="tx1"/>
                </a:solidFill>
                <a:effectLst/>
                <a:latin typeface="Söhne"/>
              </a:rPr>
              <a:t>:</a:t>
            </a:r>
          </a:p>
          <a:p>
            <a:pPr algn="l"/>
            <a:r>
              <a:rPr lang="en-AU" sz="2400" b="0" i="0" dirty="0">
                <a:solidFill>
                  <a:schemeClr val="tx1"/>
                </a:solidFill>
                <a:effectLst/>
                <a:latin typeface="Söhne"/>
              </a:rPr>
              <a:t>Apache Hive</a:t>
            </a:r>
          </a:p>
          <a:p>
            <a:pPr algn="l"/>
            <a:r>
              <a:rPr lang="en-AU" sz="2400" b="0" i="0" dirty="0">
                <a:solidFill>
                  <a:schemeClr val="tx1"/>
                </a:solidFill>
                <a:effectLst/>
                <a:latin typeface="Söhne"/>
              </a:rPr>
              <a:t>Presto</a:t>
            </a:r>
          </a:p>
          <a:p>
            <a:pPr algn="l"/>
            <a:r>
              <a:rPr lang="en-AU" sz="2400" b="0" i="0" dirty="0">
                <a:solidFill>
                  <a:schemeClr val="tx1"/>
                </a:solidFill>
                <a:effectLst/>
                <a:latin typeface="Söhne"/>
              </a:rPr>
              <a:t>Amazon Athena</a:t>
            </a:r>
          </a:p>
          <a:p>
            <a:pPr algn="l"/>
            <a:r>
              <a:rPr lang="en-AU" sz="2400" b="0" i="0" dirty="0">
                <a:solidFill>
                  <a:schemeClr val="tx1"/>
                </a:solidFill>
                <a:effectLst/>
                <a:latin typeface="Söhne"/>
              </a:rPr>
              <a:t>Databricks</a:t>
            </a:r>
          </a:p>
        </p:txBody>
      </p:sp>
      <p:sp>
        <p:nvSpPr>
          <p:cNvPr id="11" name="TextBox 10">
            <a:extLst>
              <a:ext uri="{FF2B5EF4-FFF2-40B4-BE49-F238E27FC236}">
                <a16:creationId xmlns:a16="http://schemas.microsoft.com/office/drawing/2014/main" id="{BAB90EA2-052A-69BA-628E-53CCFAED0056}"/>
              </a:ext>
            </a:extLst>
          </p:cNvPr>
          <p:cNvSpPr txBox="1"/>
          <p:nvPr/>
        </p:nvSpPr>
        <p:spPr>
          <a:xfrm>
            <a:off x="6654590" y="2839054"/>
            <a:ext cx="3849580" cy="2677656"/>
          </a:xfrm>
          <a:prstGeom prst="rect">
            <a:avLst/>
          </a:prstGeom>
          <a:noFill/>
        </p:spPr>
        <p:txBody>
          <a:bodyPr wrap="none" rtlCol="0">
            <a:spAutoFit/>
          </a:bodyPr>
          <a:lstStyle/>
          <a:p>
            <a:pPr algn="l"/>
            <a:r>
              <a:rPr lang="en-AU" sz="2400" b="1" i="0" dirty="0">
                <a:solidFill>
                  <a:schemeClr val="tx1"/>
                </a:solidFill>
                <a:effectLst/>
                <a:latin typeface="Söhne"/>
              </a:rPr>
              <a:t>Machine Learning Platforms</a:t>
            </a:r>
            <a:r>
              <a:rPr lang="en-AU" sz="2400" b="0" i="0" dirty="0">
                <a:solidFill>
                  <a:schemeClr val="tx1"/>
                </a:solidFill>
                <a:effectLst/>
                <a:latin typeface="Söhne"/>
              </a:rPr>
              <a:t>:</a:t>
            </a:r>
          </a:p>
          <a:p>
            <a:pPr algn="l"/>
            <a:r>
              <a:rPr lang="en-AU" sz="2400" b="0" i="0" dirty="0">
                <a:solidFill>
                  <a:schemeClr val="tx1"/>
                </a:solidFill>
                <a:effectLst/>
                <a:latin typeface="Söhne"/>
              </a:rPr>
              <a:t>TensorFlow</a:t>
            </a:r>
          </a:p>
          <a:p>
            <a:pPr algn="l"/>
            <a:r>
              <a:rPr lang="en-AU" sz="2400" b="0" i="0" dirty="0" err="1">
                <a:solidFill>
                  <a:schemeClr val="tx1"/>
                </a:solidFill>
                <a:effectLst/>
                <a:latin typeface="Söhne"/>
              </a:rPr>
              <a:t>PyTorch</a:t>
            </a:r>
            <a:endParaRPr lang="en-AU" sz="2400" b="0" i="0" dirty="0">
              <a:solidFill>
                <a:schemeClr val="tx1"/>
              </a:solidFill>
              <a:effectLst/>
              <a:latin typeface="Söhne"/>
            </a:endParaRPr>
          </a:p>
          <a:p>
            <a:pPr algn="l"/>
            <a:r>
              <a:rPr lang="en-AU" sz="2400" b="0" i="0" dirty="0">
                <a:solidFill>
                  <a:schemeClr val="tx1"/>
                </a:solidFill>
                <a:effectLst/>
                <a:latin typeface="Söhne"/>
              </a:rPr>
              <a:t>Scikit-learn</a:t>
            </a:r>
          </a:p>
          <a:p>
            <a:pPr algn="l"/>
            <a:r>
              <a:rPr lang="en-AU" sz="2400" b="0" i="0" dirty="0">
                <a:solidFill>
                  <a:schemeClr val="tx1"/>
                </a:solidFill>
                <a:effectLst/>
                <a:latin typeface="Söhne"/>
              </a:rPr>
              <a:t>Apache Mahout</a:t>
            </a:r>
          </a:p>
          <a:p>
            <a:pPr algn="l"/>
            <a:r>
              <a:rPr lang="en-AU" sz="2400" b="0" i="0" dirty="0">
                <a:solidFill>
                  <a:schemeClr val="tx1"/>
                </a:solidFill>
                <a:effectLst/>
                <a:latin typeface="Söhne"/>
              </a:rPr>
              <a:t>AWS </a:t>
            </a:r>
            <a:r>
              <a:rPr lang="en-AU" sz="2400" b="0" i="0" dirty="0" err="1">
                <a:solidFill>
                  <a:schemeClr val="tx1"/>
                </a:solidFill>
                <a:effectLst/>
                <a:latin typeface="Söhne"/>
              </a:rPr>
              <a:t>SageMaker</a:t>
            </a:r>
            <a:endParaRPr lang="en-AU" sz="2400" b="0" i="0" dirty="0">
              <a:solidFill>
                <a:schemeClr val="tx1"/>
              </a:solidFill>
              <a:effectLst/>
              <a:latin typeface="Söhne"/>
            </a:endParaRPr>
          </a:p>
          <a:p>
            <a:pPr algn="l"/>
            <a:r>
              <a:rPr lang="en-AU" sz="2400" b="0" i="0" dirty="0">
                <a:solidFill>
                  <a:schemeClr val="tx1"/>
                </a:solidFill>
                <a:effectLst/>
                <a:latin typeface="Söhne"/>
              </a:rPr>
              <a:t>Azure Machine Learning</a:t>
            </a:r>
          </a:p>
        </p:txBody>
      </p:sp>
    </p:spTree>
    <p:extLst>
      <p:ext uri="{BB962C8B-B14F-4D97-AF65-F5344CB8AC3E}">
        <p14:creationId xmlns:p14="http://schemas.microsoft.com/office/powerpoint/2010/main" val="1817508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47690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ct val="0"/>
              </a:spcBef>
            </a:pPr>
            <a:r>
              <a:rPr lang="en-AU" sz="2400" b="1" dirty="0">
                <a:solidFill>
                  <a:schemeClr val="tx1"/>
                </a:solidFill>
                <a:latin typeface="Söhne"/>
                <a:ea typeface="ＭＳ Ｐゴシック" charset="0"/>
                <a:cs typeface="Arial" charset="0"/>
              </a:rPr>
              <a:t>5. Data Orchestration &amp; Workflow Management </a:t>
            </a:r>
            <a:r>
              <a:rPr lang="en-AU" sz="2400" dirty="0">
                <a:solidFill>
                  <a:schemeClr val="tx1"/>
                </a:solidFill>
                <a:latin typeface="Söhne"/>
                <a:ea typeface="ＭＳ Ｐゴシック" charset="0"/>
                <a:cs typeface="Arial" charset="0"/>
              </a:rPr>
              <a:t>(Managing and automating workflows):</a:t>
            </a: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19</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811828" y="3250489"/>
            <a:ext cx="2670090" cy="1938992"/>
          </a:xfrm>
          <a:prstGeom prst="rect">
            <a:avLst/>
          </a:prstGeom>
          <a:noFill/>
        </p:spPr>
        <p:txBody>
          <a:bodyPr wrap="none" rtlCol="0">
            <a:spAutoFit/>
          </a:bodyPr>
          <a:lstStyle/>
          <a:p>
            <a:pPr algn="l"/>
            <a:r>
              <a:rPr lang="en-AU" sz="2400" b="0" i="0" dirty="0">
                <a:solidFill>
                  <a:schemeClr val="tx1"/>
                </a:solidFill>
                <a:effectLst/>
                <a:latin typeface="Söhne"/>
              </a:rPr>
              <a:t>Apache Airflow</a:t>
            </a:r>
          </a:p>
          <a:p>
            <a:pPr algn="l"/>
            <a:r>
              <a:rPr lang="en-AU" sz="2400" b="0" i="0" dirty="0">
                <a:solidFill>
                  <a:schemeClr val="tx1"/>
                </a:solidFill>
                <a:effectLst/>
                <a:latin typeface="Söhne"/>
              </a:rPr>
              <a:t>Luigi</a:t>
            </a:r>
          </a:p>
          <a:p>
            <a:pPr algn="l"/>
            <a:r>
              <a:rPr lang="en-AU" sz="2400" b="0" i="0" dirty="0">
                <a:solidFill>
                  <a:schemeClr val="tx1"/>
                </a:solidFill>
                <a:effectLst/>
                <a:latin typeface="Söhne"/>
              </a:rPr>
              <a:t>Prefect</a:t>
            </a:r>
          </a:p>
          <a:p>
            <a:pPr algn="l"/>
            <a:r>
              <a:rPr lang="en-AU" sz="2400" b="0" i="0" dirty="0">
                <a:solidFill>
                  <a:schemeClr val="tx1"/>
                </a:solidFill>
                <a:effectLst/>
                <a:latin typeface="Söhne"/>
              </a:rPr>
              <a:t>Apache Oozie</a:t>
            </a:r>
          </a:p>
          <a:p>
            <a:pPr algn="l"/>
            <a:r>
              <a:rPr lang="en-AU" sz="2400" b="0" i="0" dirty="0">
                <a:solidFill>
                  <a:schemeClr val="tx1"/>
                </a:solidFill>
                <a:effectLst/>
                <a:latin typeface="Söhne"/>
              </a:rPr>
              <a:t>AWS Step Functions</a:t>
            </a:r>
          </a:p>
        </p:txBody>
      </p:sp>
      <p:sp>
        <p:nvSpPr>
          <p:cNvPr id="9" name="TextBox 8">
            <a:extLst>
              <a:ext uri="{FF2B5EF4-FFF2-40B4-BE49-F238E27FC236}">
                <a16:creationId xmlns:a16="http://schemas.microsoft.com/office/drawing/2014/main" id="{83817471-5536-CAFE-2B08-2B7868901D0E}"/>
              </a:ext>
            </a:extLst>
          </p:cNvPr>
          <p:cNvSpPr txBox="1"/>
          <p:nvPr/>
        </p:nvSpPr>
        <p:spPr>
          <a:xfrm>
            <a:off x="7086600" y="3283886"/>
            <a:ext cx="2282484" cy="2308324"/>
          </a:xfrm>
          <a:prstGeom prst="rect">
            <a:avLst/>
          </a:prstGeom>
          <a:noFill/>
        </p:spPr>
        <p:txBody>
          <a:bodyPr wrap="none" rtlCol="0">
            <a:spAutoFit/>
          </a:bodyPr>
          <a:lstStyle/>
          <a:p>
            <a:pPr algn="l"/>
            <a:r>
              <a:rPr lang="en-AU" sz="2400" b="0" i="0" dirty="0">
                <a:solidFill>
                  <a:schemeClr val="tx1"/>
                </a:solidFill>
                <a:effectLst/>
                <a:latin typeface="Söhne"/>
              </a:rPr>
              <a:t>Tableau</a:t>
            </a:r>
          </a:p>
          <a:p>
            <a:pPr algn="l"/>
            <a:r>
              <a:rPr lang="en-AU" sz="2400" b="0" i="0" dirty="0" err="1">
                <a:solidFill>
                  <a:schemeClr val="tx1"/>
                </a:solidFill>
                <a:effectLst/>
                <a:latin typeface="Söhne"/>
              </a:rPr>
              <a:t>PowerBI</a:t>
            </a:r>
            <a:endParaRPr lang="en-AU" sz="2400" b="0" i="0" dirty="0">
              <a:solidFill>
                <a:schemeClr val="tx1"/>
              </a:solidFill>
              <a:effectLst/>
              <a:latin typeface="Söhne"/>
            </a:endParaRPr>
          </a:p>
          <a:p>
            <a:pPr algn="l"/>
            <a:r>
              <a:rPr lang="en-AU" sz="2400" b="0" i="0" dirty="0">
                <a:solidFill>
                  <a:schemeClr val="tx1"/>
                </a:solidFill>
                <a:effectLst/>
                <a:latin typeface="Söhne"/>
              </a:rPr>
              <a:t>QlikView</a:t>
            </a:r>
          </a:p>
          <a:p>
            <a:pPr algn="l"/>
            <a:r>
              <a:rPr lang="en-AU" sz="2400" b="0" i="0" dirty="0">
                <a:solidFill>
                  <a:schemeClr val="tx1"/>
                </a:solidFill>
                <a:effectLst/>
                <a:latin typeface="Söhne"/>
              </a:rPr>
              <a:t>Grafana</a:t>
            </a:r>
          </a:p>
          <a:p>
            <a:pPr algn="l"/>
            <a:r>
              <a:rPr lang="en-AU" sz="2400" b="0" i="0" dirty="0">
                <a:solidFill>
                  <a:schemeClr val="tx1"/>
                </a:solidFill>
                <a:effectLst/>
                <a:latin typeface="Söhne"/>
              </a:rPr>
              <a:t>Looker</a:t>
            </a:r>
          </a:p>
          <a:p>
            <a:pPr algn="l"/>
            <a:r>
              <a:rPr lang="en-AU" sz="2400" b="0" i="0" dirty="0">
                <a:solidFill>
                  <a:schemeClr val="tx1"/>
                </a:solidFill>
                <a:effectLst/>
                <a:latin typeface="Söhne"/>
              </a:rPr>
              <a:t>Apache Superset</a:t>
            </a:r>
          </a:p>
        </p:txBody>
      </p:sp>
      <p:sp>
        <p:nvSpPr>
          <p:cNvPr id="13" name="TextBox 12">
            <a:extLst>
              <a:ext uri="{FF2B5EF4-FFF2-40B4-BE49-F238E27FC236}">
                <a16:creationId xmlns:a16="http://schemas.microsoft.com/office/drawing/2014/main" id="{62A44998-1834-DDA8-A9DA-CF650F6BBA60}"/>
              </a:ext>
            </a:extLst>
          </p:cNvPr>
          <p:cNvSpPr txBox="1"/>
          <p:nvPr/>
        </p:nvSpPr>
        <p:spPr>
          <a:xfrm>
            <a:off x="6665384" y="1951565"/>
            <a:ext cx="4876800" cy="1200329"/>
          </a:xfrm>
          <a:prstGeom prst="rect">
            <a:avLst/>
          </a:prstGeom>
          <a:noFill/>
        </p:spPr>
        <p:txBody>
          <a:bodyPr wrap="square" rtlCol="0">
            <a:spAutoFit/>
          </a:bodyPr>
          <a:lstStyle/>
          <a:p>
            <a:r>
              <a:rPr lang="en-AU" sz="2400" b="1" dirty="0">
                <a:solidFill>
                  <a:schemeClr val="tx1"/>
                </a:solidFill>
                <a:latin typeface="Söhne"/>
                <a:ea typeface="ＭＳ Ｐゴシック" charset="0"/>
                <a:cs typeface="Arial" charset="0"/>
              </a:rPr>
              <a:t>6. Data Consumption (Visualization &amp; Dashboarding):</a:t>
            </a:r>
          </a:p>
          <a:p>
            <a:endParaRPr lang="en-AU" sz="2400" dirty="0">
              <a:solidFill>
                <a:schemeClr val="tx1"/>
              </a:solidFill>
            </a:endParaRPr>
          </a:p>
        </p:txBody>
      </p:sp>
    </p:spTree>
    <p:extLst>
      <p:ext uri="{BB962C8B-B14F-4D97-AF65-F5344CB8AC3E}">
        <p14:creationId xmlns:p14="http://schemas.microsoft.com/office/powerpoint/2010/main" val="3612280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0546" y="1024173"/>
            <a:ext cx="7225654"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10000"/>
              </a:lnSpc>
            </a:pPr>
            <a:endParaRPr lang="en-US" sz="24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a:t>
            </a:fld>
            <a:endParaRPr lang="en-US"/>
          </a:p>
        </p:txBody>
      </p:sp>
      <p:pic>
        <p:nvPicPr>
          <p:cNvPr id="7" name="Picture 6" descr="A logo with orange and grey text&#10;&#10;Description automatically generated">
            <a:extLst>
              <a:ext uri="{FF2B5EF4-FFF2-40B4-BE49-F238E27FC236}">
                <a16:creationId xmlns:a16="http://schemas.microsoft.com/office/drawing/2014/main" id="{C16900C4-0909-7C01-5629-21CDFB436F5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10" name="TextBox 9">
            <a:extLst>
              <a:ext uri="{FF2B5EF4-FFF2-40B4-BE49-F238E27FC236}">
                <a16:creationId xmlns:a16="http://schemas.microsoft.com/office/drawing/2014/main" id="{753192B6-EADF-65EE-D1BD-25BBFD6E05D8}"/>
              </a:ext>
            </a:extLst>
          </p:cNvPr>
          <p:cNvSpPr txBox="1"/>
          <p:nvPr/>
        </p:nvSpPr>
        <p:spPr>
          <a:xfrm>
            <a:off x="470546" y="1269714"/>
            <a:ext cx="9412000" cy="1815882"/>
          </a:xfrm>
          <a:prstGeom prst="rect">
            <a:avLst/>
          </a:prstGeom>
          <a:noFill/>
        </p:spPr>
        <p:txBody>
          <a:bodyPr wrap="none" rtlCol="0">
            <a:spAutoFit/>
          </a:bodyPr>
          <a:lstStyle/>
          <a:p>
            <a:pPr marL="457200" indent="-457200" algn="l">
              <a:buFont typeface="Arial" panose="020B0604020202020204" pitchFamily="34" charset="0"/>
              <a:buChar char="•"/>
            </a:pPr>
            <a:r>
              <a:rPr lang="en-AU" sz="2800" b="0" i="0" dirty="0">
                <a:solidFill>
                  <a:srgbClr val="374151"/>
                </a:solidFill>
                <a:effectLst/>
                <a:latin typeface="Söhne"/>
              </a:rPr>
              <a:t>Installation of ANACONDA, Jupyter, and MongoDB Compass.</a:t>
            </a:r>
          </a:p>
          <a:p>
            <a:pPr marL="457200" indent="-457200" algn="l">
              <a:buFont typeface="Arial" panose="020B0604020202020204" pitchFamily="34" charset="0"/>
              <a:buChar char="•"/>
            </a:pPr>
            <a:r>
              <a:rPr lang="en-AU" sz="2800" b="0" i="0" dirty="0">
                <a:solidFill>
                  <a:srgbClr val="374151"/>
                </a:solidFill>
                <a:effectLst/>
                <a:latin typeface="Söhne"/>
              </a:rPr>
              <a:t>Running code with Python.</a:t>
            </a:r>
          </a:p>
          <a:p>
            <a:pPr marL="457200" indent="-457200" algn="l">
              <a:buFont typeface="Arial" panose="020B0604020202020204" pitchFamily="34" charset="0"/>
              <a:buChar char="•"/>
            </a:pPr>
            <a:r>
              <a:rPr lang="en-AU" sz="2800" b="0" i="0" dirty="0">
                <a:solidFill>
                  <a:srgbClr val="374151"/>
                </a:solidFill>
                <a:effectLst/>
                <a:latin typeface="Söhne"/>
              </a:rPr>
              <a:t>Understanding the characteristics of Big Data.</a:t>
            </a:r>
          </a:p>
          <a:p>
            <a:pPr marL="457200" indent="-457200" algn="l">
              <a:buFont typeface="Arial" panose="020B0604020202020204" pitchFamily="34" charset="0"/>
              <a:buChar char="•"/>
            </a:pPr>
            <a:r>
              <a:rPr lang="en-AU" sz="2800" b="0" i="0" dirty="0">
                <a:solidFill>
                  <a:srgbClr val="374151"/>
                </a:solidFill>
                <a:effectLst/>
                <a:latin typeface="Söhne"/>
              </a:rPr>
              <a:t>Naming the stages of the Data Life Cycle.</a:t>
            </a:r>
          </a:p>
        </p:txBody>
      </p:sp>
    </p:spTree>
    <p:extLst>
      <p:ext uri="{BB962C8B-B14F-4D97-AF65-F5344CB8AC3E}">
        <p14:creationId xmlns:p14="http://schemas.microsoft.com/office/powerpoint/2010/main" val="40537947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915081"/>
            <a:ext cx="1078887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ct val="0"/>
              </a:spcBef>
            </a:pPr>
            <a:r>
              <a:rPr lang="en-AU" sz="2400" b="1" i="0" dirty="0">
                <a:solidFill>
                  <a:schemeClr val="tx1"/>
                </a:solidFill>
                <a:effectLst/>
                <a:latin typeface="Söhne"/>
              </a:rPr>
              <a:t>7. Data Monitoring &amp; Management</a:t>
            </a:r>
            <a:r>
              <a:rPr lang="en-AU" sz="2400" b="0" i="0" dirty="0">
                <a:solidFill>
                  <a:schemeClr val="tx1"/>
                </a:solidFill>
                <a:effectLst/>
                <a:latin typeface="Söhne"/>
              </a:rPr>
              <a:t> (Ensuring data quality, monitoring data flow):</a:t>
            </a: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20</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88729" y="1119986"/>
            <a:ext cx="10972799" cy="400110"/>
          </a:xfrm>
          <a:prstGeom prst="rect">
            <a:avLst/>
          </a:prstGeom>
          <a:noFill/>
        </p:spPr>
        <p:txBody>
          <a:bodyPr wrap="square" rtlCol="0">
            <a:spAutoFit/>
          </a:bodyPr>
          <a:lstStyle/>
          <a:p>
            <a:r>
              <a:rPr lang="en-AU" sz="2000" b="1" i="0" dirty="0">
                <a:solidFill>
                  <a:srgbClr val="374151"/>
                </a:solidFill>
                <a:effectLst/>
                <a:latin typeface="+mj-lt"/>
              </a:rPr>
              <a:t>A breakdown of common tools used in different parts of a data pipeline</a:t>
            </a:r>
            <a:endParaRPr lang="en-AU" sz="1050" b="1" dirty="0">
              <a:solidFill>
                <a:schemeClr val="tx1"/>
              </a:solidFill>
              <a:latin typeface="+mj-lt"/>
            </a:endParaRPr>
          </a:p>
        </p:txBody>
      </p:sp>
      <p:sp>
        <p:nvSpPr>
          <p:cNvPr id="10" name="TextBox 9">
            <a:extLst>
              <a:ext uri="{FF2B5EF4-FFF2-40B4-BE49-F238E27FC236}">
                <a16:creationId xmlns:a16="http://schemas.microsoft.com/office/drawing/2014/main" id="{18529751-F543-997B-5CC5-9FE7FF57BC44}"/>
              </a:ext>
            </a:extLst>
          </p:cNvPr>
          <p:cNvSpPr txBox="1"/>
          <p:nvPr/>
        </p:nvSpPr>
        <p:spPr>
          <a:xfrm>
            <a:off x="762000" y="2615871"/>
            <a:ext cx="4262064" cy="1938992"/>
          </a:xfrm>
          <a:prstGeom prst="rect">
            <a:avLst/>
          </a:prstGeom>
          <a:noFill/>
        </p:spPr>
        <p:txBody>
          <a:bodyPr wrap="none" rtlCol="0">
            <a:spAutoFit/>
          </a:bodyPr>
          <a:lstStyle/>
          <a:p>
            <a:pPr algn="l"/>
            <a:r>
              <a:rPr lang="en-AU" sz="2400" b="0" i="0" dirty="0">
                <a:solidFill>
                  <a:schemeClr val="tx1"/>
                </a:solidFill>
                <a:effectLst/>
                <a:latin typeface="Söhne"/>
              </a:rPr>
              <a:t>Datadog</a:t>
            </a:r>
          </a:p>
          <a:p>
            <a:pPr algn="l"/>
            <a:r>
              <a:rPr lang="en-AU" sz="2400" b="0" i="0" dirty="0">
                <a:solidFill>
                  <a:schemeClr val="tx1"/>
                </a:solidFill>
                <a:effectLst/>
                <a:latin typeface="Söhne"/>
              </a:rPr>
              <a:t>Prometheus</a:t>
            </a:r>
          </a:p>
          <a:p>
            <a:pPr algn="l"/>
            <a:r>
              <a:rPr lang="en-AU" sz="2400" b="0" i="0" dirty="0">
                <a:solidFill>
                  <a:schemeClr val="tx1"/>
                </a:solidFill>
                <a:effectLst/>
                <a:latin typeface="Söhne"/>
              </a:rPr>
              <a:t>Grafana (for monitoring as well)</a:t>
            </a:r>
          </a:p>
          <a:p>
            <a:pPr algn="l"/>
            <a:r>
              <a:rPr lang="en-AU" sz="2400" b="0" i="0" dirty="0">
                <a:solidFill>
                  <a:schemeClr val="tx1"/>
                </a:solidFill>
                <a:effectLst/>
                <a:latin typeface="Söhne"/>
              </a:rPr>
              <a:t>Apache Ranger (for security)</a:t>
            </a:r>
          </a:p>
          <a:p>
            <a:pPr algn="l"/>
            <a:r>
              <a:rPr lang="en-AU" sz="2400" b="0" i="0" dirty="0">
                <a:solidFill>
                  <a:schemeClr val="tx1"/>
                </a:solidFill>
                <a:effectLst/>
                <a:latin typeface="Söhne"/>
              </a:rPr>
              <a:t>Apache Atlas (for governance)</a:t>
            </a:r>
          </a:p>
        </p:txBody>
      </p:sp>
    </p:spTree>
    <p:extLst>
      <p:ext uri="{BB962C8B-B14F-4D97-AF65-F5344CB8AC3E}">
        <p14:creationId xmlns:p14="http://schemas.microsoft.com/office/powerpoint/2010/main" val="3165893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9168" y="1718513"/>
            <a:ext cx="10265032" cy="36154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AU" sz="2400" b="1" i="0" dirty="0">
                <a:solidFill>
                  <a:schemeClr val="tx1"/>
                </a:solidFill>
                <a:effectLst/>
                <a:latin typeface="Söhne"/>
              </a:rPr>
              <a:t>Scenario: Online Retailer - "</a:t>
            </a:r>
            <a:r>
              <a:rPr lang="en-AU" sz="2400" b="1" i="0" dirty="0" err="1">
                <a:solidFill>
                  <a:schemeClr val="tx1"/>
                </a:solidFill>
                <a:effectLst/>
                <a:latin typeface="Söhne"/>
              </a:rPr>
              <a:t>ShopTrendy</a:t>
            </a:r>
            <a:r>
              <a:rPr lang="en-AU" sz="2400" b="1" i="0" dirty="0">
                <a:solidFill>
                  <a:schemeClr val="tx1"/>
                </a:solidFill>
                <a:effectLst/>
                <a:latin typeface="Söhne"/>
              </a:rPr>
              <a:t>"</a:t>
            </a:r>
          </a:p>
          <a:p>
            <a:pPr algn="l"/>
            <a:r>
              <a:rPr lang="en-AU" sz="2400" b="1" i="0" dirty="0">
                <a:solidFill>
                  <a:schemeClr val="tx1"/>
                </a:solidFill>
                <a:effectLst/>
                <a:latin typeface="Söhne"/>
              </a:rPr>
              <a:t>Background</a:t>
            </a:r>
            <a:r>
              <a:rPr lang="en-AU" sz="2400" b="0" i="0" dirty="0">
                <a:solidFill>
                  <a:schemeClr val="tx1"/>
                </a:solidFill>
                <a:effectLst/>
                <a:latin typeface="Söhne"/>
              </a:rPr>
              <a:t>: </a:t>
            </a:r>
            <a:r>
              <a:rPr lang="en-AU" sz="2400" b="0" i="0" dirty="0" err="1">
                <a:solidFill>
                  <a:schemeClr val="tx1"/>
                </a:solidFill>
                <a:effectLst/>
                <a:latin typeface="Söhne"/>
              </a:rPr>
              <a:t>ShopTrendy</a:t>
            </a:r>
            <a:r>
              <a:rPr lang="en-AU" sz="2400" b="0" i="0" dirty="0">
                <a:solidFill>
                  <a:schemeClr val="tx1"/>
                </a:solidFill>
                <a:effectLst/>
                <a:latin typeface="Söhne"/>
              </a:rPr>
              <a:t> is an e-commerce platform selling a wide range of products from clothing to electronics. Given the massive number of customers and daily transactions, they wish to utilise machine learning to analyse and personalise customer needs, thereby improving sales and enhancing user experience.</a:t>
            </a:r>
            <a:br>
              <a:rPr lang="en-AU" sz="2400" b="0" i="0" dirty="0">
                <a:solidFill>
                  <a:schemeClr val="tx1"/>
                </a:solidFill>
                <a:effectLst/>
                <a:latin typeface="Söhne"/>
              </a:rPr>
            </a:br>
            <a:br>
              <a:rPr lang="en-AU" sz="2400" b="0" i="0" dirty="0">
                <a:solidFill>
                  <a:schemeClr val="tx1"/>
                </a:solidFill>
                <a:effectLst/>
                <a:latin typeface="Söhne"/>
              </a:rPr>
            </a:br>
            <a:r>
              <a:rPr lang="en-AU" sz="2400" b="1" i="0" dirty="0">
                <a:solidFill>
                  <a:schemeClr val="tx1"/>
                </a:solidFill>
                <a:effectLst/>
                <a:latin typeface="Söhne"/>
              </a:rPr>
              <a:t>For this scenario: </a:t>
            </a:r>
          </a:p>
          <a:p>
            <a:pPr algn="l"/>
            <a:r>
              <a:rPr lang="en-AU" sz="2400" b="0" i="0" dirty="0">
                <a:solidFill>
                  <a:schemeClr val="tx1"/>
                </a:solidFill>
                <a:effectLst/>
                <a:latin typeface="Söhne"/>
              </a:rPr>
              <a:t>A: Identify two internal and two external data sources that need to be collected. </a:t>
            </a:r>
          </a:p>
          <a:p>
            <a:pPr algn="l"/>
            <a:r>
              <a:rPr lang="en-AU" sz="2400" b="0" i="0" dirty="0">
                <a:solidFill>
                  <a:schemeClr val="tx1"/>
                </a:solidFill>
                <a:effectLst/>
                <a:latin typeface="Söhne"/>
              </a:rPr>
              <a:t>B: Pinpoint at least three challenges the company might face in this process and propose solutions for each.</a:t>
            </a:r>
          </a:p>
          <a:p>
            <a:pPr algn="l"/>
            <a:r>
              <a:rPr lang="en-AU" sz="2400" b="0" i="0" dirty="0">
                <a:solidFill>
                  <a:schemeClr val="tx1"/>
                </a:solidFill>
                <a:effectLst/>
                <a:latin typeface="Söhne"/>
              </a:rPr>
              <a:t>C: Design a data pipeline focusing on the data ingestion and data storage stages.</a:t>
            </a: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i="0" dirty="0">
              <a:solidFill>
                <a:schemeClr val="tx1"/>
              </a:solidFill>
              <a:effectLst/>
              <a:latin typeface="Söhne"/>
              <a:ea typeface="ＭＳ Ｐゴシック" charset="0"/>
              <a:cs typeface="Arial" charset="0"/>
            </a:endParaRPr>
          </a:p>
          <a:p>
            <a:pPr algn="l">
              <a:spcBef>
                <a:spcPct val="0"/>
              </a:spcBef>
            </a:pPr>
            <a:endParaRPr lang="en-AU" sz="2400" dirty="0">
              <a:solidFill>
                <a:schemeClr val="tx1"/>
              </a:solidFill>
              <a:latin typeface="Söhne"/>
              <a:ea typeface="ＭＳ Ｐゴシック" charset="0"/>
              <a:cs typeface="Arial" charset="0"/>
            </a:endParaRPr>
          </a:p>
          <a:p>
            <a:pPr algn="l">
              <a:spcBef>
                <a:spcPct val="0"/>
              </a:spcBef>
            </a:pPr>
            <a:endParaRPr lang="en-AU" sz="24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21</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79168" y="1182657"/>
            <a:ext cx="10972799" cy="461665"/>
          </a:xfrm>
          <a:prstGeom prst="rect">
            <a:avLst/>
          </a:prstGeom>
          <a:noFill/>
        </p:spPr>
        <p:txBody>
          <a:bodyPr wrap="square" rtlCol="0">
            <a:spAutoFit/>
          </a:bodyPr>
          <a:lstStyle/>
          <a:p>
            <a:r>
              <a:rPr lang="en-AU" sz="2400" b="1" i="0" dirty="0">
                <a:solidFill>
                  <a:schemeClr val="tx1"/>
                </a:solidFill>
                <a:effectLst/>
                <a:latin typeface="+mj-lt"/>
              </a:rPr>
              <a:t>Activity:</a:t>
            </a:r>
            <a:endParaRPr lang="en-AU" sz="1100" b="1" dirty="0">
              <a:solidFill>
                <a:schemeClr val="tx1"/>
              </a:solidFill>
              <a:latin typeface="+mj-lt"/>
            </a:endParaRPr>
          </a:p>
        </p:txBody>
      </p:sp>
      <p:pic>
        <p:nvPicPr>
          <p:cNvPr id="9" name="Picture 8">
            <a:extLst>
              <a:ext uri="{FF2B5EF4-FFF2-40B4-BE49-F238E27FC236}">
                <a16:creationId xmlns:a16="http://schemas.microsoft.com/office/drawing/2014/main" id="{B3F09AA9-D67A-7500-0AD2-F88557D923DF}"/>
              </a:ext>
            </a:extLst>
          </p:cNvPr>
          <p:cNvPicPr>
            <a:picLocks noChangeAspect="1"/>
          </p:cNvPicPr>
          <p:nvPr/>
        </p:nvPicPr>
        <p:blipFill>
          <a:blip r:embed="rId4"/>
          <a:stretch>
            <a:fillRect/>
          </a:stretch>
        </p:blipFill>
        <p:spPr>
          <a:xfrm>
            <a:off x="9902424" y="831060"/>
            <a:ext cx="1683552" cy="1683552"/>
          </a:xfrm>
          <a:prstGeom prst="rect">
            <a:avLst/>
          </a:prstGeom>
        </p:spPr>
      </p:pic>
    </p:spTree>
    <p:extLst>
      <p:ext uri="{BB962C8B-B14F-4D97-AF65-F5344CB8AC3E}">
        <p14:creationId xmlns:p14="http://schemas.microsoft.com/office/powerpoint/2010/main" val="4255016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9168" y="1718513"/>
            <a:ext cx="10646032" cy="36154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50000"/>
              </a:lnSpc>
            </a:pPr>
            <a:r>
              <a:rPr lang="en-AU" sz="2000" b="1" i="0" dirty="0">
                <a:solidFill>
                  <a:schemeClr val="tx1"/>
                </a:solidFill>
                <a:effectLst/>
                <a:latin typeface="Söhne"/>
              </a:rPr>
              <a:t>Scenario: Online Retailer - "</a:t>
            </a:r>
            <a:r>
              <a:rPr lang="en-AU" sz="2000" b="1" i="0" dirty="0" err="1">
                <a:solidFill>
                  <a:schemeClr val="tx1"/>
                </a:solidFill>
                <a:effectLst/>
                <a:latin typeface="Söhne"/>
              </a:rPr>
              <a:t>ShopTrendy</a:t>
            </a:r>
            <a:r>
              <a:rPr lang="en-AU" sz="2000" b="1" i="0" dirty="0">
                <a:solidFill>
                  <a:schemeClr val="tx1"/>
                </a:solidFill>
                <a:effectLst/>
                <a:latin typeface="Söhne"/>
              </a:rPr>
              <a:t>"</a:t>
            </a:r>
          </a:p>
          <a:p>
            <a:pPr algn="l">
              <a:lnSpc>
                <a:spcPct val="150000"/>
              </a:lnSpc>
              <a:buFont typeface="+mj-lt"/>
              <a:buAutoNum type="arabicPeriod"/>
            </a:pPr>
            <a:r>
              <a:rPr lang="en-AU" sz="2000" b="1" i="0" dirty="0">
                <a:solidFill>
                  <a:schemeClr val="tx1"/>
                </a:solidFill>
                <a:effectLst/>
                <a:latin typeface="Söhne"/>
              </a:rPr>
              <a:t>Data Pipeline: </a:t>
            </a:r>
            <a:br>
              <a:rPr lang="en-AU" sz="2000" b="1" i="0" dirty="0">
                <a:solidFill>
                  <a:schemeClr val="tx1"/>
                </a:solidFill>
                <a:effectLst/>
                <a:latin typeface="Söhne"/>
              </a:rPr>
            </a:br>
            <a:r>
              <a:rPr lang="en-AU" sz="2000" b="1" i="0" dirty="0">
                <a:solidFill>
                  <a:schemeClr val="tx1"/>
                </a:solidFill>
                <a:effectLst/>
                <a:latin typeface="Söhne"/>
              </a:rPr>
              <a:t>Data Ingestion</a:t>
            </a:r>
            <a:r>
              <a:rPr lang="en-AU" sz="2000" b="0" i="0" dirty="0">
                <a:solidFill>
                  <a:schemeClr val="tx1"/>
                </a:solidFill>
                <a:effectLst/>
                <a:latin typeface="Söhne"/>
              </a:rPr>
              <a:t>:</a:t>
            </a:r>
          </a:p>
          <a:p>
            <a:pPr marL="742950" lvl="1" indent="-285750" algn="l">
              <a:lnSpc>
                <a:spcPct val="150000"/>
              </a:lnSpc>
              <a:buFont typeface="+mj-lt"/>
              <a:buAutoNum type="arabicPeriod"/>
            </a:pPr>
            <a:r>
              <a:rPr lang="en-AU" sz="2000" b="0" i="0" dirty="0">
                <a:solidFill>
                  <a:schemeClr val="tx1"/>
                </a:solidFill>
                <a:effectLst/>
                <a:latin typeface="Söhne"/>
              </a:rPr>
              <a:t>Use Apache Kafka to ingest real-time data: such as clickstream.</a:t>
            </a:r>
          </a:p>
          <a:p>
            <a:pPr marL="742950" lvl="1" indent="-285750" algn="l">
              <a:lnSpc>
                <a:spcPct val="150000"/>
              </a:lnSpc>
              <a:buFont typeface="+mj-lt"/>
              <a:buAutoNum type="arabicPeriod"/>
            </a:pPr>
            <a:r>
              <a:rPr lang="en-AU" sz="2000" b="0" i="0" dirty="0">
                <a:solidFill>
                  <a:schemeClr val="tx1"/>
                </a:solidFill>
                <a:effectLst/>
                <a:latin typeface="Söhne"/>
              </a:rPr>
              <a:t>Batch upload other sources periodically to the data lake.</a:t>
            </a:r>
          </a:p>
          <a:p>
            <a:pPr algn="l">
              <a:lnSpc>
                <a:spcPct val="150000"/>
              </a:lnSpc>
              <a:buFont typeface="+mj-lt"/>
              <a:buAutoNum type="arabicPeriod"/>
            </a:pPr>
            <a:r>
              <a:rPr lang="en-AU" sz="2000" b="1" i="0" dirty="0">
                <a:solidFill>
                  <a:schemeClr val="tx1"/>
                </a:solidFill>
                <a:effectLst/>
                <a:latin typeface="Söhne"/>
              </a:rPr>
              <a:t>Data Storage</a:t>
            </a:r>
            <a:r>
              <a:rPr lang="en-AU" sz="2000" b="0" i="0" dirty="0">
                <a:solidFill>
                  <a:schemeClr val="tx1"/>
                </a:solidFill>
                <a:effectLst/>
                <a:latin typeface="Söhne"/>
              </a:rPr>
              <a:t>:</a:t>
            </a:r>
          </a:p>
          <a:p>
            <a:pPr marL="742950" lvl="1" indent="-285750" algn="l">
              <a:lnSpc>
                <a:spcPct val="150000"/>
              </a:lnSpc>
              <a:buFont typeface="+mj-lt"/>
              <a:buAutoNum type="arabicPeriod"/>
            </a:pPr>
            <a:r>
              <a:rPr lang="en-AU" sz="2000" b="0" i="0" dirty="0">
                <a:solidFill>
                  <a:schemeClr val="tx1"/>
                </a:solidFill>
                <a:effectLst/>
                <a:latin typeface="Söhne"/>
              </a:rPr>
              <a:t>Store structured data in databases: Amazon Redshift.</a:t>
            </a:r>
          </a:p>
          <a:p>
            <a:pPr marL="742950" lvl="1" indent="-285750" algn="l">
              <a:lnSpc>
                <a:spcPct val="150000"/>
              </a:lnSpc>
              <a:buFont typeface="+mj-lt"/>
              <a:buAutoNum type="arabicPeriod"/>
            </a:pPr>
            <a:r>
              <a:rPr lang="en-AU" sz="2000" b="0" i="0" dirty="0">
                <a:solidFill>
                  <a:schemeClr val="tx1"/>
                </a:solidFill>
                <a:effectLst/>
                <a:latin typeface="Söhne"/>
              </a:rPr>
              <a:t>A data lake solution: Amazon S3 or HDFS for semi-structured and unstructured data.</a:t>
            </a:r>
            <a:endParaRPr lang="en-AU" sz="20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22</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79168" y="1182657"/>
            <a:ext cx="10972799" cy="461665"/>
          </a:xfrm>
          <a:prstGeom prst="rect">
            <a:avLst/>
          </a:prstGeom>
          <a:noFill/>
        </p:spPr>
        <p:txBody>
          <a:bodyPr wrap="square" rtlCol="0">
            <a:spAutoFit/>
          </a:bodyPr>
          <a:lstStyle/>
          <a:p>
            <a:r>
              <a:rPr lang="en-AU" sz="2400" b="1" i="0" dirty="0">
                <a:solidFill>
                  <a:schemeClr val="tx1"/>
                </a:solidFill>
                <a:effectLst/>
                <a:latin typeface="+mj-lt"/>
              </a:rPr>
              <a:t>Activity:</a:t>
            </a:r>
            <a:endParaRPr lang="en-AU" sz="1100" b="1" dirty="0">
              <a:solidFill>
                <a:schemeClr val="tx1"/>
              </a:solidFill>
              <a:latin typeface="+mj-lt"/>
            </a:endParaRPr>
          </a:p>
        </p:txBody>
      </p:sp>
    </p:spTree>
    <p:extLst>
      <p:ext uri="{BB962C8B-B14F-4D97-AF65-F5344CB8AC3E}">
        <p14:creationId xmlns:p14="http://schemas.microsoft.com/office/powerpoint/2010/main" val="71135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9168" y="1718513"/>
            <a:ext cx="10646032" cy="36154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AU" sz="20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23</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79169" y="1182657"/>
            <a:ext cx="6150232" cy="4770537"/>
          </a:xfrm>
          <a:prstGeom prst="rect">
            <a:avLst/>
          </a:prstGeom>
          <a:noFill/>
        </p:spPr>
        <p:txBody>
          <a:bodyPr wrap="square" rtlCol="0">
            <a:spAutoFit/>
          </a:bodyPr>
          <a:lstStyle/>
          <a:p>
            <a:r>
              <a:rPr lang="en-AU" sz="1600" b="1" i="0" dirty="0">
                <a:solidFill>
                  <a:schemeClr val="tx1"/>
                </a:solidFill>
                <a:effectLst/>
                <a:latin typeface="Söhne"/>
              </a:rPr>
              <a:t>Instructions for Designing an Effective Data Pipeline:</a:t>
            </a:r>
          </a:p>
          <a:p>
            <a:endParaRPr lang="en-AU" sz="1600" b="1" dirty="0">
              <a:solidFill>
                <a:schemeClr val="tx1"/>
              </a:solidFill>
              <a:latin typeface="Söhne"/>
            </a:endParaRPr>
          </a:p>
          <a:p>
            <a:pPr algn="l">
              <a:buFont typeface="+mj-lt"/>
              <a:buAutoNum type="arabicPeriod"/>
            </a:pPr>
            <a:r>
              <a:rPr lang="en-AU" sz="1600" b="1" i="0" dirty="0">
                <a:solidFill>
                  <a:srgbClr val="374151"/>
                </a:solidFill>
                <a:effectLst/>
                <a:latin typeface="Söhne"/>
              </a:rPr>
              <a:t>Define Your Objectives</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Clearly outline what you aim to achieve with your pipeline.</a:t>
            </a:r>
          </a:p>
          <a:p>
            <a:pPr marL="742950" lvl="1" indent="-285750" algn="l">
              <a:buFont typeface="+mj-lt"/>
              <a:buAutoNum type="arabicPeriod"/>
            </a:pPr>
            <a:r>
              <a:rPr lang="en-AU" sz="1600" b="0" i="0" dirty="0">
                <a:solidFill>
                  <a:srgbClr val="374151"/>
                </a:solidFill>
                <a:effectLst/>
                <a:latin typeface="Söhne"/>
              </a:rPr>
              <a:t>Identify the target users and list their specific needs.</a:t>
            </a:r>
          </a:p>
          <a:p>
            <a:pPr algn="l">
              <a:buFont typeface="+mj-lt"/>
              <a:buAutoNum type="arabicPeriod"/>
            </a:pPr>
            <a:r>
              <a:rPr lang="en-AU" sz="1600" b="1" i="0" dirty="0">
                <a:solidFill>
                  <a:srgbClr val="374151"/>
                </a:solidFill>
                <a:effectLst/>
                <a:latin typeface="Söhne"/>
              </a:rPr>
              <a:t>Characterize Your Data Sources</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List all data sources and specify their formats.</a:t>
            </a:r>
          </a:p>
          <a:p>
            <a:pPr marL="742950" lvl="1" indent="-285750" algn="l">
              <a:buFont typeface="+mj-lt"/>
              <a:buAutoNum type="arabicPeriod"/>
            </a:pPr>
            <a:r>
              <a:rPr lang="en-AU" sz="1600" b="0" i="0" dirty="0">
                <a:solidFill>
                  <a:srgbClr val="374151"/>
                </a:solidFill>
                <a:effectLst/>
                <a:latin typeface="Söhne"/>
              </a:rPr>
              <a:t>Estimate the expected frequency, volume, and velocity of the incoming data.</a:t>
            </a:r>
          </a:p>
          <a:p>
            <a:pPr algn="l">
              <a:buFont typeface="+mj-lt"/>
              <a:buAutoNum type="arabicPeriod"/>
            </a:pPr>
            <a:r>
              <a:rPr lang="en-AU" sz="1600" b="1" i="0" dirty="0">
                <a:solidFill>
                  <a:srgbClr val="374151"/>
                </a:solidFill>
                <a:effectLst/>
                <a:latin typeface="Söhne"/>
              </a:rPr>
              <a:t>Implement Data Quality Measures</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Incorporate steps for data validation and cleaning.</a:t>
            </a:r>
          </a:p>
          <a:p>
            <a:pPr marL="742950" lvl="1" indent="-285750" algn="l">
              <a:buFont typeface="+mj-lt"/>
              <a:buAutoNum type="arabicPeriod"/>
            </a:pPr>
            <a:r>
              <a:rPr lang="en-AU" sz="1600" b="0" i="0" dirty="0">
                <a:solidFill>
                  <a:srgbClr val="374151"/>
                </a:solidFill>
                <a:effectLst/>
                <a:latin typeface="Söhne"/>
              </a:rPr>
              <a:t>Develop mechanisms to handle missing, duplicate, or erroneous data.</a:t>
            </a:r>
          </a:p>
          <a:p>
            <a:pPr marL="742950" lvl="1" indent="-285750" algn="l">
              <a:buFont typeface="+mj-lt"/>
              <a:buAutoNum type="arabicPeriod"/>
            </a:pPr>
            <a:r>
              <a:rPr lang="en-AU" sz="1600" b="0" i="0" dirty="0">
                <a:solidFill>
                  <a:srgbClr val="374151"/>
                </a:solidFill>
                <a:effectLst/>
                <a:latin typeface="Söhne"/>
              </a:rPr>
              <a:t>Insert checkpoints to monitor data quality throughout the pipeline.</a:t>
            </a:r>
          </a:p>
          <a:p>
            <a:pPr algn="l">
              <a:buFont typeface="+mj-lt"/>
              <a:buAutoNum type="arabicPeriod"/>
            </a:pPr>
            <a:r>
              <a:rPr lang="en-AU" sz="1600" b="1" i="0" dirty="0">
                <a:solidFill>
                  <a:srgbClr val="374151"/>
                </a:solidFill>
                <a:effectLst/>
                <a:latin typeface="Söhne"/>
              </a:rPr>
              <a:t>Ensure Scalability</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Design with the future in mind, accommodating potential growth in data volume.</a:t>
            </a:r>
          </a:p>
          <a:p>
            <a:pPr marL="742950" lvl="1" indent="-285750" algn="l">
              <a:buFont typeface="+mj-lt"/>
              <a:buAutoNum type="arabicPeriod"/>
            </a:pPr>
            <a:r>
              <a:rPr lang="en-AU" sz="1600" b="0" i="0" dirty="0">
                <a:solidFill>
                  <a:srgbClr val="374151"/>
                </a:solidFill>
                <a:effectLst/>
                <a:latin typeface="Söhne"/>
              </a:rPr>
              <a:t>Choose components that can be expanded as necessary.</a:t>
            </a:r>
            <a:endParaRPr lang="en-AU" sz="1600" b="1" dirty="0">
              <a:solidFill>
                <a:schemeClr val="tx1"/>
              </a:solidFill>
              <a:latin typeface="+mj-lt"/>
            </a:endParaRPr>
          </a:p>
        </p:txBody>
      </p:sp>
      <p:sp>
        <p:nvSpPr>
          <p:cNvPr id="9" name="TextBox 8">
            <a:extLst>
              <a:ext uri="{FF2B5EF4-FFF2-40B4-BE49-F238E27FC236}">
                <a16:creationId xmlns:a16="http://schemas.microsoft.com/office/drawing/2014/main" id="{5025C6DD-30FA-F857-FD72-E9D1E5FFEA58}"/>
              </a:ext>
            </a:extLst>
          </p:cNvPr>
          <p:cNvSpPr txBox="1"/>
          <p:nvPr/>
        </p:nvSpPr>
        <p:spPr>
          <a:xfrm>
            <a:off x="6629401" y="1110461"/>
            <a:ext cx="5232400" cy="5016758"/>
          </a:xfrm>
          <a:prstGeom prst="rect">
            <a:avLst/>
          </a:prstGeom>
          <a:noFill/>
        </p:spPr>
        <p:txBody>
          <a:bodyPr wrap="square" rtlCol="0">
            <a:spAutoFit/>
          </a:bodyPr>
          <a:lstStyle/>
          <a:p>
            <a:pPr marL="742950" lvl="1" indent="-285750" algn="l">
              <a:buFont typeface="+mj-lt"/>
              <a:buAutoNum type="arabicPeriod"/>
            </a:pPr>
            <a:endParaRPr lang="en-AU" sz="1600" b="0" i="0" dirty="0">
              <a:solidFill>
                <a:srgbClr val="374151"/>
              </a:solidFill>
              <a:effectLst/>
              <a:latin typeface="Söhne"/>
            </a:endParaRPr>
          </a:p>
          <a:p>
            <a:pPr algn="l"/>
            <a:r>
              <a:rPr lang="en-AU" sz="1600" b="1" i="0" dirty="0">
                <a:solidFill>
                  <a:srgbClr val="374151"/>
                </a:solidFill>
                <a:effectLst/>
                <a:latin typeface="Söhne"/>
              </a:rPr>
              <a:t>5. Determine Latency Requirements</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Decide on your data processing approach: real-time, near-real-time, or batch processing.</a:t>
            </a:r>
          </a:p>
          <a:p>
            <a:pPr algn="l"/>
            <a:r>
              <a:rPr lang="en-AU" sz="1600" b="1" i="0" dirty="0">
                <a:solidFill>
                  <a:srgbClr val="374151"/>
                </a:solidFill>
                <a:effectLst/>
                <a:latin typeface="Söhne"/>
              </a:rPr>
              <a:t>6. Design for Flexibility and Extensibility</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Ensure that your pipeline can adapt to new sources or changes without a complete overhaul.</a:t>
            </a:r>
          </a:p>
          <a:p>
            <a:pPr algn="l"/>
            <a:r>
              <a:rPr lang="en-AU" sz="1600" b="1" i="0" dirty="0">
                <a:solidFill>
                  <a:srgbClr val="374151"/>
                </a:solidFill>
                <a:effectLst/>
                <a:latin typeface="Söhne"/>
              </a:rPr>
              <a:t>7. Prioritize Reliability and Fault Tolerance</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Integrate data backup and recovery solutions.</a:t>
            </a:r>
          </a:p>
          <a:p>
            <a:pPr marL="742950" lvl="1" indent="-285750" algn="l">
              <a:buFont typeface="+mj-lt"/>
              <a:buAutoNum type="arabicPeriod"/>
            </a:pPr>
            <a:r>
              <a:rPr lang="en-AU" sz="1600" b="0" i="0" dirty="0">
                <a:solidFill>
                  <a:srgbClr val="374151"/>
                </a:solidFill>
                <a:effectLst/>
                <a:latin typeface="Söhne"/>
              </a:rPr>
              <a:t>Incorporate retry mechanisms for processes that might fail and set up alert systems.</a:t>
            </a:r>
          </a:p>
          <a:p>
            <a:r>
              <a:rPr lang="en-AU" sz="1600" dirty="0">
                <a:solidFill>
                  <a:srgbClr val="374151"/>
                </a:solidFill>
                <a:latin typeface="Söhne"/>
              </a:rPr>
              <a:t>8. </a:t>
            </a:r>
            <a:r>
              <a:rPr lang="en-AU" sz="1600" b="1" i="0" dirty="0">
                <a:solidFill>
                  <a:srgbClr val="374151"/>
                </a:solidFill>
                <a:effectLst/>
                <a:latin typeface="Söhne"/>
              </a:rPr>
              <a:t>Prioritize Data Security</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Employ strategies to protect data both in transit and when stored.</a:t>
            </a:r>
          </a:p>
          <a:p>
            <a:pPr marL="742950" lvl="1" indent="-285750" algn="l">
              <a:buFont typeface="+mj-lt"/>
              <a:buAutoNum type="arabicPeriod"/>
            </a:pPr>
            <a:r>
              <a:rPr lang="en-AU" sz="1600" b="0" i="0" dirty="0">
                <a:solidFill>
                  <a:srgbClr val="374151"/>
                </a:solidFill>
                <a:effectLst/>
                <a:latin typeface="Söhne"/>
              </a:rPr>
              <a:t>Define strict access controls and permissions.</a:t>
            </a:r>
          </a:p>
          <a:p>
            <a:pPr algn="l"/>
            <a:r>
              <a:rPr lang="en-AU" sz="1600" b="1" i="0" dirty="0">
                <a:solidFill>
                  <a:srgbClr val="374151"/>
                </a:solidFill>
                <a:effectLst/>
                <a:latin typeface="Söhne"/>
              </a:rPr>
              <a:t>9. Stay Compliant with Data Governance</a:t>
            </a:r>
            <a:r>
              <a:rPr lang="en-AU" sz="1600" b="0" i="0" dirty="0">
                <a:solidFill>
                  <a:srgbClr val="374151"/>
                </a:solidFill>
                <a:effectLst/>
                <a:latin typeface="Söhne"/>
              </a:rPr>
              <a:t>:</a:t>
            </a:r>
          </a:p>
          <a:p>
            <a:pPr marL="742950" lvl="1" indent="-285750" algn="l">
              <a:buFont typeface="+mj-lt"/>
              <a:buAutoNum type="arabicPeriod"/>
            </a:pPr>
            <a:r>
              <a:rPr lang="en-AU" sz="1600" b="0" i="0" dirty="0">
                <a:solidFill>
                  <a:srgbClr val="374151"/>
                </a:solidFill>
                <a:effectLst/>
                <a:latin typeface="Söhne"/>
              </a:rPr>
              <a:t>Familiarize yourself with relevant data regulations and ensure your pipeline is compliant.</a:t>
            </a:r>
          </a:p>
          <a:p>
            <a:pPr marL="742950" lvl="1" indent="-285750" algn="l">
              <a:buFont typeface="+mj-lt"/>
              <a:buAutoNum type="arabicPeriod"/>
            </a:pPr>
            <a:r>
              <a:rPr lang="en-AU" sz="1600" b="0" i="0" dirty="0">
                <a:solidFill>
                  <a:srgbClr val="374151"/>
                </a:solidFill>
                <a:effectLst/>
                <a:latin typeface="Söhne"/>
              </a:rPr>
              <a:t>Embed auditing, logging, and data lineage tracking features.</a:t>
            </a:r>
            <a:endParaRPr lang="en-AU" sz="1600" dirty="0"/>
          </a:p>
        </p:txBody>
      </p:sp>
    </p:spTree>
    <p:extLst>
      <p:ext uri="{BB962C8B-B14F-4D97-AF65-F5344CB8AC3E}">
        <p14:creationId xmlns:p14="http://schemas.microsoft.com/office/powerpoint/2010/main" val="3673609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9168" y="1718513"/>
            <a:ext cx="10646032" cy="36154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a:lnSpc>
                <a:spcPct val="150000"/>
              </a:lnSpc>
            </a:pPr>
            <a:endParaRPr lang="en-AU" sz="2000" b="1" dirty="0">
              <a:solidFill>
                <a:schemeClr val="tx1"/>
              </a:solidFill>
              <a:latin typeface="Söhne"/>
              <a:ea typeface="ＭＳ Ｐゴシック" charset="0"/>
              <a:cs typeface="Arial"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24</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7" name="TextBox 6">
            <a:extLst>
              <a:ext uri="{FF2B5EF4-FFF2-40B4-BE49-F238E27FC236}">
                <a16:creationId xmlns:a16="http://schemas.microsoft.com/office/drawing/2014/main" id="{78286729-C894-8AD0-8898-CA4820FDC6B0}"/>
              </a:ext>
            </a:extLst>
          </p:cNvPr>
          <p:cNvSpPr txBox="1"/>
          <p:nvPr/>
        </p:nvSpPr>
        <p:spPr>
          <a:xfrm>
            <a:off x="474404" y="1061599"/>
            <a:ext cx="10422195" cy="4770537"/>
          </a:xfrm>
          <a:prstGeom prst="rect">
            <a:avLst/>
          </a:prstGeom>
          <a:noFill/>
        </p:spPr>
        <p:txBody>
          <a:bodyPr wrap="square" rtlCol="0">
            <a:spAutoFit/>
          </a:bodyPr>
          <a:lstStyle/>
          <a:p>
            <a:r>
              <a:rPr lang="en-AU" sz="1600" b="1" i="0" dirty="0">
                <a:solidFill>
                  <a:schemeClr val="tx1"/>
                </a:solidFill>
                <a:effectLst/>
                <a:latin typeface="Söhne"/>
              </a:rPr>
              <a:t>Instructions for Designing an Effective Data Pipeline:</a:t>
            </a:r>
          </a:p>
          <a:p>
            <a:endParaRPr lang="en-AU" sz="1600" b="1" dirty="0">
              <a:solidFill>
                <a:schemeClr val="tx1"/>
              </a:solidFill>
              <a:latin typeface="Söhne"/>
            </a:endParaRPr>
          </a:p>
          <a:p>
            <a:pPr lvl="1" algn="l"/>
            <a:endParaRPr lang="en-AU" sz="1600" b="0" i="0" dirty="0">
              <a:solidFill>
                <a:srgbClr val="374151"/>
              </a:solidFill>
              <a:effectLst/>
              <a:latin typeface="Söhne"/>
            </a:endParaRPr>
          </a:p>
          <a:p>
            <a:pPr algn="l"/>
            <a:r>
              <a:rPr lang="en-AU" sz="1600" b="1" i="0" dirty="0">
                <a:solidFill>
                  <a:srgbClr val="374151"/>
                </a:solidFill>
                <a:effectLst/>
                <a:latin typeface="Söhne"/>
              </a:rPr>
              <a:t>10. Optimize Costs</a:t>
            </a:r>
            <a:r>
              <a:rPr lang="en-AU" sz="1600" b="0" i="0" dirty="0">
                <a:solidFill>
                  <a:srgbClr val="374151"/>
                </a:solidFill>
                <a:effectLst/>
                <a:latin typeface="Söhne"/>
              </a:rPr>
              <a:t>:</a:t>
            </a:r>
          </a:p>
          <a:p>
            <a:pPr algn="l"/>
            <a:r>
              <a:rPr lang="en-AU" sz="1600" b="0" i="0" dirty="0">
                <a:solidFill>
                  <a:srgbClr val="374151"/>
                </a:solidFill>
                <a:effectLst/>
                <a:latin typeface="Söhne"/>
              </a:rPr>
              <a:t>Be mindful of storage, computation, and transmission costs. Look for efficient solutions.</a:t>
            </a:r>
          </a:p>
          <a:p>
            <a:pPr algn="l"/>
            <a:r>
              <a:rPr lang="en-AU" sz="1600" b="0" i="0" dirty="0">
                <a:solidFill>
                  <a:srgbClr val="374151"/>
                </a:solidFill>
                <a:effectLst/>
                <a:latin typeface="Söhne"/>
              </a:rPr>
              <a:t>Periodically review your design for potential cost-saving adjustments.</a:t>
            </a:r>
          </a:p>
          <a:p>
            <a:pPr algn="l"/>
            <a:r>
              <a:rPr lang="en-AU" sz="1600" b="1" i="0" dirty="0">
                <a:solidFill>
                  <a:srgbClr val="374151"/>
                </a:solidFill>
                <a:effectLst/>
                <a:latin typeface="Söhne"/>
              </a:rPr>
              <a:t>11. Plan for Integration with Other Systems</a:t>
            </a:r>
            <a:r>
              <a:rPr lang="en-AU" sz="1600" b="0" i="0" dirty="0">
                <a:solidFill>
                  <a:srgbClr val="374151"/>
                </a:solidFill>
                <a:effectLst/>
                <a:latin typeface="Söhne"/>
              </a:rPr>
              <a:t>:</a:t>
            </a:r>
          </a:p>
          <a:p>
            <a:pPr algn="l"/>
            <a:r>
              <a:rPr lang="en-AU" sz="1600" b="0" i="0" dirty="0">
                <a:solidFill>
                  <a:srgbClr val="374151"/>
                </a:solidFill>
                <a:effectLst/>
                <a:latin typeface="Söhne"/>
              </a:rPr>
              <a:t>Ensure easy integration points are in place for both data ingestion and output.</a:t>
            </a:r>
          </a:p>
          <a:p>
            <a:pPr algn="l"/>
            <a:r>
              <a:rPr lang="en-AU" sz="1600" b="1" i="0" dirty="0">
                <a:solidFill>
                  <a:srgbClr val="374151"/>
                </a:solidFill>
                <a:effectLst/>
                <a:latin typeface="Söhne"/>
              </a:rPr>
              <a:t>12. Maintain Thorough Documentation</a:t>
            </a:r>
            <a:r>
              <a:rPr lang="en-AU" sz="1600" b="0" i="0" dirty="0">
                <a:solidFill>
                  <a:srgbClr val="374151"/>
                </a:solidFill>
                <a:effectLst/>
                <a:latin typeface="Söhne"/>
              </a:rPr>
              <a:t>:</a:t>
            </a:r>
          </a:p>
          <a:p>
            <a:pPr algn="l"/>
            <a:r>
              <a:rPr lang="en-AU" sz="1600" b="0" i="0" dirty="0">
                <a:solidFill>
                  <a:srgbClr val="374151"/>
                </a:solidFill>
                <a:effectLst/>
                <a:latin typeface="Söhne"/>
              </a:rPr>
              <a:t>Keep detailed documentation of your pipeline's architecture and flow.</a:t>
            </a:r>
          </a:p>
          <a:p>
            <a:pPr algn="l"/>
            <a:r>
              <a:rPr lang="en-AU" sz="1600" b="0" i="0" dirty="0">
                <a:solidFill>
                  <a:srgbClr val="374151"/>
                </a:solidFill>
                <a:effectLst/>
                <a:latin typeface="Söhne"/>
              </a:rPr>
              <a:t>Use version control systems and consider continuous integration/continuous deployment (CI/CD).</a:t>
            </a:r>
          </a:p>
          <a:p>
            <a:pPr algn="l"/>
            <a:r>
              <a:rPr lang="en-AU" sz="1600" b="1" i="0" dirty="0">
                <a:solidFill>
                  <a:srgbClr val="374151"/>
                </a:solidFill>
                <a:effectLst/>
                <a:latin typeface="Söhne"/>
              </a:rPr>
              <a:t>13. Set Up Monitoring and Alerting Mechanisms</a:t>
            </a:r>
            <a:r>
              <a:rPr lang="en-AU" sz="1600" b="0" i="0" dirty="0">
                <a:solidFill>
                  <a:srgbClr val="374151"/>
                </a:solidFill>
                <a:effectLst/>
                <a:latin typeface="Söhne"/>
              </a:rPr>
              <a:t>:</a:t>
            </a:r>
          </a:p>
          <a:p>
            <a:pPr algn="l"/>
            <a:r>
              <a:rPr lang="en-AU" sz="1600" b="0" i="0" dirty="0">
                <a:solidFill>
                  <a:srgbClr val="374151"/>
                </a:solidFill>
                <a:effectLst/>
                <a:latin typeface="Söhne"/>
              </a:rPr>
              <a:t>Continuously monitor your pipeline's health and performance.</a:t>
            </a:r>
          </a:p>
          <a:p>
            <a:pPr algn="l"/>
            <a:r>
              <a:rPr lang="en-AU" sz="1600" b="0" i="0" dirty="0">
                <a:solidFill>
                  <a:srgbClr val="374151"/>
                </a:solidFill>
                <a:effectLst/>
                <a:latin typeface="Söhne"/>
              </a:rPr>
              <a:t>Integrate alert systems for immediate notifications on issues or bottlenecks.</a:t>
            </a:r>
          </a:p>
          <a:p>
            <a:pPr algn="l"/>
            <a:r>
              <a:rPr lang="en-AU" sz="1600" b="1" i="0" dirty="0">
                <a:solidFill>
                  <a:srgbClr val="374151"/>
                </a:solidFill>
                <a:effectLst/>
                <a:latin typeface="Söhne"/>
              </a:rPr>
              <a:t>14. Establish Feedback Loops</a:t>
            </a:r>
            <a:r>
              <a:rPr lang="en-AU" sz="1600" b="0" i="0" dirty="0">
                <a:solidFill>
                  <a:srgbClr val="374151"/>
                </a:solidFill>
                <a:effectLst/>
                <a:latin typeface="Söhne"/>
              </a:rPr>
              <a:t>:</a:t>
            </a:r>
          </a:p>
          <a:p>
            <a:pPr algn="l"/>
            <a:r>
              <a:rPr lang="en-AU" sz="1600" b="0" i="0" dirty="0">
                <a:solidFill>
                  <a:srgbClr val="374151"/>
                </a:solidFill>
                <a:effectLst/>
                <a:latin typeface="Söhne"/>
              </a:rPr>
              <a:t>Design mechanisms to gather and implement feedback, ensuring your pipeline remains effective and relevant.</a:t>
            </a:r>
          </a:p>
          <a:p>
            <a:pPr algn="l"/>
            <a:r>
              <a:rPr lang="en-AU" sz="1600" b="1" i="0" dirty="0">
                <a:solidFill>
                  <a:srgbClr val="374151"/>
                </a:solidFill>
                <a:effectLst/>
                <a:latin typeface="Söhne"/>
              </a:rPr>
              <a:t>15. Test Rigorously</a:t>
            </a:r>
            <a:r>
              <a:rPr lang="en-AU" sz="1600" b="0" i="0" dirty="0">
                <a:solidFill>
                  <a:srgbClr val="374151"/>
                </a:solidFill>
                <a:effectLst/>
                <a:latin typeface="Söhne"/>
              </a:rPr>
              <a:t>:</a:t>
            </a:r>
          </a:p>
          <a:p>
            <a:pPr algn="l"/>
            <a:r>
              <a:rPr lang="en-AU" sz="1600" b="0" i="0" dirty="0">
                <a:solidFill>
                  <a:srgbClr val="374151"/>
                </a:solidFill>
                <a:effectLst/>
                <a:latin typeface="Söhne"/>
              </a:rPr>
              <a:t>Incorporate various testing methods, from unit to end-to-end tests.</a:t>
            </a:r>
          </a:p>
          <a:p>
            <a:pPr algn="l"/>
            <a:r>
              <a:rPr lang="en-AU" sz="1600" b="0" i="0" dirty="0">
                <a:solidFill>
                  <a:srgbClr val="374151"/>
                </a:solidFill>
                <a:effectLst/>
                <a:latin typeface="Söhne"/>
              </a:rPr>
              <a:t>Simulate realistic data loads and scenarios to validate your pipeline's performance.</a:t>
            </a:r>
          </a:p>
        </p:txBody>
      </p:sp>
    </p:spTree>
    <p:extLst>
      <p:ext uri="{BB962C8B-B14F-4D97-AF65-F5344CB8AC3E}">
        <p14:creationId xmlns:p14="http://schemas.microsoft.com/office/powerpoint/2010/main" val="1990671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Break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25</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10" name="TextBox 9">
            <a:extLst>
              <a:ext uri="{FF2B5EF4-FFF2-40B4-BE49-F238E27FC236}">
                <a16:creationId xmlns:a16="http://schemas.microsoft.com/office/drawing/2014/main" id="{0B2E49A5-599B-42CC-1E5A-CB098D24DAC4}"/>
              </a:ext>
            </a:extLst>
          </p:cNvPr>
          <p:cNvSpPr txBox="1"/>
          <p:nvPr/>
        </p:nvSpPr>
        <p:spPr>
          <a:xfrm>
            <a:off x="2757919" y="2362200"/>
            <a:ext cx="2544286" cy="523220"/>
          </a:xfrm>
          <a:prstGeom prst="rect">
            <a:avLst/>
          </a:prstGeom>
          <a:noFill/>
        </p:spPr>
        <p:txBody>
          <a:bodyPr wrap="none" rtlCol="0">
            <a:spAutoFit/>
          </a:bodyPr>
          <a:lstStyle/>
          <a:p>
            <a:r>
              <a:rPr lang="en-AU" sz="2800" dirty="0">
                <a:solidFill>
                  <a:schemeClr val="tx1"/>
                </a:solidFill>
              </a:rPr>
              <a:t>10 mins break </a:t>
            </a:r>
          </a:p>
        </p:txBody>
      </p:sp>
      <p:sp>
        <p:nvSpPr>
          <p:cNvPr id="11" name="TextBox 10">
            <a:extLst>
              <a:ext uri="{FF2B5EF4-FFF2-40B4-BE49-F238E27FC236}">
                <a16:creationId xmlns:a16="http://schemas.microsoft.com/office/drawing/2014/main" id="{07DC06B7-8F52-0F2E-244F-41617722AEEA}"/>
              </a:ext>
            </a:extLst>
          </p:cNvPr>
          <p:cNvSpPr txBox="1"/>
          <p:nvPr/>
        </p:nvSpPr>
        <p:spPr>
          <a:xfrm>
            <a:off x="1240117" y="3217784"/>
            <a:ext cx="9508565" cy="830997"/>
          </a:xfrm>
          <a:prstGeom prst="rect">
            <a:avLst/>
          </a:prstGeom>
          <a:noFill/>
        </p:spPr>
        <p:txBody>
          <a:bodyPr wrap="none" rtlCol="0">
            <a:spAutoFit/>
          </a:bodyPr>
          <a:lstStyle/>
          <a:p>
            <a:pPr algn="ctr"/>
            <a:r>
              <a:rPr lang="en-AU" sz="2400" dirty="0">
                <a:solidFill>
                  <a:schemeClr val="tx1"/>
                </a:solidFill>
              </a:rPr>
              <a:t>Set Up your Jupyter </a:t>
            </a:r>
            <a:br>
              <a:rPr lang="en-AU" sz="2400" dirty="0">
                <a:solidFill>
                  <a:schemeClr val="tx1"/>
                </a:solidFill>
              </a:rPr>
            </a:br>
            <a:r>
              <a:rPr lang="en-AU" sz="2400" dirty="0">
                <a:solidFill>
                  <a:schemeClr val="tx1"/>
                </a:solidFill>
              </a:rPr>
              <a:t>We will do some coding to create a database in MongoDB by Python</a:t>
            </a:r>
          </a:p>
        </p:txBody>
      </p:sp>
    </p:spTree>
    <p:extLst>
      <p:ext uri="{BB962C8B-B14F-4D97-AF65-F5344CB8AC3E}">
        <p14:creationId xmlns:p14="http://schemas.microsoft.com/office/powerpoint/2010/main" val="1857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24000" y="203201"/>
            <a:ext cx="9144000" cy="6448425"/>
          </a:xfrm>
          <a:prstGeom prst="rect">
            <a:avLst/>
          </a:prstGeom>
        </p:spPr>
      </p:pic>
      <p:sp>
        <p:nvSpPr>
          <p:cNvPr id="62468" name="Footer Placeholder 4"/>
          <p:cNvSpPr>
            <a:spLocks noGrp="1"/>
          </p:cNvSpPr>
          <p:nvPr>
            <p:ph type="ftr" sz="quarter" idx="11"/>
          </p:nvPr>
        </p:nvSpPr>
        <p:spPr>
          <a:xfrm>
            <a:off x="3481918" y="6575425"/>
            <a:ext cx="5109633"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a:defRPr/>
            </a:pPr>
            <a:r>
              <a:rPr lang="en-AU" sz="1400" dirty="0"/>
              <a:t>Big Data and Analytics</a:t>
            </a:r>
            <a:endParaRPr lang="en-US" sz="1400" dirty="0"/>
          </a:p>
        </p:txBody>
      </p:sp>
      <p:sp>
        <p:nvSpPr>
          <p:cNvPr id="62467" name="Slide Number Placeholder 5"/>
          <p:cNvSpPr>
            <a:spLocks noGrp="1"/>
          </p:cNvSpPr>
          <p:nvPr>
            <p:ph type="sldNum" sz="quarter" idx="12"/>
          </p:nvPr>
        </p:nvSpPr>
        <p:spPr>
          <a:xfrm>
            <a:off x="8697384" y="6578600"/>
            <a:ext cx="2844800" cy="2159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000">
                <a:solidFill>
                  <a:schemeClr val="bg1"/>
                </a:solidFill>
                <a:latin typeface="Arial" charset="0"/>
                <a:ea typeface="ＭＳ Ｐゴシック" charset="0"/>
                <a:cs typeface="Arial" charset="0"/>
              </a:defRPr>
            </a:lvl1pPr>
            <a:lvl2pPr marL="742950" indent="-285750" eaLnBrk="0" hangingPunct="0">
              <a:defRPr sz="1000">
                <a:solidFill>
                  <a:schemeClr val="bg1"/>
                </a:solidFill>
                <a:latin typeface="Arial" charset="0"/>
                <a:ea typeface="Arial" charset="0"/>
                <a:cs typeface="Arial" charset="0"/>
              </a:defRPr>
            </a:lvl2pPr>
            <a:lvl3pPr marL="1143000" indent="-228600" eaLnBrk="0" hangingPunct="0">
              <a:defRPr sz="1000">
                <a:solidFill>
                  <a:schemeClr val="bg1"/>
                </a:solidFill>
                <a:latin typeface="Arial" charset="0"/>
                <a:ea typeface="Arial" charset="0"/>
                <a:cs typeface="Arial" charset="0"/>
              </a:defRPr>
            </a:lvl3pPr>
            <a:lvl4pPr marL="1600200" indent="-228600" eaLnBrk="0" hangingPunct="0">
              <a:defRPr sz="1000">
                <a:solidFill>
                  <a:schemeClr val="bg1"/>
                </a:solidFill>
                <a:latin typeface="Arial" charset="0"/>
                <a:ea typeface="Arial" charset="0"/>
                <a:cs typeface="Arial" charset="0"/>
              </a:defRPr>
            </a:lvl4pPr>
            <a:lvl5pPr marL="2057400" indent="-228600" eaLnBrk="0" hangingPunct="0">
              <a:defRPr sz="1000">
                <a:solidFill>
                  <a:schemeClr val="bg1"/>
                </a:solidFill>
                <a:latin typeface="Arial" charset="0"/>
                <a:ea typeface="Arial" charset="0"/>
                <a:cs typeface="Arial" charset="0"/>
              </a:defRPr>
            </a:lvl5pPr>
            <a:lvl6pPr marL="2514600" indent="-228600" eaLnBrk="0" fontAlgn="b" hangingPunct="0">
              <a:spcBef>
                <a:spcPct val="0"/>
              </a:spcBef>
              <a:spcAft>
                <a:spcPct val="0"/>
              </a:spcAft>
              <a:defRPr sz="1000">
                <a:solidFill>
                  <a:schemeClr val="bg1"/>
                </a:solidFill>
                <a:latin typeface="Arial" charset="0"/>
                <a:ea typeface="Arial" charset="0"/>
                <a:cs typeface="Arial" charset="0"/>
              </a:defRPr>
            </a:lvl6pPr>
            <a:lvl7pPr marL="2971800" indent="-228600" eaLnBrk="0" fontAlgn="b" hangingPunct="0">
              <a:spcBef>
                <a:spcPct val="0"/>
              </a:spcBef>
              <a:spcAft>
                <a:spcPct val="0"/>
              </a:spcAft>
              <a:defRPr sz="1000">
                <a:solidFill>
                  <a:schemeClr val="bg1"/>
                </a:solidFill>
                <a:latin typeface="Arial" charset="0"/>
                <a:ea typeface="Arial" charset="0"/>
                <a:cs typeface="Arial" charset="0"/>
              </a:defRPr>
            </a:lvl7pPr>
            <a:lvl8pPr marL="3429000" indent="-228600" eaLnBrk="0" fontAlgn="b" hangingPunct="0">
              <a:spcBef>
                <a:spcPct val="0"/>
              </a:spcBef>
              <a:spcAft>
                <a:spcPct val="0"/>
              </a:spcAft>
              <a:defRPr sz="1000">
                <a:solidFill>
                  <a:schemeClr val="bg1"/>
                </a:solidFill>
                <a:latin typeface="Arial" charset="0"/>
                <a:ea typeface="Arial" charset="0"/>
                <a:cs typeface="Arial" charset="0"/>
              </a:defRPr>
            </a:lvl8pPr>
            <a:lvl9pPr marL="3886200" indent="-228600" eaLnBrk="0" fontAlgn="b" hangingPunct="0">
              <a:spcBef>
                <a:spcPct val="0"/>
              </a:spcBef>
              <a:spcAft>
                <a:spcPct val="0"/>
              </a:spcAft>
              <a:defRPr sz="1000">
                <a:solidFill>
                  <a:schemeClr val="bg1"/>
                </a:solidFill>
                <a:latin typeface="Arial" charset="0"/>
                <a:ea typeface="Arial" charset="0"/>
                <a:cs typeface="Arial" charset="0"/>
              </a:defRPr>
            </a:lvl9pPr>
          </a:lstStyle>
          <a:p>
            <a:pPr eaLnBrk="1" hangingPunct="1"/>
            <a:fld id="{C5114520-BFC2-3C45-8A72-E6B68FBD8EB3}" type="slidenum">
              <a:rPr lang="en-AU" sz="1100"/>
              <a:pPr eaLnBrk="1" hangingPunct="1"/>
              <a:t>26</a:t>
            </a:fld>
            <a:endParaRPr lang="en-AU" sz="1100"/>
          </a:p>
        </p:txBody>
      </p:sp>
      <p:sp>
        <p:nvSpPr>
          <p:cNvPr id="2" name="Title 1"/>
          <p:cNvSpPr>
            <a:spLocks noGrp="1"/>
          </p:cNvSpPr>
          <p:nvPr>
            <p:ph type="title"/>
          </p:nvPr>
        </p:nvSpPr>
        <p:spPr/>
        <p:txBody>
          <a:bodyPr/>
          <a:lstStyle/>
          <a:p>
            <a:r>
              <a:rPr lang="en-AU" dirty="0"/>
              <a:t>Questions?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508000" y="1219206"/>
            <a:ext cx="8331200"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342900" indent="-342900" algn="l">
              <a:lnSpc>
                <a:spcPct val="110000"/>
              </a:lnSpc>
              <a:buFont typeface="Arial" panose="020B0604020202020204" pitchFamily="34" charset="0"/>
              <a:buChar char="•"/>
            </a:pPr>
            <a:r>
              <a:rPr lang="en-US" sz="2800" dirty="0">
                <a:solidFill>
                  <a:schemeClr val="tx1"/>
                </a:solidFill>
                <a:latin typeface="Arial" pitchFamily="34" charset="0"/>
                <a:cs typeface="Arial" pitchFamily="34" charset="0"/>
              </a:rPr>
              <a:t>What we discussed last week?</a:t>
            </a:r>
          </a:p>
          <a:p>
            <a:pPr algn="l">
              <a:lnSpc>
                <a:spcPct val="110000"/>
              </a:lnSpc>
            </a:pPr>
            <a:endParaRPr lang="en-US" sz="2800" dirty="0">
              <a:solidFill>
                <a:schemeClr val="tx1"/>
              </a:solidFill>
              <a:latin typeface="Arial" pitchFamily="34" charset="0"/>
              <a:cs typeface="Arial"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3</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7" name="Picture 2" descr="Question Illustration Images - Free Download on Freepik">
            <a:extLst>
              <a:ext uri="{FF2B5EF4-FFF2-40B4-BE49-F238E27FC236}">
                <a16:creationId xmlns:a16="http://schemas.microsoft.com/office/drawing/2014/main" id="{955C33F4-1F53-0A4E-6B47-A947725F114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499393" y="1290064"/>
            <a:ext cx="4957759" cy="4957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056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r>
              <a:rPr lang="en-AU" sz="2800" b="0" i="0" dirty="0">
                <a:solidFill>
                  <a:schemeClr val="tx1"/>
                </a:solidFill>
                <a:effectLst/>
                <a:latin typeface="Open Sans" panose="020B0606030504020204" pitchFamily="34" charset="0"/>
              </a:rPr>
              <a:t> Different sources of data;</a:t>
            </a:r>
          </a:p>
          <a:p>
            <a:pPr lvl="1" algn="l" fontAlgn="base">
              <a:buFont typeface="Arial" panose="020B0604020202020204" pitchFamily="34" charset="0"/>
              <a:buChar char="•"/>
            </a:pPr>
            <a:r>
              <a:rPr lang="en-AU" sz="2800" b="0" i="0" dirty="0">
                <a:solidFill>
                  <a:schemeClr val="tx1"/>
                </a:solidFill>
                <a:effectLst/>
                <a:latin typeface="Open Sans" panose="020B0606030504020204" pitchFamily="34" charset="0"/>
              </a:rPr>
              <a:t> The varying structures of data;</a:t>
            </a:r>
          </a:p>
          <a:p>
            <a:pPr lvl="1" algn="l" fontAlgn="base"/>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4</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Tree>
    <p:extLst>
      <p:ext uri="{BB962C8B-B14F-4D97-AF65-F5344CB8AC3E}">
        <p14:creationId xmlns:p14="http://schemas.microsoft.com/office/powerpoint/2010/main" val="311388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70423" y="1195788"/>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r>
              <a:rPr lang="en-AU" sz="2800" b="0" i="0" dirty="0">
                <a:solidFill>
                  <a:schemeClr val="tx1"/>
                </a:solidFill>
                <a:effectLst/>
                <a:latin typeface="Open Sans" panose="020B0606030504020204" pitchFamily="34" charset="0"/>
              </a:rPr>
              <a:t> The ‘data lake’</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5</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2" name="Picture 11">
            <a:extLst>
              <a:ext uri="{FF2B5EF4-FFF2-40B4-BE49-F238E27FC236}">
                <a16:creationId xmlns:a16="http://schemas.microsoft.com/office/drawing/2014/main" id="{147DCBC2-AAB1-EA32-F013-95B2F7C45C74}"/>
              </a:ext>
            </a:extLst>
          </p:cNvPr>
          <p:cNvPicPr>
            <a:picLocks noChangeAspect="1"/>
          </p:cNvPicPr>
          <p:nvPr/>
        </p:nvPicPr>
        <p:blipFill>
          <a:blip r:embed="rId4"/>
          <a:stretch>
            <a:fillRect/>
          </a:stretch>
        </p:blipFill>
        <p:spPr>
          <a:xfrm>
            <a:off x="1600200" y="1570076"/>
            <a:ext cx="8991600" cy="4720590"/>
          </a:xfrm>
          <a:prstGeom prst="rect">
            <a:avLst/>
          </a:prstGeom>
        </p:spPr>
      </p:pic>
    </p:spTree>
    <p:extLst>
      <p:ext uri="{BB962C8B-B14F-4D97-AF65-F5344CB8AC3E}">
        <p14:creationId xmlns:p14="http://schemas.microsoft.com/office/powerpoint/2010/main" val="894813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r>
              <a:rPr lang="en-AU" sz="2800" b="0" i="0" dirty="0">
                <a:solidFill>
                  <a:schemeClr val="tx1"/>
                </a:solidFill>
                <a:effectLst/>
                <a:latin typeface="Open Sans" panose="020B0606030504020204" pitchFamily="34" charset="0"/>
              </a:rPr>
              <a:t>Data Lake Tier</a:t>
            </a: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Recap</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6</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7" name="Picture 6">
            <a:extLst>
              <a:ext uri="{FF2B5EF4-FFF2-40B4-BE49-F238E27FC236}">
                <a16:creationId xmlns:a16="http://schemas.microsoft.com/office/drawing/2014/main" id="{E6E2AFEB-6706-A2AD-83BD-18AC82BBB490}"/>
              </a:ext>
            </a:extLst>
          </p:cNvPr>
          <p:cNvPicPr>
            <a:picLocks noChangeAspect="1"/>
          </p:cNvPicPr>
          <p:nvPr/>
        </p:nvPicPr>
        <p:blipFill>
          <a:blip r:embed="rId4"/>
          <a:stretch>
            <a:fillRect/>
          </a:stretch>
        </p:blipFill>
        <p:spPr>
          <a:xfrm>
            <a:off x="4446740" y="1119986"/>
            <a:ext cx="6506464" cy="5117062"/>
          </a:xfrm>
          <a:prstGeom prst="rect">
            <a:avLst/>
          </a:prstGeom>
        </p:spPr>
      </p:pic>
    </p:spTree>
    <p:extLst>
      <p:ext uri="{BB962C8B-B14F-4D97-AF65-F5344CB8AC3E}">
        <p14:creationId xmlns:p14="http://schemas.microsoft.com/office/powerpoint/2010/main" val="1219725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r>
              <a:rPr lang="en-AU" dirty="0"/>
              <a:t>Assignment due next week</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7</a:t>
            </a:fld>
            <a:endParaRPr lang="en-US"/>
          </a:p>
        </p:txBody>
      </p:sp>
      <p:pic>
        <p:nvPicPr>
          <p:cNvPr id="8" name="Picture 7" descr="A logo with orange and grey text&#10;&#10;Description automatically generated">
            <a:extLst>
              <a:ext uri="{FF2B5EF4-FFF2-40B4-BE49-F238E27FC236}">
                <a16:creationId xmlns:a16="http://schemas.microsoft.com/office/drawing/2014/main" id="{224C2F61-35C9-A22F-7AB5-CA19B5F4A11A}"/>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6" name="Picture 5" descr="A screenshot of a test&#10;&#10;Description automatically generated">
            <a:extLst>
              <a:ext uri="{FF2B5EF4-FFF2-40B4-BE49-F238E27FC236}">
                <a16:creationId xmlns:a16="http://schemas.microsoft.com/office/drawing/2014/main" id="{C7EF599A-61A5-DBD3-4A2C-5ECA60BF3C4F}"/>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l="2606" t="838" b="66502"/>
          <a:stretch/>
        </p:blipFill>
        <p:spPr>
          <a:xfrm>
            <a:off x="3247935" y="1295400"/>
            <a:ext cx="5696130" cy="2971800"/>
          </a:xfrm>
          <a:prstGeom prst="rect">
            <a:avLst/>
          </a:prstGeom>
        </p:spPr>
      </p:pic>
    </p:spTree>
    <p:extLst>
      <p:ext uri="{BB962C8B-B14F-4D97-AF65-F5344CB8AC3E}">
        <p14:creationId xmlns:p14="http://schemas.microsoft.com/office/powerpoint/2010/main" val="3354615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FA8A26-47FF-2073-22CD-198CD5F6FADB}"/>
              </a:ext>
            </a:extLst>
          </p:cNvPr>
          <p:cNvPicPr>
            <a:picLocks noChangeAspect="1"/>
          </p:cNvPicPr>
          <p:nvPr/>
        </p:nvPicPr>
        <p:blipFill>
          <a:blip r:embed="rId3"/>
          <a:stretch>
            <a:fillRect/>
          </a:stretch>
        </p:blipFill>
        <p:spPr>
          <a:xfrm>
            <a:off x="5417676" y="1382286"/>
            <a:ext cx="6010902" cy="3756814"/>
          </a:xfrm>
          <a:prstGeom prst="rect">
            <a:avLst/>
          </a:prstGeom>
        </p:spPr>
      </p:pic>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8</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sp>
        <p:nvSpPr>
          <p:cNvPr id="9" name="TextBox 8">
            <a:extLst>
              <a:ext uri="{FF2B5EF4-FFF2-40B4-BE49-F238E27FC236}">
                <a16:creationId xmlns:a16="http://schemas.microsoft.com/office/drawing/2014/main" id="{FBB8ED4B-C75F-5623-D251-105B32F710E1}"/>
              </a:ext>
            </a:extLst>
          </p:cNvPr>
          <p:cNvSpPr txBox="1"/>
          <p:nvPr/>
        </p:nvSpPr>
        <p:spPr>
          <a:xfrm>
            <a:off x="508000" y="1382286"/>
            <a:ext cx="9067800" cy="4093428"/>
          </a:xfrm>
          <a:prstGeom prst="rect">
            <a:avLst/>
          </a:prstGeom>
          <a:noFill/>
        </p:spPr>
        <p:txBody>
          <a:bodyPr wrap="square" rtlCol="0">
            <a:spAutoFit/>
          </a:bodyPr>
          <a:lstStyle/>
          <a:p>
            <a:r>
              <a:rPr lang="en-AU" sz="2000" b="1" i="0" dirty="0">
                <a:solidFill>
                  <a:srgbClr val="404040"/>
                </a:solidFill>
                <a:effectLst/>
                <a:latin typeface="Helvetica" pitchFamily="2" charset="0"/>
              </a:rPr>
              <a:t>Big Data Integration:</a:t>
            </a:r>
          </a:p>
          <a:p>
            <a:endParaRPr lang="en-AU" sz="2400" b="1" i="0" dirty="0">
              <a:solidFill>
                <a:srgbClr val="404040"/>
              </a:solidFill>
              <a:effectLst/>
              <a:latin typeface="Helvetica" pitchFamily="2" charset="0"/>
            </a:endParaRPr>
          </a:p>
          <a:p>
            <a:pPr lvl="1"/>
            <a:r>
              <a:rPr lang="en-AU" sz="2400" b="0" i="0" dirty="0">
                <a:solidFill>
                  <a:srgbClr val="374151"/>
                </a:solidFill>
                <a:effectLst/>
                <a:latin typeface="Söhne"/>
              </a:rPr>
              <a:t>Refers to the process of:</a:t>
            </a:r>
          </a:p>
          <a:p>
            <a:pPr marL="800100" lvl="1" indent="-342900">
              <a:buFont typeface="Wingdings" pitchFamily="2" charset="2"/>
              <a:buChar char="Ø"/>
            </a:pPr>
            <a:r>
              <a:rPr lang="en-AU" sz="2400" b="0" i="0" dirty="0">
                <a:solidFill>
                  <a:srgbClr val="374151"/>
                </a:solidFill>
                <a:effectLst/>
                <a:latin typeface="Söhne"/>
              </a:rPr>
              <a:t>collecting, </a:t>
            </a:r>
          </a:p>
          <a:p>
            <a:pPr marL="800100" lvl="1" indent="-342900">
              <a:buFont typeface="Wingdings" pitchFamily="2" charset="2"/>
              <a:buChar char="Ø"/>
            </a:pPr>
            <a:r>
              <a:rPr lang="en-AU" sz="2400" b="0" i="0" dirty="0">
                <a:solidFill>
                  <a:srgbClr val="374151"/>
                </a:solidFill>
                <a:effectLst/>
                <a:latin typeface="Söhne"/>
              </a:rPr>
              <a:t>combining, </a:t>
            </a:r>
          </a:p>
          <a:p>
            <a:pPr marL="800100" lvl="1" indent="-342900">
              <a:buFont typeface="Wingdings" pitchFamily="2" charset="2"/>
              <a:buChar char="Ø"/>
            </a:pPr>
            <a:r>
              <a:rPr lang="en-AU" sz="2400" b="0" i="0" dirty="0">
                <a:solidFill>
                  <a:srgbClr val="374151"/>
                </a:solidFill>
                <a:effectLst/>
                <a:latin typeface="Söhne"/>
              </a:rPr>
              <a:t>managing, and </a:t>
            </a:r>
          </a:p>
          <a:p>
            <a:pPr marL="800100" lvl="1" indent="-342900">
              <a:buFont typeface="Wingdings" pitchFamily="2" charset="2"/>
              <a:buChar char="Ø"/>
            </a:pPr>
            <a:r>
              <a:rPr lang="en-AU" sz="2400" b="0" i="0" dirty="0">
                <a:solidFill>
                  <a:srgbClr val="374151"/>
                </a:solidFill>
                <a:effectLst/>
                <a:latin typeface="Söhne"/>
              </a:rPr>
              <a:t>consuming data </a:t>
            </a:r>
          </a:p>
          <a:p>
            <a:pPr lvl="2"/>
            <a:r>
              <a:rPr lang="en-AU" sz="2400" b="0" i="0" dirty="0">
                <a:solidFill>
                  <a:srgbClr val="374151"/>
                </a:solidFill>
                <a:effectLst/>
                <a:latin typeface="Söhne"/>
              </a:rPr>
              <a:t>from various sources to:</a:t>
            </a:r>
          </a:p>
          <a:p>
            <a:pPr marL="1257300" lvl="2" indent="-342900">
              <a:buFont typeface="Wingdings" pitchFamily="2" charset="2"/>
              <a:buChar char="ü"/>
            </a:pPr>
            <a:r>
              <a:rPr lang="en-AU" sz="2400" b="0" i="0" dirty="0">
                <a:solidFill>
                  <a:srgbClr val="374151"/>
                </a:solidFill>
                <a:effectLst/>
                <a:latin typeface="Söhne"/>
              </a:rPr>
              <a:t>derive insights, </a:t>
            </a:r>
          </a:p>
          <a:p>
            <a:pPr marL="1257300" lvl="2" indent="-342900">
              <a:buFont typeface="Wingdings" pitchFamily="2" charset="2"/>
              <a:buChar char="ü"/>
            </a:pPr>
            <a:r>
              <a:rPr lang="en-AU" sz="2400" b="0" i="0" dirty="0">
                <a:solidFill>
                  <a:srgbClr val="374151"/>
                </a:solidFill>
                <a:effectLst/>
                <a:latin typeface="Söhne"/>
              </a:rPr>
              <a:t>improve decision-making, and </a:t>
            </a:r>
          </a:p>
          <a:p>
            <a:pPr marL="1257300" lvl="2" indent="-342900">
              <a:buFont typeface="Wingdings" pitchFamily="2" charset="2"/>
              <a:buChar char="ü"/>
            </a:pPr>
            <a:r>
              <a:rPr lang="en-AU" sz="2400" b="0" i="0" dirty="0">
                <a:solidFill>
                  <a:srgbClr val="374151"/>
                </a:solidFill>
                <a:effectLst/>
                <a:latin typeface="Söhne"/>
              </a:rPr>
              <a:t>achieve organisational objectives. </a:t>
            </a:r>
            <a:endParaRPr lang="en-AU" sz="2400" dirty="0">
              <a:latin typeface="Helvetica" pitchFamily="2" charset="0"/>
            </a:endParaRPr>
          </a:p>
        </p:txBody>
      </p:sp>
    </p:spTree>
    <p:extLst>
      <p:ext uri="{BB962C8B-B14F-4D97-AF65-F5344CB8AC3E}">
        <p14:creationId xmlns:p14="http://schemas.microsoft.com/office/powerpoint/2010/main" val="371072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488730" y="1506804"/>
            <a:ext cx="10972799" cy="481329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1" algn="l" fontAlgn="base">
              <a:buFont typeface="Arial" panose="020B0604020202020204" pitchFamily="34" charset="0"/>
              <a:buChar char="•"/>
            </a:pPr>
            <a:endParaRPr lang="en-AU" sz="2800" b="0" i="0" dirty="0">
              <a:solidFill>
                <a:schemeClr val="tx1"/>
              </a:solidFill>
              <a:effectLst/>
              <a:latin typeface="Open Sans" panose="020B0606030504020204" pitchFamily="34" charset="0"/>
            </a:endParaRPr>
          </a:p>
        </p:txBody>
      </p:sp>
      <p:sp>
        <p:nvSpPr>
          <p:cNvPr id="4" name="Rectangle 2"/>
          <p:cNvSpPr txBox="1">
            <a:spLocks noChangeArrowheads="1"/>
          </p:cNvSpPr>
          <p:nvPr/>
        </p:nvSpPr>
        <p:spPr bwMode="auto">
          <a:xfrm>
            <a:off x="4419600" y="76200"/>
            <a:ext cx="609600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chemeClr val="bg1"/>
                </a:solidFill>
                <a:latin typeface="+mj-lt"/>
                <a:ea typeface="+mj-ea"/>
                <a:cs typeface="+mj-cs"/>
              </a:defRPr>
            </a:lvl1pPr>
            <a:lvl2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2pPr>
            <a:lvl3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3pPr>
            <a:lvl4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4pPr>
            <a:lvl5pPr algn="l" rtl="0" eaLnBrk="0" fontAlgn="base" hangingPunct="0">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5pPr>
            <a:lvl6pPr marL="4572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6pPr>
            <a:lvl7pPr marL="9144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7pPr>
            <a:lvl8pPr marL="13716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8pPr>
            <a:lvl9pPr marL="1828800" algn="l" rtl="0" fontAlgn="base">
              <a:spcBef>
                <a:spcPct val="0"/>
              </a:spcBef>
              <a:spcAft>
                <a:spcPct val="0"/>
              </a:spcAft>
              <a:defRPr sz="2000" b="1">
                <a:solidFill>
                  <a:schemeClr val="bg1"/>
                </a:solidFill>
                <a:latin typeface="Arial" pitchFamily="-107" charset="0"/>
                <a:ea typeface="ＭＳ Ｐゴシック" pitchFamily="-107" charset="-128"/>
                <a:cs typeface="ＭＳ Ｐゴシック" pitchFamily="-107" charset="-128"/>
              </a:defRPr>
            </a:lvl9pPr>
          </a:lstStyle>
          <a:p>
            <a:pPr eaLnBrk="1" hangingPunct="1"/>
            <a:r>
              <a:rPr lang="en-GB" dirty="0">
                <a:latin typeface="Arial" pitchFamily="34" charset="0"/>
                <a:cs typeface="Arial" pitchFamily="34" charset="0"/>
              </a:rPr>
              <a:t>Linear Programming – Transportation</a:t>
            </a:r>
            <a:endParaRPr lang="en-AU" kern="0" dirty="0"/>
          </a:p>
        </p:txBody>
      </p:sp>
      <p:sp>
        <p:nvSpPr>
          <p:cNvPr id="5" name="Title 4"/>
          <p:cNvSpPr>
            <a:spLocks noGrp="1"/>
          </p:cNvSpPr>
          <p:nvPr>
            <p:ph type="title"/>
          </p:nvPr>
        </p:nvSpPr>
        <p:spPr/>
        <p:txBody>
          <a:bodyPr/>
          <a:lstStyle/>
          <a:p>
            <a:pPr lvl="0" rtl="0"/>
            <a:r>
              <a:rPr lang="en-US" sz="2800" dirty="0"/>
              <a:t>Session 3: Big Data Integration and Storage</a:t>
            </a:r>
          </a:p>
        </p:txBody>
      </p:sp>
      <p:sp>
        <p:nvSpPr>
          <p:cNvPr id="2" name="Footer Placeholder 1"/>
          <p:cNvSpPr>
            <a:spLocks noGrp="1"/>
          </p:cNvSpPr>
          <p:nvPr>
            <p:ph type="ftr" sz="quarter" idx="11"/>
          </p:nvPr>
        </p:nvSpPr>
        <p:spPr/>
        <p:txBody>
          <a:bodyPr/>
          <a:lstStyle/>
          <a:p>
            <a:pPr>
              <a:defRPr/>
            </a:pPr>
            <a:r>
              <a:rPr lang="en-AU" dirty="0"/>
              <a:t>Big Data and Analytics</a:t>
            </a:r>
            <a:endParaRPr lang="en-US" dirty="0"/>
          </a:p>
        </p:txBody>
      </p:sp>
      <p:sp>
        <p:nvSpPr>
          <p:cNvPr id="3" name="Slide Number Placeholder 2"/>
          <p:cNvSpPr>
            <a:spLocks noGrp="1"/>
          </p:cNvSpPr>
          <p:nvPr>
            <p:ph type="sldNum" sz="quarter" idx="12"/>
          </p:nvPr>
        </p:nvSpPr>
        <p:spPr/>
        <p:txBody>
          <a:bodyPr/>
          <a:lstStyle/>
          <a:p>
            <a:fld id="{3956DA85-404E-9646-866F-75D030953504}" type="slidenum">
              <a:rPr lang="en-US" smtClean="0"/>
              <a:pPr/>
              <a:t>9</a:t>
            </a:fld>
            <a:endParaRPr lang="en-US"/>
          </a:p>
        </p:txBody>
      </p:sp>
      <p:pic>
        <p:nvPicPr>
          <p:cNvPr id="8" name="Picture 7" descr="A logo with orange and grey text&#10;&#10;Description automatically generated">
            <a:extLst>
              <a:ext uri="{FF2B5EF4-FFF2-40B4-BE49-F238E27FC236}">
                <a16:creationId xmlns:a16="http://schemas.microsoft.com/office/drawing/2014/main" id="{4F302999-B8F0-1103-BEED-5158B429AC3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515600" y="86520"/>
            <a:ext cx="1346200" cy="546100"/>
          </a:xfrm>
          <a:prstGeom prst="rect">
            <a:avLst/>
          </a:prstGeom>
        </p:spPr>
      </p:pic>
      <p:pic>
        <p:nvPicPr>
          <p:cNvPr id="10" name="Picture 9">
            <a:extLst>
              <a:ext uri="{FF2B5EF4-FFF2-40B4-BE49-F238E27FC236}">
                <a16:creationId xmlns:a16="http://schemas.microsoft.com/office/drawing/2014/main" id="{8C5EFD22-6680-B8FF-0E2E-439704510D4A}"/>
              </a:ext>
            </a:extLst>
          </p:cNvPr>
          <p:cNvPicPr>
            <a:picLocks noChangeAspect="1"/>
          </p:cNvPicPr>
          <p:nvPr/>
        </p:nvPicPr>
        <p:blipFill rotWithShape="1">
          <a:blip r:embed="rId4"/>
          <a:srcRect b="9738"/>
          <a:stretch/>
        </p:blipFill>
        <p:spPr>
          <a:xfrm>
            <a:off x="1133475" y="1516760"/>
            <a:ext cx="9925049" cy="4142122"/>
          </a:xfrm>
          <a:prstGeom prst="rect">
            <a:avLst/>
          </a:prstGeom>
        </p:spPr>
      </p:pic>
    </p:spTree>
    <p:extLst>
      <p:ext uri="{BB962C8B-B14F-4D97-AF65-F5344CB8AC3E}">
        <p14:creationId xmlns:p14="http://schemas.microsoft.com/office/powerpoint/2010/main" val="3044955229"/>
      </p:ext>
    </p:extLst>
  </p:cSld>
  <p:clrMapOvr>
    <a:masterClrMapping/>
  </p:clrMapOvr>
</p:sld>
</file>

<file path=ppt/theme/theme1.xml><?xml version="1.0" encoding="utf-8"?>
<a:theme xmlns:a="http://schemas.openxmlformats.org/drawingml/2006/main" name="kkk">
  <a:themeElements>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kkk">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l" defTabSz="914400" rtl="0" eaLnBrk="1" fontAlgn="b" latinLnBrk="0" hangingPunct="1">
          <a:lnSpc>
            <a:spcPct val="100000"/>
          </a:lnSpc>
          <a:spcBef>
            <a:spcPct val="0"/>
          </a:spcBef>
          <a:spcAft>
            <a:spcPct val="0"/>
          </a:spcAft>
          <a:buClrTx/>
          <a:buSzTx/>
          <a:buFontTx/>
          <a:buNone/>
          <a:tabLst/>
          <a:defRPr kumimoji="0" lang="en-US"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kk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kk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kk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kk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kk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kk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kk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kk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kk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kk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kk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kk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kkk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15878</TotalTime>
  <Words>3636</Words>
  <Application>Microsoft Office PowerPoint</Application>
  <PresentationFormat>Widescreen</PresentationFormat>
  <Paragraphs>465</Paragraphs>
  <Slides>26</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vt:lpstr>
      <vt:lpstr>Google Sans</vt:lpstr>
      <vt:lpstr>Helvetica</vt:lpstr>
      <vt:lpstr>Open Sans</vt:lpstr>
      <vt:lpstr>Roboto</vt:lpstr>
      <vt:lpstr>Söhne</vt:lpstr>
      <vt:lpstr>Wingdings</vt:lpstr>
      <vt:lpstr>kkk</vt:lpstr>
      <vt:lpstr>Session 3</vt:lpstr>
      <vt:lpstr>Recap</vt:lpstr>
      <vt:lpstr>Recap</vt:lpstr>
      <vt:lpstr>Recap</vt:lpstr>
      <vt:lpstr>Recap</vt:lpstr>
      <vt:lpstr>Recap</vt:lpstr>
      <vt:lpstr>Assignment due next week</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Session 3: Big Data Integration and Storage</vt:lpstr>
      <vt:lpstr>Break</vt:lpstr>
      <vt:lpstr>Questions?</vt:lpstr>
    </vt:vector>
  </TitlesOfParts>
  <Company>solutions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dad</dc:creator>
  <cp:lastModifiedBy>Yuba Raj Kafle (HDR)</cp:lastModifiedBy>
  <cp:revision>730</cp:revision>
  <cp:lastPrinted>2018-03-18T10:41:17Z</cp:lastPrinted>
  <dcterms:created xsi:type="dcterms:W3CDTF">2010-02-21T06:00:47Z</dcterms:created>
  <dcterms:modified xsi:type="dcterms:W3CDTF">2025-09-28T20:56:12Z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kkk:4</vt:lpwstr>
  </property>
  <property fmtid="{D5CDD505-2E9C-101B-9397-08002B2CF9AE}" pid="3" name="ClassificationContentMarkingHeaderText">
    <vt:lpwstr>RMIT Classification: Trusted</vt:lpwstr>
  </property>
  <property fmtid="{D5CDD505-2E9C-101B-9397-08002B2CF9AE}" pid="4" name="MSIP_Label_1b52b3a1-dbcb-41fb-a452-370cf542753f_Enabled">
    <vt:lpwstr>true</vt:lpwstr>
  </property>
  <property fmtid="{D5CDD505-2E9C-101B-9397-08002B2CF9AE}" pid="5" name="MSIP_Label_1b52b3a1-dbcb-41fb-a452-370cf542753f_SetDate">
    <vt:lpwstr>2023-09-19T00:19:22Z</vt:lpwstr>
  </property>
  <property fmtid="{D5CDD505-2E9C-101B-9397-08002B2CF9AE}" pid="6" name="MSIP_Label_1b52b3a1-dbcb-41fb-a452-370cf542753f_Method">
    <vt:lpwstr>Privileged</vt:lpwstr>
  </property>
  <property fmtid="{D5CDD505-2E9C-101B-9397-08002B2CF9AE}" pid="7" name="MSIP_Label_1b52b3a1-dbcb-41fb-a452-370cf542753f_Name">
    <vt:lpwstr>Public</vt:lpwstr>
  </property>
  <property fmtid="{D5CDD505-2E9C-101B-9397-08002B2CF9AE}" pid="8" name="MSIP_Label_1b52b3a1-dbcb-41fb-a452-370cf542753f_SiteId">
    <vt:lpwstr>d1323671-cdbe-4417-b4d4-bdb24b51316b</vt:lpwstr>
  </property>
  <property fmtid="{D5CDD505-2E9C-101B-9397-08002B2CF9AE}" pid="9" name="MSIP_Label_1b52b3a1-dbcb-41fb-a452-370cf542753f_ActionId">
    <vt:lpwstr>6d660856-b09f-4c78-85f2-b22fb1f10b01</vt:lpwstr>
  </property>
  <property fmtid="{D5CDD505-2E9C-101B-9397-08002B2CF9AE}" pid="10" name="MSIP_Label_1b52b3a1-dbcb-41fb-a452-370cf542753f_ContentBits">
    <vt:lpwstr>0</vt:lpwstr>
  </property>
</Properties>
</file>